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DEA0D-4C1C-484B-9219-A7410F3A7DE3}" v="4" dt="2022-04-17T23:36:59.67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322"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Lombard" userId="157f69f0f825e09c" providerId="LiveId" clId="{A9FDEA0D-4C1C-484B-9219-A7410F3A7DE3}"/>
    <pc:docChg chg="custSel addSld delSld modSld">
      <pc:chgData name="Brandon Lombard" userId="157f69f0f825e09c" providerId="LiveId" clId="{A9FDEA0D-4C1C-484B-9219-A7410F3A7DE3}" dt="2022-04-17T23:41:40.473" v="4651" actId="255"/>
      <pc:docMkLst>
        <pc:docMk/>
      </pc:docMkLst>
      <pc:sldChg chg="modSp mod">
        <pc:chgData name="Brandon Lombard" userId="157f69f0f825e09c" providerId="LiveId" clId="{A9FDEA0D-4C1C-484B-9219-A7410F3A7DE3}" dt="2022-04-16T23:43:49.102" v="499" actId="20577"/>
        <pc:sldMkLst>
          <pc:docMk/>
          <pc:sldMk cId="0" sldId="256"/>
        </pc:sldMkLst>
        <pc:spChg chg="mod">
          <ac:chgData name="Brandon Lombard" userId="157f69f0f825e09c" providerId="LiveId" clId="{A9FDEA0D-4C1C-484B-9219-A7410F3A7DE3}" dt="2022-04-16T23:43:49.102" v="499" actId="20577"/>
          <ac:spMkLst>
            <pc:docMk/>
            <pc:sldMk cId="0" sldId="256"/>
            <ac:spMk id="145" creationId="{00000000-0000-0000-0000-000000000000}"/>
          </ac:spMkLst>
        </pc:spChg>
      </pc:sldChg>
      <pc:sldChg chg="modSp mod">
        <pc:chgData name="Brandon Lombard" userId="157f69f0f825e09c" providerId="LiveId" clId="{A9FDEA0D-4C1C-484B-9219-A7410F3A7DE3}" dt="2022-04-16T23:44:44.063" v="664" actId="20577"/>
        <pc:sldMkLst>
          <pc:docMk/>
          <pc:sldMk cId="0" sldId="257"/>
        </pc:sldMkLst>
        <pc:spChg chg="mod">
          <ac:chgData name="Brandon Lombard" userId="157f69f0f825e09c" providerId="LiveId" clId="{A9FDEA0D-4C1C-484B-9219-A7410F3A7DE3}" dt="2022-04-16T23:44:44.063" v="664" actId="20577"/>
          <ac:spMkLst>
            <pc:docMk/>
            <pc:sldMk cId="0" sldId="257"/>
            <ac:spMk id="152" creationId="{00000000-0000-0000-0000-000000000000}"/>
          </ac:spMkLst>
        </pc:spChg>
      </pc:sldChg>
      <pc:sldChg chg="modSp mod">
        <pc:chgData name="Brandon Lombard" userId="157f69f0f825e09c" providerId="LiveId" clId="{A9FDEA0D-4C1C-484B-9219-A7410F3A7DE3}" dt="2022-04-16T23:43:15.877" v="477" actId="113"/>
        <pc:sldMkLst>
          <pc:docMk/>
          <pc:sldMk cId="0" sldId="258"/>
        </pc:sldMkLst>
        <pc:spChg chg="mod">
          <ac:chgData name="Brandon Lombard" userId="157f69f0f825e09c" providerId="LiveId" clId="{A9FDEA0D-4C1C-484B-9219-A7410F3A7DE3}" dt="2022-04-16T23:42:56.739" v="473" actId="20577"/>
          <ac:spMkLst>
            <pc:docMk/>
            <pc:sldMk cId="0" sldId="258"/>
            <ac:spMk id="160" creationId="{00000000-0000-0000-0000-000000000000}"/>
          </ac:spMkLst>
        </pc:spChg>
        <pc:graphicFrameChg chg="mod modGraphic">
          <ac:chgData name="Brandon Lombard" userId="157f69f0f825e09c" providerId="LiveId" clId="{A9FDEA0D-4C1C-484B-9219-A7410F3A7DE3}" dt="2022-04-16T23:43:15.877" v="477" actId="113"/>
          <ac:graphicFrameMkLst>
            <pc:docMk/>
            <pc:sldMk cId="0" sldId="258"/>
            <ac:graphicFrameMk id="161" creationId="{00000000-0000-0000-0000-000000000000}"/>
          </ac:graphicFrameMkLst>
        </pc:graphicFrameChg>
      </pc:sldChg>
      <pc:sldChg chg="modSp mod">
        <pc:chgData name="Brandon Lombard" userId="157f69f0f825e09c" providerId="LiveId" clId="{A9FDEA0D-4C1C-484B-9219-A7410F3A7DE3}" dt="2022-04-16T23:47:57.277" v="999" actId="255"/>
        <pc:sldMkLst>
          <pc:docMk/>
          <pc:sldMk cId="0" sldId="259"/>
        </pc:sldMkLst>
        <pc:spChg chg="mod">
          <ac:chgData name="Brandon Lombard" userId="157f69f0f825e09c" providerId="LiveId" clId="{A9FDEA0D-4C1C-484B-9219-A7410F3A7DE3}" dt="2022-04-16T23:47:57.277" v="999" actId="255"/>
          <ac:spMkLst>
            <pc:docMk/>
            <pc:sldMk cId="0" sldId="259"/>
            <ac:spMk id="168" creationId="{00000000-0000-0000-0000-000000000000}"/>
          </ac:spMkLst>
        </pc:spChg>
      </pc:sldChg>
      <pc:sldChg chg="modSp mod">
        <pc:chgData name="Brandon Lombard" userId="157f69f0f825e09c" providerId="LiveId" clId="{A9FDEA0D-4C1C-484B-9219-A7410F3A7DE3}" dt="2022-04-16T23:56:13.945" v="1495" actId="255"/>
        <pc:sldMkLst>
          <pc:docMk/>
          <pc:sldMk cId="0" sldId="260"/>
        </pc:sldMkLst>
        <pc:spChg chg="mod">
          <ac:chgData name="Brandon Lombard" userId="157f69f0f825e09c" providerId="LiveId" clId="{A9FDEA0D-4C1C-484B-9219-A7410F3A7DE3}" dt="2022-04-16T23:56:13.945" v="1495" actId="255"/>
          <ac:spMkLst>
            <pc:docMk/>
            <pc:sldMk cId="0" sldId="260"/>
            <ac:spMk id="175" creationId="{00000000-0000-0000-0000-000000000000}"/>
          </ac:spMkLst>
        </pc:spChg>
      </pc:sldChg>
      <pc:sldChg chg="modSp mod">
        <pc:chgData name="Brandon Lombard" userId="157f69f0f825e09c" providerId="LiveId" clId="{A9FDEA0D-4C1C-484B-9219-A7410F3A7DE3}" dt="2022-04-16T23:51:29.862" v="1147" actId="115"/>
        <pc:sldMkLst>
          <pc:docMk/>
          <pc:sldMk cId="0" sldId="261"/>
        </pc:sldMkLst>
        <pc:spChg chg="mod">
          <ac:chgData name="Brandon Lombard" userId="157f69f0f825e09c" providerId="LiveId" clId="{A9FDEA0D-4C1C-484B-9219-A7410F3A7DE3}" dt="2022-04-16T23:51:29.862" v="1147" actId="115"/>
          <ac:spMkLst>
            <pc:docMk/>
            <pc:sldMk cId="0" sldId="261"/>
            <ac:spMk id="182" creationId="{00000000-0000-0000-0000-000000000000}"/>
          </ac:spMkLst>
        </pc:spChg>
      </pc:sldChg>
      <pc:sldChg chg="modSp mod">
        <pc:chgData name="Brandon Lombard" userId="157f69f0f825e09c" providerId="LiveId" clId="{A9FDEA0D-4C1C-484B-9219-A7410F3A7DE3}" dt="2022-04-17T21:46:49.065" v="3581" actId="20577"/>
        <pc:sldMkLst>
          <pc:docMk/>
          <pc:sldMk cId="0" sldId="262"/>
        </pc:sldMkLst>
        <pc:spChg chg="mod">
          <ac:chgData name="Brandon Lombard" userId="157f69f0f825e09c" providerId="LiveId" clId="{A9FDEA0D-4C1C-484B-9219-A7410F3A7DE3}" dt="2022-04-17T21:46:49.065" v="3581" actId="20577"/>
          <ac:spMkLst>
            <pc:docMk/>
            <pc:sldMk cId="0" sldId="262"/>
            <ac:spMk id="189" creationId="{00000000-0000-0000-0000-000000000000}"/>
          </ac:spMkLst>
        </pc:spChg>
      </pc:sldChg>
      <pc:sldChg chg="addSp modSp mod">
        <pc:chgData name="Brandon Lombard" userId="157f69f0f825e09c" providerId="LiveId" clId="{A9FDEA0D-4C1C-484B-9219-A7410F3A7DE3}" dt="2022-04-17T23:41:40.473" v="4651" actId="255"/>
        <pc:sldMkLst>
          <pc:docMk/>
          <pc:sldMk cId="0" sldId="263"/>
        </pc:sldMkLst>
        <pc:spChg chg="mod">
          <ac:chgData name="Brandon Lombard" userId="157f69f0f825e09c" providerId="LiveId" clId="{A9FDEA0D-4C1C-484B-9219-A7410F3A7DE3}" dt="2022-04-17T23:33:03.287" v="4195" actId="20577"/>
          <ac:spMkLst>
            <pc:docMk/>
            <pc:sldMk cId="0" sldId="263"/>
            <ac:spMk id="195" creationId="{00000000-0000-0000-0000-000000000000}"/>
          </ac:spMkLst>
        </pc:spChg>
        <pc:spChg chg="mod">
          <ac:chgData name="Brandon Lombard" userId="157f69f0f825e09c" providerId="LiveId" clId="{A9FDEA0D-4C1C-484B-9219-A7410F3A7DE3}" dt="2022-04-17T23:41:40.473" v="4651" actId="255"/>
          <ac:spMkLst>
            <pc:docMk/>
            <pc:sldMk cId="0" sldId="263"/>
            <ac:spMk id="196" creationId="{00000000-0000-0000-0000-000000000000}"/>
          </ac:spMkLst>
        </pc:spChg>
        <pc:picChg chg="add mod">
          <ac:chgData name="Brandon Lombard" userId="157f69f0f825e09c" providerId="LiveId" clId="{A9FDEA0D-4C1C-484B-9219-A7410F3A7DE3}" dt="2022-04-17T23:32:39.311" v="4186" actId="14100"/>
          <ac:picMkLst>
            <pc:docMk/>
            <pc:sldMk cId="0" sldId="263"/>
            <ac:picMk id="5" creationId="{DB332F16-BB43-4AD5-A7F9-741B5D4D0835}"/>
          </ac:picMkLst>
        </pc:picChg>
      </pc:sldChg>
      <pc:sldChg chg="modSp mod">
        <pc:chgData name="Brandon Lombard" userId="157f69f0f825e09c" providerId="LiveId" clId="{A9FDEA0D-4C1C-484B-9219-A7410F3A7DE3}" dt="2022-04-17T21:17:49.769" v="3580" actId="255"/>
        <pc:sldMkLst>
          <pc:docMk/>
          <pc:sldMk cId="0" sldId="265"/>
        </pc:sldMkLst>
        <pc:spChg chg="mod">
          <ac:chgData name="Brandon Lombard" userId="157f69f0f825e09c" providerId="LiveId" clId="{A9FDEA0D-4C1C-484B-9219-A7410F3A7DE3}" dt="2022-04-17T21:17:49.769" v="3580" actId="255"/>
          <ac:spMkLst>
            <pc:docMk/>
            <pc:sldMk cId="0" sldId="265"/>
            <ac:spMk id="210" creationId="{00000000-0000-0000-0000-000000000000}"/>
          </ac:spMkLst>
        </pc:spChg>
      </pc:sldChg>
      <pc:sldChg chg="modSp mod">
        <pc:chgData name="Brandon Lombard" userId="157f69f0f825e09c" providerId="LiveId" clId="{A9FDEA0D-4C1C-484B-9219-A7410F3A7DE3}" dt="2022-04-17T20:38:36.128" v="2520" actId="27636"/>
        <pc:sldMkLst>
          <pc:docMk/>
          <pc:sldMk cId="0" sldId="266"/>
        </pc:sldMkLst>
        <pc:spChg chg="mod">
          <ac:chgData name="Brandon Lombard" userId="157f69f0f825e09c" providerId="LiveId" clId="{A9FDEA0D-4C1C-484B-9219-A7410F3A7DE3}" dt="2022-04-17T20:38:36.128" v="2520" actId="27636"/>
          <ac:spMkLst>
            <pc:docMk/>
            <pc:sldMk cId="0" sldId="266"/>
            <ac:spMk id="217" creationId="{00000000-0000-0000-0000-000000000000}"/>
          </ac:spMkLst>
        </pc:spChg>
      </pc:sldChg>
      <pc:sldChg chg="modSp mod">
        <pc:chgData name="Brandon Lombard" userId="157f69f0f825e09c" providerId="LiveId" clId="{A9FDEA0D-4C1C-484B-9219-A7410F3A7DE3}" dt="2022-04-17T21:12:22.184" v="3091" actId="20577"/>
        <pc:sldMkLst>
          <pc:docMk/>
          <pc:sldMk cId="0" sldId="267"/>
        </pc:sldMkLst>
        <pc:spChg chg="mod">
          <ac:chgData name="Brandon Lombard" userId="157f69f0f825e09c" providerId="LiveId" clId="{A9FDEA0D-4C1C-484B-9219-A7410F3A7DE3}" dt="2022-04-17T21:12:22.184" v="3091" actId="20577"/>
          <ac:spMkLst>
            <pc:docMk/>
            <pc:sldMk cId="0" sldId="267"/>
            <ac:spMk id="224" creationId="{00000000-0000-0000-0000-000000000000}"/>
          </ac:spMkLst>
        </pc:spChg>
      </pc:sldChg>
      <pc:sldChg chg="modSp mod">
        <pc:chgData name="Brandon Lombard" userId="157f69f0f825e09c" providerId="LiveId" clId="{A9FDEA0D-4C1C-484B-9219-A7410F3A7DE3}" dt="2022-04-17T23:06:58.881" v="4179" actId="113"/>
        <pc:sldMkLst>
          <pc:docMk/>
          <pc:sldMk cId="0" sldId="268"/>
        </pc:sldMkLst>
        <pc:spChg chg="mod">
          <ac:chgData name="Brandon Lombard" userId="157f69f0f825e09c" providerId="LiveId" clId="{A9FDEA0D-4C1C-484B-9219-A7410F3A7DE3}" dt="2022-04-17T23:06:58.881" v="4179" actId="113"/>
          <ac:spMkLst>
            <pc:docMk/>
            <pc:sldMk cId="0" sldId="268"/>
            <ac:spMk id="231" creationId="{00000000-0000-0000-0000-000000000000}"/>
          </ac:spMkLst>
        </pc:spChg>
      </pc:sldChg>
      <pc:sldChg chg="modSp mod">
        <pc:chgData name="Brandon Lombard" userId="157f69f0f825e09c" providerId="LiveId" clId="{A9FDEA0D-4C1C-484B-9219-A7410F3A7DE3}" dt="2022-04-17T21:07:23.234" v="2524" actId="5793"/>
        <pc:sldMkLst>
          <pc:docMk/>
          <pc:sldMk cId="0" sldId="269"/>
        </pc:sldMkLst>
        <pc:spChg chg="mod">
          <ac:chgData name="Brandon Lombard" userId="157f69f0f825e09c" providerId="LiveId" clId="{A9FDEA0D-4C1C-484B-9219-A7410F3A7DE3}" dt="2022-04-17T21:07:23.234" v="2524" actId="5793"/>
          <ac:spMkLst>
            <pc:docMk/>
            <pc:sldMk cId="0" sldId="269"/>
            <ac:spMk id="238" creationId="{00000000-0000-0000-0000-000000000000}"/>
          </ac:spMkLst>
        </pc:spChg>
      </pc:sldChg>
      <pc:sldChg chg="addSp modSp add del mod">
        <pc:chgData name="Brandon Lombard" userId="157f69f0f825e09c" providerId="LiveId" clId="{A9FDEA0D-4C1C-484B-9219-A7410F3A7DE3}" dt="2022-04-17T23:40:40.231" v="4649" actId="47"/>
        <pc:sldMkLst>
          <pc:docMk/>
          <pc:sldMk cId="3338779255" sldId="270"/>
        </pc:sldMkLst>
        <pc:spChg chg="mod">
          <ac:chgData name="Brandon Lombard" userId="157f69f0f825e09c" providerId="LiveId" clId="{A9FDEA0D-4C1C-484B-9219-A7410F3A7DE3}" dt="2022-04-17T23:37:22.380" v="4600" actId="20577"/>
          <ac:spMkLst>
            <pc:docMk/>
            <pc:sldMk cId="3338779255" sldId="270"/>
            <ac:spMk id="195" creationId="{00000000-0000-0000-0000-000000000000}"/>
          </ac:spMkLst>
        </pc:spChg>
        <pc:spChg chg="mod">
          <ac:chgData name="Brandon Lombard" userId="157f69f0f825e09c" providerId="LiveId" clId="{A9FDEA0D-4C1C-484B-9219-A7410F3A7DE3}" dt="2022-04-17T23:37:38.512" v="4647" actId="5793"/>
          <ac:spMkLst>
            <pc:docMk/>
            <pc:sldMk cId="3338779255" sldId="270"/>
            <ac:spMk id="196" creationId="{00000000-0000-0000-0000-000000000000}"/>
          </ac:spMkLst>
        </pc:spChg>
        <pc:picChg chg="add mod">
          <ac:chgData name="Brandon Lombard" userId="157f69f0f825e09c" providerId="LiveId" clId="{A9FDEA0D-4C1C-484B-9219-A7410F3A7DE3}" dt="2022-04-17T23:37:05.367" v="4586" actId="1076"/>
          <ac:picMkLst>
            <pc:docMk/>
            <pc:sldMk cId="3338779255" sldId="270"/>
            <ac:picMk id="2" creationId="{08E63A59-B40E-43B5-9EBB-E7A5F75AAD89}"/>
          </ac:picMkLst>
        </pc:picChg>
      </pc:sldChg>
      <pc:sldChg chg="add del">
        <pc:chgData name="Brandon Lombard" userId="157f69f0f825e09c" providerId="LiveId" clId="{A9FDEA0D-4C1C-484B-9219-A7410F3A7DE3}" dt="2022-04-17T23:40:36.244" v="4648" actId="47"/>
        <pc:sldMkLst>
          <pc:docMk/>
          <pc:sldMk cId="2540246614"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Brandon Lombard</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method of secure coding where there is a multi-step approach for security. Included are typically four phases, such as Plan, Code, Build, Test, then Release and Deploy.</a:t>
            </a:r>
            <a:endParaRPr dirty="0"/>
          </a:p>
          <a:p>
            <a:pPr marL="685800" lvl="1" indent="-228600" algn="l" rtl="0">
              <a:lnSpc>
                <a:spcPct val="90000"/>
              </a:lnSpc>
              <a:spcBef>
                <a:spcPts val="500"/>
              </a:spcBef>
              <a:spcAft>
                <a:spcPts val="0"/>
              </a:spcAft>
              <a:buClr>
                <a:schemeClr val="lt1"/>
              </a:buClr>
              <a:buSzPts val="2000"/>
              <a:buChar char="•"/>
            </a:pPr>
            <a:r>
              <a:rPr lang="en-US" dirty="0"/>
              <a:t>The diagram showcases the suggested steps in writing secure code and protecting your organization from malicious attempts. </a:t>
            </a:r>
          </a:p>
          <a:p>
            <a:pPr marL="685800" lvl="1" indent="-228600" algn="l" rtl="0">
              <a:lnSpc>
                <a:spcPct val="90000"/>
              </a:lnSpc>
              <a:spcBef>
                <a:spcPts val="500"/>
              </a:spcBef>
              <a:spcAft>
                <a:spcPts val="0"/>
              </a:spcAft>
              <a:buClr>
                <a:schemeClr val="lt1"/>
              </a:buClr>
              <a:buSzPts val="2000"/>
              <a:buChar char="•"/>
            </a:pPr>
            <a:r>
              <a:rPr lang="en-US" dirty="0"/>
              <a:t>Pre-production includes planning, test-driven design, secure building, and verify and test.</a:t>
            </a:r>
          </a:p>
          <a:p>
            <a:pPr marL="685800" lvl="1" indent="-228600" algn="l" rtl="0">
              <a:lnSpc>
                <a:spcPct val="90000"/>
              </a:lnSpc>
              <a:spcBef>
                <a:spcPts val="500"/>
              </a:spcBef>
              <a:spcAft>
                <a:spcPts val="0"/>
              </a:spcAft>
              <a:buClr>
                <a:schemeClr val="lt1"/>
              </a:buClr>
              <a:buSzPts val="2000"/>
              <a:buChar char="•"/>
            </a:pPr>
            <a:r>
              <a:rPr lang="en-US" dirty="0"/>
              <a:t>Production includes configuration and deployment, then monitoring and detecting hacking attempts. Then, developers should consistently monitor hacking attempts and respond to those attempts. Finally, maintaining security standards and ensuring </a:t>
            </a:r>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000"/>
              <a:buChar char="•"/>
            </a:pPr>
            <a:r>
              <a:rPr lang="en-US" sz="2800" dirty="0"/>
              <a:t>If you act now, the risks are lessened, but if you wait, you have a much higher chance of your systems being hacked. </a:t>
            </a:r>
          </a:p>
          <a:p>
            <a:pPr marL="228600" lvl="0" indent="-228600" algn="l" rtl="0">
              <a:lnSpc>
                <a:spcPct val="90000"/>
              </a:lnSpc>
              <a:spcBef>
                <a:spcPts val="0"/>
              </a:spcBef>
              <a:spcAft>
                <a:spcPts val="0"/>
              </a:spcAft>
              <a:buClr>
                <a:schemeClr val="lt1"/>
              </a:buClr>
              <a:buSzPts val="2000"/>
              <a:buChar char="•"/>
            </a:pPr>
            <a:r>
              <a:rPr lang="en-US" sz="2800" dirty="0"/>
              <a:t>While there is always going to be a risk, having a plan in place is highly important.</a:t>
            </a:r>
          </a:p>
          <a:p>
            <a:pPr marL="228600" lvl="0" indent="-228600" algn="l" rtl="0">
              <a:lnSpc>
                <a:spcPct val="90000"/>
              </a:lnSpc>
              <a:spcBef>
                <a:spcPts val="0"/>
              </a:spcBef>
              <a:spcAft>
                <a:spcPts val="0"/>
              </a:spcAft>
              <a:buClr>
                <a:schemeClr val="lt1"/>
              </a:buClr>
              <a:buSzPts val="2000"/>
              <a:buChar char="•"/>
            </a:pPr>
            <a:r>
              <a:rPr lang="en-US" sz="2800" dirty="0"/>
              <a:t>On the other hand, if you act now, you may not know the total risks before a hacker attempts to break into your system. </a:t>
            </a:r>
          </a:p>
          <a:p>
            <a:pPr marL="228600" lvl="0" indent="-228600" algn="l" rtl="0">
              <a:lnSpc>
                <a:spcPct val="90000"/>
              </a:lnSpc>
              <a:spcBef>
                <a:spcPts val="0"/>
              </a:spcBef>
              <a:spcAft>
                <a:spcPts val="0"/>
              </a:spcAft>
              <a:buClr>
                <a:schemeClr val="lt1"/>
              </a:buClr>
              <a:buSzPts val="2000"/>
              <a:buChar char="•"/>
            </a:pPr>
            <a:r>
              <a:rPr lang="en-US" sz="2800" dirty="0"/>
              <a:t>You could waste time and money trying to prepare for a hacking attempt when you don’t fully know what areas need improvement.</a:t>
            </a:r>
          </a:p>
          <a:p>
            <a:pPr marL="228600" lvl="0" indent="-228600" algn="l" rtl="0">
              <a:lnSpc>
                <a:spcPct val="90000"/>
              </a:lnSpc>
              <a:spcBef>
                <a:spcPts val="0"/>
              </a:spcBef>
              <a:spcAft>
                <a:spcPts val="0"/>
              </a:spcAft>
              <a:buClr>
                <a:schemeClr val="lt1"/>
              </a:buClr>
              <a:buSzPts val="2000"/>
              <a:buChar char="•"/>
            </a:pPr>
            <a:r>
              <a:rPr lang="en-US" sz="2800" dirty="0"/>
              <a:t>To combat this, understanding the possible motives while keeping up with the most common risks today is a great place to start.</a:t>
            </a:r>
            <a:endParaRPr sz="28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72097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500" dirty="0"/>
              <a:t>While having a plan in place is essential in protecting your systems from hacking, it is important to continuously improve the plan and update it as needed. </a:t>
            </a:r>
          </a:p>
          <a:p>
            <a:pPr marL="1143000" lvl="2" indent="-228600" algn="l" rtl="0">
              <a:lnSpc>
                <a:spcPct val="90000"/>
              </a:lnSpc>
              <a:spcBef>
                <a:spcPts val="0"/>
              </a:spcBef>
              <a:spcAft>
                <a:spcPts val="0"/>
              </a:spcAft>
              <a:buClr>
                <a:schemeClr val="lt1"/>
              </a:buClr>
              <a:buSzPts val="1800"/>
              <a:buChar char="•"/>
            </a:pPr>
            <a:r>
              <a:rPr lang="en-US" sz="2500" dirty="0"/>
              <a:t>Having one set-in-stone plan isn’t always the best option. Continuing education is highly important for the success of the organization. </a:t>
            </a:r>
          </a:p>
          <a:p>
            <a:pPr marL="1143000" lvl="2" indent="-228600" algn="l" rtl="0">
              <a:lnSpc>
                <a:spcPct val="90000"/>
              </a:lnSpc>
              <a:spcBef>
                <a:spcPts val="0"/>
              </a:spcBef>
              <a:spcAft>
                <a:spcPts val="0"/>
              </a:spcAft>
              <a:buClr>
                <a:schemeClr val="lt1"/>
              </a:buClr>
              <a:buSzPts val="1800"/>
              <a:buChar char="•"/>
            </a:pPr>
            <a:r>
              <a:rPr lang="en-US" sz="2500" dirty="0"/>
              <a:t>Staying in sync with societal trends allows the organization to be fully prepared when it comes to secure coding. </a:t>
            </a:r>
          </a:p>
          <a:p>
            <a:pPr marL="1143000" lvl="2" indent="-228600" algn="l" rtl="0">
              <a:lnSpc>
                <a:spcPct val="90000"/>
              </a:lnSpc>
              <a:spcBef>
                <a:spcPts val="0"/>
              </a:spcBef>
              <a:spcAft>
                <a:spcPts val="0"/>
              </a:spcAft>
              <a:buClr>
                <a:schemeClr val="lt1"/>
              </a:buClr>
              <a:buSzPts val="1800"/>
              <a:buChar char="•"/>
            </a:pPr>
            <a:r>
              <a:rPr lang="en-US" sz="2500" dirty="0"/>
              <a:t>Ensure that you are utilizing a multi-layer approach and using best coding practices.</a:t>
            </a:r>
            <a:endParaRPr sz="25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500" dirty="0"/>
              <a:t>While all standards should be used in developing secure code, there are a few that have a higher level of importance and in turn should be adopted to prevent future problems.</a:t>
            </a:r>
          </a:p>
          <a:p>
            <a:pPr marL="228600" lvl="0" indent="-228600" algn="l" rtl="0">
              <a:lnSpc>
                <a:spcPct val="90000"/>
              </a:lnSpc>
              <a:spcBef>
                <a:spcPts val="0"/>
              </a:spcBef>
              <a:spcAft>
                <a:spcPts val="0"/>
              </a:spcAft>
              <a:buClr>
                <a:schemeClr val="lt1"/>
              </a:buClr>
              <a:buSzPts val="2200"/>
              <a:buChar char="•"/>
            </a:pPr>
            <a:r>
              <a:rPr lang="en-US" sz="2500" b="1" dirty="0"/>
              <a:t>Data Type </a:t>
            </a:r>
            <a:r>
              <a:rPr lang="en-US" sz="2500" dirty="0"/>
              <a:t>– defining specific data types and not casting to an out-of-range enumeration value helps prevent further issues in your code.</a:t>
            </a:r>
          </a:p>
          <a:p>
            <a:pPr marL="228600" lvl="0" indent="-228600" algn="l" rtl="0">
              <a:lnSpc>
                <a:spcPct val="90000"/>
              </a:lnSpc>
              <a:spcBef>
                <a:spcPts val="0"/>
              </a:spcBef>
              <a:spcAft>
                <a:spcPts val="0"/>
              </a:spcAft>
              <a:buClr>
                <a:schemeClr val="lt1"/>
              </a:buClr>
              <a:buSzPts val="2200"/>
              <a:buChar char="•"/>
            </a:pPr>
            <a:r>
              <a:rPr lang="en-US" sz="2500" b="1" dirty="0"/>
              <a:t>SQL Injection</a:t>
            </a:r>
            <a:r>
              <a:rPr lang="en-US" sz="2500" dirty="0"/>
              <a:t> – This is a popular one that needs to be addressed.</a:t>
            </a:r>
          </a:p>
          <a:p>
            <a:pPr marL="228600" lvl="0" indent="-228600" algn="l" rtl="0">
              <a:lnSpc>
                <a:spcPct val="90000"/>
              </a:lnSpc>
              <a:spcBef>
                <a:spcPts val="0"/>
              </a:spcBef>
              <a:spcAft>
                <a:spcPts val="0"/>
              </a:spcAft>
              <a:buClr>
                <a:schemeClr val="lt1"/>
              </a:buClr>
              <a:buSzPts val="2200"/>
              <a:buChar char="•"/>
            </a:pPr>
            <a:r>
              <a:rPr lang="en-US" sz="2500" b="1" dirty="0"/>
              <a:t>Memory Protection </a:t>
            </a:r>
            <a:r>
              <a:rPr lang="en-US" sz="2500" dirty="0"/>
              <a:t>– Prevent memory allocation errors, which can cause a heap of errors in your code.</a:t>
            </a:r>
          </a:p>
          <a:p>
            <a:pPr marL="228600" lvl="0" indent="-228600" algn="l" rtl="0">
              <a:lnSpc>
                <a:spcPct val="90000"/>
              </a:lnSpc>
              <a:spcBef>
                <a:spcPts val="0"/>
              </a:spcBef>
              <a:spcAft>
                <a:spcPts val="0"/>
              </a:spcAft>
              <a:buClr>
                <a:schemeClr val="lt1"/>
              </a:buClr>
              <a:buSzPts val="2200"/>
              <a:buChar char="•"/>
            </a:pPr>
            <a:r>
              <a:rPr lang="en-US" sz="2500" b="1" dirty="0"/>
              <a:t>Exceptions</a:t>
            </a:r>
            <a:r>
              <a:rPr lang="en-US" sz="2500" dirty="0"/>
              <a:t> – Honoring exception specifications.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effectLst/>
              </a:rPr>
              <a:t>Agarwal, H. (2021, September 29). </a:t>
            </a:r>
            <a:r>
              <a:rPr lang="en-US" i="1" dirty="0">
                <a:effectLst/>
              </a:rPr>
              <a:t>Why do hackers hack? [5 big reasons explained]</a:t>
            </a:r>
            <a:r>
              <a:rPr lang="en-US" dirty="0">
                <a:effectLst/>
              </a:rPr>
              <a:t>. </a:t>
            </a:r>
            <a:r>
              <a:rPr lang="en-US" dirty="0" err="1">
                <a:effectLst/>
              </a:rPr>
              <a:t>Appknox</a:t>
            </a:r>
            <a:r>
              <a:rPr lang="en-US" dirty="0">
                <a:effectLst/>
              </a:rPr>
              <a:t>. Retrieved April 17, 2022, from https://www.appknox.com/blog/why-do-hackers-hack </a:t>
            </a:r>
          </a:p>
          <a:p>
            <a:r>
              <a:rPr lang="en-US" dirty="0" err="1">
                <a:effectLst/>
              </a:rPr>
              <a:t>Khagram</a:t>
            </a:r>
            <a:r>
              <a:rPr lang="en-US" dirty="0">
                <a:effectLst/>
              </a:rPr>
              <a:t>, A. (2017, February 3). </a:t>
            </a:r>
            <a:r>
              <a:rPr lang="en-US" i="1" dirty="0">
                <a:effectLst/>
              </a:rPr>
              <a:t>The motivations of a Hacker</a:t>
            </a:r>
            <a:r>
              <a:rPr lang="en-US" dirty="0">
                <a:effectLst/>
              </a:rPr>
              <a:t>. </a:t>
            </a:r>
            <a:r>
              <a:rPr lang="en-US" dirty="0" err="1">
                <a:effectLst/>
              </a:rPr>
              <a:t>swcomms</a:t>
            </a:r>
            <a:r>
              <a:rPr lang="en-US" dirty="0">
                <a:effectLst/>
              </a:rPr>
              <a:t>. Retrieved April 17, 2022, from https://www.swcomms.co.uk/blog/article/the-motivations-of-a-hacker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This model gives a detailed overview of the methods of defense that are used to maintain a solid level of protection for our organization.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Secure coding standards have different levels of vulnerability to calculate the probability of an attack. This chart displays those priority levels.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289424460"/>
              </p:ext>
            </p:extLst>
          </p:nvPr>
        </p:nvGraphicFramePr>
        <p:xfrm>
          <a:off x="3171900" y="1875249"/>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rgbClr val="FFD966"/>
                          </a:solidFill>
                        </a:rPr>
                        <a:t>Likely</a:t>
                      </a:r>
                      <a:endParaRPr sz="1400" b="1"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have a high chance of happening.</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rgbClr val="FFD966"/>
                          </a:solidFill>
                        </a:rPr>
                        <a:t>Priority</a:t>
                      </a:r>
                      <a:endParaRPr sz="1400" b="1"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standard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rgbClr val="FFD966"/>
                          </a:solidFill>
                        </a:rPr>
                        <a:t>Low priority</a:t>
                      </a:r>
                      <a:endParaRPr sz="1400" b="1"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standard with low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rgbClr val="FFD966"/>
                          </a:solidFill>
                        </a:rPr>
                        <a:t>Unlikely</a:t>
                      </a:r>
                      <a:endParaRPr sz="1400" b="1"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have a low chance of happening.</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sz="2500"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sz="2500"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sz="2500"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sz="2500" dirty="0"/>
              <a:t>Keep It Simple</a:t>
            </a:r>
          </a:p>
          <a:p>
            <a:pPr lvl="0" indent="-457200" algn="l" rtl="0">
              <a:lnSpc>
                <a:spcPct val="90000"/>
              </a:lnSpc>
              <a:spcBef>
                <a:spcPts val="0"/>
              </a:spcBef>
              <a:spcAft>
                <a:spcPts val="0"/>
              </a:spcAft>
              <a:buClr>
                <a:schemeClr val="lt1"/>
              </a:buClr>
              <a:buSzPts val="2200"/>
              <a:buFont typeface="+mj-lt"/>
              <a:buAutoNum type="arabicPeriod"/>
            </a:pPr>
            <a:r>
              <a:rPr lang="en-US" sz="2500" dirty="0"/>
              <a:t>Default Deny</a:t>
            </a:r>
          </a:p>
          <a:p>
            <a:pPr lvl="0" indent="-457200" algn="l" rtl="0">
              <a:lnSpc>
                <a:spcPct val="90000"/>
              </a:lnSpc>
              <a:spcBef>
                <a:spcPts val="0"/>
              </a:spcBef>
              <a:spcAft>
                <a:spcPts val="0"/>
              </a:spcAft>
              <a:buClr>
                <a:schemeClr val="lt1"/>
              </a:buClr>
              <a:buSzPts val="2200"/>
              <a:buFont typeface="+mj-lt"/>
              <a:buAutoNum type="arabicPeriod"/>
            </a:pPr>
            <a:r>
              <a:rPr lang="en-US" sz="2500"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sz="2500"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sz="2500"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sz="2500"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sz="2500" dirty="0"/>
              <a:t>Adopt a Secure Coding Standard</a:t>
            </a:r>
            <a:endParaRPr sz="25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500" dirty="0"/>
              <a:t>Data Type</a:t>
            </a:r>
          </a:p>
          <a:p>
            <a:pPr lvl="0" indent="-457200" algn="l" rtl="0">
              <a:lnSpc>
                <a:spcPct val="90000"/>
              </a:lnSpc>
              <a:spcBef>
                <a:spcPts val="0"/>
              </a:spcBef>
              <a:spcAft>
                <a:spcPts val="0"/>
              </a:spcAft>
              <a:buClr>
                <a:schemeClr val="lt1"/>
              </a:buClr>
              <a:buSzPts val="2000"/>
              <a:buFont typeface="+mj-lt"/>
              <a:buAutoNum type="arabicPeriod"/>
            </a:pPr>
            <a:r>
              <a:rPr lang="en-US" sz="2500" dirty="0"/>
              <a:t>Data Value</a:t>
            </a:r>
          </a:p>
          <a:p>
            <a:pPr lvl="0" indent="-457200" algn="l" rtl="0">
              <a:lnSpc>
                <a:spcPct val="90000"/>
              </a:lnSpc>
              <a:spcBef>
                <a:spcPts val="0"/>
              </a:spcBef>
              <a:spcAft>
                <a:spcPts val="0"/>
              </a:spcAft>
              <a:buClr>
                <a:schemeClr val="lt1"/>
              </a:buClr>
              <a:buSzPts val="2000"/>
              <a:buFont typeface="+mj-lt"/>
              <a:buAutoNum type="arabicPeriod"/>
            </a:pPr>
            <a:r>
              <a:rPr lang="en-US" sz="2500" dirty="0"/>
              <a:t>String Correctness</a:t>
            </a:r>
          </a:p>
          <a:p>
            <a:pPr lvl="0" indent="-457200" algn="l" rtl="0">
              <a:lnSpc>
                <a:spcPct val="90000"/>
              </a:lnSpc>
              <a:spcBef>
                <a:spcPts val="0"/>
              </a:spcBef>
              <a:spcAft>
                <a:spcPts val="0"/>
              </a:spcAft>
              <a:buClr>
                <a:schemeClr val="lt1"/>
              </a:buClr>
              <a:buSzPts val="2000"/>
              <a:buFont typeface="+mj-lt"/>
              <a:buAutoNum type="arabicPeriod"/>
            </a:pPr>
            <a:r>
              <a:rPr lang="en-US" sz="2500" dirty="0"/>
              <a:t>SQL Injection</a:t>
            </a:r>
          </a:p>
          <a:p>
            <a:pPr lvl="0" indent="-457200" algn="l" rtl="0">
              <a:lnSpc>
                <a:spcPct val="90000"/>
              </a:lnSpc>
              <a:spcBef>
                <a:spcPts val="0"/>
              </a:spcBef>
              <a:spcAft>
                <a:spcPts val="0"/>
              </a:spcAft>
              <a:buClr>
                <a:schemeClr val="lt1"/>
              </a:buClr>
              <a:buSzPts val="2000"/>
              <a:buFont typeface="+mj-lt"/>
              <a:buAutoNum type="arabicPeriod"/>
            </a:pPr>
            <a:r>
              <a:rPr lang="en-US" sz="2500" dirty="0"/>
              <a:t>Memory Protection</a:t>
            </a:r>
          </a:p>
          <a:p>
            <a:pPr lvl="0" indent="-457200" algn="l" rtl="0">
              <a:lnSpc>
                <a:spcPct val="90000"/>
              </a:lnSpc>
              <a:spcBef>
                <a:spcPts val="0"/>
              </a:spcBef>
              <a:spcAft>
                <a:spcPts val="0"/>
              </a:spcAft>
              <a:buClr>
                <a:schemeClr val="lt1"/>
              </a:buClr>
              <a:buSzPts val="2000"/>
              <a:buFont typeface="+mj-lt"/>
              <a:buAutoNum type="arabicPeriod"/>
            </a:pPr>
            <a:r>
              <a:rPr lang="en-US" sz="2500" dirty="0"/>
              <a:t>Assertions</a:t>
            </a:r>
          </a:p>
          <a:p>
            <a:pPr lvl="0" indent="-457200" algn="l" rtl="0">
              <a:lnSpc>
                <a:spcPct val="90000"/>
              </a:lnSpc>
              <a:spcBef>
                <a:spcPts val="0"/>
              </a:spcBef>
              <a:spcAft>
                <a:spcPts val="0"/>
              </a:spcAft>
              <a:buClr>
                <a:schemeClr val="lt1"/>
              </a:buClr>
              <a:buSzPts val="2000"/>
              <a:buFont typeface="+mj-lt"/>
              <a:buAutoNum type="arabicPeriod"/>
            </a:pPr>
            <a:r>
              <a:rPr lang="en-US" sz="2500" dirty="0"/>
              <a:t>Exceptions</a:t>
            </a:r>
          </a:p>
          <a:p>
            <a:pPr lvl="0" indent="-457200" algn="l" rtl="0">
              <a:lnSpc>
                <a:spcPct val="90000"/>
              </a:lnSpc>
              <a:spcBef>
                <a:spcPts val="0"/>
              </a:spcBef>
              <a:spcAft>
                <a:spcPts val="0"/>
              </a:spcAft>
              <a:buClr>
                <a:schemeClr val="lt1"/>
              </a:buClr>
              <a:buSzPts val="2000"/>
              <a:buFont typeface="+mj-lt"/>
              <a:buAutoNum type="arabicPeriod"/>
            </a:pPr>
            <a:r>
              <a:rPr lang="en-US" sz="2500" dirty="0"/>
              <a:t>Object Oriented Programming</a:t>
            </a:r>
          </a:p>
          <a:p>
            <a:pPr lvl="0" indent="-457200" algn="l" rtl="0">
              <a:lnSpc>
                <a:spcPct val="90000"/>
              </a:lnSpc>
              <a:spcBef>
                <a:spcPts val="0"/>
              </a:spcBef>
              <a:spcAft>
                <a:spcPts val="0"/>
              </a:spcAft>
              <a:buClr>
                <a:schemeClr val="lt1"/>
              </a:buClr>
              <a:buSzPts val="2000"/>
              <a:buFont typeface="+mj-lt"/>
              <a:buAutoNum type="arabicPeriod"/>
            </a:pPr>
            <a:r>
              <a:rPr lang="en-US" sz="2500" dirty="0"/>
              <a:t>Input Output (FIO)</a:t>
            </a:r>
          </a:p>
          <a:p>
            <a:pPr lvl="0" indent="-457200" algn="l" rtl="0">
              <a:lnSpc>
                <a:spcPct val="90000"/>
              </a:lnSpc>
              <a:spcBef>
                <a:spcPts val="0"/>
              </a:spcBef>
              <a:spcAft>
                <a:spcPts val="0"/>
              </a:spcAft>
              <a:buClr>
                <a:schemeClr val="lt1"/>
              </a:buClr>
              <a:buSzPts val="2000"/>
              <a:buFont typeface="+mj-lt"/>
              <a:buAutoNum type="arabicPeriod"/>
            </a:pPr>
            <a:r>
              <a:rPr lang="en-US" sz="2500" dirty="0"/>
              <a:t>Expressions</a:t>
            </a:r>
            <a:endParaRPr sz="25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u="sng" dirty="0"/>
              <a:t>Encryption in rest</a:t>
            </a:r>
            <a:r>
              <a:rPr lang="en-US" sz="2000" b="1" dirty="0"/>
              <a:t> </a:t>
            </a:r>
            <a:r>
              <a:rPr lang="en-US" sz="2000" dirty="0"/>
              <a:t>– This type of encryption refers to when data is encrypted while it is stored. This encryption also prevents this data from being read if the proper key is not present. This is a great way to have additional layers of protection.</a:t>
            </a:r>
          </a:p>
          <a:p>
            <a:pPr marL="228600" lvl="0" indent="-228600" algn="l" rtl="0">
              <a:lnSpc>
                <a:spcPct val="90000"/>
              </a:lnSpc>
              <a:spcBef>
                <a:spcPts val="0"/>
              </a:spcBef>
              <a:spcAft>
                <a:spcPts val="0"/>
              </a:spcAft>
              <a:buClr>
                <a:schemeClr val="lt1"/>
              </a:buClr>
              <a:buSzPts val="2000"/>
              <a:buChar char="•"/>
            </a:pPr>
            <a:r>
              <a:rPr lang="en-US" sz="2000" b="1" u="sng" dirty="0"/>
              <a:t>Encryptions at Flight</a:t>
            </a:r>
            <a:r>
              <a:rPr lang="en-US" sz="2000" b="1" dirty="0"/>
              <a:t> </a:t>
            </a:r>
            <a:r>
              <a:rPr lang="en-US" sz="2000" dirty="0"/>
              <a:t>– This ensures data is encrypted as it is being sent. However, the data is not as secured while it is stored or used. The data becomes encrypted while being sent to another storage location. This is a great way to protect data if it is intercepted with malicious intent. Particularly, this is a useful encryption method for those who work from home. This is because data can be secured as it is sent from the company network to the workers.</a:t>
            </a:r>
          </a:p>
          <a:p>
            <a:pPr marL="228600" lvl="0" indent="-228600" algn="l" rtl="0">
              <a:lnSpc>
                <a:spcPct val="90000"/>
              </a:lnSpc>
              <a:spcBef>
                <a:spcPts val="0"/>
              </a:spcBef>
              <a:spcAft>
                <a:spcPts val="0"/>
              </a:spcAft>
              <a:buClr>
                <a:schemeClr val="lt1"/>
              </a:buClr>
              <a:buSzPts val="2000"/>
              <a:buChar char="•"/>
            </a:pPr>
            <a:r>
              <a:rPr lang="en-US" sz="2000" b="1" u="sng" dirty="0"/>
              <a:t>Encryption in Use </a:t>
            </a:r>
            <a:r>
              <a:rPr lang="en-US" sz="2000" dirty="0"/>
              <a:t>– This method allows data to be encrypted while it is being used, where it can be accessed depending on the security level. This is great for company databases with creating some layers of protection, separating user and employee activity. Only higher-level employees can access the data if needed.</a:t>
            </a:r>
          </a:p>
          <a:p>
            <a:pPr marL="228600" lvl="0" indent="-228600" algn="l" rtl="0">
              <a:lnSpc>
                <a:spcPct val="90000"/>
              </a:lnSpc>
              <a:spcBef>
                <a:spcPts val="0"/>
              </a:spcBef>
              <a:spcAft>
                <a:spcPts val="0"/>
              </a:spcAft>
              <a:buClr>
                <a:schemeClr val="lt1"/>
              </a:buClr>
              <a:buSzPts val="2000"/>
              <a:buChar char="•"/>
            </a:pP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ts val="2400"/>
              <a:buChar char="•"/>
            </a:pPr>
            <a:r>
              <a:rPr lang="en-US" sz="2400" b="1" u="sng" dirty="0"/>
              <a:t>Authentication</a:t>
            </a:r>
            <a:r>
              <a:rPr lang="en-US" sz="2400" b="1" dirty="0"/>
              <a:t> </a:t>
            </a:r>
            <a:r>
              <a:rPr lang="en-US" sz="2400" dirty="0"/>
              <a:t>– This is important in that it allows users to access the system after they have proven they have access through login systems. </a:t>
            </a:r>
          </a:p>
          <a:p>
            <a:pPr marL="228600" lvl="0" indent="-228600" algn="l" rtl="0">
              <a:lnSpc>
                <a:spcPct val="90000"/>
              </a:lnSpc>
              <a:spcBef>
                <a:spcPts val="0"/>
              </a:spcBef>
              <a:spcAft>
                <a:spcPts val="0"/>
              </a:spcAft>
              <a:buClr>
                <a:schemeClr val="lt1"/>
              </a:buClr>
              <a:buSzPts val="2400"/>
              <a:buChar char="•"/>
            </a:pPr>
            <a:r>
              <a:rPr lang="en-US" sz="2400" b="1" u="sng" dirty="0"/>
              <a:t>Authorization</a:t>
            </a:r>
            <a:r>
              <a:rPr lang="en-US" sz="2400" dirty="0"/>
              <a:t> – This identifies the level of access given to a user. In this case, the administrator would have access to most items such as databases, secure files, customer records, etc.  The administrator is also allowed to make changes to the system by adding and deleting items, to include user accounts. Lower-end users would have much less authorization in the system.</a:t>
            </a:r>
          </a:p>
          <a:p>
            <a:pPr marL="228600" lvl="0" indent="-228600" algn="l" rtl="0">
              <a:lnSpc>
                <a:spcPct val="90000"/>
              </a:lnSpc>
              <a:spcBef>
                <a:spcPts val="0"/>
              </a:spcBef>
              <a:spcAft>
                <a:spcPts val="0"/>
              </a:spcAft>
              <a:buClr>
                <a:schemeClr val="lt1"/>
              </a:buClr>
              <a:buSzPts val="2400"/>
              <a:buChar char="•"/>
            </a:pPr>
            <a:r>
              <a:rPr lang="en-US" sz="2400" b="1" u="sng" dirty="0"/>
              <a:t>Accounting</a:t>
            </a:r>
            <a:r>
              <a:rPr lang="en-US" sz="2400" dirty="0"/>
              <a:t> – Accounting allows for the keeping of records for when data has been changed in a system, and which user has made those changes. This allows for a record of certain changes, so if someone makes a mistake, or does something malicious, it can be addressed and who did it can be known.</a:t>
            </a:r>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Bad Data Unit Testing</a:t>
            </a:r>
            <a:endParaRPr dirty="0"/>
          </a:p>
        </p:txBody>
      </p:sp>
      <p:sp>
        <p:nvSpPr>
          <p:cNvPr id="196" name="Google Shape;196;g9504e29505_0_0"/>
          <p:cNvSpPr txBox="1">
            <a:spLocks noGrp="1"/>
          </p:cNvSpPr>
          <p:nvPr>
            <p:ph type="body" idx="1"/>
          </p:nvPr>
        </p:nvSpPr>
        <p:spPr>
          <a:xfrm>
            <a:off x="6787662" y="1924573"/>
            <a:ext cx="4718538" cy="42941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500" dirty="0"/>
              <a:t>This unit test involved creating positive and negative tests to prove if an error or exception happens when provided with bad data. </a:t>
            </a:r>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DB332F16-BB43-4AD5-A7F9-741B5D4D0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 y="1924573"/>
            <a:ext cx="6494307" cy="379042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231</TotalTime>
  <Words>1051</Words>
  <Application>Microsoft Office PowerPoint</Application>
  <PresentationFormat>Widescreen</PresentationFormat>
  <Paragraphs>77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Bad Data 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Brandon Lombard</cp:lastModifiedBy>
  <cp:revision>4</cp:revision>
  <dcterms:created xsi:type="dcterms:W3CDTF">2020-08-19T17:59:24Z</dcterms:created>
  <dcterms:modified xsi:type="dcterms:W3CDTF">2022-04-17T23:41:42Z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