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9" r:id="rId4"/>
    <p:sldId id="260" r:id="rId5"/>
    <p:sldId id="261" r:id="rId6"/>
    <p:sldId id="263" r:id="rId7"/>
    <p:sldId id="262"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pPr algn="l"/>
            <a:fld id="{0DCFB061-4267-4D9F-8017-6F550D3068DF}" type="datetime1">
              <a:rPr lang="en-US" smtClean="0"/>
              <a:t>10/18/2020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pPr algn="l"/>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8236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082C-0922-4249-A612-B415F5231620}"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401407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F8082C-0922-4249-A612-B415F5231620}" type="datetime1">
              <a:rPr lang="en-US" smtClean="0"/>
              <a:t>10/18/2020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087378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F8082C-0922-4249-A612-B415F5231620}" type="datetime1">
              <a:rPr lang="en-US" smtClean="0"/>
              <a:t>10/18/2020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82652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F8082C-0922-4249-A612-B415F5231620}" type="datetime1">
              <a:rPr lang="en-US" smtClean="0"/>
              <a:t>10/18/2020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97755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F8082C-0922-4249-A612-B415F5231620}" type="datetime1">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9226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F8082C-0922-4249-A612-B415F5231620}" type="datetime1">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119997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513478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F8082C-0922-4249-A612-B415F5231620}" type="datetime1">
              <a:rPr lang="en-US" smtClean="0"/>
              <a:t>10/18/2020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472095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805803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9CABC0C-B6DF-45E9-B954-11C99AA62C3E}" type="datetime1">
              <a:rPr lang="en-US" smtClean="0"/>
              <a:t>10/18/2020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95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F8082C-0922-4249-A612-B415F5231620}"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639570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8082C-0922-4249-A612-B415F5231620}" type="datetime1">
              <a:rPr lang="en-US" smtClean="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732279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4052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3A0F-DEF3-4134-98D0-2E1276938A8B}" type="datetime1">
              <a:rPr lang="en-US" smtClean="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300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F8082C-0922-4249-A612-B415F5231620}"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170602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DEA15-09CD-4275-A8E0-385C965F48B0}"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7829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F8082C-0922-4249-A612-B415F5231620}" type="datetime1">
              <a:rPr lang="en-US" smtClean="0"/>
              <a:t>10/18/2020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53369104"/>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A060-A424-4005-8B77-0859FE12B01A}"/>
              </a:ext>
            </a:extLst>
          </p:cNvPr>
          <p:cNvSpPr>
            <a:spLocks noGrp="1"/>
          </p:cNvSpPr>
          <p:nvPr>
            <p:ph type="ctrTitle"/>
          </p:nvPr>
        </p:nvSpPr>
        <p:spPr>
          <a:xfrm>
            <a:off x="1139589" y="1533526"/>
            <a:ext cx="7366236" cy="3288586"/>
          </a:xfrm>
        </p:spPr>
        <p:txBody>
          <a:bodyPr anchor="ctr">
            <a:normAutofit/>
          </a:bodyPr>
          <a:lstStyle/>
          <a:p>
            <a:r>
              <a:rPr lang="en-US" sz="6600" dirty="0"/>
              <a:t>AGILE METHODOLOGY</a:t>
            </a:r>
          </a:p>
        </p:txBody>
      </p:sp>
      <p:sp>
        <p:nvSpPr>
          <p:cNvPr id="3" name="Subtitle 2">
            <a:extLst>
              <a:ext uri="{FF2B5EF4-FFF2-40B4-BE49-F238E27FC236}">
                <a16:creationId xmlns:a16="http://schemas.microsoft.com/office/drawing/2014/main" id="{D56FF9F9-FAEF-4235-98A3-12B07A85DE5C}"/>
              </a:ext>
            </a:extLst>
          </p:cNvPr>
          <p:cNvSpPr>
            <a:spLocks noGrp="1"/>
          </p:cNvSpPr>
          <p:nvPr>
            <p:ph type="subTitle" idx="1"/>
          </p:nvPr>
        </p:nvSpPr>
        <p:spPr>
          <a:xfrm>
            <a:off x="1581151" y="4174013"/>
            <a:ext cx="7245626" cy="871437"/>
          </a:xfrm>
        </p:spPr>
        <p:txBody>
          <a:bodyPr anchor="ctr">
            <a:normAutofit/>
          </a:bodyPr>
          <a:lstStyle/>
          <a:p>
            <a:r>
              <a:rPr lang="en-US" dirty="0">
                <a:solidFill>
                  <a:schemeClr val="tx2"/>
                </a:solidFill>
              </a:rPr>
              <a:t>Brandon Lombard</a:t>
            </a:r>
          </a:p>
          <a:p>
            <a:r>
              <a:rPr lang="en-US" dirty="0">
                <a:solidFill>
                  <a:schemeClr val="tx2"/>
                </a:solidFill>
              </a:rPr>
              <a:t>Southern New Hampshire University</a:t>
            </a:r>
          </a:p>
        </p:txBody>
      </p:sp>
    </p:spTree>
    <p:extLst>
      <p:ext uri="{BB962C8B-B14F-4D97-AF65-F5344CB8AC3E}">
        <p14:creationId xmlns:p14="http://schemas.microsoft.com/office/powerpoint/2010/main" val="409737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37F82-2A84-4C7A-9B15-EDDA12DB8CA3}"/>
              </a:ext>
            </a:extLst>
          </p:cNvPr>
          <p:cNvSpPr>
            <a:spLocks noGrp="1"/>
          </p:cNvSpPr>
          <p:nvPr>
            <p:ph type="title"/>
          </p:nvPr>
        </p:nvSpPr>
        <p:spPr/>
        <p:txBody>
          <a:bodyPr/>
          <a:lstStyle/>
          <a:p>
            <a:r>
              <a:rPr lang="en-US" dirty="0"/>
              <a:t>ROLES ON A SCRUM-AGILE TEAM</a:t>
            </a:r>
          </a:p>
        </p:txBody>
      </p:sp>
      <p:graphicFrame>
        <p:nvGraphicFramePr>
          <p:cNvPr id="13" name="Table 13">
            <a:extLst>
              <a:ext uri="{FF2B5EF4-FFF2-40B4-BE49-F238E27FC236}">
                <a16:creationId xmlns:a16="http://schemas.microsoft.com/office/drawing/2014/main" id="{4E1270B3-9654-4088-AA2F-CC68809B1779}"/>
              </a:ext>
            </a:extLst>
          </p:cNvPr>
          <p:cNvGraphicFramePr>
            <a:graphicFrameLocks noGrp="1"/>
          </p:cNvGraphicFramePr>
          <p:nvPr>
            <p:extLst>
              <p:ext uri="{D42A27DB-BD31-4B8C-83A1-F6EECF244321}">
                <p14:modId xmlns:p14="http://schemas.microsoft.com/office/powerpoint/2010/main" val="3846476262"/>
              </p:ext>
            </p:extLst>
          </p:nvPr>
        </p:nvGraphicFramePr>
        <p:xfrm>
          <a:off x="132178" y="2575098"/>
          <a:ext cx="11914820" cy="4237913"/>
        </p:xfrm>
        <a:graphic>
          <a:graphicData uri="http://schemas.openxmlformats.org/drawingml/2006/table">
            <a:tbl>
              <a:tblPr firstRow="1" bandRow="1">
                <a:tableStyleId>{125E5076-3810-47DD-B79F-674D7AD40C01}</a:tableStyleId>
              </a:tblPr>
              <a:tblGrid>
                <a:gridCol w="2978705">
                  <a:extLst>
                    <a:ext uri="{9D8B030D-6E8A-4147-A177-3AD203B41FA5}">
                      <a16:colId xmlns:a16="http://schemas.microsoft.com/office/drawing/2014/main" val="3856591822"/>
                    </a:ext>
                  </a:extLst>
                </a:gridCol>
                <a:gridCol w="2978705">
                  <a:extLst>
                    <a:ext uri="{9D8B030D-6E8A-4147-A177-3AD203B41FA5}">
                      <a16:colId xmlns:a16="http://schemas.microsoft.com/office/drawing/2014/main" val="303698864"/>
                    </a:ext>
                  </a:extLst>
                </a:gridCol>
                <a:gridCol w="2978705">
                  <a:extLst>
                    <a:ext uri="{9D8B030D-6E8A-4147-A177-3AD203B41FA5}">
                      <a16:colId xmlns:a16="http://schemas.microsoft.com/office/drawing/2014/main" val="1797861673"/>
                    </a:ext>
                  </a:extLst>
                </a:gridCol>
                <a:gridCol w="2978705">
                  <a:extLst>
                    <a:ext uri="{9D8B030D-6E8A-4147-A177-3AD203B41FA5}">
                      <a16:colId xmlns:a16="http://schemas.microsoft.com/office/drawing/2014/main" val="2977068615"/>
                    </a:ext>
                  </a:extLst>
                </a:gridCol>
              </a:tblGrid>
              <a:tr h="854633">
                <a:tc>
                  <a:txBody>
                    <a:bodyPr/>
                    <a:lstStyle/>
                    <a:p>
                      <a:pPr algn="ctr"/>
                      <a:r>
                        <a:rPr lang="en-US" sz="2400" dirty="0"/>
                        <a:t>PRODUCT OWNER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SCRUM MASTER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DEVELOPER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TESTER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489400"/>
                  </a:ext>
                </a:extLst>
              </a:tr>
              <a:tr h="3246277">
                <a:tc>
                  <a:txBody>
                    <a:bodyPr/>
                    <a:lstStyle/>
                    <a:p>
                      <a:pPr marL="285750" indent="-285750">
                        <a:buFont typeface="Arial" panose="020B0604020202020204" pitchFamily="34" charset="0"/>
                        <a:buChar char="•"/>
                      </a:pPr>
                      <a:r>
                        <a:rPr lang="en-US" dirty="0"/>
                        <a:t>Conveys the vision of the stakeholders to the team.</a:t>
                      </a:r>
                    </a:p>
                    <a:p>
                      <a:pPr marL="285750" indent="-285750">
                        <a:buFont typeface="Arial" panose="020B0604020202020204" pitchFamily="34" charset="0"/>
                        <a:buChar char="•"/>
                      </a:pPr>
                      <a:r>
                        <a:rPr lang="en-US" dirty="0"/>
                        <a:t>Communicates with stakeholders about progress or any issues.</a:t>
                      </a:r>
                    </a:p>
                    <a:p>
                      <a:pPr marL="285750" indent="-285750">
                        <a:buFont typeface="Arial" panose="020B0604020202020204" pitchFamily="34" charset="0"/>
                        <a:buChar char="•"/>
                      </a:pPr>
                      <a:r>
                        <a:rPr lang="en-US" dirty="0"/>
                        <a:t>Have full authority over the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Enforce Scrum ceremonies and events.</a:t>
                      </a:r>
                    </a:p>
                    <a:p>
                      <a:pPr marL="285750" indent="-285750">
                        <a:buFont typeface="Arial" panose="020B0604020202020204" pitchFamily="34" charset="0"/>
                        <a:buChar char="•"/>
                      </a:pPr>
                      <a:r>
                        <a:rPr lang="en-US" dirty="0"/>
                        <a:t>Commits to goals/deadlines on team’s behalf.</a:t>
                      </a:r>
                    </a:p>
                    <a:p>
                      <a:pPr marL="285750" indent="-285750">
                        <a:buFont typeface="Arial" panose="020B0604020202020204" pitchFamily="34" charset="0"/>
                        <a:buChar char="•"/>
                      </a:pPr>
                      <a:r>
                        <a:rPr lang="en-US" dirty="0"/>
                        <a:t>Commits the team to sprint goals without interfering with the company’s management.</a:t>
                      </a:r>
                    </a:p>
                    <a:p>
                      <a:pPr marL="285750" indent="-285750">
                        <a:buFont typeface="Arial" panose="020B0604020202020204" pitchFamily="34" charset="0"/>
                        <a:buChar char="•"/>
                      </a:pPr>
                      <a:r>
                        <a:rPr lang="en-US" dirty="0"/>
                        <a:t>Hosts Scrum meetings.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Programs the software for the team.</a:t>
                      </a:r>
                    </a:p>
                    <a:p>
                      <a:pPr marL="285750" indent="-285750">
                        <a:buFont typeface="Arial" panose="020B0604020202020204" pitchFamily="34" charset="0"/>
                        <a:buChar char="•"/>
                      </a:pPr>
                      <a:r>
                        <a:rPr lang="en-US" dirty="0"/>
                        <a:t>Pick up the items form the Product Backlog to be delivered in the next sprint. </a:t>
                      </a:r>
                    </a:p>
                    <a:p>
                      <a:pPr marL="285750" indent="-285750">
                        <a:buFont typeface="Arial" panose="020B0604020202020204" pitchFamily="34" charset="0"/>
                        <a:buChar char="•"/>
                      </a:pPr>
                      <a:r>
                        <a:rPr lang="en-US" dirty="0"/>
                        <a:t>Breaks down and provides estimates to Sprint items.</a:t>
                      </a:r>
                    </a:p>
                    <a:p>
                      <a:pPr marL="285750" indent="-285750">
                        <a:buFont typeface="Arial" panose="020B0604020202020204" pitchFamily="34" charset="0"/>
                        <a:buChar cha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t>Tests the various stories in the Spring Backlog.</a:t>
                      </a:r>
                    </a:p>
                    <a:p>
                      <a:pPr marL="285750" indent="-285750">
                        <a:buFont typeface="Arial" panose="020B0604020202020204" pitchFamily="34" charset="0"/>
                        <a:buChar char="•"/>
                      </a:pPr>
                      <a:r>
                        <a:rPr lang="en-US" dirty="0"/>
                        <a:t>Provides feedback on test status, progress, and product quality.</a:t>
                      </a:r>
                    </a:p>
                    <a:p>
                      <a:pPr marL="285750" indent="-285750">
                        <a:buFont typeface="Arial" panose="020B0604020202020204" pitchFamily="34" charset="0"/>
                        <a:buChar char="•"/>
                      </a:pPr>
                      <a:r>
                        <a:rPr lang="en-US" dirty="0"/>
                        <a:t>Focuses on overall quality of software to remove any bugs or issues within the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975049"/>
                  </a:ext>
                </a:extLst>
              </a:tr>
            </a:tbl>
          </a:graphicData>
        </a:graphic>
      </p:graphicFrame>
      <p:sp>
        <p:nvSpPr>
          <p:cNvPr id="14" name="TextBox 13">
            <a:extLst>
              <a:ext uri="{FF2B5EF4-FFF2-40B4-BE49-F238E27FC236}">
                <a16:creationId xmlns:a16="http://schemas.microsoft.com/office/drawing/2014/main" id="{714F8527-22E4-4727-B495-E024492E7263}"/>
              </a:ext>
            </a:extLst>
          </p:cNvPr>
          <p:cNvSpPr txBox="1"/>
          <p:nvPr/>
        </p:nvSpPr>
        <p:spPr>
          <a:xfrm>
            <a:off x="132178" y="2135816"/>
            <a:ext cx="3722494" cy="369332"/>
          </a:xfrm>
          <a:prstGeom prst="rect">
            <a:avLst/>
          </a:prstGeom>
          <a:noFill/>
        </p:spPr>
        <p:txBody>
          <a:bodyPr wrap="none" rtlCol="0">
            <a:spAutoFit/>
          </a:bodyPr>
          <a:lstStyle/>
          <a:p>
            <a:r>
              <a:rPr lang="en-US" dirty="0"/>
              <a:t>Citation: (Nicholson et al., 2017)</a:t>
            </a:r>
          </a:p>
        </p:txBody>
      </p:sp>
    </p:spTree>
    <p:extLst>
      <p:ext uri="{BB962C8B-B14F-4D97-AF65-F5344CB8AC3E}">
        <p14:creationId xmlns:p14="http://schemas.microsoft.com/office/powerpoint/2010/main" val="195837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97CC-DD75-4254-A84D-3AAD8B8E6C35}"/>
              </a:ext>
            </a:extLst>
          </p:cNvPr>
          <p:cNvSpPr>
            <a:spLocks noGrp="1"/>
          </p:cNvSpPr>
          <p:nvPr>
            <p:ph type="title"/>
          </p:nvPr>
        </p:nvSpPr>
        <p:spPr/>
        <p:txBody>
          <a:bodyPr/>
          <a:lstStyle/>
          <a:p>
            <a:r>
              <a:rPr lang="en-US" dirty="0"/>
              <a:t> phases of the SDLC in agile</a:t>
            </a:r>
          </a:p>
        </p:txBody>
      </p:sp>
      <p:sp>
        <p:nvSpPr>
          <p:cNvPr id="3" name="Content Placeholder 2">
            <a:extLst>
              <a:ext uri="{FF2B5EF4-FFF2-40B4-BE49-F238E27FC236}">
                <a16:creationId xmlns:a16="http://schemas.microsoft.com/office/drawing/2014/main" id="{E1C67381-7298-4859-B339-1B709E2CCEA9}"/>
              </a:ext>
            </a:extLst>
          </p:cNvPr>
          <p:cNvSpPr>
            <a:spLocks noGrp="1"/>
          </p:cNvSpPr>
          <p:nvPr>
            <p:ph idx="1"/>
          </p:nvPr>
        </p:nvSpPr>
        <p:spPr>
          <a:xfrm>
            <a:off x="685800" y="1796716"/>
            <a:ext cx="10820400" cy="5061284"/>
          </a:xfrm>
        </p:spPr>
        <p:txBody>
          <a:bodyPr>
            <a:normAutofit lnSpcReduction="10000"/>
          </a:bodyPr>
          <a:lstStyle/>
          <a:p>
            <a:pPr marL="457200" indent="-457200">
              <a:buFont typeface="+mj-lt"/>
              <a:buAutoNum type="arabicPeriod"/>
            </a:pPr>
            <a:r>
              <a:rPr lang="en-US" b="1" dirty="0"/>
              <a:t>Project Initiation </a:t>
            </a:r>
            <a:r>
              <a:rPr lang="en-US" dirty="0"/>
              <a:t>– This is where the project begins.  In this stage, typically the project vision and ROI justification will be discussed (Windsor, 2020).  Also, team members, time requirements, and resources will be determined.</a:t>
            </a:r>
          </a:p>
          <a:p>
            <a:pPr marL="457200" indent="-457200">
              <a:buFont typeface="+mj-lt"/>
              <a:buAutoNum type="arabicPeriod"/>
            </a:pPr>
            <a:r>
              <a:rPr lang="en-US" b="1" dirty="0"/>
              <a:t>Planning</a:t>
            </a:r>
            <a:r>
              <a:rPr lang="en-US" dirty="0"/>
              <a:t> – Here the team comes together with the sponsor/product owner to determine what they want in the project.  The product backlog is built at the story level.  Additionally, risks will be estimated along with an initial release plan.  </a:t>
            </a:r>
          </a:p>
          <a:p>
            <a:pPr marL="457200" indent="-457200">
              <a:buFont typeface="+mj-lt"/>
              <a:buAutoNum type="arabicPeriod"/>
            </a:pPr>
            <a:r>
              <a:rPr lang="en-US" b="1" dirty="0"/>
              <a:t>Development </a:t>
            </a:r>
            <a:r>
              <a:rPr lang="en-US" dirty="0"/>
              <a:t>– After the requirements have been ironed out, agile development through </a:t>
            </a:r>
            <a:r>
              <a:rPr lang="en-US" u="sng" dirty="0"/>
              <a:t>phases</a:t>
            </a:r>
            <a:r>
              <a:rPr lang="en-US" dirty="0"/>
              <a:t>, </a:t>
            </a:r>
            <a:r>
              <a:rPr lang="en-US" u="sng" dirty="0"/>
              <a:t>sprints</a:t>
            </a:r>
            <a:r>
              <a:rPr lang="en-US" dirty="0"/>
              <a:t>, and or </a:t>
            </a:r>
            <a:r>
              <a:rPr lang="en-US" u="sng" dirty="0"/>
              <a:t>iterations</a:t>
            </a:r>
            <a:r>
              <a:rPr lang="en-US" dirty="0"/>
              <a:t> begin.  By the end of the spring, the developers plan to have a working product complete.  Also at this point the testers begin their work to ensure the product is working and within scope of product guidelines.</a:t>
            </a:r>
          </a:p>
          <a:p>
            <a:pPr marL="457200" indent="-457200">
              <a:buFont typeface="+mj-lt"/>
              <a:buAutoNum type="arabicPeriod"/>
            </a:pPr>
            <a:r>
              <a:rPr lang="en-US" b="1" dirty="0"/>
              <a:t>Production</a:t>
            </a:r>
            <a:r>
              <a:rPr lang="en-US" dirty="0"/>
              <a:t> – The product has been deployed and is being used.  </a:t>
            </a:r>
          </a:p>
          <a:p>
            <a:pPr marL="457200" indent="-457200">
              <a:buFont typeface="+mj-lt"/>
              <a:buAutoNum type="arabicPeriod"/>
            </a:pPr>
            <a:r>
              <a:rPr lang="en-US" b="1" dirty="0"/>
              <a:t>Retirement </a:t>
            </a:r>
            <a:r>
              <a:rPr lang="en-US" dirty="0"/>
              <a:t>– Product is at the end of life stage, whereas the product is decommissioned and pulled form production (Windsor, 2020). </a:t>
            </a:r>
          </a:p>
        </p:txBody>
      </p:sp>
    </p:spTree>
    <p:extLst>
      <p:ext uri="{BB962C8B-B14F-4D97-AF65-F5344CB8AC3E}">
        <p14:creationId xmlns:p14="http://schemas.microsoft.com/office/powerpoint/2010/main" val="283964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97CC-DD75-4254-A84D-3AAD8B8E6C35}"/>
              </a:ext>
            </a:extLst>
          </p:cNvPr>
          <p:cNvSpPr>
            <a:spLocks noGrp="1"/>
          </p:cNvSpPr>
          <p:nvPr>
            <p:ph type="title"/>
          </p:nvPr>
        </p:nvSpPr>
        <p:spPr/>
        <p:txBody>
          <a:bodyPr/>
          <a:lstStyle/>
          <a:p>
            <a:r>
              <a:rPr lang="en-US" dirty="0"/>
              <a:t>WHY THE AGILE PHASES ARE IMPORTANT</a:t>
            </a:r>
          </a:p>
        </p:txBody>
      </p:sp>
      <p:sp>
        <p:nvSpPr>
          <p:cNvPr id="3" name="Content Placeholder 2">
            <a:extLst>
              <a:ext uri="{FF2B5EF4-FFF2-40B4-BE49-F238E27FC236}">
                <a16:creationId xmlns:a16="http://schemas.microsoft.com/office/drawing/2014/main" id="{E1C67381-7298-4859-B339-1B709E2CCEA9}"/>
              </a:ext>
            </a:extLst>
          </p:cNvPr>
          <p:cNvSpPr>
            <a:spLocks noGrp="1"/>
          </p:cNvSpPr>
          <p:nvPr>
            <p:ph idx="1"/>
          </p:nvPr>
        </p:nvSpPr>
        <p:spPr/>
        <p:txBody>
          <a:bodyPr>
            <a:normAutofit lnSpcReduction="10000"/>
          </a:bodyPr>
          <a:lstStyle/>
          <a:p>
            <a:r>
              <a:rPr lang="en-US" dirty="0"/>
              <a:t>Project planning is important because without a plan, the product may not turn out as wanted or it may cause a headache down the road during development.</a:t>
            </a:r>
          </a:p>
          <a:p>
            <a:r>
              <a:rPr lang="en-US" dirty="0"/>
              <a:t>Developing and testing is important so that the product can actually be developed and is up to the standards of the product owner and stakeholders.  </a:t>
            </a:r>
          </a:p>
          <a:p>
            <a:r>
              <a:rPr lang="en-US" dirty="0"/>
              <a:t>Sprint planning is important because it defines what can be delivered in the sprint and how the product's goals will be achieved.  Additionally, sprints are important because it is the heart of agile methodologies and allows the team to get a set amount of work done in a specific time period with fewer headaches at the end during its release to the public. </a:t>
            </a:r>
          </a:p>
          <a:p>
            <a:r>
              <a:rPr lang="en-US" dirty="0"/>
              <a:t>Overall, agile phases keep the team on track and focused on the end goals of the project in an organized manner. </a:t>
            </a:r>
          </a:p>
          <a:p>
            <a:endParaRPr lang="en-US" dirty="0"/>
          </a:p>
        </p:txBody>
      </p:sp>
    </p:spTree>
    <p:extLst>
      <p:ext uri="{BB962C8B-B14F-4D97-AF65-F5344CB8AC3E}">
        <p14:creationId xmlns:p14="http://schemas.microsoft.com/office/powerpoint/2010/main" val="47135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8193-7487-41A4-A22A-90477A2DC8F4}"/>
              </a:ext>
            </a:extLst>
          </p:cNvPr>
          <p:cNvSpPr>
            <a:spLocks noGrp="1"/>
          </p:cNvSpPr>
          <p:nvPr>
            <p:ph type="title"/>
          </p:nvPr>
        </p:nvSpPr>
        <p:spPr>
          <a:xfrm>
            <a:off x="685800" y="948532"/>
            <a:ext cx="4114800" cy="1008606"/>
          </a:xfrm>
        </p:spPr>
        <p:txBody>
          <a:bodyPr>
            <a:normAutofit/>
          </a:bodyPr>
          <a:lstStyle/>
          <a:p>
            <a:r>
              <a:rPr lang="en-US" dirty="0"/>
              <a:t>WATERFALL VS. AGILE</a:t>
            </a:r>
          </a:p>
        </p:txBody>
      </p:sp>
      <p:pic>
        <p:nvPicPr>
          <p:cNvPr id="7" name="Content Placeholder 6" descr="Diagram&#10;&#10;Description automatically generated">
            <a:extLst>
              <a:ext uri="{FF2B5EF4-FFF2-40B4-BE49-F238E27FC236}">
                <a16:creationId xmlns:a16="http://schemas.microsoft.com/office/drawing/2014/main" id="{6085EADD-42D3-4BF3-9230-CC0B38B0A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5394" y="948531"/>
            <a:ext cx="6391275" cy="5067300"/>
          </a:xfrm>
        </p:spPr>
      </p:pic>
      <p:sp>
        <p:nvSpPr>
          <p:cNvPr id="5" name="Text Placeholder 4">
            <a:extLst>
              <a:ext uri="{FF2B5EF4-FFF2-40B4-BE49-F238E27FC236}">
                <a16:creationId xmlns:a16="http://schemas.microsoft.com/office/drawing/2014/main" id="{8AD2F727-2B53-46F6-B105-081D378344C8}"/>
              </a:ext>
            </a:extLst>
          </p:cNvPr>
          <p:cNvSpPr>
            <a:spLocks noGrp="1"/>
          </p:cNvSpPr>
          <p:nvPr>
            <p:ph type="body" sz="half" idx="2"/>
          </p:nvPr>
        </p:nvSpPr>
        <p:spPr>
          <a:xfrm>
            <a:off x="685800" y="1957138"/>
            <a:ext cx="4114800" cy="4900862"/>
          </a:xfrm>
        </p:spPr>
        <p:txBody>
          <a:bodyPr>
            <a:normAutofit fontScale="92500" lnSpcReduction="20000"/>
          </a:bodyPr>
          <a:lstStyle/>
          <a:p>
            <a:pPr marL="285750" indent="-285750">
              <a:buFont typeface="Arial" panose="020B0604020202020204" pitchFamily="34" charset="0"/>
              <a:buChar char="•"/>
            </a:pPr>
            <a:r>
              <a:rPr lang="en-US" dirty="0"/>
              <a:t>Waterfall is the “traditional” approach that plays a sequence of events in order – please see diagram to the right.  </a:t>
            </a:r>
          </a:p>
          <a:p>
            <a:pPr marL="285750" indent="-285750">
              <a:buFont typeface="Arial" panose="020B0604020202020204" pitchFamily="34" charset="0"/>
              <a:buChar char="•"/>
            </a:pPr>
            <a:r>
              <a:rPr lang="en-US" dirty="0"/>
              <a:t>Agile is incremental in delivery through team collaboration, sprints, and constant feedback.</a:t>
            </a:r>
          </a:p>
          <a:p>
            <a:pPr marL="285750" indent="-285750">
              <a:buFont typeface="Arial" panose="020B0604020202020204" pitchFamily="34" charset="0"/>
              <a:buChar char="•"/>
            </a:pPr>
            <a:r>
              <a:rPr lang="en-US" dirty="0"/>
              <a:t>Waterfall is more straight forward than agile, where developers and customers agree on deliverables early on and makes progress more easily measured (</a:t>
            </a:r>
            <a:r>
              <a:rPr lang="en-US" dirty="0" err="1"/>
              <a:t>Lotz</a:t>
            </a:r>
            <a:r>
              <a:rPr lang="en-US" dirty="0"/>
              <a:t>, 2018).</a:t>
            </a:r>
          </a:p>
          <a:p>
            <a:pPr marL="285750" indent="-285750">
              <a:buFont typeface="Arial" panose="020B0604020202020204" pitchFamily="34" charset="0"/>
              <a:buChar char="•"/>
            </a:pPr>
            <a:r>
              <a:rPr lang="en-US" dirty="0"/>
              <a:t>With waterfall, the customer may not see the progress until later in the project and this can be costly and difficult to change that late in the process.</a:t>
            </a:r>
          </a:p>
          <a:p>
            <a:pPr marL="285750" indent="-285750">
              <a:buFont typeface="Arial" panose="020B0604020202020204" pitchFamily="34" charset="0"/>
              <a:buChar char="•"/>
            </a:pPr>
            <a:r>
              <a:rPr lang="en-US" dirty="0"/>
              <a:t>With agile, when work is completed it is constantly reviewed and evaluated buy the team while changes and decisions are made and constantly changing(</a:t>
            </a:r>
            <a:r>
              <a:rPr lang="en-US" dirty="0" err="1"/>
              <a:t>Lotz</a:t>
            </a:r>
            <a:r>
              <a:rPr lang="en-US" dirty="0"/>
              <a:t>, 2018).</a:t>
            </a:r>
          </a:p>
          <a:p>
            <a:pPr marL="285750" indent="-285750">
              <a:buFont typeface="Arial" panose="020B0604020202020204" pitchFamily="34" charset="0"/>
              <a:buChar char="•"/>
            </a:pPr>
            <a:r>
              <a:rPr lang="en-US" dirty="0"/>
              <a:t>Agile leaves more room for changes in requirements.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71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812B-FCAD-4DBF-8CBB-4A379FD75CF3}"/>
              </a:ext>
            </a:extLst>
          </p:cNvPr>
          <p:cNvSpPr>
            <a:spLocks noGrp="1"/>
          </p:cNvSpPr>
          <p:nvPr>
            <p:ph type="title"/>
          </p:nvPr>
        </p:nvSpPr>
        <p:spPr>
          <a:xfrm>
            <a:off x="685800" y="764373"/>
            <a:ext cx="10820400" cy="1293028"/>
          </a:xfrm>
        </p:spPr>
        <p:txBody>
          <a:bodyPr>
            <a:normAutofit fontScale="90000"/>
          </a:bodyPr>
          <a:lstStyle/>
          <a:p>
            <a:r>
              <a:rPr lang="en-US" dirty="0"/>
              <a:t> how the process would have been different with a waterfall development approach </a:t>
            </a:r>
          </a:p>
        </p:txBody>
      </p:sp>
      <p:sp>
        <p:nvSpPr>
          <p:cNvPr id="3" name="Content Placeholder 2">
            <a:extLst>
              <a:ext uri="{FF2B5EF4-FFF2-40B4-BE49-F238E27FC236}">
                <a16:creationId xmlns:a16="http://schemas.microsoft.com/office/drawing/2014/main" id="{97D8010D-0F74-4BDB-AED2-AB96C1C1201C}"/>
              </a:ext>
            </a:extLst>
          </p:cNvPr>
          <p:cNvSpPr>
            <a:spLocks noGrp="1"/>
          </p:cNvSpPr>
          <p:nvPr>
            <p:ph idx="1"/>
          </p:nvPr>
        </p:nvSpPr>
        <p:spPr/>
        <p:txBody>
          <a:bodyPr/>
          <a:lstStyle/>
          <a:p>
            <a:r>
              <a:rPr lang="en-US" dirty="0"/>
              <a:t>My projects may have been more organized with a clearer understanding of the requirements early on.  This is because waterfall is a structured approach not fully designed to have many changes, while agile welcomes constant changes.  However, if changes are required during waterfall, it is considerably harder to make said changes over agile.</a:t>
            </a:r>
          </a:p>
          <a:p>
            <a:r>
              <a:rPr lang="en-US" dirty="0"/>
              <a:t>Without agile, there wouldn’t have been such in depth communication with the stakeholders and that may cause problems.  This mis because the waterfall method doesn’t typically showcase the work to them very early on.  </a:t>
            </a:r>
          </a:p>
          <a:p>
            <a:r>
              <a:rPr lang="en-US" dirty="0"/>
              <a:t>Overall, it is better using agile because it allows for more changes and keeps the entire team in the loop throughout the whole process.</a:t>
            </a:r>
          </a:p>
        </p:txBody>
      </p:sp>
    </p:spTree>
    <p:extLst>
      <p:ext uri="{BB962C8B-B14F-4D97-AF65-F5344CB8AC3E}">
        <p14:creationId xmlns:p14="http://schemas.microsoft.com/office/powerpoint/2010/main" val="277398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9879-BE21-4D1B-8FD4-50D47EA9F252}"/>
              </a:ext>
            </a:extLst>
          </p:cNvPr>
          <p:cNvSpPr>
            <a:spLocks noGrp="1"/>
          </p:cNvSpPr>
          <p:nvPr>
            <p:ph type="title"/>
          </p:nvPr>
        </p:nvSpPr>
        <p:spPr/>
        <p:txBody>
          <a:bodyPr/>
          <a:lstStyle/>
          <a:p>
            <a:r>
              <a:rPr lang="en-US" dirty="0"/>
              <a:t>Factors to consider when choosing agile or waterfall</a:t>
            </a:r>
          </a:p>
        </p:txBody>
      </p:sp>
      <p:sp>
        <p:nvSpPr>
          <p:cNvPr id="3" name="Content Placeholder 2">
            <a:extLst>
              <a:ext uri="{FF2B5EF4-FFF2-40B4-BE49-F238E27FC236}">
                <a16:creationId xmlns:a16="http://schemas.microsoft.com/office/drawing/2014/main" id="{1C4E159A-16A0-4304-A1DB-7CF25A9B280A}"/>
              </a:ext>
            </a:extLst>
          </p:cNvPr>
          <p:cNvSpPr>
            <a:spLocks noGrp="1"/>
          </p:cNvSpPr>
          <p:nvPr>
            <p:ph idx="1"/>
          </p:nvPr>
        </p:nvSpPr>
        <p:spPr/>
        <p:txBody>
          <a:bodyPr/>
          <a:lstStyle/>
          <a:p>
            <a:r>
              <a:rPr lang="en-US" dirty="0"/>
              <a:t>If you have a clearly defined project with clearly set deadlines and deliverables with well documented and understood project planning, waterfall is a better system.</a:t>
            </a:r>
          </a:p>
          <a:p>
            <a:r>
              <a:rPr lang="en-US" dirty="0"/>
              <a:t>The waterfall method allows for less confusion throughout the development process, yet has one straight path, and if the project doesn’t appease the stakeholders, it is difficult to make changes.</a:t>
            </a:r>
          </a:p>
          <a:p>
            <a:r>
              <a:rPr lang="en-US" dirty="0"/>
              <a:t>If there isn’t a completely clear outlook on the project and there may be constant changes in requirements, then agile is the right choice.</a:t>
            </a:r>
          </a:p>
          <a:p>
            <a:r>
              <a:rPr lang="en-US" dirty="0"/>
              <a:t>Agile allows for the whole team to always be in the loop and understanding of the constant changes.  However, this method can be more confusing and at times more time consuming.</a:t>
            </a:r>
          </a:p>
        </p:txBody>
      </p:sp>
    </p:spTree>
    <p:extLst>
      <p:ext uri="{BB962C8B-B14F-4D97-AF65-F5344CB8AC3E}">
        <p14:creationId xmlns:p14="http://schemas.microsoft.com/office/powerpoint/2010/main" val="209780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4E45-12B8-4B63-9D31-E4906F49FB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C69A70C-F17C-45A0-9599-C0B615633B75}"/>
              </a:ext>
            </a:extLst>
          </p:cNvPr>
          <p:cNvSpPr>
            <a:spLocks noGrp="1"/>
          </p:cNvSpPr>
          <p:nvPr>
            <p:ph idx="1"/>
          </p:nvPr>
        </p:nvSpPr>
        <p:spPr/>
        <p:txBody>
          <a:bodyPr>
            <a:normAutofit/>
          </a:bodyPr>
          <a:lstStyle/>
          <a:p>
            <a:r>
              <a:rPr lang="en-US" dirty="0"/>
              <a:t>Nicholson, S., </a:t>
            </a:r>
            <a:r>
              <a:rPr lang="en-US" dirty="0" err="1"/>
              <a:t>Subramoniam</a:t>
            </a:r>
            <a:r>
              <a:rPr lang="en-US" dirty="0"/>
              <a:t>, R., </a:t>
            </a:r>
            <a:r>
              <a:rPr lang="en-US" dirty="0" err="1"/>
              <a:t>Wijetunge</a:t>
            </a:r>
            <a:r>
              <a:rPr lang="en-US" dirty="0"/>
              <a:t>, R., &amp;amp; </a:t>
            </a:r>
            <a:r>
              <a:rPr lang="en-US" dirty="0" err="1"/>
              <a:t>Harrin</a:t>
            </a:r>
            <a:r>
              <a:rPr lang="en-US" dirty="0"/>
              <a:t>, E. (2017, July 4). What are the important Agile Scrum Roles And Responsibilities? </a:t>
            </a:r>
            <a:r>
              <a:rPr lang="en-US" dirty="0" err="1"/>
              <a:t>Knowledgehut</a:t>
            </a:r>
            <a:r>
              <a:rPr lang="en-US" dirty="0"/>
              <a:t>. https://www.knowledgehut.com/blog/agile/agile-scrum-roles-responsibilities. </a:t>
            </a:r>
          </a:p>
          <a:p>
            <a:r>
              <a:rPr lang="en-US" dirty="0"/>
              <a:t>Windsor, G. (2020, February 28). 5 stages of the Agile System Development Life Cycle - BrightWork.com. Medium. https://medium.com/brightwork-collaborative-project-management-blog/5-stages-of-the-agile-system-development-life-cycle-brightwork-com-a207bdf61696. </a:t>
            </a:r>
          </a:p>
          <a:p>
            <a:r>
              <a:rPr lang="en-US" dirty="0" err="1">
                <a:effectLst/>
              </a:rPr>
              <a:t>Lotz</a:t>
            </a:r>
            <a:r>
              <a:rPr lang="en-US" dirty="0">
                <a:effectLst/>
              </a:rPr>
              <a:t>, M. (2018, November 20). </a:t>
            </a:r>
            <a:r>
              <a:rPr lang="en-US" i="1" dirty="0">
                <a:effectLst/>
              </a:rPr>
              <a:t>Waterfall vs. Agile: Which Methodology is Right for Your Project?</a:t>
            </a:r>
            <a:r>
              <a:rPr lang="en-US" dirty="0">
                <a:effectLst/>
              </a:rPr>
              <a:t> Segue Technologies. https://www.seguetech.com/waterfall-vs-agile-methodology/. </a:t>
            </a:r>
          </a:p>
          <a:p>
            <a:endParaRPr lang="en-US" dirty="0"/>
          </a:p>
        </p:txBody>
      </p:sp>
    </p:spTree>
    <p:extLst>
      <p:ext uri="{BB962C8B-B14F-4D97-AF65-F5344CB8AC3E}">
        <p14:creationId xmlns:p14="http://schemas.microsoft.com/office/powerpoint/2010/main" val="11070180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78</TotalTime>
  <Words>1025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AGILE METHODOLOGY</vt:lpstr>
      <vt:lpstr>ROLES ON A SCRUM-AGILE TEAM</vt:lpstr>
      <vt:lpstr> phases of the SDLC in agile</vt:lpstr>
      <vt:lpstr>WHY THE AGILE PHASES ARE IMPORTANT</vt:lpstr>
      <vt:lpstr>WATERFALL VS. AGILE</vt:lpstr>
      <vt:lpstr> how the process would have been different with a waterfall development approach </vt:lpstr>
      <vt:lpstr>Factors to consider when choosing agile or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Brandon</dc:creator>
  <cp:lastModifiedBy>Brandon</cp:lastModifiedBy>
  <cp:revision>47</cp:revision>
  <dcterms:created xsi:type="dcterms:W3CDTF">2020-10-19T00:49:18Z</dcterms:created>
  <dcterms:modified xsi:type="dcterms:W3CDTF">2020-10-19T02:07:52Z</dcterms:modified>
</cp:coreProperties>
</file>