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matic SC"/>
      <p:regular r:id="rId17"/>
      <p:bold r:id="rId18"/>
    </p:embeddedFont>
    <p:embeddedFont>
      <p:font typeface="Source Code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11" Type="http://schemas.openxmlformats.org/officeDocument/2006/relationships/slide" Target="slides/slide6.xml"/><Relationship Id="rId22" Type="http://schemas.openxmlformats.org/officeDocument/2006/relationships/font" Target="fonts/SourceCodePro-boldItalic.fntdata"/><Relationship Id="rId10" Type="http://schemas.openxmlformats.org/officeDocument/2006/relationships/slide" Target="slides/slide5.xml"/><Relationship Id="rId21" Type="http://schemas.openxmlformats.org/officeDocument/2006/relationships/font" Target="fonts/SourceCodePr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ourceCodePro-regular.fntdata"/><Relationship Id="rId6" Type="http://schemas.openxmlformats.org/officeDocument/2006/relationships/slide" Target="slides/slide1.xml"/><Relationship Id="rId18" Type="http://schemas.openxmlformats.org/officeDocument/2006/relationships/font" Target="fonts/AmaticS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88b3c6087e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88b3c6087e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88b3c6087e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88b3c6087e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88b3c6087e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88b3c6087e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88b3c6087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88b3c6087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88b3c6087e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88b3c6087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88b3c6087e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88b3c6087e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88b3c6087e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88b3c6087e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88b3c6087e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88b3c6087e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88b3c6087e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88b3c6087e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88b3c6087e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88b3c6087e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figma.com/proto/S02LrEL92oGogfGKtKaNWA/price-tracker-(Community)?node-id=7%3A29&amp;starting-point-node-id=7%3A29&amp;scaling=scale-dow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879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2000"/>
              <a:t>$yrUP</a:t>
            </a:r>
            <a:endParaRPr sz="12000"/>
          </a:p>
        </p:txBody>
      </p:sp>
      <p:sp>
        <p:nvSpPr>
          <p:cNvPr id="57" name="Google Shape;57;p13"/>
          <p:cNvSpPr txBox="1"/>
          <p:nvPr>
            <p:ph idx="1" type="subTitle"/>
          </p:nvPr>
        </p:nvSpPr>
        <p:spPr>
          <a:xfrm>
            <a:off x="0" y="3890400"/>
            <a:ext cx="8988600" cy="782100"/>
          </a:xfrm>
          <a:prstGeom prst="rect">
            <a:avLst/>
          </a:prstGeom>
        </p:spPr>
        <p:txBody>
          <a:bodyPr anchorCtr="0" anchor="ctr" bIns="91425" lIns="91425" spcFirstLastPara="1" rIns="91425" wrap="square" tIns="91425">
            <a:normAutofit fontScale="92500"/>
          </a:bodyPr>
          <a:lstStyle/>
          <a:p>
            <a:pPr indent="0" lvl="0" marL="0" rtl="0" algn="ctr">
              <a:spcBef>
                <a:spcPts val="0"/>
              </a:spcBef>
              <a:spcAft>
                <a:spcPts val="0"/>
              </a:spcAft>
              <a:buNone/>
            </a:pPr>
            <a:r>
              <a:rPr lang="en"/>
              <a:t>Daniel Pulido, Paul Collins, Nirranjan Akilan, Nikhil Dasari, Brandon Coffey, Scott Pedley, Monish Ravishankar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View Controller Design</a:t>
            </a:r>
            <a:endParaRPr/>
          </a:p>
        </p:txBody>
      </p:sp>
      <p:pic>
        <p:nvPicPr>
          <p:cNvPr id="123" name="Google Shape;123;p22"/>
          <p:cNvPicPr preferRelativeResize="0"/>
          <p:nvPr/>
        </p:nvPicPr>
        <p:blipFill>
          <a:blip r:embed="rId3">
            <a:alphaModFix/>
          </a:blip>
          <a:stretch>
            <a:fillRect/>
          </a:stretch>
        </p:blipFill>
        <p:spPr>
          <a:xfrm>
            <a:off x="1681038" y="1093850"/>
            <a:ext cx="5781925" cy="3730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of User Interface Design</a:t>
            </a:r>
            <a:endParaRPr/>
          </a:p>
        </p:txBody>
      </p:sp>
      <p:sp>
        <p:nvSpPr>
          <p:cNvPr id="129" name="Google Shape;129;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Live Demo Link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design a price tracking website that will allow shoppers to save money while making online purchases. We will pull price history data from several online retailers for various products to ensure our users can make the most informed decision before spending their hard earned money.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Cost Estimation</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Function</a:t>
            </a:r>
            <a:r>
              <a:rPr lang="en"/>
              <a:t> Point: 714.87 FP =&gt; 36 person-weeks, 6 weeks</a:t>
            </a:r>
            <a:endParaRPr/>
          </a:p>
          <a:p>
            <a:pPr indent="-342900" lvl="0" marL="457200" rtl="0" algn="l">
              <a:spcBef>
                <a:spcPts val="0"/>
              </a:spcBef>
              <a:spcAft>
                <a:spcPts val="0"/>
              </a:spcAft>
              <a:buSzPts val="1800"/>
              <a:buChar char="●"/>
            </a:pPr>
            <a:r>
              <a:rPr lang="en"/>
              <a:t>Estimated Cost of Hardware:</a:t>
            </a:r>
            <a:endParaRPr/>
          </a:p>
          <a:p>
            <a:pPr indent="-317500" lvl="1" marL="914400" rtl="0" algn="l">
              <a:spcBef>
                <a:spcPts val="0"/>
              </a:spcBef>
              <a:spcAft>
                <a:spcPts val="0"/>
              </a:spcAft>
              <a:buSzPts val="1400"/>
              <a:buChar char="○"/>
            </a:pPr>
            <a:r>
              <a:rPr lang="en"/>
              <a:t>Designed to </a:t>
            </a:r>
            <a:r>
              <a:rPr lang="en"/>
              <a:t>accommodate target user base of 2000 users</a:t>
            </a:r>
            <a:endParaRPr/>
          </a:p>
          <a:p>
            <a:pPr indent="-317500" lvl="1" marL="914400" rtl="0" algn="l">
              <a:spcBef>
                <a:spcPts val="0"/>
              </a:spcBef>
              <a:spcAft>
                <a:spcPts val="0"/>
              </a:spcAft>
              <a:buSzPts val="1400"/>
              <a:buChar char="○"/>
            </a:pPr>
            <a:r>
              <a:rPr lang="en"/>
              <a:t>Domain.Com’s Ultra Plan costs $13.75/month</a:t>
            </a:r>
            <a:endParaRPr/>
          </a:p>
          <a:p>
            <a:pPr indent="-342900" lvl="0" marL="457200" rtl="0" algn="l">
              <a:spcBef>
                <a:spcPts val="0"/>
              </a:spcBef>
              <a:spcAft>
                <a:spcPts val="0"/>
              </a:spcAft>
              <a:buSzPts val="1800"/>
              <a:buChar char="●"/>
            </a:pPr>
            <a:r>
              <a:rPr lang="en"/>
              <a:t>Estimated Cost of Software:</a:t>
            </a:r>
            <a:endParaRPr/>
          </a:p>
          <a:p>
            <a:pPr indent="-317500" lvl="1" marL="914400" rtl="0" algn="l">
              <a:spcBef>
                <a:spcPts val="0"/>
              </a:spcBef>
              <a:spcAft>
                <a:spcPts val="0"/>
              </a:spcAft>
              <a:buSzPts val="1400"/>
              <a:buChar char="○"/>
            </a:pPr>
            <a:r>
              <a:rPr lang="en"/>
              <a:t>Will be built from the ground up using frameworks such as React</a:t>
            </a:r>
            <a:endParaRPr/>
          </a:p>
          <a:p>
            <a:pPr indent="-317500" lvl="1" marL="914400" rtl="0" algn="l">
              <a:spcBef>
                <a:spcPts val="0"/>
              </a:spcBef>
              <a:spcAft>
                <a:spcPts val="0"/>
              </a:spcAft>
              <a:buSzPts val="1400"/>
              <a:buChar char="○"/>
            </a:pPr>
            <a:r>
              <a:rPr lang="en"/>
              <a:t>Optional Software - Premium Slack account for collaboration</a:t>
            </a:r>
            <a:endParaRPr/>
          </a:p>
          <a:p>
            <a:pPr indent="-342900" lvl="0" marL="457200" rtl="0" algn="l">
              <a:spcBef>
                <a:spcPts val="0"/>
              </a:spcBef>
              <a:spcAft>
                <a:spcPts val="0"/>
              </a:spcAft>
              <a:buSzPts val="1800"/>
              <a:buChar char="●"/>
            </a:pPr>
            <a:r>
              <a:rPr lang="en"/>
              <a:t>Estimated Cost of Personnel: $104,460</a:t>
            </a:r>
            <a:endParaRPr/>
          </a:p>
          <a:p>
            <a:pPr indent="-317500" lvl="1" marL="914400" rtl="0" algn="l">
              <a:spcBef>
                <a:spcPts val="0"/>
              </a:spcBef>
              <a:spcAft>
                <a:spcPts val="0"/>
              </a:spcAft>
              <a:buSzPts val="1400"/>
              <a:buChar char="○"/>
            </a:pPr>
            <a:r>
              <a:rPr lang="en"/>
              <a:t>Average Salary for Front-end Developer: $127,483 ($61/hour)</a:t>
            </a:r>
            <a:endParaRPr/>
          </a:p>
          <a:p>
            <a:pPr indent="-317500" lvl="1" marL="914400" rtl="0" algn="l">
              <a:spcBef>
                <a:spcPts val="0"/>
              </a:spcBef>
              <a:spcAft>
                <a:spcPts val="0"/>
              </a:spcAft>
              <a:buSzPts val="1400"/>
              <a:buChar char="○"/>
            </a:pPr>
            <a:r>
              <a:rPr lang="en"/>
              <a:t>Average Salary for Back-end Developer: $131,789 ($64/hour)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Timeline</a:t>
            </a:r>
            <a:endParaRPr/>
          </a:p>
        </p:txBody>
      </p:sp>
      <p:cxnSp>
        <p:nvCxnSpPr>
          <p:cNvPr id="75" name="Google Shape;75;p16"/>
          <p:cNvCxnSpPr/>
          <p:nvPr/>
        </p:nvCxnSpPr>
        <p:spPr>
          <a:xfrm>
            <a:off x="319800" y="2709450"/>
            <a:ext cx="8652600" cy="0"/>
          </a:xfrm>
          <a:prstGeom prst="straightConnector1">
            <a:avLst/>
          </a:prstGeom>
          <a:noFill/>
          <a:ln cap="flat" cmpd="sng" w="38100">
            <a:solidFill>
              <a:schemeClr val="dk2"/>
            </a:solidFill>
            <a:prstDash val="solid"/>
            <a:round/>
            <a:headEnd len="med" w="med" type="oval"/>
            <a:tailEnd len="med" w="med" type="oval"/>
          </a:ln>
        </p:spPr>
      </p:cxnSp>
      <p:sp>
        <p:nvSpPr>
          <p:cNvPr id="76" name="Google Shape;76;p16"/>
          <p:cNvSpPr txBox="1"/>
          <p:nvPr/>
        </p:nvSpPr>
        <p:spPr>
          <a:xfrm>
            <a:off x="550775" y="3011475"/>
            <a:ext cx="1572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April 2023 (Week 1): P​​roject Begins</a:t>
            </a:r>
            <a:endParaRPr>
              <a:latin typeface="Source Code Pro"/>
              <a:ea typeface="Source Code Pro"/>
              <a:cs typeface="Source Code Pro"/>
              <a:sym typeface="Source Code Pro"/>
            </a:endParaRPr>
          </a:p>
        </p:txBody>
      </p:sp>
      <p:sp>
        <p:nvSpPr>
          <p:cNvPr id="77" name="Google Shape;77;p16"/>
          <p:cNvSpPr txBox="1"/>
          <p:nvPr/>
        </p:nvSpPr>
        <p:spPr>
          <a:xfrm>
            <a:off x="1537250" y="1378300"/>
            <a:ext cx="1572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(Week 2): User Interface Design</a:t>
            </a:r>
            <a:endParaRPr>
              <a:latin typeface="Source Code Pro"/>
              <a:ea typeface="Source Code Pro"/>
              <a:cs typeface="Source Code Pro"/>
              <a:sym typeface="Source Code Pro"/>
            </a:endParaRPr>
          </a:p>
        </p:txBody>
      </p:sp>
      <p:sp>
        <p:nvSpPr>
          <p:cNvPr id="78" name="Google Shape;78;p16"/>
          <p:cNvSpPr txBox="1"/>
          <p:nvPr/>
        </p:nvSpPr>
        <p:spPr>
          <a:xfrm>
            <a:off x="3109550" y="2993900"/>
            <a:ext cx="1740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(Week 3): Development &amp; Testing begins</a:t>
            </a:r>
            <a:endParaRPr>
              <a:latin typeface="Source Code Pro"/>
              <a:ea typeface="Source Code Pro"/>
              <a:cs typeface="Source Code Pro"/>
              <a:sym typeface="Source Code Pro"/>
            </a:endParaRPr>
          </a:p>
        </p:txBody>
      </p:sp>
      <p:sp>
        <p:nvSpPr>
          <p:cNvPr id="79" name="Google Shape;79;p16"/>
          <p:cNvSpPr txBox="1"/>
          <p:nvPr/>
        </p:nvSpPr>
        <p:spPr>
          <a:xfrm>
            <a:off x="4514250" y="1378300"/>
            <a:ext cx="1572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(Week 4): Tentative Deadline for MVP</a:t>
            </a:r>
            <a:endParaRPr>
              <a:latin typeface="Source Code Pro"/>
              <a:ea typeface="Source Code Pro"/>
              <a:cs typeface="Source Code Pro"/>
              <a:sym typeface="Source Code Pro"/>
            </a:endParaRPr>
          </a:p>
        </p:txBody>
      </p:sp>
      <p:sp>
        <p:nvSpPr>
          <p:cNvPr id="80" name="Google Shape;80;p16"/>
          <p:cNvSpPr txBox="1"/>
          <p:nvPr/>
        </p:nvSpPr>
        <p:spPr>
          <a:xfrm>
            <a:off x="6086550" y="2993900"/>
            <a:ext cx="1944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(Week 5): Making improvements to MVP</a:t>
            </a:r>
            <a:endParaRPr>
              <a:latin typeface="Source Code Pro"/>
              <a:ea typeface="Source Code Pro"/>
              <a:cs typeface="Source Code Pro"/>
              <a:sym typeface="Source Code Pro"/>
            </a:endParaRPr>
          </a:p>
        </p:txBody>
      </p:sp>
      <p:sp>
        <p:nvSpPr>
          <p:cNvPr id="81" name="Google Shape;81;p16"/>
          <p:cNvSpPr txBox="1"/>
          <p:nvPr/>
        </p:nvSpPr>
        <p:spPr>
          <a:xfrm>
            <a:off x="6319800" y="1378300"/>
            <a:ext cx="251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Mid May 2023 (Week 6): Estimated Project Completion</a:t>
            </a:r>
            <a:endParaRPr>
              <a:latin typeface="Source Code Pro"/>
              <a:ea typeface="Source Code Pro"/>
              <a:cs typeface="Source Code Pro"/>
              <a:sym typeface="Source Code Pro"/>
            </a:endParaRPr>
          </a:p>
        </p:txBody>
      </p:sp>
      <p:cxnSp>
        <p:nvCxnSpPr>
          <p:cNvPr id="82" name="Google Shape;82;p16"/>
          <p:cNvCxnSpPr>
            <a:endCxn id="76" idx="0"/>
          </p:cNvCxnSpPr>
          <p:nvPr/>
        </p:nvCxnSpPr>
        <p:spPr>
          <a:xfrm>
            <a:off x="1332425" y="2727075"/>
            <a:ext cx="4500" cy="284400"/>
          </a:xfrm>
          <a:prstGeom prst="straightConnector1">
            <a:avLst/>
          </a:prstGeom>
          <a:noFill/>
          <a:ln cap="flat" cmpd="sng" w="19050">
            <a:solidFill>
              <a:schemeClr val="dk2"/>
            </a:solidFill>
            <a:prstDash val="solid"/>
            <a:round/>
            <a:headEnd len="med" w="med" type="none"/>
            <a:tailEnd len="med" w="med" type="diamond"/>
          </a:ln>
        </p:spPr>
      </p:cxnSp>
      <p:cxnSp>
        <p:nvCxnSpPr>
          <p:cNvPr id="83" name="Google Shape;83;p16"/>
          <p:cNvCxnSpPr>
            <a:endCxn id="77" idx="2"/>
          </p:cNvCxnSpPr>
          <p:nvPr/>
        </p:nvCxnSpPr>
        <p:spPr>
          <a:xfrm flipH="1" rot="10800000">
            <a:off x="2318600" y="2425000"/>
            <a:ext cx="4800" cy="319800"/>
          </a:xfrm>
          <a:prstGeom prst="straightConnector1">
            <a:avLst/>
          </a:prstGeom>
          <a:noFill/>
          <a:ln cap="flat" cmpd="sng" w="19050">
            <a:solidFill>
              <a:schemeClr val="dk2"/>
            </a:solidFill>
            <a:prstDash val="solid"/>
            <a:round/>
            <a:headEnd len="med" w="med" type="none"/>
            <a:tailEnd len="med" w="med" type="diamond"/>
          </a:ln>
        </p:spPr>
      </p:cxnSp>
      <p:cxnSp>
        <p:nvCxnSpPr>
          <p:cNvPr id="84" name="Google Shape;84;p16"/>
          <p:cNvCxnSpPr>
            <a:endCxn id="78" idx="0"/>
          </p:cNvCxnSpPr>
          <p:nvPr/>
        </p:nvCxnSpPr>
        <p:spPr>
          <a:xfrm>
            <a:off x="3971000" y="2727200"/>
            <a:ext cx="9000" cy="266700"/>
          </a:xfrm>
          <a:prstGeom prst="straightConnector1">
            <a:avLst/>
          </a:prstGeom>
          <a:noFill/>
          <a:ln cap="flat" cmpd="sng" w="19050">
            <a:solidFill>
              <a:schemeClr val="dk2"/>
            </a:solidFill>
            <a:prstDash val="solid"/>
            <a:round/>
            <a:headEnd len="med" w="med" type="none"/>
            <a:tailEnd len="med" w="med" type="diamond"/>
          </a:ln>
        </p:spPr>
      </p:cxnSp>
      <p:cxnSp>
        <p:nvCxnSpPr>
          <p:cNvPr id="85" name="Google Shape;85;p16"/>
          <p:cNvCxnSpPr>
            <a:endCxn id="79" idx="2"/>
          </p:cNvCxnSpPr>
          <p:nvPr/>
        </p:nvCxnSpPr>
        <p:spPr>
          <a:xfrm flipH="1" rot="10800000">
            <a:off x="5294400" y="2425000"/>
            <a:ext cx="6000" cy="320100"/>
          </a:xfrm>
          <a:prstGeom prst="straightConnector1">
            <a:avLst/>
          </a:prstGeom>
          <a:noFill/>
          <a:ln cap="flat" cmpd="sng" w="19050">
            <a:solidFill>
              <a:schemeClr val="dk2"/>
            </a:solidFill>
            <a:prstDash val="solid"/>
            <a:round/>
            <a:headEnd len="med" w="med" type="none"/>
            <a:tailEnd len="med" w="med" type="diamond"/>
          </a:ln>
        </p:spPr>
      </p:cxnSp>
      <p:cxnSp>
        <p:nvCxnSpPr>
          <p:cNvPr id="86" name="Google Shape;86;p16"/>
          <p:cNvCxnSpPr/>
          <p:nvPr/>
        </p:nvCxnSpPr>
        <p:spPr>
          <a:xfrm>
            <a:off x="7017875" y="2713850"/>
            <a:ext cx="5100" cy="293400"/>
          </a:xfrm>
          <a:prstGeom prst="straightConnector1">
            <a:avLst/>
          </a:prstGeom>
          <a:noFill/>
          <a:ln cap="flat" cmpd="sng" w="19050">
            <a:solidFill>
              <a:schemeClr val="dk2"/>
            </a:solidFill>
            <a:prstDash val="solid"/>
            <a:round/>
            <a:headEnd len="med" w="med" type="none"/>
            <a:tailEnd len="med" w="med" type="diamond"/>
          </a:ln>
        </p:spPr>
      </p:cxnSp>
      <p:cxnSp>
        <p:nvCxnSpPr>
          <p:cNvPr id="87" name="Google Shape;87;p16"/>
          <p:cNvCxnSpPr/>
          <p:nvPr/>
        </p:nvCxnSpPr>
        <p:spPr>
          <a:xfrm flipH="1" rot="10800000">
            <a:off x="7392425" y="2441700"/>
            <a:ext cx="6000" cy="320100"/>
          </a:xfrm>
          <a:prstGeom prst="straightConnector1">
            <a:avLst/>
          </a:prstGeom>
          <a:noFill/>
          <a:ln cap="flat" cmpd="sng" w="19050">
            <a:solidFill>
              <a:schemeClr val="dk2"/>
            </a:solidFill>
            <a:prstDash val="solid"/>
            <a:round/>
            <a:headEnd len="med" w="med" type="none"/>
            <a:tailEnd len="med" w="med" type="diamond"/>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REquirements</a:t>
            </a:r>
            <a:endParaRPr/>
          </a:p>
        </p:txBody>
      </p:sp>
      <p:sp>
        <p:nvSpPr>
          <p:cNvPr id="93" name="Google Shape;93;p17"/>
          <p:cNvSpPr txBox="1"/>
          <p:nvPr>
            <p:ph idx="1" type="body"/>
          </p:nvPr>
        </p:nvSpPr>
        <p:spPr>
          <a:xfrm>
            <a:off x="311700" y="1228675"/>
            <a:ext cx="8520600" cy="31998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00000"/>
              </a:lnSpc>
              <a:spcBef>
                <a:spcPts val="0"/>
              </a:spcBef>
              <a:spcAft>
                <a:spcPts val="0"/>
              </a:spcAft>
              <a:buSzPct val="100000"/>
              <a:buAutoNum type="arabicPeriod"/>
            </a:pPr>
            <a:r>
              <a:rPr lang="en"/>
              <a:t>API calls to get product information that we update once a day and track for a set time (ex: a year).</a:t>
            </a:r>
            <a:endParaRPr/>
          </a:p>
          <a:p>
            <a:pPr indent="-325755" lvl="0" marL="457200" rtl="0" algn="l">
              <a:lnSpc>
                <a:spcPct val="100000"/>
              </a:lnSpc>
              <a:spcBef>
                <a:spcPts val="1200"/>
              </a:spcBef>
              <a:spcAft>
                <a:spcPts val="0"/>
              </a:spcAft>
              <a:buSzPct val="100000"/>
              <a:buAutoNum type="arabicPeriod"/>
            </a:pPr>
            <a:r>
              <a:rPr lang="en"/>
              <a:t>A search bar where the user can type in an item and click on it to go to its page</a:t>
            </a:r>
            <a:endParaRPr/>
          </a:p>
          <a:p>
            <a:pPr indent="-325755" lvl="0" marL="457200" rtl="0" algn="l">
              <a:lnSpc>
                <a:spcPct val="100000"/>
              </a:lnSpc>
              <a:spcBef>
                <a:spcPts val="1200"/>
              </a:spcBef>
              <a:spcAft>
                <a:spcPts val="0"/>
              </a:spcAft>
              <a:buSzPct val="100000"/>
              <a:buAutoNum type="arabicPeriod"/>
            </a:pPr>
            <a:r>
              <a:rPr lang="en"/>
              <a:t>A query function to find the cost of the item from all the different shopping websites</a:t>
            </a:r>
            <a:endParaRPr/>
          </a:p>
          <a:p>
            <a:pPr indent="-325755" lvl="0" marL="457200" rtl="0" algn="l">
              <a:lnSpc>
                <a:spcPct val="100000"/>
              </a:lnSpc>
              <a:spcBef>
                <a:spcPts val="1200"/>
              </a:spcBef>
              <a:spcAft>
                <a:spcPts val="0"/>
              </a:spcAft>
              <a:buSzPct val="100000"/>
              <a:buAutoNum type="arabicPeriod"/>
            </a:pPr>
            <a:r>
              <a:rPr lang="en"/>
              <a:t>Have functionality to graph a time vs price graph visual for users to view</a:t>
            </a:r>
            <a:endParaRPr/>
          </a:p>
          <a:p>
            <a:pPr indent="-325755" lvl="0" marL="457200" rtl="0" algn="l">
              <a:lnSpc>
                <a:spcPct val="100000"/>
              </a:lnSpc>
              <a:spcBef>
                <a:spcPts val="1200"/>
              </a:spcBef>
              <a:spcAft>
                <a:spcPts val="0"/>
              </a:spcAft>
              <a:buSzPct val="100000"/>
              <a:buAutoNum type="arabicPeriod"/>
            </a:pPr>
            <a:r>
              <a:rPr lang="en"/>
              <a:t>Functionality to register/login in and save user information</a:t>
            </a:r>
            <a:endParaRPr/>
          </a:p>
          <a:p>
            <a:pPr indent="-325755" lvl="0" marL="457200" rtl="0" algn="l">
              <a:lnSpc>
                <a:spcPct val="100000"/>
              </a:lnSpc>
              <a:spcBef>
                <a:spcPts val="1200"/>
              </a:spcBef>
              <a:spcAft>
                <a:spcPts val="0"/>
              </a:spcAft>
              <a:buSzPct val="100000"/>
              <a:buAutoNum type="arabicPeriod"/>
            </a:pPr>
            <a:r>
              <a:rPr lang="en"/>
              <a:t>Allow users to bookmark products to their account</a:t>
            </a:r>
            <a:endParaRPr/>
          </a:p>
          <a:p>
            <a:pPr indent="-325755" lvl="0" marL="457200" rtl="0" algn="l">
              <a:lnSpc>
                <a:spcPct val="100000"/>
              </a:lnSpc>
              <a:spcBef>
                <a:spcPts val="1200"/>
              </a:spcBef>
              <a:spcAft>
                <a:spcPts val="1200"/>
              </a:spcAft>
              <a:buSzPct val="100000"/>
              <a:buAutoNum type="arabicPeriod"/>
            </a:pPr>
            <a:r>
              <a:rPr lang="en"/>
              <a:t>Display bookmarked items on the user’s homepage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a:t>
            </a:r>
            <a:r>
              <a:rPr lang="en"/>
              <a:t>Functional REquirements</a:t>
            </a:r>
            <a:endParaRPr/>
          </a:p>
        </p:txBody>
      </p:sp>
      <p:sp>
        <p:nvSpPr>
          <p:cNvPr id="99" name="Google Shape;99;p18"/>
          <p:cNvSpPr txBox="1"/>
          <p:nvPr>
            <p:ph idx="1" type="body"/>
          </p:nvPr>
        </p:nvSpPr>
        <p:spPr>
          <a:xfrm>
            <a:off x="311700" y="1228675"/>
            <a:ext cx="8520600" cy="3503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a:t>Usability requirement:</a:t>
            </a:r>
            <a:r>
              <a:rPr lang="en"/>
              <a:t> Should be able to be used on desktop and mobile.</a:t>
            </a:r>
            <a:endParaRPr/>
          </a:p>
          <a:p>
            <a:pPr indent="0" lvl="0" marL="0" rtl="0" algn="l">
              <a:spcBef>
                <a:spcPts val="1200"/>
              </a:spcBef>
              <a:spcAft>
                <a:spcPts val="0"/>
              </a:spcAft>
              <a:buNone/>
            </a:pPr>
            <a:r>
              <a:rPr b="1" lang="en"/>
              <a:t>Performance requirement: </a:t>
            </a:r>
            <a:r>
              <a:rPr lang="en"/>
              <a:t>All requests must be generated in 2 seconds or less.</a:t>
            </a:r>
            <a:endParaRPr/>
          </a:p>
          <a:p>
            <a:pPr indent="0" lvl="0" marL="0" rtl="0" algn="l">
              <a:spcBef>
                <a:spcPts val="1200"/>
              </a:spcBef>
              <a:spcAft>
                <a:spcPts val="0"/>
              </a:spcAft>
              <a:buNone/>
            </a:pPr>
            <a:r>
              <a:rPr b="1" lang="en"/>
              <a:t>Space requirement:</a:t>
            </a:r>
            <a:r>
              <a:rPr lang="en"/>
              <a:t> No data should be stored on the user's computer. </a:t>
            </a:r>
            <a:endParaRPr/>
          </a:p>
          <a:p>
            <a:pPr indent="0" lvl="0" marL="0" rtl="0" algn="l">
              <a:spcBef>
                <a:spcPts val="1200"/>
              </a:spcBef>
              <a:spcAft>
                <a:spcPts val="0"/>
              </a:spcAft>
              <a:buNone/>
            </a:pPr>
            <a:r>
              <a:rPr b="1" lang="en"/>
              <a:t>Environmental requirement:</a:t>
            </a:r>
            <a:r>
              <a:rPr lang="en"/>
              <a:t> The computer hosting the application’s server must be located in a dust free environment per American dust laws about server maintenance.</a:t>
            </a:r>
            <a:endParaRPr/>
          </a:p>
          <a:p>
            <a:pPr indent="0" lvl="0" marL="0" rtl="0" algn="l">
              <a:spcBef>
                <a:spcPts val="1200"/>
              </a:spcBef>
              <a:spcAft>
                <a:spcPts val="0"/>
              </a:spcAft>
              <a:buNone/>
            </a:pPr>
            <a:r>
              <a:rPr b="1" lang="en"/>
              <a:t>Operational requirement: </a:t>
            </a:r>
            <a:r>
              <a:rPr lang="en"/>
              <a:t>The application must be able to gather price history once a day and track it for a year.</a:t>
            </a:r>
            <a:endParaRPr/>
          </a:p>
          <a:p>
            <a:pPr indent="0" lvl="0" marL="0" rtl="0" algn="l">
              <a:spcBef>
                <a:spcPts val="1200"/>
              </a:spcBef>
              <a:spcAft>
                <a:spcPts val="0"/>
              </a:spcAft>
              <a:buNone/>
            </a:pPr>
            <a:r>
              <a:rPr b="1" lang="en"/>
              <a:t>Development requirement:</a:t>
            </a:r>
            <a:r>
              <a:rPr lang="en"/>
              <a:t> The application must implement object-oriented programming practices to ensure that price data calculations are abstracted from the user.</a:t>
            </a:r>
            <a:endParaRPr/>
          </a:p>
          <a:p>
            <a:pPr indent="0" lvl="0" marL="0" rtl="0" algn="l">
              <a:spcBef>
                <a:spcPts val="1200"/>
              </a:spcBef>
              <a:spcAft>
                <a:spcPts val="0"/>
              </a:spcAft>
              <a:buNone/>
            </a:pPr>
            <a:r>
              <a:rPr b="1" lang="en"/>
              <a:t>Accounting requirement:</a:t>
            </a:r>
            <a:r>
              <a:rPr lang="en"/>
              <a:t> The application’s shareholders get a small commission for products purchased through the application.</a:t>
            </a:r>
            <a:endParaRPr/>
          </a:p>
          <a:p>
            <a:pPr indent="0" lvl="0" marL="0" rtl="0" algn="l">
              <a:spcBef>
                <a:spcPts val="1200"/>
              </a:spcBef>
              <a:spcAft>
                <a:spcPts val="1200"/>
              </a:spcAft>
              <a:buNone/>
            </a:pPr>
            <a:r>
              <a:rPr b="1" lang="en"/>
              <a:t>Safety requirement:</a:t>
            </a:r>
            <a:r>
              <a:rPr lang="en"/>
              <a:t> All user and cite data should be encrypted.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Diagram</a:t>
            </a:r>
            <a:endParaRPr/>
          </a:p>
        </p:txBody>
      </p:sp>
      <p:pic>
        <p:nvPicPr>
          <p:cNvPr id="105" name="Google Shape;105;p19"/>
          <p:cNvPicPr preferRelativeResize="0"/>
          <p:nvPr/>
        </p:nvPicPr>
        <p:blipFill>
          <a:blip r:embed="rId3">
            <a:alphaModFix/>
          </a:blip>
          <a:stretch>
            <a:fillRect/>
          </a:stretch>
        </p:blipFill>
        <p:spPr>
          <a:xfrm>
            <a:off x="1100449" y="1093850"/>
            <a:ext cx="6943100" cy="366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Sequence Diagram</a:t>
            </a:r>
            <a:endParaRPr/>
          </a:p>
        </p:txBody>
      </p:sp>
      <p:pic>
        <p:nvPicPr>
          <p:cNvPr id="111" name="Google Shape;111;p20"/>
          <p:cNvPicPr preferRelativeResize="0"/>
          <p:nvPr/>
        </p:nvPicPr>
        <p:blipFill>
          <a:blip r:embed="rId3">
            <a:alphaModFix/>
          </a:blip>
          <a:stretch>
            <a:fillRect/>
          </a:stretch>
        </p:blipFill>
        <p:spPr>
          <a:xfrm>
            <a:off x="3226526" y="134588"/>
            <a:ext cx="5304075" cy="4874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a:t>
            </a:r>
            <a:r>
              <a:rPr lang="en"/>
              <a:t>Diagram</a:t>
            </a:r>
            <a:endParaRPr/>
          </a:p>
        </p:txBody>
      </p:sp>
      <p:pic>
        <p:nvPicPr>
          <p:cNvPr id="117" name="Google Shape;117;p21"/>
          <p:cNvPicPr preferRelativeResize="0"/>
          <p:nvPr/>
        </p:nvPicPr>
        <p:blipFill rotWithShape="1">
          <a:blip r:embed="rId3">
            <a:alphaModFix/>
          </a:blip>
          <a:srcRect b="0" l="0" r="0" t="30589"/>
          <a:stretch/>
        </p:blipFill>
        <p:spPr>
          <a:xfrm>
            <a:off x="1253375" y="1093850"/>
            <a:ext cx="6637249" cy="3913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