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lvl1pPr>
      <a:defRPr>
        <a:latin typeface="+mn-lt"/>
        <a:ea typeface="+mn-ea"/>
        <a:cs typeface="+mn-cs"/>
        <a:sym typeface="Avenir Roman"/>
      </a:defRPr>
    </a:lvl1pPr>
    <a:lvl2pPr>
      <a:defRPr>
        <a:latin typeface="+mn-lt"/>
        <a:ea typeface="+mn-ea"/>
        <a:cs typeface="+mn-cs"/>
        <a:sym typeface="Avenir Roman"/>
      </a:defRPr>
    </a:lvl2pPr>
    <a:lvl3pPr>
      <a:defRPr>
        <a:latin typeface="+mn-lt"/>
        <a:ea typeface="+mn-ea"/>
        <a:cs typeface="+mn-cs"/>
        <a:sym typeface="Avenir Roman"/>
      </a:defRPr>
    </a:lvl3pPr>
    <a:lvl4pPr>
      <a:defRPr>
        <a:latin typeface="+mn-lt"/>
        <a:ea typeface="+mn-ea"/>
        <a:cs typeface="+mn-cs"/>
        <a:sym typeface="Avenir Roman"/>
      </a:defRPr>
    </a:lvl4pPr>
    <a:lvl5pPr>
      <a:defRPr>
        <a:latin typeface="+mn-lt"/>
        <a:ea typeface="+mn-ea"/>
        <a:cs typeface="+mn-cs"/>
        <a:sym typeface="Avenir Roman"/>
      </a:defRPr>
    </a:lvl5pPr>
    <a:lvl6pPr>
      <a:defRPr>
        <a:latin typeface="+mn-lt"/>
        <a:ea typeface="+mn-ea"/>
        <a:cs typeface="+mn-cs"/>
        <a:sym typeface="Avenir Roman"/>
      </a:defRPr>
    </a:lvl6pPr>
    <a:lvl7pPr>
      <a:defRPr>
        <a:latin typeface="+mn-lt"/>
        <a:ea typeface="+mn-ea"/>
        <a:cs typeface="+mn-cs"/>
        <a:sym typeface="Avenir Roman"/>
      </a:defRPr>
    </a:lvl7pPr>
    <a:lvl8pPr>
      <a:defRPr>
        <a:latin typeface="+mn-lt"/>
        <a:ea typeface="+mn-ea"/>
        <a:cs typeface="+mn-cs"/>
        <a:sym typeface="Avenir Roman"/>
      </a:defRPr>
    </a:lvl8pPr>
    <a:lvl9pPr>
      <a:defRPr>
        <a:latin typeface="+mn-lt"/>
        <a:ea typeface="+mn-ea"/>
        <a:cs typeface="+mn-cs"/>
        <a:sym typeface="Avenir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7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9_Custom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2.jpeg" descr="1589_GMS_PPT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038" y="0"/>
            <a:ext cx="9236076" cy="6926265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/>
          <p:nvPr/>
        </p:nvSpPr>
        <p:spPr>
          <a:xfrm>
            <a:off x="7864475" y="6530975"/>
            <a:ext cx="128746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 defTabSz="457200">
              <a:defRPr sz="1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A6A6A6"/>
                </a:solidFill>
              </a:rPr>
              <a:t>‹#›</a:t>
            </a: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457200" y="274638"/>
            <a:ext cx="8229600" cy="588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defRPr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95959"/>
                </a:solidFill>
              </a:rPr>
              <a:t>Click to edit Master title style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863600" y="0"/>
            <a:ext cx="7543800" cy="2527300"/>
          </a:xfrm>
          <a:prstGeom prst="rect">
            <a:avLst/>
          </a:prstGeom>
        </p:spPr>
        <p:txBody>
          <a:bodyPr anchor="b"/>
          <a:lstStyle>
            <a:lvl1pPr>
              <a:defRPr sz="3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436E"/>
                </a:solidFill>
              </a:rPr>
              <a:t>Click to edit Master title style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863600" y="2603500"/>
            <a:ext cx="7480300" cy="4254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1800">
                <a:solidFill>
                  <a:srgbClr val="4D4D4D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4D4D4D"/>
                </a:solidFill>
              </a:rPr>
              <a:t>Click to edit Master subtitle style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Click to edit Master title style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Click to edit Master text styles</a:t>
            </a:r>
            <a:endParaRPr sz="2400">
              <a:solidFill>
                <a:srgbClr val="00436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Second level</a:t>
            </a:r>
            <a:endParaRPr sz="2400">
              <a:solidFill>
                <a:srgbClr val="00436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Third level</a:t>
            </a:r>
            <a:endParaRPr sz="2400">
              <a:solidFill>
                <a:srgbClr val="00436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Fourth level</a:t>
            </a:r>
            <a:endParaRPr sz="2400">
              <a:solidFill>
                <a:srgbClr val="00436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Fifth level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00436E"/>
                </a:solidFill>
              </a:rPr>
              <a:t>Click to edit Master title style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436E"/>
                </a:solidFill>
              </a:rPr>
              <a:t>Click to edit Master text styles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Click to edit Master title style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381000" y="1562100"/>
            <a:ext cx="4076700" cy="52959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20194" indent="-262994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Click to edit Master text styles</a:t>
            </a:r>
            <a:endParaRPr sz="2800">
              <a:solidFill>
                <a:srgbClr val="00436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Second level</a:t>
            </a:r>
            <a:endParaRPr sz="2800">
              <a:solidFill>
                <a:srgbClr val="00436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Third level</a:t>
            </a:r>
            <a:endParaRPr sz="2800">
              <a:solidFill>
                <a:srgbClr val="00436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Fourth level</a:t>
            </a:r>
            <a:endParaRPr sz="2800">
              <a:solidFill>
                <a:srgbClr val="00436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Fifth level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Click to edit Master title style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Click to edit Master text styles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Click to edit Master title style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436E"/>
                </a:solidFill>
              </a:rPr>
              <a:t>Click to edit Master title style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14827" indent="-257627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436E"/>
                </a:solidFill>
              </a:rPr>
              <a:t>Click to edit Master text styles</a:t>
            </a:r>
            <a:endParaRPr sz="3200">
              <a:solidFill>
                <a:srgbClr val="00436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436E"/>
                </a:solidFill>
              </a:rPr>
              <a:t>Second level</a:t>
            </a:r>
            <a:endParaRPr sz="3200">
              <a:solidFill>
                <a:srgbClr val="00436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436E"/>
                </a:solidFill>
              </a:rPr>
              <a:t>Third level</a:t>
            </a:r>
            <a:endParaRPr sz="3200">
              <a:solidFill>
                <a:srgbClr val="00436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436E"/>
                </a:solidFill>
              </a:rPr>
              <a:t>Fourth level</a:t>
            </a:r>
            <a:endParaRPr sz="3200">
              <a:solidFill>
                <a:srgbClr val="00436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436E"/>
                </a:solidFill>
              </a:rPr>
              <a:t>Fifth level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436E"/>
                </a:solidFill>
              </a:rPr>
              <a:t>Click to edit Master title style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00436E"/>
                </a:solidFill>
              </a:rPr>
              <a:t>Click to edit Master text styles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Click to edit Master title style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Click to edit Master text styles</a:t>
            </a:r>
            <a:endParaRPr sz="2400">
              <a:solidFill>
                <a:srgbClr val="00436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Second level</a:t>
            </a:r>
            <a:endParaRPr sz="2400">
              <a:solidFill>
                <a:srgbClr val="00436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Third level</a:t>
            </a:r>
            <a:endParaRPr sz="2400">
              <a:solidFill>
                <a:srgbClr val="00436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Fourth level</a:t>
            </a:r>
            <a:endParaRPr sz="2400">
              <a:solidFill>
                <a:srgbClr val="00436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Fifth level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610350" y="0"/>
            <a:ext cx="2076450" cy="63547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Click to edit Master title style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381000" y="266700"/>
            <a:ext cx="6076950" cy="6591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Click to edit Master text styles</a:t>
            </a:r>
            <a:endParaRPr sz="2400">
              <a:solidFill>
                <a:srgbClr val="00436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Second level</a:t>
            </a:r>
            <a:endParaRPr sz="2400">
              <a:solidFill>
                <a:srgbClr val="00436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Third level</a:t>
            </a:r>
            <a:endParaRPr sz="2400">
              <a:solidFill>
                <a:srgbClr val="00436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Fourth level</a:t>
            </a:r>
            <a:endParaRPr sz="2400">
              <a:solidFill>
                <a:srgbClr val="00436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Fifth level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100000"/>
              </a:lnSpc>
              <a:defRPr b="1" cap="all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92075"/>
            <a:ext cx="8229600" cy="15081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spcBef>
                <a:spcPts val="600"/>
              </a:spcBef>
              <a:buClrTx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>
              <a:spcBef>
                <a:spcPts val="600"/>
              </a:spcBef>
              <a:buClrTx/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600"/>
              </a:spcBef>
              <a:buClrTx/>
              <a:buFont typeface="Arial"/>
              <a:buChar char="–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600"/>
              </a:spcBef>
              <a:buClrTx/>
              <a:buFont typeface="Arial"/>
              <a:buChar char="»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69227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lnSpc>
                <a:spcPct val="100000"/>
              </a:lnSpc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5" cy="14351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ct val="100000"/>
              </a:lnSpc>
              <a:defRPr b="1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342900"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ClrTx/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spcBef>
                <a:spcPts val="700"/>
              </a:spcBef>
              <a:buClrTx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ClrTx/>
              <a:buFont typeface="Arial"/>
              <a:buChar char="–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ClrTx/>
              <a:buFont typeface="Arial"/>
              <a:buChar char="»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ct val="100000"/>
              </a:lnSpc>
              <a:defRPr b="1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xfrm>
            <a:off x="6553200" y="6404292"/>
            <a:ext cx="2133600" cy="269239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81000" y="0"/>
            <a:ext cx="6883400" cy="146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81000" y="1562100"/>
            <a:ext cx="8305800" cy="529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Click to edit Master text styles</a:t>
            </a:r>
            <a:endParaRPr sz="2400">
              <a:solidFill>
                <a:srgbClr val="00436E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Second level</a:t>
            </a:r>
            <a:endParaRPr sz="2400">
              <a:solidFill>
                <a:srgbClr val="00436E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Third level</a:t>
            </a:r>
            <a:endParaRPr sz="2400">
              <a:solidFill>
                <a:srgbClr val="00436E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Fourth level</a:t>
            </a:r>
            <a:endParaRPr sz="2400">
              <a:solidFill>
                <a:srgbClr val="00436E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32651"/>
            <a:ext cx="2133600" cy="2888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>
            <a:lvl1pPr algn="r">
              <a:defRPr sz="1400">
                <a:solidFill>
                  <a:srgbClr val="00436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transition spd="med" advClick="1"/>
  <p:txStyles>
    <p:titleStyle>
      <a:lvl1pPr>
        <a:lnSpc>
          <a:spcPct val="90000"/>
        </a:lnSpc>
        <a:defRPr sz="2800">
          <a:solidFill>
            <a:srgbClr val="00436E"/>
          </a:solidFill>
          <a:latin typeface="Arial Bold"/>
          <a:ea typeface="Arial Bold"/>
          <a:cs typeface="Arial Bold"/>
          <a:sym typeface="Arial Bold"/>
        </a:defRPr>
      </a:lvl1pPr>
      <a:lvl2pPr>
        <a:lnSpc>
          <a:spcPct val="90000"/>
        </a:lnSpc>
        <a:defRPr sz="2800">
          <a:solidFill>
            <a:srgbClr val="00436E"/>
          </a:solidFill>
          <a:latin typeface="Arial Bold"/>
          <a:ea typeface="Arial Bold"/>
          <a:cs typeface="Arial Bold"/>
          <a:sym typeface="Arial Bold"/>
        </a:defRPr>
      </a:lvl2pPr>
      <a:lvl3pPr>
        <a:lnSpc>
          <a:spcPct val="90000"/>
        </a:lnSpc>
        <a:defRPr sz="2800">
          <a:solidFill>
            <a:srgbClr val="00436E"/>
          </a:solidFill>
          <a:latin typeface="Arial Bold"/>
          <a:ea typeface="Arial Bold"/>
          <a:cs typeface="Arial Bold"/>
          <a:sym typeface="Arial Bold"/>
        </a:defRPr>
      </a:lvl3pPr>
      <a:lvl4pPr>
        <a:lnSpc>
          <a:spcPct val="90000"/>
        </a:lnSpc>
        <a:defRPr sz="2800">
          <a:solidFill>
            <a:srgbClr val="00436E"/>
          </a:solidFill>
          <a:latin typeface="Arial Bold"/>
          <a:ea typeface="Arial Bold"/>
          <a:cs typeface="Arial Bold"/>
          <a:sym typeface="Arial Bold"/>
        </a:defRPr>
      </a:lvl4pPr>
      <a:lvl5pPr>
        <a:lnSpc>
          <a:spcPct val="90000"/>
        </a:lnSpc>
        <a:defRPr sz="2800">
          <a:solidFill>
            <a:srgbClr val="00436E"/>
          </a:solidFill>
          <a:latin typeface="Arial Bold"/>
          <a:ea typeface="Arial Bold"/>
          <a:cs typeface="Arial Bold"/>
          <a:sym typeface="Arial Bold"/>
        </a:defRPr>
      </a:lvl5pPr>
      <a:lvl6pPr>
        <a:lnSpc>
          <a:spcPct val="90000"/>
        </a:lnSpc>
        <a:defRPr sz="2800">
          <a:solidFill>
            <a:srgbClr val="00436E"/>
          </a:solidFill>
          <a:latin typeface="Arial Bold"/>
          <a:ea typeface="Arial Bold"/>
          <a:cs typeface="Arial Bold"/>
          <a:sym typeface="Arial Bold"/>
        </a:defRPr>
      </a:lvl6pPr>
      <a:lvl7pPr>
        <a:lnSpc>
          <a:spcPct val="90000"/>
        </a:lnSpc>
        <a:defRPr sz="2800">
          <a:solidFill>
            <a:srgbClr val="00436E"/>
          </a:solidFill>
          <a:latin typeface="Arial Bold"/>
          <a:ea typeface="Arial Bold"/>
          <a:cs typeface="Arial Bold"/>
          <a:sym typeface="Arial Bold"/>
        </a:defRPr>
      </a:lvl7pPr>
      <a:lvl8pPr>
        <a:lnSpc>
          <a:spcPct val="90000"/>
        </a:lnSpc>
        <a:defRPr sz="2800">
          <a:solidFill>
            <a:srgbClr val="00436E"/>
          </a:solidFill>
          <a:latin typeface="Arial Bold"/>
          <a:ea typeface="Arial Bold"/>
          <a:cs typeface="Arial Bold"/>
          <a:sym typeface="Arial Bold"/>
        </a:defRPr>
      </a:lvl8pPr>
      <a:lvl9pPr>
        <a:lnSpc>
          <a:spcPct val="90000"/>
        </a:lnSpc>
        <a:defRPr sz="2800">
          <a:solidFill>
            <a:srgbClr val="00436E"/>
          </a:solidFill>
          <a:latin typeface="Arial Bold"/>
          <a:ea typeface="Arial Bold"/>
          <a:cs typeface="Arial Bold"/>
          <a:sym typeface="Arial Bold"/>
        </a:defRPr>
      </a:lvl9pPr>
    </p:titleStyle>
    <p:bodyStyle>
      <a:lvl1pPr marL="231775" indent="-231775">
        <a:spcBef>
          <a:spcPts val="500"/>
        </a:spcBef>
        <a:buClr>
          <a:srgbClr val="F7B100"/>
        </a:buClr>
        <a:buSzPct val="100000"/>
        <a:buFont typeface="Wingdings"/>
        <a:buChar char="▪"/>
        <a:defRPr sz="2400">
          <a:solidFill>
            <a:srgbClr val="00436E"/>
          </a:solidFill>
          <a:latin typeface="Arial"/>
          <a:ea typeface="Arial"/>
          <a:cs typeface="Arial"/>
          <a:sym typeface="Arial"/>
        </a:defRPr>
      </a:lvl1pPr>
      <a:lvl2pPr marL="727709" indent="-270509">
        <a:spcBef>
          <a:spcPts val="500"/>
        </a:spcBef>
        <a:buClr>
          <a:srgbClr val="F7B100"/>
        </a:buClr>
        <a:buSzPct val="100000"/>
        <a:buFont typeface="Wingdings"/>
        <a:buChar char="▪"/>
        <a:defRPr sz="2400">
          <a:solidFill>
            <a:srgbClr val="00436E"/>
          </a:solidFill>
          <a:latin typeface="Arial"/>
          <a:ea typeface="Arial"/>
          <a:cs typeface="Arial"/>
          <a:sym typeface="Arial"/>
        </a:defRPr>
      </a:lvl2pPr>
      <a:lvl3pPr marL="1219200" indent="-304800">
        <a:spcBef>
          <a:spcPts val="500"/>
        </a:spcBef>
        <a:buClr>
          <a:srgbClr val="F7B100"/>
        </a:buClr>
        <a:buSzPct val="100000"/>
        <a:buFont typeface="Wingdings"/>
        <a:buChar char="▪"/>
        <a:defRPr sz="2400">
          <a:solidFill>
            <a:srgbClr val="00436E"/>
          </a:solidFill>
          <a:latin typeface="Arial"/>
          <a:ea typeface="Arial"/>
          <a:cs typeface="Arial"/>
          <a:sym typeface="Arial"/>
        </a:defRPr>
      </a:lvl3pPr>
      <a:lvl4pPr marL="1714500" indent="-342900">
        <a:spcBef>
          <a:spcPts val="500"/>
        </a:spcBef>
        <a:buClr>
          <a:srgbClr val="F7B100"/>
        </a:buClr>
        <a:buSzPct val="100000"/>
        <a:buFont typeface="Wingdings"/>
        <a:buChar char="▪"/>
        <a:defRPr sz="2400">
          <a:solidFill>
            <a:srgbClr val="00436E"/>
          </a:solidFill>
          <a:latin typeface="Arial"/>
          <a:ea typeface="Arial"/>
          <a:cs typeface="Arial"/>
          <a:sym typeface="Arial"/>
        </a:defRPr>
      </a:lvl4pPr>
      <a:lvl5pPr marL="2220684" indent="-391884">
        <a:spcBef>
          <a:spcPts val="500"/>
        </a:spcBef>
        <a:buClr>
          <a:srgbClr val="F7B100"/>
        </a:buClr>
        <a:buSzPct val="100000"/>
        <a:buFont typeface="Wingdings"/>
        <a:buChar char="▪"/>
        <a:defRPr sz="2400">
          <a:solidFill>
            <a:srgbClr val="00436E"/>
          </a:solidFill>
          <a:latin typeface="Arial"/>
          <a:ea typeface="Arial"/>
          <a:cs typeface="Arial"/>
          <a:sym typeface="Arial"/>
        </a:defRPr>
      </a:lvl5pPr>
      <a:lvl6pPr marL="2677884" indent="-391884">
        <a:spcBef>
          <a:spcPts val="500"/>
        </a:spcBef>
        <a:buClr>
          <a:srgbClr val="F7B100"/>
        </a:buClr>
        <a:buSzPct val="100000"/>
        <a:buFont typeface="Wingdings"/>
        <a:buChar char="▪"/>
        <a:defRPr sz="2400">
          <a:solidFill>
            <a:srgbClr val="00436E"/>
          </a:solidFill>
          <a:latin typeface="Arial"/>
          <a:ea typeface="Arial"/>
          <a:cs typeface="Arial"/>
          <a:sym typeface="Arial"/>
        </a:defRPr>
      </a:lvl6pPr>
      <a:lvl7pPr marL="3135084" indent="-391884">
        <a:spcBef>
          <a:spcPts val="500"/>
        </a:spcBef>
        <a:buClr>
          <a:srgbClr val="F7B100"/>
        </a:buClr>
        <a:buSzPct val="100000"/>
        <a:buFont typeface="Wingdings"/>
        <a:buChar char="▪"/>
        <a:defRPr sz="2400">
          <a:solidFill>
            <a:srgbClr val="00436E"/>
          </a:solidFill>
          <a:latin typeface="Arial"/>
          <a:ea typeface="Arial"/>
          <a:cs typeface="Arial"/>
          <a:sym typeface="Arial"/>
        </a:defRPr>
      </a:lvl7pPr>
      <a:lvl8pPr marL="3592284" indent="-391884">
        <a:spcBef>
          <a:spcPts val="500"/>
        </a:spcBef>
        <a:buClr>
          <a:srgbClr val="F7B100"/>
        </a:buClr>
        <a:buSzPct val="100000"/>
        <a:buFont typeface="Wingdings"/>
        <a:buChar char="▪"/>
        <a:defRPr sz="2400">
          <a:solidFill>
            <a:srgbClr val="00436E"/>
          </a:solidFill>
          <a:latin typeface="Arial"/>
          <a:ea typeface="Arial"/>
          <a:cs typeface="Arial"/>
          <a:sym typeface="Arial"/>
        </a:defRPr>
      </a:lvl8pPr>
      <a:lvl9pPr marL="4049484" indent="-391884">
        <a:spcBef>
          <a:spcPts val="500"/>
        </a:spcBef>
        <a:buClr>
          <a:srgbClr val="F7B100"/>
        </a:buClr>
        <a:buSzPct val="100000"/>
        <a:buFont typeface="Wingdings"/>
        <a:buChar char="▪"/>
        <a:defRPr sz="2400">
          <a:solidFill>
            <a:srgbClr val="00436E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15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18.jpeg"/><Relationship Id="rId4" Type="http://schemas.openxmlformats.org/officeDocument/2006/relationships/image" Target="../media/image19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Relationship Id="rId3" Type="http://schemas.openxmlformats.org/officeDocument/2006/relationships/image" Target="../media/image24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eg"/><Relationship Id="rId3" Type="http://schemas.openxmlformats.org/officeDocument/2006/relationships/hyperlink" Target="http://www.uncf.org/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9.png"/><Relationship Id="rId4" Type="http://schemas.openxmlformats.org/officeDocument/2006/relationships/hyperlink" Target="http://www.gmsp.org/" TargetMode="External"/><Relationship Id="rId5" Type="http://schemas.openxmlformats.org/officeDocument/2006/relationships/image" Target="../media/image25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10.png"/><Relationship Id="rId4" Type="http://schemas.openxmlformats.org/officeDocument/2006/relationships/image" Target="../media/image25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1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14.jpe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5" name="image4.jpeg" descr="\\tsclient\E\Pics\FB 2014 Cover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95250"/>
            <a:ext cx="9144000" cy="6953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7625" y="-33338"/>
            <a:ext cx="9239250" cy="692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>
            <p:ph type="title"/>
          </p:nvPr>
        </p:nvSpPr>
        <p:spPr>
          <a:xfrm>
            <a:off x="1130300" y="376239"/>
            <a:ext cx="6883400" cy="889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TIP #4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357117" y="990599"/>
            <a:ext cx="8305801" cy="573087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 algn="ctr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 u="sng">
                <a:solidFill>
                  <a:srgbClr val="00436E"/>
                </a:solidFill>
              </a:rPr>
              <a:t>Tell your story</a:t>
            </a:r>
          </a:p>
          <a:p>
            <a:pPr lvl="0" marL="309033" indent="-309033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Who am I ?</a:t>
            </a:r>
          </a:p>
          <a:p>
            <a:pPr lvl="0" marL="309033" indent="-309033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What are some of my accomplishments?</a:t>
            </a:r>
          </a:p>
          <a:p>
            <a:pPr lvl="0" marL="309033" indent="-309033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What activities, clubs or organizations am I involved in? </a:t>
            </a:r>
          </a:p>
          <a:p>
            <a:pPr lvl="0" marL="309033" indent="-309033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What obstacles have I overcome ?</a:t>
            </a:r>
          </a:p>
          <a:p>
            <a:pPr lvl="0" marL="309033" indent="-309033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What makes me unique ?</a:t>
            </a:r>
          </a:p>
          <a:p>
            <a:pPr lvl="0" marL="309033" indent="-309033" algn="ctr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What are my future academic &amp; career goals ?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00436E"/>
                </a:solidFill>
              </a:rPr>
            </a:fld>
          </a:p>
        </p:txBody>
      </p:sp>
      <p:pic>
        <p:nvPicPr>
          <p:cNvPr id="160" name="image21.jpeg" descr="https://encrypted-tbn0.gstatic.com/images?q=tbn:ANd9GcScmnclST-kbLqK3hO8fOIwac4NxIPhkTsI3QdVXyZ9U778A2c7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0875" y="4587873"/>
            <a:ext cx="2143125" cy="2133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57528"/>
            <a:ext cx="9239719" cy="6916665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>
            <p:ph type="title"/>
          </p:nvPr>
        </p:nvSpPr>
        <p:spPr>
          <a:xfrm>
            <a:off x="1016000" y="161926"/>
            <a:ext cx="6883400" cy="9271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TIP #5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304800" y="898524"/>
            <a:ext cx="8305800" cy="595947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 algn="ctr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700" u="sng">
                <a:solidFill>
                  <a:srgbClr val="00436E"/>
                </a:solidFill>
              </a:rPr>
              <a:t>Create a timeline to ensure your application is complete before the deadline</a:t>
            </a:r>
          </a:p>
          <a:p>
            <a:pPr lvl="0" marL="391119" indent="-391119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00436E"/>
                </a:solidFill>
              </a:rPr>
              <a:t>Complete sections of the application weekly.</a:t>
            </a:r>
          </a:p>
          <a:p>
            <a:pPr lvl="0" marL="391119" indent="-391119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00436E"/>
                </a:solidFill>
              </a:rPr>
              <a:t>Contact and follow-up with your recommenders and nominators to ensure they have submitted their forms prior to the deadline.</a:t>
            </a:r>
          </a:p>
          <a:p>
            <a:pPr lvl="0" marL="391119" indent="-391119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00436E"/>
                </a:solidFill>
              </a:rPr>
              <a:t>Create a  timeline check-off list ensure that you are progressing to complete your application prior to the deadline. </a:t>
            </a:r>
          </a:p>
          <a:p>
            <a:pPr lvl="0" marL="391119" indent="-391119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00436E"/>
                </a:solidFill>
              </a:rPr>
              <a:t>Select a submission date prior to the actual deadline 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00436E"/>
                </a:solidFill>
              </a:rPr>
            </a:fld>
          </a:p>
        </p:txBody>
      </p:sp>
      <p:pic>
        <p:nvPicPr>
          <p:cNvPr id="166" name="image23.png" descr="http://urielconsulting.com/wp-content/uploads/2013/09/dont_miss_deadlin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48400" y="5173447"/>
            <a:ext cx="2729268" cy="1684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457200" y="274636"/>
            <a:ext cx="8229600" cy="58848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br/>
            <a:r>
              <a:rPr b="1" sz="2800">
                <a:latin typeface="Arial Black"/>
                <a:ea typeface="Arial Black"/>
                <a:cs typeface="Arial Black"/>
                <a:sym typeface="Arial Black"/>
              </a:rPr>
              <a:t>THE GMS EFFECT </a:t>
            </a:r>
          </a:p>
        </p:txBody>
      </p:sp>
      <p:pic>
        <p:nvPicPr>
          <p:cNvPr id="169" name="image25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19400"/>
            <a:ext cx="2743200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26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5400" y="4114800"/>
            <a:ext cx="1914525" cy="160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]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74" name="image5.jpeg" descr="1589_GMS_PPT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235441" cy="6926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7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914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10276997_10200974668649099_4044614581060461786_n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65859" y="-74018"/>
            <a:ext cx="3452382" cy="4603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79" name="image28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394472" cy="4525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29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2800" y="0"/>
            <a:ext cx="5791200" cy="3429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30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2800" y="2743200"/>
            <a:ext cx="5791200" cy="411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31.jpe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4419600"/>
            <a:ext cx="3352800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5.jpeg" descr="1589_GMS_PPT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1440" y="0"/>
            <a:ext cx="9235441" cy="692658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>
            <p:ph type="sldNum" sz="quarter" idx="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00436E"/>
                </a:solidFill>
              </a:rPr>
            </a:fld>
          </a:p>
        </p:txBody>
      </p:sp>
      <p:sp>
        <p:nvSpPr>
          <p:cNvPr id="186" name="Shape 186"/>
          <p:cNvSpPr/>
          <p:nvPr>
            <p:ph type="title"/>
          </p:nvPr>
        </p:nvSpPr>
        <p:spPr>
          <a:xfrm>
            <a:off x="381000" y="266700"/>
            <a:ext cx="6883400" cy="9271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436E"/>
                </a:solidFill>
              </a:rPr>
              <a:t>Applying for UNCF Scholarships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xfrm>
            <a:off x="381000" y="1562100"/>
            <a:ext cx="83058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309033" indent="-309033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436E"/>
                </a:solidFill>
              </a:rPr>
              <a:t>Students can apply for all UNCF scholarships directly by registering on UNCF's website www.uncf.org. Registering on-line will result in the student creating their individual homepage where they can visit on a regular basis to check on the status of their application. Student must meet the general eligibility criteria to be considered for a UNCF scholarship.</a:t>
            </a:r>
          </a:p>
        </p:txBody>
      </p:sp>
      <p:pic>
        <p:nvPicPr>
          <p:cNvPr id="188" name="image32.jpeg" descr="http://www.collegescholarships.org/images/forutune500-scholarship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6305" y="4159439"/>
            <a:ext cx="4048127" cy="2686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7" grpId="2"/>
      <p:bldP build="whole" bldLvl="1" animBg="1" rev="0" advAuto="0" spid="18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5.jpeg" descr="1589_GMS_PPT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1440" y="0"/>
            <a:ext cx="9235441" cy="692658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>
            <p:ph type="sldNum" sz="quarter" idx="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00436E"/>
                </a:solidFill>
              </a:rPr>
            </a:fld>
          </a:p>
        </p:txBody>
      </p:sp>
      <p:sp>
        <p:nvSpPr>
          <p:cNvPr id="192" name="Shape 192"/>
          <p:cNvSpPr/>
          <p:nvPr>
            <p:ph type="title"/>
          </p:nvPr>
        </p:nvSpPr>
        <p:spPr>
          <a:xfrm>
            <a:off x="381000" y="266700"/>
            <a:ext cx="6883400" cy="9271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The general criteria for UNCF scholarships includes the following</a:t>
            </a:r>
            <a:r>
              <a:rPr sz="2800">
                <a:solidFill>
                  <a:srgbClr val="00436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: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xfrm>
            <a:off x="381000" y="1562100"/>
            <a:ext cx="8305800" cy="4525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43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must have a minimum grade point average of 2.5.</a:t>
            </a:r>
          </a:p>
          <a:p>
            <a:pPr lvl="0" marL="214605" indent="-214605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43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must have an unmet financial need as verified by a financial aid officer at your selected college or university.</a:t>
            </a:r>
          </a:p>
          <a:p>
            <a:pPr lvl="0" marL="214605" indent="-214605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43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must complete the Free Application for Federal Student Aid form</a:t>
            </a:r>
            <a:r>
              <a:rPr sz="2000">
                <a:solidFill>
                  <a:srgbClr val="00436E"/>
                </a:solidFill>
              </a:rPr>
              <a:t> </a:t>
            </a:r>
            <a:r>
              <a:rPr sz="2000">
                <a:solidFill>
                  <a:srgbClr val="0043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(FAFSA) and request that the Student Analysis Report (SAR) is sent to the financial aid officer at the college or university.</a:t>
            </a:r>
          </a:p>
          <a:p>
            <a:pPr lvl="0" marL="214605" indent="-214605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436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must be enrolled full-time.</a:t>
            </a:r>
            <a:r>
              <a:rPr sz="2000">
                <a:solidFill>
                  <a:srgbClr val="00436E"/>
                </a:solidFill>
              </a:rPr>
              <a:t> </a:t>
            </a:r>
          </a:p>
        </p:txBody>
      </p:sp>
      <p:sp>
        <p:nvSpPr>
          <p:cNvPr id="194" name="Shape 194"/>
          <p:cNvSpPr/>
          <p:nvPr/>
        </p:nvSpPr>
        <p:spPr>
          <a:xfrm>
            <a:off x="711957" y="4190998"/>
            <a:ext cx="7513640" cy="79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/>
            <a:r>
              <a:rPr sz="24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Students can visit the UNCF website </a:t>
            </a:r>
            <a:r>
              <a:rPr sz="2400">
                <a:latin typeface="Arial Bold"/>
                <a:ea typeface="Arial Bold"/>
                <a:cs typeface="Arial Bold"/>
                <a:sym typeface="Arial Bold"/>
                <a:hlinkClick r:id="rId3" invalidUrl="" action="" tgtFrame="" tooltip="" history="1" highlightClick="0" endSnd="0"/>
              </a:rPr>
              <a:t>www.uncf.org</a:t>
            </a:r>
            <a:endParaRPr b="1" sz="2400">
              <a:solidFill>
                <a:srgbClr val="5FC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sz="24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 for additional information about scholarships.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2"/>
      <p:bldP build="whole" bldLvl="1" animBg="1" rev="0" advAuto="0" spid="19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5.jpeg" descr="1589_GMS_PPT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2981" y="-34119"/>
            <a:ext cx="9235442" cy="6926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3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52400"/>
            <a:ext cx="4114800" cy="525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>
            <p:ph type="body" idx="1"/>
          </p:nvPr>
        </p:nvSpPr>
        <p:spPr>
          <a:xfrm>
            <a:off x="3657600" y="0"/>
            <a:ext cx="5257800" cy="6705600"/>
          </a:xfrm>
          <a:prstGeom prst="rect">
            <a:avLst/>
          </a:prstGeom>
        </p:spPr>
        <p:txBody>
          <a:bodyPr/>
          <a:lstStyle/>
          <a:p>
            <a:pPr lvl="0" algn="ctr">
              <a:buSzTx/>
              <a:buNone/>
              <a:defRPr sz="1800"/>
            </a:pPr>
            <a:endParaRPr b="1" u="sng"/>
          </a:p>
          <a:p>
            <a:pPr lvl="0">
              <a:buSzTx/>
              <a:buNone/>
              <a:defRPr sz="1800"/>
            </a:pPr>
            <a:r>
              <a:rPr b="1" sz="3200"/>
              <a:t>	</a:t>
            </a:r>
            <a:r>
              <a:rPr b="1" sz="3200" u="sng"/>
              <a:t> Contact Us</a:t>
            </a:r>
          </a:p>
          <a:p>
            <a:pPr lvl="0" marL="609600" indent="-609600">
              <a:buClr>
                <a:srgbClr val="0000FF"/>
              </a:buClr>
              <a:defRPr sz="1800"/>
            </a:pPr>
            <a:r>
              <a:rPr sz="3200">
                <a:hlinkClick r:id="rId4" invalidUrl="" action="" tgtFrame="" tooltip="" history="1" highlightClick="0" endSnd="0"/>
              </a:rPr>
              <a:t>www.gmsp.org</a:t>
            </a:r>
          </a:p>
          <a:p>
            <a:pPr lvl="0" marL="609600" indent="-609600">
              <a:defRPr sz="1800"/>
            </a:pPr>
            <a:r>
              <a:rPr sz="3200"/>
              <a:t>Toll Free #</a:t>
            </a:r>
          </a:p>
          <a:p>
            <a:pPr lvl="0">
              <a:buSzTx/>
              <a:buNone/>
              <a:defRPr sz="1800"/>
            </a:pPr>
            <a:r>
              <a:rPr sz="3200"/>
              <a:t> 1877-690-4677</a:t>
            </a:r>
          </a:p>
          <a:p>
            <a:pPr lvl="0">
              <a:buSzTx/>
              <a:buNone/>
              <a:defRPr sz="1800"/>
            </a:pPr>
            <a:r>
              <a:rPr sz="3200">
                <a:solidFill>
                  <a:srgbClr val="FF0000"/>
                </a:solidFill>
              </a:rPr>
              <a:t>Application Deadline</a:t>
            </a:r>
            <a:r>
              <a:rPr sz="3200"/>
              <a:t>:</a:t>
            </a:r>
          </a:p>
          <a:p>
            <a:pPr lvl="0">
              <a:buSzTx/>
              <a:buNone/>
              <a:defRPr sz="1800"/>
            </a:pPr>
            <a:r>
              <a:rPr sz="3200"/>
              <a:t>January 1</a:t>
            </a:r>
            <a:r>
              <a:rPr sz="3200"/>
              <a:t>3</a:t>
            </a:r>
            <a:r>
              <a:rPr baseline="30000" sz="3200"/>
              <a:t>th</a:t>
            </a:r>
            <a:r>
              <a:rPr sz="3200"/>
              <a:t>, 201</a:t>
            </a:r>
            <a:r>
              <a:rPr sz="3200"/>
              <a:t>6</a:t>
            </a:r>
          </a:p>
        </p:txBody>
      </p:sp>
      <p:pic>
        <p:nvPicPr>
          <p:cNvPr id="199" name="image34.jpe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286500" y="4953000"/>
            <a:ext cx="2857500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5.jpeg" descr="1589_GMS_PPT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02981" y="-34119"/>
            <a:ext cx="9235442" cy="6926582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>
            <p:ph type="body" idx="1"/>
          </p:nvPr>
        </p:nvSpPr>
        <p:spPr>
          <a:xfrm>
            <a:off x="-302981" y="417565"/>
            <a:ext cx="5257801" cy="6705601"/>
          </a:xfrm>
          <a:prstGeom prst="rect">
            <a:avLst/>
          </a:prstGeom>
        </p:spPr>
        <p:txBody>
          <a:bodyPr/>
          <a:lstStyle/>
          <a:p>
            <a:pPr lvl="0" algn="ctr">
              <a:buSzTx/>
              <a:buNone/>
              <a:defRPr sz="1800"/>
            </a:pPr>
            <a:endParaRPr b="1" u="sng"/>
          </a:p>
          <a:p>
            <a:pPr lvl="0">
              <a:buSzTx/>
              <a:buNone/>
              <a:defRPr sz="1800"/>
            </a:pPr>
            <a:r>
              <a:rPr b="1" sz="3200"/>
              <a:t>	</a:t>
            </a:r>
            <a:r>
              <a:rPr b="1" sz="3200" u="sng"/>
              <a:t> </a:t>
            </a:r>
            <a:r>
              <a:rPr b="1" sz="3000" u="sng"/>
              <a:t>Contact </a:t>
            </a:r>
            <a:r>
              <a:rPr b="1" sz="3000" u="sng"/>
              <a:t>Me</a:t>
            </a:r>
            <a:endParaRPr b="1" sz="3000" u="sng"/>
          </a:p>
          <a:p>
            <a:pPr lvl="0" marL="609600" indent="-609600">
              <a:buClr>
                <a:srgbClr val="0000FF"/>
              </a:buClr>
              <a:defRPr sz="1800"/>
            </a:pP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Email: BJohnson1@Rollins.edu</a:t>
            </a:r>
            <a:endParaRPr sz="3200"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lvl="0" marL="609600" indent="-609600">
              <a:defRPr sz="1800"/>
            </a:pPr>
            <a:r>
              <a:rPr sz="3200"/>
              <a:t>Number:</a:t>
            </a:r>
            <a:endParaRPr sz="3200"/>
          </a:p>
          <a:p>
            <a:pPr lvl="0">
              <a:buSzTx/>
              <a:buNone/>
              <a:defRPr sz="1800"/>
            </a:pPr>
            <a:r>
              <a:rPr sz="3200"/>
              <a:t> </a:t>
            </a:r>
            <a:r>
              <a:rPr sz="3200"/>
              <a:t>((407) 252-4656</a:t>
            </a:r>
          </a:p>
        </p:txBody>
      </p:sp>
      <p:pic>
        <p:nvPicPr>
          <p:cNvPr id="203" name="image3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54818" y="-99389"/>
            <a:ext cx="4115158" cy="5261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34.jpe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6500" y="4953000"/>
            <a:ext cx="2857500" cy="190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99" name="image5.jpeg" descr="1589_GMS_PPT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235441" cy="6926582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/>
          <p:nvPr/>
        </p:nvSpPr>
        <p:spPr>
          <a:xfrm>
            <a:off x="457200" y="274637"/>
            <a:ext cx="8229600" cy="137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ctr"/>
            <a:r>
              <a:rPr sz="2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sz="2800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</a:rPr>
              <a:t> Gates Millennium Scholars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sz="2800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</a:rPr>
              <a:t>Our Purpose </a:t>
            </a:r>
          </a:p>
        </p:txBody>
      </p:sp>
      <p:sp>
        <p:nvSpPr>
          <p:cNvPr id="101" name="Shape 101"/>
          <p:cNvSpPr/>
          <p:nvPr/>
        </p:nvSpPr>
        <p:spPr>
          <a:xfrm>
            <a:off x="468311" y="1887537"/>
            <a:ext cx="4044953" cy="4238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685800" indent="-1028700">
              <a:spcBef>
                <a:spcPts val="3500"/>
              </a:spcBef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The Gates Millennium Scholars (GMS) program, established in 1999, is a 1.6 billion dollar initiative funded by grant from the Bill &amp; Melinda Gates Foundation.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685800" indent="-1028700">
              <a:spcBef>
                <a:spcPts val="1500"/>
              </a:spcBef>
            </a:pPr>
            <a:r>
              <a:rPr sz="2000">
                <a:latin typeface="Times New Roman"/>
                <a:ea typeface="Times New Roman"/>
                <a:cs typeface="Times New Roman"/>
                <a:sym typeface="Times New Roman"/>
              </a:rPr>
              <a:t>The goal of GMS is to promote academic excellence and to provide an opportunity for 20,000 outstanding students with significant financial need to reach their full potential. </a:t>
            </a:r>
          </a:p>
        </p:txBody>
      </p:sp>
      <p:pic>
        <p:nvPicPr>
          <p:cNvPr id="102" name="image6.jpeg" descr="Bill - Melinda Gates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0600" y="1828800"/>
            <a:ext cx="3984625" cy="3552825"/>
          </a:xfrm>
          <a:prstGeom prst="rect">
            <a:avLst/>
          </a:prstGeom>
          <a:ln w="3175">
            <a:solidFill/>
            <a:miter/>
          </a:ln>
          <a:effectLst>
            <a:outerShdw sx="100000" sy="100000" kx="0" ky="0" algn="b" rotWithShape="0" blurRad="12700" dist="35921" dir="2700000">
              <a:srgbClr val="808080"/>
            </a:outerShdw>
          </a:effectLst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06" name="image2.jpeg" descr="1589_GMS_PPT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720" y="0"/>
            <a:ext cx="9235441" cy="6926582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hape 107"/>
          <p:cNvSpPr/>
          <p:nvPr/>
        </p:nvSpPr>
        <p:spPr>
          <a:xfrm>
            <a:off x="457200" y="274637"/>
            <a:ext cx="8229600" cy="137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ctr"/>
            <a:r>
              <a:rPr sz="2800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</a:rPr>
              <a:t>About the Program</a:t>
            </a:r>
            <a:r>
              <a:rPr sz="2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736600" y="1554161"/>
            <a:ext cx="3589338" cy="4144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/>
          <a:p>
            <a:pPr lvl="0">
              <a:spcBef>
                <a:spcPts val="1500"/>
              </a:spcBef>
              <a:buSzPct val="100000"/>
              <a:buFont typeface="Arial"/>
              <a:buChar char="•"/>
              <a:tabLst>
                <a:tab pos="228600" algn="l"/>
                <a:tab pos="330200" algn="l"/>
              </a:tabLst>
            </a:pPr>
            <a:r>
              <a:rPr sz="2100">
                <a:latin typeface="Times New Roman"/>
                <a:ea typeface="Times New Roman"/>
                <a:cs typeface="Times New Roman"/>
                <a:sym typeface="Times New Roman"/>
              </a:rPr>
              <a:t>UNCF- the United Negro College Fund is the administrator of the GMS initiative and has partnered with the following organizations: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1500"/>
              </a:spcBef>
              <a:buClr>
                <a:srgbClr val="4F6228"/>
              </a:buClr>
              <a:buSzPct val="100000"/>
              <a:buFont typeface="Times New Roman"/>
              <a:buChar char="•"/>
              <a:tabLst>
                <a:tab pos="228600" algn="l"/>
                <a:tab pos="330200" algn="l"/>
              </a:tabLst>
            </a:pPr>
            <a:r>
              <a:rPr sz="2100">
                <a:latin typeface="Times New Roman"/>
                <a:ea typeface="Times New Roman"/>
                <a:cs typeface="Times New Roman"/>
                <a:sym typeface="Times New Roman"/>
              </a:rPr>
              <a:t> Asian &amp; Pacific Islander American Scholarship Fund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1500"/>
              </a:spcBef>
              <a:buClr>
                <a:srgbClr val="4F6228"/>
              </a:buClr>
              <a:buSzPct val="100000"/>
              <a:buFont typeface="Times New Roman"/>
              <a:buChar char="•"/>
              <a:tabLst>
                <a:tab pos="228600" algn="l"/>
                <a:tab pos="330200" algn="l"/>
              </a:tabLst>
            </a:pPr>
            <a:r>
              <a:rPr sz="2100">
                <a:latin typeface="Times New Roman"/>
                <a:ea typeface="Times New Roman"/>
                <a:cs typeface="Times New Roman"/>
                <a:sym typeface="Times New Roman"/>
              </a:rPr>
              <a:t> American Indian Graduate 	Center Scholars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1500"/>
              </a:spcBef>
              <a:buClr>
                <a:srgbClr val="4F6228"/>
              </a:buClr>
              <a:buSzPct val="100000"/>
              <a:buFont typeface="Arial"/>
              <a:buChar char="•"/>
              <a:tabLst>
                <a:tab pos="228600" algn="l"/>
                <a:tab pos="330200" algn="l"/>
              </a:tabLst>
            </a:pPr>
            <a:r>
              <a:rPr sz="2100">
                <a:latin typeface="Times New Roman"/>
                <a:ea typeface="Times New Roman"/>
                <a:cs typeface="Times New Roman"/>
                <a:sym typeface="Times New Roman"/>
              </a:rPr>
              <a:t> Hispanic Scholarship     	Fund</a:t>
            </a:r>
          </a:p>
        </p:txBody>
      </p:sp>
      <p:pic>
        <p:nvPicPr>
          <p:cNvPr id="109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0262" y="2438400"/>
            <a:ext cx="3697288" cy="3370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8.png" descr="image001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91201" y="2133600"/>
            <a:ext cx="1752602" cy="1292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9.jpeg" descr="HSF Logo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67200" y="3505200"/>
            <a:ext cx="9906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10.jpeg" descr="AIGCS Logo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96000" y="5257800"/>
            <a:ext cx="1066800" cy="582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11.jpeg" descr="tagline_final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551738" y="3657600"/>
            <a:ext cx="1308102" cy="903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12.jpeg" descr="LOGO-Cropped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15000" y="3733800"/>
            <a:ext cx="1727200" cy="100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13.png" descr="Bill &amp; Melinda Gates Foundation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10400" y="1524000"/>
            <a:ext cx="1941515" cy="43815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 flipV="1">
            <a:off x="6738938" y="1752599"/>
            <a:ext cx="271464" cy="457202"/>
          </a:xfrm>
          <a:prstGeom prst="line">
            <a:avLst/>
          </a:prstGeom>
          <a:ln w="38100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20" name="image2.jpeg" descr="1589_GMS_PPT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720" y="0"/>
            <a:ext cx="9235441" cy="692658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393700" y="411162"/>
            <a:ext cx="8229600" cy="137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ctr"/>
            <a:r>
              <a:rPr sz="2800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</a:rPr>
              <a:t>GMS Program Overview</a:t>
            </a:r>
            <a:br>
              <a:rPr sz="2800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</a:rPr>
            </a:br>
          </a:p>
        </p:txBody>
      </p:sp>
      <p:sp>
        <p:nvSpPr>
          <p:cNvPr id="122" name="Shape 122"/>
          <p:cNvSpPr/>
          <p:nvPr/>
        </p:nvSpPr>
        <p:spPr>
          <a:xfrm>
            <a:off x="457199" y="1828800"/>
            <a:ext cx="8240715" cy="429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466725" indent="-466725">
              <a:spcBef>
                <a:spcPts val="500"/>
              </a:spcBef>
              <a:buSzPct val="100000"/>
              <a:buFont typeface="Arial"/>
              <a:buChar char="•"/>
            </a:pPr>
            <a:r>
              <a:rPr sz="2100">
                <a:latin typeface="Arial"/>
                <a:ea typeface="Arial"/>
                <a:cs typeface="Arial"/>
                <a:sym typeface="Arial"/>
              </a:rPr>
              <a:t>Selects 1,000 candidates a year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466725" indent="-466725">
              <a:spcBef>
                <a:spcPts val="500"/>
              </a:spcBef>
              <a:buSzPct val="100000"/>
              <a:buFont typeface="Arial"/>
              <a:buChar char="•"/>
            </a:pPr>
            <a:r>
              <a:rPr sz="2100">
                <a:latin typeface="Arial"/>
                <a:ea typeface="Arial"/>
                <a:cs typeface="Arial"/>
                <a:sym typeface="Arial"/>
              </a:rPr>
              <a:t>Funds unmet need as determined by the financial aid award letter provided by the institution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466725" indent="-466725">
              <a:spcBef>
                <a:spcPts val="500"/>
              </a:spcBef>
              <a:buSzPct val="100000"/>
              <a:buFont typeface="Arial"/>
              <a:buChar char="•"/>
            </a:pPr>
            <a:r>
              <a:rPr sz="2100">
                <a:latin typeface="Arial"/>
                <a:ea typeface="Arial"/>
                <a:cs typeface="Arial"/>
                <a:sym typeface="Arial"/>
              </a:rPr>
              <a:t>Provides opportunity for college education in any discipline or field for undergraduates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466725" indent="-466725">
              <a:spcBef>
                <a:spcPts val="500"/>
              </a:spcBef>
              <a:buSzPct val="100000"/>
              <a:buFont typeface="Arial"/>
              <a:buChar char="•"/>
            </a:pPr>
            <a:r>
              <a:rPr sz="2100">
                <a:latin typeface="Arial"/>
                <a:ea typeface="Arial"/>
                <a:cs typeface="Arial"/>
                <a:sym typeface="Arial"/>
              </a:rPr>
              <a:t>Provides graduate degree funding for continuing Scholars in: mathematics, computer science, science, engineering, education or library science, and public health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466725" indent="-466725">
              <a:spcBef>
                <a:spcPts val="500"/>
              </a:spcBef>
              <a:buSzPct val="100000"/>
              <a:buFont typeface="Arial"/>
              <a:buChar char="•"/>
            </a:pPr>
            <a:r>
              <a:rPr sz="2100">
                <a:latin typeface="Arial"/>
                <a:ea typeface="Arial"/>
                <a:cs typeface="Arial"/>
                <a:sym typeface="Arial"/>
              </a:rPr>
              <a:t>Renews annually based on satisfactory academic progress, full-time enrollment and timely submission of required documents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26" name="image14.jpeg" descr="1589_GMS_PPT4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457200" y="274637"/>
            <a:ext cx="8229600" cy="137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ctr"/>
            <a:r>
              <a:rPr sz="2800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</a:rPr>
              <a:t>GMS Program Overview</a:t>
            </a:r>
            <a:br>
              <a:rPr sz="2800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2800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</a:rPr>
              <a:t>Scholarship Awards</a:t>
            </a:r>
          </a:p>
        </p:txBody>
      </p:sp>
      <p:pic>
        <p:nvPicPr>
          <p:cNvPr id="128" name="image15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62600" y="4381500"/>
            <a:ext cx="3581400" cy="2476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838200" y="1676398"/>
            <a:ext cx="6096000" cy="293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buSzPct val="100000"/>
              <a:buFont typeface="Arial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GMS selects 1,000 new Scholars each year, funding over 19,000 Gates Scholars since 2000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100000"/>
              <a:buFont typeface="Arial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GMS has awarded $845,713,056 in scholarships between the 2000-2014 academic years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100000"/>
              <a:buFont typeface="Arial"/>
              <a:buChar char="•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The average award was $12,492 between the 2001-2014 academic years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33" name="image2.jpeg" descr="1589_GMS_PPT1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720" y="0"/>
            <a:ext cx="9235441" cy="6926582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457200" y="274637"/>
            <a:ext cx="8229600" cy="1377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ctr"/>
            <a:r>
              <a:rPr sz="2800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</a:rPr>
              <a:t>GMS Program Overview</a:t>
            </a:r>
            <a:br>
              <a:rPr sz="2800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</a:rPr>
            </a:br>
            <a:r>
              <a:rPr sz="2800">
                <a:solidFill>
                  <a:srgbClr val="0070C0"/>
                </a:solidFill>
                <a:latin typeface="Arial Bold"/>
                <a:ea typeface="Arial Bold"/>
                <a:cs typeface="Arial Bold"/>
                <a:sym typeface="Arial Bold"/>
              </a:rPr>
              <a:t>Eligibility Criteria</a:t>
            </a:r>
          </a:p>
        </p:txBody>
      </p:sp>
      <p:sp>
        <p:nvSpPr>
          <p:cNvPr id="135" name="Shape 135"/>
          <p:cNvSpPr/>
          <p:nvPr/>
        </p:nvSpPr>
        <p:spPr>
          <a:xfrm>
            <a:off x="468312" y="1804987"/>
            <a:ext cx="8229601" cy="4321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466725" indent="-466725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100">
                <a:latin typeface="Calibri"/>
                <a:ea typeface="Calibri"/>
                <a:cs typeface="Calibri"/>
                <a:sym typeface="Calibri"/>
              </a:rPr>
              <a:t>African American, American Indian/Alaska Native, Asian Pacific American or Hispanic Americans;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466725" indent="-466725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100">
                <a:latin typeface="Calibri"/>
                <a:ea typeface="Calibri"/>
                <a:cs typeface="Calibri"/>
                <a:sym typeface="Calibri"/>
              </a:rPr>
              <a:t>Citizens/permanent residents of the United States;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466725" indent="-466725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100">
                <a:latin typeface="Calibri"/>
                <a:ea typeface="Calibri"/>
                <a:cs typeface="Calibri"/>
                <a:sym typeface="Calibri"/>
              </a:rPr>
              <a:t>Cumulative GPA of 3.3 on a 4.0 scale;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466725" indent="-466725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100">
                <a:latin typeface="Calibri"/>
                <a:ea typeface="Calibri"/>
                <a:cs typeface="Calibri"/>
                <a:sym typeface="Calibri"/>
              </a:rPr>
              <a:t>Matriculation for the first time at an accredited college or university as full-time, degree-seeking freshmen in the fall of 2015, with exception of students jointly enrolled in high school and college ; GED recipients are also eligible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466725" indent="-466725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100">
                <a:latin typeface="Calibri"/>
                <a:ea typeface="Calibri"/>
                <a:cs typeface="Calibri"/>
                <a:sym typeface="Calibri"/>
              </a:rPr>
              <a:t>Significant demonstrated financial need as defined by </a:t>
            </a:r>
            <a:r>
              <a:rPr i="1" sz="2100">
                <a:latin typeface="Calibri"/>
                <a:ea typeface="Calibri"/>
                <a:cs typeface="Calibri"/>
                <a:sym typeface="Calibri"/>
              </a:rPr>
              <a:t>Federal Pell Grant eligibility criteria</a:t>
            </a:r>
            <a:r>
              <a:rPr sz="2100">
                <a:latin typeface="Calibri"/>
                <a:ea typeface="Calibri"/>
                <a:cs typeface="Calibri"/>
                <a:sym typeface="Calibri"/>
              </a:rPr>
              <a:t>; and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0" marL="466725" indent="-466725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</a:pPr>
            <a:r>
              <a:rPr sz="2100">
                <a:latin typeface="Calibri"/>
                <a:ea typeface="Calibri"/>
                <a:cs typeface="Calibri"/>
                <a:sym typeface="Calibri"/>
              </a:rPr>
              <a:t>Demonstrated leadership commitment through participation in community service, extracurricular or other activities that reflect leadership abilities</a:t>
            </a:r>
            <a:r>
              <a:rPr sz="170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7625" y="-33338"/>
            <a:ext cx="9239250" cy="692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>
            <p:ph type="title"/>
          </p:nvPr>
        </p:nvSpPr>
        <p:spPr>
          <a:xfrm>
            <a:off x="1130300" y="538388"/>
            <a:ext cx="6883400" cy="9271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TIP #1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343469" y="1297984"/>
            <a:ext cx="8305801" cy="42872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 algn="ctr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 u="sng">
                <a:solidFill>
                  <a:srgbClr val="00436E"/>
                </a:solidFill>
              </a:rPr>
              <a:t>Familiarize yourself with the entire application process</a:t>
            </a:r>
          </a:p>
          <a:p>
            <a:pPr lvl="0" marL="695323" indent="-695323" algn="ctr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Read the questions carefully.</a:t>
            </a:r>
          </a:p>
          <a:p>
            <a:pPr lvl="0" marL="695323" indent="-695323" algn="ctr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Read your responses out loud</a:t>
            </a:r>
          </a:p>
          <a:p>
            <a:pPr lvl="0" marL="695323" indent="-695323" algn="ctr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Ask a teacher, counselor, or parent to review the application with you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00436E"/>
                </a:solidFill>
              </a:rPr>
            </a:fld>
          </a:p>
        </p:txBody>
      </p:sp>
      <p:pic>
        <p:nvPicPr>
          <p:cNvPr id="141" name="image17.jpeg" descr="http://mitra.ascendmarketingnow.com/wp-content/uploads/2011/12/ThinkingTeen-150x150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877748"/>
            <a:ext cx="2114550" cy="1980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7625" y="-33338"/>
            <a:ext cx="9239250" cy="692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>
            <p:ph type="title"/>
          </p:nvPr>
        </p:nvSpPr>
        <p:spPr>
          <a:xfrm>
            <a:off x="1092200" y="1252347"/>
            <a:ext cx="6883400" cy="9271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TIP #2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381000" y="1999359"/>
            <a:ext cx="8305800" cy="39624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 algn="ctr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 u="sng">
                <a:solidFill>
                  <a:srgbClr val="00436E"/>
                </a:solidFill>
              </a:rPr>
              <a:t>Understand the evaluation criteria</a:t>
            </a:r>
          </a:p>
          <a:p>
            <a:pPr lvl="0" marL="695323" indent="-695323" algn="ctr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Academic Merit </a:t>
            </a:r>
          </a:p>
          <a:p>
            <a:pPr lvl="0" marL="695323" indent="-695323" algn="ctr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Leadership Potential</a:t>
            </a:r>
          </a:p>
          <a:p>
            <a:pPr lvl="0" marL="695323" indent="-695323" algn="ctr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Creativity </a:t>
            </a:r>
          </a:p>
          <a:p>
            <a:pPr lvl="0" marL="695323" indent="-695323" algn="ctr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Community Service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00436E"/>
                </a:solidFill>
              </a:rPr>
            </a:fld>
          </a:p>
        </p:txBody>
      </p:sp>
      <p:pic>
        <p:nvPicPr>
          <p:cNvPr id="147" name="image1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2852950"/>
            <a:ext cx="1676400" cy="2400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7625" y="-33338"/>
            <a:ext cx="9239250" cy="6924676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>
            <p:ph type="title"/>
          </p:nvPr>
        </p:nvSpPr>
        <p:spPr>
          <a:xfrm>
            <a:off x="1075139" y="840580"/>
            <a:ext cx="6883401" cy="9271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436E"/>
                </a:solidFill>
              </a:rPr>
              <a:t>TIP #3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363939" y="1676400"/>
            <a:ext cx="8305801" cy="5038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 algn="ctr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600" u="sng">
                <a:solidFill>
                  <a:srgbClr val="00436E"/>
                </a:solidFill>
              </a:rPr>
              <a:t>Select the appropriate nominator and recommender</a:t>
            </a:r>
          </a:p>
          <a:p>
            <a:pPr lvl="0" marL="283816" indent="-283816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Do I have a positive relationship with my recommender or nominator?</a:t>
            </a:r>
          </a:p>
          <a:p>
            <a:pPr lvl="0" marL="283816" indent="-283816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Does my recommender or nominator have the time to write my recommendation or nomination prior to the deadline?</a:t>
            </a:r>
          </a:p>
          <a:p>
            <a:pPr lvl="0" marL="283816" indent="-283816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00436E"/>
                </a:solidFill>
                <a:latin typeface="Arial Bold"/>
                <a:ea typeface="Arial Bold"/>
                <a:cs typeface="Arial Bold"/>
                <a:sym typeface="Arial Bold"/>
              </a:rPr>
              <a:t> How many nominators or recommenders do I need? </a:t>
            </a:r>
          </a:p>
        </p:txBody>
      </p:sp>
      <p:sp>
        <p:nvSpPr>
          <p:cNvPr id="152" name="Shape 152"/>
          <p:cNvSpPr/>
          <p:nvPr>
            <p:ph type="sldNum" sz="quarter" idx="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00436E"/>
                </a:solidFill>
              </a:rPr>
            </a:fld>
          </a:p>
        </p:txBody>
      </p:sp>
      <p:pic>
        <p:nvPicPr>
          <p:cNvPr id="153" name="image19.jpeg" descr="https://encrypted-tbn3.gstatic.com/images?q=tbn:ANd9GcQ_f7622qby5trQZL8FtfNTEz3OOwmv989KBtXON4eb6YWkfsmNy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6200" y="4495800"/>
            <a:ext cx="1447800" cy="2362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20.png" descr="http://blog.mindjet.com/wp-content/uploads/2010/07/Teacher-toon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" y="4953000"/>
            <a:ext cx="2667001" cy="1867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