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23"/>
  </p:notesMasterIdLst>
  <p:handoutMasterIdLst>
    <p:handoutMasterId r:id="rId24"/>
  </p:handoutMasterIdLst>
  <p:sldIdLst>
    <p:sldId id="256" r:id="rId2"/>
    <p:sldId id="379" r:id="rId3"/>
    <p:sldId id="360" r:id="rId4"/>
    <p:sldId id="395" r:id="rId5"/>
    <p:sldId id="391" r:id="rId6"/>
    <p:sldId id="345" r:id="rId7"/>
    <p:sldId id="383" r:id="rId8"/>
    <p:sldId id="403" r:id="rId9"/>
    <p:sldId id="393" r:id="rId10"/>
    <p:sldId id="394" r:id="rId11"/>
    <p:sldId id="284" r:id="rId12"/>
    <p:sldId id="397" r:id="rId13"/>
    <p:sldId id="390" r:id="rId14"/>
    <p:sldId id="364" r:id="rId15"/>
    <p:sldId id="396" r:id="rId16"/>
    <p:sldId id="392" r:id="rId17"/>
    <p:sldId id="399" r:id="rId18"/>
    <p:sldId id="400" r:id="rId19"/>
    <p:sldId id="398" r:id="rId20"/>
    <p:sldId id="401" r:id="rId21"/>
    <p:sldId id="402" r:id="rId22"/>
  </p:sldIdLst>
  <p:sldSz cx="9144000" cy="6858000" type="screen4x3"/>
  <p:notesSz cx="7315200" cy="96012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33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800000"/>
    <a:srgbClr val="FFCCCC"/>
    <a:srgbClr val="66FFFF"/>
    <a:srgbClr val="000099"/>
    <a:srgbClr val="CCFF99"/>
    <a:srgbClr val="FFFF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82115" autoAdjust="0"/>
  </p:normalViewPr>
  <p:slideViewPr>
    <p:cSldViewPr snapToGrid="0">
      <p:cViewPr varScale="1">
        <p:scale>
          <a:sx n="69" d="100"/>
          <a:sy n="69" d="100"/>
        </p:scale>
        <p:origin x="-1512"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4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5360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5360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5360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7A1D305-B06A-4DFC-8DCC-35235C4E733F}" type="slidenum">
              <a:rPr lang="en-GB"/>
              <a:pPr/>
              <a:t>‹#›</a:t>
            </a:fld>
            <a:endParaRPr lang="en-GB"/>
          </a:p>
        </p:txBody>
      </p:sp>
    </p:spTree>
    <p:extLst>
      <p:ext uri="{BB962C8B-B14F-4D97-AF65-F5344CB8AC3E}">
        <p14:creationId xmlns:p14="http://schemas.microsoft.com/office/powerpoint/2010/main" val="2091663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327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32772" name="Rectangle 4"/>
          <p:cNvSpPr>
            <a:spLocks noGrp="1" noRot="1" noChangeAspect="1" noChangeArrowheads="1" noTextEdit="1"/>
          </p:cNvSpPr>
          <p:nvPr>
            <p:ph type="sldImg" idx="2"/>
          </p:nvPr>
        </p:nvSpPr>
        <p:spPr bwMode="auto">
          <a:xfrm>
            <a:off x="1258888" y="719138"/>
            <a:ext cx="4802187" cy="3602037"/>
          </a:xfrm>
          <a:prstGeom prst="rect">
            <a:avLst/>
          </a:prstGeom>
          <a:noFill/>
          <a:ln w="9525">
            <a:solidFill>
              <a:srgbClr val="000000"/>
            </a:solidFill>
            <a:miter lim="800000"/>
            <a:headEnd/>
            <a:tailEnd/>
          </a:ln>
          <a:effectLst/>
        </p:spPr>
      </p:sp>
      <p:sp>
        <p:nvSpPr>
          <p:cNvPr id="32773"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27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327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37D4319-76BB-4E21-8C09-5F1CE55D1486}" type="slidenum">
              <a:rPr lang="en-GB"/>
              <a:pPr/>
              <a:t>‹#›</a:t>
            </a:fld>
            <a:endParaRPr lang="en-GB"/>
          </a:p>
        </p:txBody>
      </p:sp>
    </p:spTree>
    <p:extLst>
      <p:ext uri="{BB962C8B-B14F-4D97-AF65-F5344CB8AC3E}">
        <p14:creationId xmlns:p14="http://schemas.microsoft.com/office/powerpoint/2010/main" val="3024576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2A853A-DE7F-4737-B1A6-576E597AC0D1}" type="slidenum">
              <a:rPr lang="en-GB"/>
              <a:pPr/>
              <a:t>2</a:t>
            </a:fld>
            <a:endParaRPr lang="en-GB"/>
          </a:p>
        </p:txBody>
      </p:sp>
      <p:sp>
        <p:nvSpPr>
          <p:cNvPr id="245762" name="Rectangle 2"/>
          <p:cNvSpPr>
            <a:spLocks noGrp="1" noRot="1" noChangeAspect="1" noChangeArrowheads="1" noTextEdit="1"/>
          </p:cNvSpPr>
          <p:nvPr>
            <p:ph type="sldImg"/>
          </p:nvPr>
        </p:nvSpPr>
        <p:spPr>
          <a:xfrm>
            <a:off x="1416050" y="838200"/>
            <a:ext cx="4484688" cy="3363913"/>
          </a:xfrm>
          <a:ln/>
        </p:spPr>
      </p:sp>
      <p:sp>
        <p:nvSpPr>
          <p:cNvPr id="245763" name="Rectangle 3"/>
          <p:cNvSpPr>
            <a:spLocks noGrp="1" noChangeArrowheads="1"/>
          </p:cNvSpPr>
          <p:nvPr>
            <p:ph type="body" idx="1"/>
          </p:nvPr>
        </p:nvSpPr>
        <p:spPr>
          <a:xfrm>
            <a:off x="974725" y="4564063"/>
            <a:ext cx="5365750" cy="4041775"/>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000" dirty="0">
                <a:solidFill>
                  <a:schemeClr val="accent2"/>
                </a:solidFill>
                <a:latin typeface="Lucida Console" charset="0"/>
              </a:rPr>
              <a:t>python –c </a:t>
            </a:r>
            <a:r>
              <a:rPr lang="en-US" sz="3000" i="1" dirty="0">
                <a:solidFill>
                  <a:schemeClr val="accent2"/>
                </a:solidFill>
                <a:latin typeface="Lucida Console" charset="0"/>
              </a:rPr>
              <a:t>command</a:t>
            </a:r>
            <a:r>
              <a:rPr lang="en-US" sz="3000" dirty="0">
                <a:solidFill>
                  <a:schemeClr val="accent2"/>
                </a:solidFill>
                <a:latin typeface="Lucida Console" charset="0"/>
              </a:rPr>
              <a:t> [</a:t>
            </a:r>
            <a:r>
              <a:rPr lang="en-US" sz="3000" i="1" dirty="0" err="1">
                <a:solidFill>
                  <a:schemeClr val="accent2"/>
                </a:solidFill>
                <a:latin typeface="Lucida Console" charset="0"/>
              </a:rPr>
              <a:t>arg</a:t>
            </a:r>
            <a:r>
              <a:rPr lang="en-US" sz="3000" dirty="0">
                <a:solidFill>
                  <a:schemeClr val="accent2"/>
                </a:solidFill>
                <a:latin typeface="Lucida Console" charset="0"/>
              </a:rPr>
              <a:t>] ...</a:t>
            </a:r>
          </a:p>
          <a:p>
            <a:r>
              <a:rPr lang="en-US" sz="3000" dirty="0">
                <a:solidFill>
                  <a:schemeClr val="accent2"/>
                </a:solidFill>
                <a:latin typeface="Lucida Console" charset="0"/>
              </a:rPr>
              <a:t>python –</a:t>
            </a:r>
            <a:r>
              <a:rPr lang="en-US" sz="3000" dirty="0" err="1">
                <a:solidFill>
                  <a:schemeClr val="accent2"/>
                </a:solidFill>
                <a:latin typeface="Lucida Console" charset="0"/>
              </a:rPr>
              <a:t>i</a:t>
            </a:r>
            <a:r>
              <a:rPr lang="en-US" sz="3000" dirty="0">
                <a:solidFill>
                  <a:schemeClr val="accent2"/>
                </a:solidFill>
                <a:latin typeface="Lucida Console" charset="0"/>
              </a:rPr>
              <a:t> </a:t>
            </a:r>
            <a:r>
              <a:rPr lang="en-US" sz="3000" i="1" dirty="0">
                <a:solidFill>
                  <a:schemeClr val="accent2"/>
                </a:solidFill>
                <a:latin typeface="Lucida Console" charset="0"/>
              </a:rPr>
              <a:t>script</a:t>
            </a:r>
          </a:p>
          <a:p>
            <a:pPr lvl="1"/>
            <a:r>
              <a:rPr lang="en-US" sz="2500" dirty="0"/>
              <a:t>read script first, then interactive</a:t>
            </a:r>
          </a:p>
          <a:p>
            <a:endParaRPr lang="en-US" dirty="0"/>
          </a:p>
        </p:txBody>
      </p:sp>
      <p:sp>
        <p:nvSpPr>
          <p:cNvPr id="4" name="Slide Number Placeholder 3"/>
          <p:cNvSpPr>
            <a:spLocks noGrp="1"/>
          </p:cNvSpPr>
          <p:nvPr>
            <p:ph type="sldNum" sz="quarter" idx="10"/>
          </p:nvPr>
        </p:nvSpPr>
        <p:spPr/>
        <p:txBody>
          <a:bodyPr/>
          <a:lstStyle/>
          <a:p>
            <a:fld id="{0BCCBC68-230E-DE4D-99A2-DD6D706823EB}" type="slidenum">
              <a:rPr lang="en-US" smtClean="0"/>
              <a:t>8</a:t>
            </a:fld>
            <a:endParaRPr lang="en-US"/>
          </a:p>
        </p:txBody>
      </p:sp>
    </p:spTree>
    <p:extLst>
      <p:ext uri="{BB962C8B-B14F-4D97-AF65-F5344CB8AC3E}">
        <p14:creationId xmlns:p14="http://schemas.microsoft.com/office/powerpoint/2010/main" val="124149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True:</a:t>
            </a:r>
          </a:p>
          <a:p>
            <a:r>
              <a:rPr lang="en-US" dirty="0" smtClean="0"/>
              <a:t>	want = input("What do you want for Xmas: (small letters): ")</a:t>
            </a:r>
          </a:p>
          <a:p>
            <a:endParaRPr lang="en-US" dirty="0" smtClean="0"/>
          </a:p>
          <a:p>
            <a:r>
              <a:rPr lang="en-US" dirty="0" smtClean="0"/>
              <a:t>	if want in ('book', 'phone', 'notebook', 'chocolate'):</a:t>
            </a:r>
          </a:p>
          <a:p>
            <a:r>
              <a:rPr lang="en-US" dirty="0" smtClean="0"/>
              <a:t>   		print ("The ", want, " is yours")</a:t>
            </a:r>
          </a:p>
          <a:p>
            <a:r>
              <a:rPr lang="en-US" dirty="0" smtClean="0"/>
              <a:t>   		choice = input("do you want something else: 'Y' or 'N':")</a:t>
            </a:r>
          </a:p>
          <a:p>
            <a:r>
              <a:rPr lang="en-US" dirty="0" smtClean="0"/>
              <a:t>   		if choice == 'N':</a:t>
            </a:r>
          </a:p>
          <a:p>
            <a:r>
              <a:rPr lang="en-US" dirty="0" smtClean="0"/>
              <a:t>   			break;</a:t>
            </a:r>
          </a:p>
          <a:p>
            <a:r>
              <a:rPr lang="en-US" dirty="0" smtClean="0"/>
              <a:t>	else:</a:t>
            </a:r>
          </a:p>
          <a:p>
            <a:r>
              <a:rPr lang="en-US" dirty="0" smtClean="0"/>
              <a:t>   		print ("I don't have ", want)</a:t>
            </a:r>
            <a:endParaRPr lang="en-US" dirty="0"/>
          </a:p>
        </p:txBody>
      </p:sp>
      <p:sp>
        <p:nvSpPr>
          <p:cNvPr id="4" name="Slide Number Placeholder 3"/>
          <p:cNvSpPr>
            <a:spLocks noGrp="1"/>
          </p:cNvSpPr>
          <p:nvPr>
            <p:ph type="sldNum" sz="quarter" idx="10"/>
          </p:nvPr>
        </p:nvSpPr>
        <p:spPr/>
        <p:txBody>
          <a:bodyPr/>
          <a:lstStyle/>
          <a:p>
            <a:fld id="{D37D4319-76BB-4E21-8C09-5F1CE55D1486}" type="slidenum">
              <a:rPr lang="en-GB" smtClean="0"/>
              <a:pPr/>
              <a:t>14</a:t>
            </a:fld>
            <a:endParaRPr lang="en-GB"/>
          </a:p>
        </p:txBody>
      </p:sp>
    </p:spTree>
    <p:extLst>
      <p:ext uri="{BB962C8B-B14F-4D97-AF65-F5344CB8AC3E}">
        <p14:creationId xmlns:p14="http://schemas.microsoft.com/office/powerpoint/2010/main" val="269073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42690" name="Rectangle 2"/>
          <p:cNvSpPr>
            <a:spLocks noGrp="1" noChangeArrowheads="1"/>
          </p:cNvSpPr>
          <p:nvPr>
            <p:ph type="ctrTitle"/>
          </p:nvPr>
        </p:nvSpPr>
        <p:spPr>
          <a:xfrm>
            <a:off x="0" y="3048000"/>
            <a:ext cx="9144000" cy="762000"/>
          </a:xfrm>
        </p:spPr>
        <p:txBody>
          <a:bodyPr/>
          <a:lstStyle>
            <a:lvl1pPr>
              <a:defRPr/>
            </a:lvl1pPr>
          </a:lstStyle>
          <a:p>
            <a:r>
              <a:rPr lang="en-GB"/>
              <a:t>Click to edit Master title style</a:t>
            </a:r>
          </a:p>
        </p:txBody>
      </p:sp>
      <p:sp>
        <p:nvSpPr>
          <p:cNvPr id="242691" name="Rectangle 3"/>
          <p:cNvSpPr>
            <a:spLocks noGrp="1" noChangeArrowheads="1"/>
          </p:cNvSpPr>
          <p:nvPr>
            <p:ph type="subTitle" idx="1"/>
          </p:nvPr>
        </p:nvSpPr>
        <p:spPr>
          <a:xfrm>
            <a:off x="39688" y="3810000"/>
            <a:ext cx="9104312" cy="457200"/>
          </a:xfrm>
        </p:spPr>
        <p:txBody>
          <a:bodyPr/>
          <a:lstStyle>
            <a:lvl1pPr marL="0" indent="0">
              <a:buFontTx/>
              <a:buNone/>
              <a:defRPr sz="2400"/>
            </a:lvl1pPr>
          </a:lstStyle>
          <a:p>
            <a:r>
              <a:rPr lang="en-GB"/>
              <a:t>Click to edit Master subtitle style</a:t>
            </a:r>
          </a:p>
        </p:txBody>
      </p:sp>
      <p:sp>
        <p:nvSpPr>
          <p:cNvPr id="242692" name="Rectangle 4"/>
          <p:cNvSpPr>
            <a:spLocks noGrp="1" noChangeArrowheads="1"/>
          </p:cNvSpPr>
          <p:nvPr>
            <p:ph type="dt" sz="half" idx="2"/>
          </p:nvPr>
        </p:nvSpPr>
        <p:spPr/>
        <p:txBody>
          <a:bodyPr/>
          <a:lstStyle>
            <a:lvl1pPr>
              <a:defRPr b="0"/>
            </a:lvl1pPr>
          </a:lstStyle>
          <a:p>
            <a:endParaRPr lang="en-GB"/>
          </a:p>
        </p:txBody>
      </p:sp>
      <p:sp>
        <p:nvSpPr>
          <p:cNvPr id="242693" name="Rectangle 5"/>
          <p:cNvSpPr>
            <a:spLocks noGrp="1" noChangeArrowheads="1"/>
          </p:cNvSpPr>
          <p:nvPr>
            <p:ph type="ftr" sz="quarter" idx="3"/>
          </p:nvPr>
        </p:nvSpPr>
        <p:spPr/>
        <p:txBody>
          <a:bodyPr/>
          <a:lstStyle>
            <a:lvl1pPr>
              <a:defRPr b="0"/>
            </a:lvl1pPr>
          </a:lstStyle>
          <a:p>
            <a:r>
              <a:rPr lang="en-GB" dirty="0" smtClean="0"/>
              <a:t>UFCFB3-30-1  Lecture 2 2014-2015</a:t>
            </a:r>
            <a:endParaRPr lang="en-GB" dirty="0"/>
          </a:p>
        </p:txBody>
      </p:sp>
      <p:sp>
        <p:nvSpPr>
          <p:cNvPr id="242694" name="Rectangle 6"/>
          <p:cNvSpPr>
            <a:spLocks noGrp="1" noChangeArrowheads="1"/>
          </p:cNvSpPr>
          <p:nvPr>
            <p:ph type="sldNum" sz="quarter" idx="4"/>
          </p:nvPr>
        </p:nvSpPr>
        <p:spPr/>
        <p:txBody>
          <a:bodyPr/>
          <a:lstStyle>
            <a:lvl1pPr>
              <a:defRPr b="0"/>
            </a:lvl1pPr>
          </a:lstStyle>
          <a:p>
            <a:fld id="{006C8504-1D9E-4994-9977-378C090530D9}" type="slidenum">
              <a:rPr lang="en-GB"/>
              <a:pPr/>
              <a:t>‹#›</a:t>
            </a:fld>
            <a:endParaRPr lang="en-GB"/>
          </a:p>
        </p:txBody>
      </p:sp>
    </p:spTree>
  </p:cSld>
  <p:clrMapOvr>
    <a:masterClrMapping/>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6" name="Slide Number Placeholder 5"/>
          <p:cNvSpPr>
            <a:spLocks noGrp="1"/>
          </p:cNvSpPr>
          <p:nvPr>
            <p:ph type="sldNum" sz="quarter" idx="12"/>
          </p:nvPr>
        </p:nvSpPr>
        <p:spPr/>
        <p:txBody>
          <a:bodyPr/>
          <a:lstStyle>
            <a:lvl1pPr>
              <a:defRPr/>
            </a:lvl1pPr>
          </a:lstStyle>
          <a:p>
            <a:fld id="{A9A4A8C3-4AEF-4267-8327-BB5853E92B9A}" type="slidenum">
              <a:rPr lang="en-GB"/>
              <a:pPr/>
              <a:t>‹#›</a:t>
            </a:fld>
            <a:endParaRPr lang="en-GB"/>
          </a:p>
        </p:txBody>
      </p:sp>
    </p:spTree>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76200"/>
            <a:ext cx="2286000" cy="6477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76200"/>
            <a:ext cx="67056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6" name="Slide Number Placeholder 5"/>
          <p:cNvSpPr>
            <a:spLocks noGrp="1"/>
          </p:cNvSpPr>
          <p:nvPr>
            <p:ph type="sldNum" sz="quarter" idx="12"/>
          </p:nvPr>
        </p:nvSpPr>
        <p:spPr/>
        <p:txBody>
          <a:bodyPr/>
          <a:lstStyle>
            <a:lvl1pPr>
              <a:defRPr/>
            </a:lvl1pPr>
          </a:lstStyle>
          <a:p>
            <a:fld id="{B4FA9005-4528-4C93-B535-2D551FEFBF5F}" type="slidenum">
              <a:rPr lang="en-GB"/>
              <a:pPr/>
              <a:t>‹#›</a:t>
            </a:fld>
            <a:endParaRPr lang="en-GB"/>
          </a:p>
        </p:txBody>
      </p:sp>
    </p:spTree>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6" name="Slide Number Placeholder 5"/>
          <p:cNvSpPr>
            <a:spLocks noGrp="1"/>
          </p:cNvSpPr>
          <p:nvPr>
            <p:ph type="sldNum" sz="quarter" idx="12"/>
          </p:nvPr>
        </p:nvSpPr>
        <p:spPr/>
        <p:txBody>
          <a:bodyPr/>
          <a:lstStyle>
            <a:lvl1pPr>
              <a:defRPr/>
            </a:lvl1pPr>
          </a:lstStyle>
          <a:p>
            <a:fld id="{ACC188F7-F021-4874-9428-334B51AEE5C7}" type="slidenum">
              <a:rPr lang="en-GB"/>
              <a:pPr/>
              <a:t>‹#›</a:t>
            </a:fld>
            <a:endParaRPr lang="en-GB"/>
          </a:p>
        </p:txBody>
      </p:sp>
    </p:spTree>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6" name="Slide Number Placeholder 5"/>
          <p:cNvSpPr>
            <a:spLocks noGrp="1"/>
          </p:cNvSpPr>
          <p:nvPr>
            <p:ph type="sldNum" sz="quarter" idx="12"/>
          </p:nvPr>
        </p:nvSpPr>
        <p:spPr/>
        <p:txBody>
          <a:bodyPr/>
          <a:lstStyle>
            <a:lvl1pPr>
              <a:defRPr/>
            </a:lvl1pPr>
          </a:lstStyle>
          <a:p>
            <a:fld id="{DE6D6FEA-977C-4985-9941-EEE18D095BA0}" type="slidenum">
              <a:rPr lang="en-GB"/>
              <a:pPr/>
              <a:t>‹#›</a:t>
            </a:fld>
            <a:endParaRPr lang="en-GB"/>
          </a:p>
        </p:txBody>
      </p:sp>
    </p:spTree>
  </p:cSld>
  <p:clrMapOvr>
    <a:masterClrMapping/>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0" y="76200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762000"/>
            <a:ext cx="44958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7" name="Slide Number Placeholder 6"/>
          <p:cNvSpPr>
            <a:spLocks noGrp="1"/>
          </p:cNvSpPr>
          <p:nvPr>
            <p:ph type="sldNum" sz="quarter" idx="12"/>
          </p:nvPr>
        </p:nvSpPr>
        <p:spPr/>
        <p:txBody>
          <a:bodyPr/>
          <a:lstStyle>
            <a:lvl1pPr>
              <a:defRPr/>
            </a:lvl1pPr>
          </a:lstStyle>
          <a:p>
            <a:fld id="{13AC99DC-83A9-4E0D-941A-768709045580}" type="slidenum">
              <a:rPr lang="en-GB"/>
              <a:pPr/>
              <a:t>‹#›</a:t>
            </a:fld>
            <a:endParaRPr lang="en-GB"/>
          </a:p>
        </p:txBody>
      </p:sp>
    </p:spTree>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9" name="Slide Number Placeholder 8"/>
          <p:cNvSpPr>
            <a:spLocks noGrp="1"/>
          </p:cNvSpPr>
          <p:nvPr>
            <p:ph type="sldNum" sz="quarter" idx="12"/>
          </p:nvPr>
        </p:nvSpPr>
        <p:spPr/>
        <p:txBody>
          <a:bodyPr/>
          <a:lstStyle>
            <a:lvl1pPr>
              <a:defRPr/>
            </a:lvl1pPr>
          </a:lstStyle>
          <a:p>
            <a:fld id="{1E01A333-BE60-420E-A9FA-3FB74B0B9AC4}" type="slidenum">
              <a:rPr lang="en-GB"/>
              <a:pPr/>
              <a:t>‹#›</a:t>
            </a:fld>
            <a:endParaRPr lang="en-GB"/>
          </a:p>
        </p:txBody>
      </p:sp>
    </p:spTree>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5" name="Slide Number Placeholder 4"/>
          <p:cNvSpPr>
            <a:spLocks noGrp="1"/>
          </p:cNvSpPr>
          <p:nvPr>
            <p:ph type="sldNum" sz="quarter" idx="12"/>
          </p:nvPr>
        </p:nvSpPr>
        <p:spPr/>
        <p:txBody>
          <a:bodyPr/>
          <a:lstStyle>
            <a:lvl1pPr>
              <a:defRPr/>
            </a:lvl1pPr>
          </a:lstStyle>
          <a:p>
            <a:fld id="{564A1B64-6C90-4AEA-A80C-31A67C29C1D3}" type="slidenum">
              <a:rPr lang="en-GB"/>
              <a:pPr/>
              <a:t>‹#›</a:t>
            </a:fld>
            <a:endParaRPr lang="en-GB"/>
          </a:p>
        </p:txBody>
      </p:sp>
    </p:spTree>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4" name="Slide Number Placeholder 3"/>
          <p:cNvSpPr>
            <a:spLocks noGrp="1"/>
          </p:cNvSpPr>
          <p:nvPr>
            <p:ph type="sldNum" sz="quarter" idx="12"/>
          </p:nvPr>
        </p:nvSpPr>
        <p:spPr/>
        <p:txBody>
          <a:bodyPr/>
          <a:lstStyle>
            <a:lvl1pPr>
              <a:defRPr/>
            </a:lvl1pPr>
          </a:lstStyle>
          <a:p>
            <a:fld id="{567DBDE1-B479-446C-92B8-3D8013AFE910}" type="slidenum">
              <a:rPr lang="en-GB"/>
              <a:pPr/>
              <a:t>‹#›</a:t>
            </a:fld>
            <a:endParaRPr lang="en-GB"/>
          </a:p>
        </p:txBody>
      </p:sp>
    </p:spTree>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7" name="Slide Number Placeholder 6"/>
          <p:cNvSpPr>
            <a:spLocks noGrp="1"/>
          </p:cNvSpPr>
          <p:nvPr>
            <p:ph type="sldNum" sz="quarter" idx="12"/>
          </p:nvPr>
        </p:nvSpPr>
        <p:spPr/>
        <p:txBody>
          <a:bodyPr/>
          <a:lstStyle>
            <a:lvl1pPr>
              <a:defRPr/>
            </a:lvl1pPr>
          </a:lstStyle>
          <a:p>
            <a:fld id="{CE203CFF-766A-4B11-86BC-58D2126A50ED}" type="slidenum">
              <a:rPr lang="en-GB"/>
              <a:pPr/>
              <a:t>‹#›</a:t>
            </a:fld>
            <a:endParaRPr lang="en-GB"/>
          </a:p>
        </p:txBody>
      </p:sp>
    </p:spTree>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r>
              <a:rPr lang="en-GB" dirty="0" smtClean="0"/>
              <a:t>UFCFB3-30-1  Lecture 2 2014-2015</a:t>
            </a:r>
            <a:endParaRPr lang="en-GB" dirty="0"/>
          </a:p>
        </p:txBody>
      </p:sp>
      <p:sp>
        <p:nvSpPr>
          <p:cNvPr id="7" name="Slide Number Placeholder 6"/>
          <p:cNvSpPr>
            <a:spLocks noGrp="1"/>
          </p:cNvSpPr>
          <p:nvPr>
            <p:ph type="sldNum" sz="quarter" idx="12"/>
          </p:nvPr>
        </p:nvSpPr>
        <p:spPr/>
        <p:txBody>
          <a:bodyPr/>
          <a:lstStyle>
            <a:lvl1pPr>
              <a:defRPr/>
            </a:lvl1pPr>
          </a:lstStyle>
          <a:p>
            <a:fld id="{BAEAF34F-C94A-4921-848F-C84B6DD2E7D3}" type="slidenum">
              <a:rPr lang="en-GB"/>
              <a:pPr/>
              <a:t>‹#›</a:t>
            </a:fld>
            <a:endParaRPr lang="en-GB"/>
          </a:p>
        </p:txBody>
      </p:sp>
    </p:spTree>
  </p:cSld>
  <p:clrMapOvr>
    <a:masterClrMapping/>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t="-11000" b="-11000"/>
          </a:stretch>
        </a:blipFill>
        <a:effectLst/>
      </p:bgPr>
    </p:bg>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0" y="0"/>
            <a:ext cx="9144000" cy="498475"/>
          </a:xfrm>
          <a:prstGeom prst="rect">
            <a:avLst/>
          </a:prstGeom>
          <a:solidFill>
            <a:schemeClr val="bg1"/>
          </a:solidFill>
          <a:ln w="9525">
            <a:noFill/>
            <a:miter lim="800000"/>
            <a:headEnd/>
            <a:tailEnd/>
          </a:ln>
          <a:effectLst/>
        </p:spPr>
        <p:txBody>
          <a:bodyPr wrap="none" anchor="ctr"/>
          <a:lstStyle/>
          <a:p>
            <a:endParaRPr lang="en-GB"/>
          </a:p>
        </p:txBody>
      </p:sp>
      <p:sp>
        <p:nvSpPr>
          <p:cNvPr id="241667" name="Rectangle 3"/>
          <p:cNvSpPr>
            <a:spLocks noGrp="1" noChangeArrowheads="1"/>
          </p:cNvSpPr>
          <p:nvPr>
            <p:ph type="body" idx="1"/>
          </p:nvPr>
        </p:nvSpPr>
        <p:spPr bwMode="auto">
          <a:xfrm>
            <a:off x="0" y="762000"/>
            <a:ext cx="91440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41668" name="Rectangle 4"/>
          <p:cNvSpPr>
            <a:spLocks noGrp="1" noChangeArrowheads="1"/>
          </p:cNvSpPr>
          <p:nvPr>
            <p:ph type="title"/>
          </p:nvPr>
        </p:nvSpPr>
        <p:spPr bwMode="auto">
          <a:xfrm>
            <a:off x="0" y="-76200"/>
            <a:ext cx="9144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241669" name="Rectangle 5"/>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lvl1pPr>
          </a:lstStyle>
          <a:p>
            <a:endParaRPr lang="en-GB"/>
          </a:p>
        </p:txBody>
      </p:sp>
      <p:sp>
        <p:nvSpPr>
          <p:cNvPr id="241670" name="Rectangle 6"/>
          <p:cNvSpPr>
            <a:spLocks noGrp="1" noChangeArrowheads="1"/>
          </p:cNvSpPr>
          <p:nvPr>
            <p:ph type="ftr" sz="quarter" idx="3"/>
          </p:nvPr>
        </p:nvSpPr>
        <p:spPr bwMode="auto">
          <a:xfrm>
            <a:off x="3124200" y="66294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1"/>
            </a:lvl1pPr>
          </a:lstStyle>
          <a:p>
            <a:r>
              <a:rPr lang="en-GB" dirty="0" smtClean="0"/>
              <a:t>UFCFB3-30-1  Lecture 2 2014-2015</a:t>
            </a:r>
            <a:endParaRPr lang="en-GB" dirty="0"/>
          </a:p>
        </p:txBody>
      </p:sp>
      <p:sp>
        <p:nvSpPr>
          <p:cNvPr id="241671" name="Rectangle 7"/>
          <p:cNvSpPr>
            <a:spLocks noGrp="1" noChangeArrowheads="1"/>
          </p:cNvSpPr>
          <p:nvPr>
            <p:ph type="sldNum" sz="quarter" idx="4"/>
          </p:nvPr>
        </p:nvSpPr>
        <p:spPr bwMode="auto">
          <a:xfrm>
            <a:off x="723900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vl1pPr>
          </a:lstStyle>
          <a:p>
            <a:fld id="{AB083AAB-0334-4FD8-A6D3-45411687F31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xmlns:p14="http://schemas.microsoft.com/office/powerpoint/2010/main">
    <p:fade thruBlk="1"/>
  </p:transition>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Black" pitchFamily="34" charset="0"/>
        </a:defRPr>
      </a:lvl2pPr>
      <a:lvl3pPr algn="l" rtl="0" fontAlgn="base">
        <a:spcBef>
          <a:spcPct val="0"/>
        </a:spcBef>
        <a:spcAft>
          <a:spcPct val="0"/>
        </a:spcAft>
        <a:defRPr sz="4000">
          <a:solidFill>
            <a:schemeClr val="tx2"/>
          </a:solidFill>
          <a:latin typeface="Arial Black" pitchFamily="34" charset="0"/>
        </a:defRPr>
      </a:lvl3pPr>
      <a:lvl4pPr algn="l" rtl="0" fontAlgn="base">
        <a:spcBef>
          <a:spcPct val="0"/>
        </a:spcBef>
        <a:spcAft>
          <a:spcPct val="0"/>
        </a:spcAft>
        <a:defRPr sz="4000">
          <a:solidFill>
            <a:schemeClr val="tx2"/>
          </a:solidFill>
          <a:latin typeface="Arial Black" pitchFamily="34" charset="0"/>
        </a:defRPr>
      </a:lvl4pPr>
      <a:lvl5pPr algn="l" rtl="0" fontAlgn="base">
        <a:spcBef>
          <a:spcPct val="0"/>
        </a:spcBef>
        <a:spcAft>
          <a:spcPct val="0"/>
        </a:spcAft>
        <a:defRPr sz="4000">
          <a:solidFill>
            <a:schemeClr val="tx2"/>
          </a:solidFill>
          <a:latin typeface="Arial Black" pitchFamily="34" charset="0"/>
        </a:defRPr>
      </a:lvl5pPr>
      <a:lvl6pPr marL="457200" algn="l" rtl="0" fontAlgn="base">
        <a:spcBef>
          <a:spcPct val="0"/>
        </a:spcBef>
        <a:spcAft>
          <a:spcPct val="0"/>
        </a:spcAft>
        <a:defRPr sz="4000">
          <a:solidFill>
            <a:schemeClr val="tx2"/>
          </a:solidFill>
          <a:latin typeface="Arial Black" pitchFamily="34" charset="0"/>
        </a:defRPr>
      </a:lvl6pPr>
      <a:lvl7pPr marL="914400" algn="l" rtl="0" fontAlgn="base">
        <a:spcBef>
          <a:spcPct val="0"/>
        </a:spcBef>
        <a:spcAft>
          <a:spcPct val="0"/>
        </a:spcAft>
        <a:defRPr sz="4000">
          <a:solidFill>
            <a:schemeClr val="tx2"/>
          </a:solidFill>
          <a:latin typeface="Arial Black" pitchFamily="34" charset="0"/>
        </a:defRPr>
      </a:lvl7pPr>
      <a:lvl8pPr marL="1371600" algn="l" rtl="0" fontAlgn="base">
        <a:spcBef>
          <a:spcPct val="0"/>
        </a:spcBef>
        <a:spcAft>
          <a:spcPct val="0"/>
        </a:spcAft>
        <a:defRPr sz="4000">
          <a:solidFill>
            <a:schemeClr val="tx2"/>
          </a:solidFill>
          <a:latin typeface="Arial Black" pitchFamily="34" charset="0"/>
        </a:defRPr>
      </a:lvl8pPr>
      <a:lvl9pPr marL="1828800" algn="l" rtl="0" fontAlgn="base">
        <a:spcBef>
          <a:spcPct val="0"/>
        </a:spcBef>
        <a:spcAft>
          <a:spcPct val="0"/>
        </a:spcAft>
        <a:defRPr sz="4000">
          <a:solidFill>
            <a:schemeClr val="tx2"/>
          </a:solidFill>
          <a:latin typeface="Arial Black" pitchFamily="34" charset="0"/>
        </a:defRPr>
      </a:lvl9pPr>
    </p:titleStyle>
    <p:bodyStyle>
      <a:lvl1pPr marL="342900" indent="-342900" algn="l" rtl="0" fontAlgn="base">
        <a:spcBef>
          <a:spcPct val="20000"/>
        </a:spcBef>
        <a:spcAft>
          <a:spcPct val="0"/>
        </a:spcAft>
        <a:buChar char="•"/>
        <a:defRPr sz="3200" i="1">
          <a:solidFill>
            <a:schemeClr val="tx1"/>
          </a:solidFill>
          <a:latin typeface="+mn-lt"/>
          <a:ea typeface="+mn-ea"/>
          <a:cs typeface="+mn-cs"/>
        </a:defRPr>
      </a:lvl1pPr>
      <a:lvl2pPr marL="742950" indent="-285750" algn="l" rtl="0" fontAlgn="base">
        <a:spcBef>
          <a:spcPct val="20000"/>
        </a:spcBef>
        <a:spcAft>
          <a:spcPct val="0"/>
        </a:spcAft>
        <a:buChar char="•"/>
        <a:defRPr sz="2800" i="1">
          <a:solidFill>
            <a:schemeClr val="tx1"/>
          </a:solidFill>
          <a:latin typeface="+mn-lt"/>
        </a:defRPr>
      </a:lvl2pPr>
      <a:lvl3pPr marL="1143000" indent="-228600" algn="l" rtl="0" fontAlgn="base">
        <a:spcBef>
          <a:spcPct val="20000"/>
        </a:spcBef>
        <a:spcAft>
          <a:spcPct val="0"/>
        </a:spcAft>
        <a:buChar char="•"/>
        <a:defRPr sz="2400" i="1">
          <a:solidFill>
            <a:schemeClr val="tx1"/>
          </a:solidFill>
          <a:latin typeface="+mn-lt"/>
        </a:defRPr>
      </a:lvl3pPr>
      <a:lvl4pPr marL="1600200" indent="-228600" algn="l" rtl="0" fontAlgn="base">
        <a:spcBef>
          <a:spcPct val="20000"/>
        </a:spcBef>
        <a:spcAft>
          <a:spcPct val="0"/>
        </a:spcAft>
        <a:buChar char="•"/>
        <a:defRPr sz="2000" i="1">
          <a:solidFill>
            <a:schemeClr val="tx1"/>
          </a:solidFill>
          <a:latin typeface="+mn-lt"/>
        </a:defRPr>
      </a:lvl4pPr>
      <a:lvl5pPr marL="2057400" indent="-228600" algn="l" rtl="0" fontAlgn="base">
        <a:spcBef>
          <a:spcPct val="20000"/>
        </a:spcBef>
        <a:spcAft>
          <a:spcPct val="0"/>
        </a:spcAft>
        <a:buChar char="•"/>
        <a:defRPr sz="2000" i="1">
          <a:solidFill>
            <a:schemeClr val="tx1"/>
          </a:solidFill>
          <a:latin typeface="+mn-lt"/>
        </a:defRPr>
      </a:lvl5pPr>
      <a:lvl6pPr marL="2514600" indent="-228600" algn="l" rtl="0" fontAlgn="base">
        <a:spcBef>
          <a:spcPct val="20000"/>
        </a:spcBef>
        <a:spcAft>
          <a:spcPct val="0"/>
        </a:spcAft>
        <a:buChar char="•"/>
        <a:defRPr sz="2000" i="1">
          <a:solidFill>
            <a:schemeClr val="tx1"/>
          </a:solidFill>
          <a:latin typeface="+mn-lt"/>
        </a:defRPr>
      </a:lvl6pPr>
      <a:lvl7pPr marL="2971800" indent="-228600" algn="l" rtl="0" fontAlgn="base">
        <a:spcBef>
          <a:spcPct val="20000"/>
        </a:spcBef>
        <a:spcAft>
          <a:spcPct val="0"/>
        </a:spcAft>
        <a:buChar char="•"/>
        <a:defRPr sz="2000" i="1">
          <a:solidFill>
            <a:schemeClr val="tx1"/>
          </a:solidFill>
          <a:latin typeface="+mn-lt"/>
        </a:defRPr>
      </a:lvl7pPr>
      <a:lvl8pPr marL="3429000" indent="-228600" algn="l" rtl="0" fontAlgn="base">
        <a:spcBef>
          <a:spcPct val="20000"/>
        </a:spcBef>
        <a:spcAft>
          <a:spcPct val="0"/>
        </a:spcAft>
        <a:buChar char="•"/>
        <a:defRPr sz="2000" i="1">
          <a:solidFill>
            <a:schemeClr val="tx1"/>
          </a:solidFill>
          <a:latin typeface="+mn-lt"/>
        </a:defRPr>
      </a:lvl8pPr>
      <a:lvl9pPr marL="3886200" indent="-228600" algn="l" rtl="0" fontAlgn="base">
        <a:spcBef>
          <a:spcPct val="20000"/>
        </a:spcBef>
        <a:spcAft>
          <a:spcPct val="0"/>
        </a:spcAft>
        <a:buChar char="•"/>
        <a:defRPr sz="2000"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iki.python.org/moin/BeginnersGuide/NonProgrammers" TargetMode="External"/><Relationship Id="rId4" Type="http://schemas.openxmlformats.org/officeDocument/2006/relationships/hyperlink" Target="https://wiki.python.org/moin/BeginnersGuide/Programmers" TargetMode="External"/><Relationship Id="rId1" Type="http://schemas.openxmlformats.org/officeDocument/2006/relationships/slideLayout" Target="../slideLayouts/slideLayout2.xml"/><Relationship Id="rId2" Type="http://schemas.openxmlformats.org/officeDocument/2006/relationships/hyperlink" Target="http://www.practicepyth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1" Type="http://schemas.openxmlformats.org/officeDocument/2006/relationships/hyperlink" Target="http://learnpythonthehardway.org/" TargetMode="External"/><Relationship Id="rId12" Type="http://schemas.openxmlformats.org/officeDocument/2006/relationships/hyperlink" Target="http://www.w3resource.com/python/python-tutorial.php" TargetMode="External"/><Relationship Id="rId13" Type="http://schemas.openxmlformats.org/officeDocument/2006/relationships/hyperlink" Target="http://code.activestate.com/recipes/langs/python/" TargetMode="External"/><Relationship Id="rId14" Type="http://schemas.openxmlformats.org/officeDocument/2006/relationships/hyperlink" Target="http://wiki.python.org/moin/PythonBooks" TargetMode="External"/><Relationship Id="rId1" Type="http://schemas.openxmlformats.org/officeDocument/2006/relationships/slideLayout" Target="../slideLayouts/slideLayout2.xml"/><Relationship Id="rId2" Type="http://schemas.openxmlformats.org/officeDocument/2006/relationships/hyperlink" Target="https://docs.python.org/3/" TargetMode="External"/><Relationship Id="rId3" Type="http://schemas.openxmlformats.org/officeDocument/2006/relationships/hyperlink" Target="http://www.python-course.eu/python3_course.php" TargetMode="External"/><Relationship Id="rId4" Type="http://schemas.openxmlformats.org/officeDocument/2006/relationships/hyperlink" Target="http://www.pythonschool.net/basics/introduction-to-python/" TargetMode="External"/><Relationship Id="rId5" Type="http://schemas.openxmlformats.org/officeDocument/2006/relationships/hyperlink" Target="https://wiki.python.org/moin/Python2orPython3" TargetMode="External"/><Relationship Id="rId6" Type="http://schemas.openxmlformats.org/officeDocument/2006/relationships/hyperlink" Target="http://docs.python.org/tutorial/" TargetMode="External"/><Relationship Id="rId7" Type="http://schemas.openxmlformats.org/officeDocument/2006/relationships/hyperlink" Target="http://www.diveintopython.net/" TargetMode="External"/><Relationship Id="rId8" Type="http://schemas.openxmlformats.org/officeDocument/2006/relationships/hyperlink" Target="http://www.tutorialspoint.com/python/index.htm" TargetMode="External"/><Relationship Id="rId9" Type="http://schemas.openxmlformats.org/officeDocument/2006/relationships/hyperlink" Target="http://www.ibiblio.org/g2swap/byteofpython/read/" TargetMode="External"/><Relationship Id="rId10" Type="http://schemas.openxmlformats.org/officeDocument/2006/relationships/hyperlink" Target="http://www.stavros.io/tutorials/pyth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python-course.eu/python3_execute_script.php"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409825"/>
            <a:ext cx="9144000" cy="1400175"/>
          </a:xfrm>
        </p:spPr>
        <p:txBody>
          <a:bodyPr/>
          <a:lstStyle/>
          <a:p>
            <a:pPr algn="ctr"/>
            <a:r>
              <a:rPr lang="en-GB" sz="2400" i="1" dirty="0" smtClean="0">
                <a:solidFill>
                  <a:schemeClr val="tx1"/>
                </a:solidFill>
                <a:latin typeface="Arial" charset="0"/>
              </a:rPr>
              <a:t>UFCFB3-30-1</a:t>
            </a:r>
            <a:endParaRPr lang="en-GB" sz="2400" i="1" dirty="0">
              <a:solidFill>
                <a:schemeClr val="tx1"/>
              </a:solidFill>
              <a:latin typeface="Arial" charset="0"/>
            </a:endParaRPr>
          </a:p>
        </p:txBody>
      </p:sp>
      <p:sp>
        <p:nvSpPr>
          <p:cNvPr id="2051" name="Rectangle 3"/>
          <p:cNvSpPr>
            <a:spLocks noGrp="1" noChangeArrowheads="1"/>
          </p:cNvSpPr>
          <p:nvPr>
            <p:ph type="subTitle" idx="1"/>
          </p:nvPr>
        </p:nvSpPr>
        <p:spPr>
          <a:xfrm>
            <a:off x="39688" y="3257550"/>
            <a:ext cx="9104312" cy="1009650"/>
          </a:xfrm>
        </p:spPr>
        <p:txBody>
          <a:bodyPr/>
          <a:lstStyle/>
          <a:p>
            <a:pPr algn="ctr"/>
            <a:r>
              <a:rPr lang="en-GB" dirty="0" smtClean="0"/>
              <a:t>Web programming</a:t>
            </a:r>
            <a:endParaRPr lang="en-GB" dirty="0"/>
          </a:p>
        </p:txBody>
      </p:sp>
      <p:sp>
        <p:nvSpPr>
          <p:cNvPr id="2052" name="Rectangle 4"/>
          <p:cNvSpPr>
            <a:spLocks noChangeArrowheads="1"/>
          </p:cNvSpPr>
          <p:nvPr/>
        </p:nvSpPr>
        <p:spPr bwMode="auto">
          <a:xfrm>
            <a:off x="0" y="1773238"/>
            <a:ext cx="9144000" cy="592137"/>
          </a:xfrm>
          <a:prstGeom prst="rect">
            <a:avLst/>
          </a:prstGeom>
          <a:noFill/>
          <a:ln w="12700">
            <a:noFill/>
            <a:miter lim="800000"/>
            <a:headEnd/>
            <a:tailEnd/>
          </a:ln>
          <a:effectLst/>
        </p:spPr>
        <p:txBody>
          <a:bodyPr lIns="90488" tIns="44450" rIns="90488" bIns="44450" anchor="ctr"/>
          <a:lstStyle/>
          <a:p>
            <a:pPr algn="ctr"/>
            <a:r>
              <a:rPr lang="en-GB" sz="4000" dirty="0" smtClean="0">
                <a:solidFill>
                  <a:schemeClr val="tx2"/>
                </a:solidFill>
                <a:latin typeface="Arial Black" pitchFamily="34" charset="0"/>
              </a:rPr>
              <a:t>Python</a:t>
            </a:r>
            <a:r>
              <a:rPr lang="en-GB" sz="4000" dirty="0">
                <a:solidFill>
                  <a:schemeClr val="tx2"/>
                </a:solidFill>
                <a:latin typeface="Arial Black" pitchFamily="34" charset="0"/>
              </a:rPr>
              <a:t/>
            </a:r>
            <a:br>
              <a:rPr lang="en-GB" sz="4000" dirty="0">
                <a:solidFill>
                  <a:schemeClr val="tx2"/>
                </a:solidFill>
                <a:latin typeface="Arial Black" pitchFamily="34" charset="0"/>
              </a:rPr>
            </a:br>
            <a:r>
              <a:rPr lang="en-GB" sz="1200" dirty="0" smtClean="0">
                <a:solidFill>
                  <a:schemeClr val="tx2"/>
                </a:solidFill>
                <a:latin typeface="Arial Black" pitchFamily="34" charset="0"/>
              </a:rPr>
              <a:t>(Basic Guide)</a:t>
            </a:r>
            <a:endParaRPr lang="en-GB" sz="1200" dirty="0">
              <a:solidFill>
                <a:schemeClr val="tx2"/>
              </a:solidFill>
              <a:latin typeface="Arial Black" pitchFamily="34" charset="0"/>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lIns="91440" tIns="45720" rIns="91440" bIns="45720" rtlCol="0" anchor="ctr">
            <a:normAutofit fontScale="90000"/>
          </a:bodyPr>
          <a:lstStyle/>
          <a:p>
            <a:r>
              <a:rPr lang="en-US" dirty="0"/>
              <a:t>Basics of Python Coding</a:t>
            </a:r>
          </a:p>
        </p:txBody>
      </p:sp>
      <p:sp>
        <p:nvSpPr>
          <p:cNvPr id="49155" name="Rectangle 3"/>
          <p:cNvSpPr>
            <a:spLocks noGrp="1" noChangeArrowheads="1"/>
          </p:cNvSpPr>
          <p:nvPr>
            <p:ph type="body" idx="1"/>
          </p:nvPr>
        </p:nvSpPr>
        <p:spPr>
          <a:xfrm>
            <a:off x="520225" y="729021"/>
            <a:ext cx="8139900" cy="5257800"/>
          </a:xfrm>
        </p:spPr>
        <p:txBody>
          <a:bodyPr>
            <a:noAutofit/>
          </a:bodyPr>
          <a:lstStyle/>
          <a:p>
            <a:pPr>
              <a:lnSpc>
                <a:spcPct val="90000"/>
              </a:lnSpc>
            </a:pPr>
            <a:r>
              <a:rPr lang="en-US" sz="2400" dirty="0">
                <a:ea typeface="ＭＳ Ｐゴシック" charset="0"/>
                <a:cs typeface="ＭＳ Ｐゴシック" charset="0"/>
              </a:rPr>
              <a:t>Indentation </a:t>
            </a:r>
            <a:r>
              <a:rPr lang="en-US" sz="2400" dirty="0" smtClean="0">
                <a:ea typeface="ＭＳ Ｐゴシック" charset="0"/>
                <a:cs typeface="ＭＳ Ｐゴシック" charset="0"/>
              </a:rPr>
              <a:t>matters</a:t>
            </a:r>
            <a:endParaRPr lang="en-US" sz="2400" dirty="0">
              <a:ea typeface="ＭＳ Ｐゴシック" charset="0"/>
              <a:cs typeface="ＭＳ Ｐゴシック" charset="0"/>
            </a:endParaRPr>
          </a:p>
          <a:p>
            <a:pPr marL="457200" lvl="1" indent="-220663">
              <a:lnSpc>
                <a:spcPct val="90000"/>
              </a:lnSpc>
            </a:pPr>
            <a:r>
              <a:rPr lang="en-US" sz="1800" dirty="0">
                <a:ea typeface="ＭＳ Ｐゴシック" charset="0"/>
              </a:rPr>
              <a:t>Block structure indicated by </a:t>
            </a:r>
            <a:r>
              <a:rPr lang="en-US" sz="1800" dirty="0" smtClean="0">
                <a:ea typeface="ＭＳ Ｐゴシック" charset="0"/>
              </a:rPr>
              <a:t>indentation e.g. body of a loop</a:t>
            </a:r>
          </a:p>
          <a:p>
            <a:pPr>
              <a:lnSpc>
                <a:spcPct val="90000"/>
              </a:lnSpc>
            </a:pPr>
            <a:r>
              <a:rPr lang="en-US" sz="2400" dirty="0" smtClean="0">
                <a:ea typeface="ＭＳ Ｐゴシック" charset="0"/>
                <a:cs typeface="ＭＳ Ｐゴシック" charset="0"/>
              </a:rPr>
              <a:t>Assignment </a:t>
            </a:r>
            <a:r>
              <a:rPr lang="en-US" sz="2400" dirty="0">
                <a:ea typeface="ＭＳ Ｐゴシック" charset="0"/>
                <a:cs typeface="ＭＳ Ｐゴシック" charset="0"/>
              </a:rPr>
              <a:t>to a variable creates it</a:t>
            </a:r>
          </a:p>
          <a:p>
            <a:pPr marL="457200" lvl="1" indent="-220663">
              <a:lnSpc>
                <a:spcPct val="90000"/>
              </a:lnSpc>
            </a:pPr>
            <a:r>
              <a:rPr lang="en-US" sz="1800" dirty="0">
                <a:ea typeface="ＭＳ Ｐゴシック" charset="0"/>
              </a:rPr>
              <a:t>Variable types don</a:t>
            </a:r>
            <a:r>
              <a:rPr lang="ja-JP" altLang="en-US" sz="1800" dirty="0">
                <a:ea typeface="ＭＳ Ｐゴシック" charset="0"/>
              </a:rPr>
              <a:t>’</a:t>
            </a:r>
            <a:r>
              <a:rPr lang="en-US" sz="1800" dirty="0">
                <a:ea typeface="ＭＳ Ｐゴシック" charset="0"/>
              </a:rPr>
              <a:t>t need to be declared</a:t>
            </a:r>
            <a:r>
              <a:rPr lang="en-US" sz="1800" dirty="0" smtClean="0">
                <a:ea typeface="ＭＳ Ｐゴシック" charset="0"/>
              </a:rPr>
              <a:t>.</a:t>
            </a:r>
          </a:p>
          <a:p>
            <a:pPr marL="457200" lvl="1" indent="-220663">
              <a:lnSpc>
                <a:spcPct val="90000"/>
              </a:lnSpc>
            </a:pPr>
            <a:r>
              <a:rPr lang="en-US" sz="1800" dirty="0">
                <a:ea typeface="ＭＳ Ｐゴシック" charset="0"/>
              </a:rPr>
              <a:t>Assignment creates references, not </a:t>
            </a:r>
            <a:r>
              <a:rPr lang="en-US" sz="1800" dirty="0" smtClean="0">
                <a:ea typeface="ＭＳ Ｐゴシック" charset="0"/>
              </a:rPr>
              <a:t>copies</a:t>
            </a:r>
          </a:p>
          <a:p>
            <a:pPr marL="457200" lvl="1" indent="-220663">
              <a:lnSpc>
                <a:spcPct val="90000"/>
              </a:lnSpc>
            </a:pPr>
            <a:r>
              <a:rPr lang="en-US" sz="1800" dirty="0">
                <a:ea typeface="ＭＳ Ｐゴシック" charset="0"/>
              </a:rPr>
              <a:t>Names in Python do not have an intrinsic </a:t>
            </a:r>
            <a:r>
              <a:rPr lang="en-US" sz="1800" dirty="0" smtClean="0">
                <a:ea typeface="ＭＳ Ｐゴシック" charset="0"/>
              </a:rPr>
              <a:t>type – it is automatically determined based on what data is assigned. But objects </a:t>
            </a:r>
            <a:r>
              <a:rPr lang="en-US" sz="1800" dirty="0">
                <a:ea typeface="ＭＳ Ｐゴシック" charset="0"/>
              </a:rPr>
              <a:t>have </a:t>
            </a:r>
            <a:r>
              <a:rPr lang="en-US" sz="1800" dirty="0" smtClean="0">
                <a:ea typeface="ＭＳ Ｐゴシック" charset="0"/>
              </a:rPr>
              <a:t>types</a:t>
            </a:r>
          </a:p>
          <a:p>
            <a:pPr>
              <a:lnSpc>
                <a:spcPct val="90000"/>
              </a:lnSpc>
            </a:pPr>
            <a:r>
              <a:rPr lang="en-US" sz="2400" dirty="0" smtClean="0">
                <a:ea typeface="ＭＳ Ｐゴシック" charset="0"/>
                <a:cs typeface="ＭＳ Ｐゴシック" charset="0"/>
              </a:rPr>
              <a:t>Assignment </a:t>
            </a:r>
            <a:r>
              <a:rPr lang="en-US" sz="2400" dirty="0">
                <a:ea typeface="ＭＳ Ｐゴシック" charset="0"/>
                <a:cs typeface="ＭＳ Ｐゴシック" charset="0"/>
              </a:rPr>
              <a:t>is </a:t>
            </a:r>
            <a:r>
              <a:rPr lang="en-US" sz="2400" i="1" dirty="0">
                <a:solidFill>
                  <a:schemeClr val="accent2"/>
                </a:solidFill>
                <a:ea typeface="ＭＳ Ｐゴシック" charset="0"/>
                <a:cs typeface="ＭＳ Ｐゴシック" charset="0"/>
              </a:rPr>
              <a:t>=</a:t>
            </a:r>
            <a:r>
              <a:rPr lang="en-US" sz="2400" dirty="0">
                <a:ea typeface="ＭＳ Ｐゴシック" charset="0"/>
                <a:cs typeface="ＭＳ Ｐゴシック" charset="0"/>
              </a:rPr>
              <a:t> </a:t>
            </a:r>
            <a:endParaRPr lang="en-US" sz="2400" dirty="0" smtClean="0">
              <a:ea typeface="ＭＳ Ｐゴシック" charset="0"/>
              <a:cs typeface="ＭＳ Ｐゴシック" charset="0"/>
            </a:endParaRPr>
          </a:p>
          <a:p>
            <a:pPr>
              <a:lnSpc>
                <a:spcPct val="90000"/>
              </a:lnSpc>
            </a:pPr>
            <a:r>
              <a:rPr lang="en-US" sz="2400" dirty="0" smtClean="0">
                <a:ea typeface="ＭＳ Ｐゴシック" charset="0"/>
                <a:cs typeface="ＭＳ Ｐゴシック" charset="0"/>
              </a:rPr>
              <a:t>comparison </a:t>
            </a:r>
            <a:r>
              <a:rPr lang="en-US" sz="2400" dirty="0">
                <a:ea typeface="ＭＳ Ｐゴシック" charset="0"/>
                <a:cs typeface="ＭＳ Ｐゴシック" charset="0"/>
              </a:rPr>
              <a:t>is </a:t>
            </a:r>
            <a:r>
              <a:rPr lang="en-US" sz="2400" i="1" dirty="0">
                <a:solidFill>
                  <a:schemeClr val="accent2"/>
                </a:solidFill>
                <a:ea typeface="ＭＳ Ｐゴシック" charset="0"/>
                <a:cs typeface="ＭＳ Ｐゴシック" charset="0"/>
              </a:rPr>
              <a:t>=</a:t>
            </a:r>
            <a:r>
              <a:rPr lang="en-US" sz="2400" i="1" dirty="0" smtClean="0">
                <a:solidFill>
                  <a:schemeClr val="accent2"/>
                </a:solidFill>
                <a:ea typeface="ＭＳ Ｐゴシック" charset="0"/>
                <a:cs typeface="ＭＳ Ｐゴシック" charset="0"/>
              </a:rPr>
              <a:t>=</a:t>
            </a:r>
          </a:p>
          <a:p>
            <a:pPr>
              <a:lnSpc>
                <a:spcPct val="90000"/>
              </a:lnSpc>
            </a:pPr>
            <a:r>
              <a:rPr lang="en-US" sz="2400" dirty="0" smtClean="0">
                <a:ea typeface="ＭＳ Ｐゴシック" charset="0"/>
                <a:cs typeface="ＭＳ Ｐゴシック" charset="0"/>
              </a:rPr>
              <a:t>For </a:t>
            </a:r>
            <a:r>
              <a:rPr lang="en-US" sz="2400" dirty="0">
                <a:ea typeface="ＭＳ Ｐゴシック" charset="0"/>
                <a:cs typeface="ＭＳ Ｐゴシック" charset="0"/>
              </a:rPr>
              <a:t>numbers </a:t>
            </a:r>
            <a:r>
              <a:rPr lang="en-US" sz="2400" i="1" dirty="0">
                <a:solidFill>
                  <a:schemeClr val="accent2"/>
                </a:solidFill>
                <a:ea typeface="ＭＳ Ｐゴシック" charset="0"/>
                <a:cs typeface="ＭＳ Ｐゴシック" charset="0"/>
              </a:rPr>
              <a:t>+ - * / %</a:t>
            </a:r>
            <a:r>
              <a:rPr lang="en-US" sz="2400" dirty="0">
                <a:ea typeface="ＭＳ Ｐゴシック" charset="0"/>
                <a:cs typeface="ＭＳ Ｐゴシック" charset="0"/>
              </a:rPr>
              <a:t> are as </a:t>
            </a:r>
            <a:r>
              <a:rPr lang="en-US" sz="2400" dirty="0" smtClean="0">
                <a:ea typeface="ＭＳ Ｐゴシック" charset="0"/>
                <a:cs typeface="ＭＳ Ｐゴシック" charset="0"/>
              </a:rPr>
              <a:t>expected</a:t>
            </a:r>
          </a:p>
          <a:p>
            <a:pPr marL="57150" indent="-220663">
              <a:lnSpc>
                <a:spcPct val="90000"/>
              </a:lnSpc>
            </a:pPr>
            <a:r>
              <a:rPr lang="en-US" sz="2400" dirty="0" smtClean="0">
                <a:ea typeface="ＭＳ Ｐゴシック" charset="0"/>
              </a:rPr>
              <a:t>Special </a:t>
            </a:r>
            <a:r>
              <a:rPr lang="en-US" sz="2400" dirty="0">
                <a:ea typeface="ＭＳ Ｐゴシック" charset="0"/>
              </a:rPr>
              <a:t>use of </a:t>
            </a:r>
            <a:r>
              <a:rPr lang="en-US" sz="2800" b="1" i="1" dirty="0">
                <a:solidFill>
                  <a:schemeClr val="accent2"/>
                </a:solidFill>
                <a:ea typeface="ＭＳ Ｐゴシック" charset="0"/>
              </a:rPr>
              <a:t>+</a:t>
            </a:r>
            <a:r>
              <a:rPr lang="en-US" sz="2400" dirty="0">
                <a:ea typeface="ＭＳ Ｐゴシック" charset="0"/>
              </a:rPr>
              <a:t> for string </a:t>
            </a:r>
            <a:r>
              <a:rPr lang="en-US" sz="2400" dirty="0" smtClean="0">
                <a:ea typeface="ＭＳ Ｐゴシック" charset="0"/>
              </a:rPr>
              <a:t>concatenation</a:t>
            </a:r>
          </a:p>
          <a:p>
            <a:pPr marL="57150" indent="-220663">
              <a:lnSpc>
                <a:spcPct val="90000"/>
              </a:lnSpc>
            </a:pPr>
            <a:r>
              <a:rPr lang="en-US" sz="2400" dirty="0" smtClean="0">
                <a:ea typeface="ＭＳ Ｐゴシック" charset="0"/>
                <a:cs typeface="ＭＳ Ｐゴシック" charset="0"/>
              </a:rPr>
              <a:t>Logical </a:t>
            </a:r>
            <a:r>
              <a:rPr lang="en-US" sz="2400" dirty="0">
                <a:ea typeface="ＭＳ Ｐゴシック" charset="0"/>
                <a:cs typeface="ＭＳ Ｐゴシック" charset="0"/>
              </a:rPr>
              <a:t>operators are words (</a:t>
            </a:r>
            <a:r>
              <a:rPr lang="en-US" sz="2400" b="1" dirty="0">
                <a:solidFill>
                  <a:schemeClr val="accent2"/>
                </a:solidFill>
                <a:ea typeface="ＭＳ Ｐゴシック" charset="0"/>
                <a:cs typeface="ＭＳ Ｐゴシック" charset="0"/>
              </a:rPr>
              <a:t>and, or, not</a:t>
            </a:r>
            <a:r>
              <a:rPr lang="en-US" sz="2400" dirty="0">
                <a:ea typeface="ＭＳ Ｐゴシック" charset="0"/>
                <a:cs typeface="ＭＳ Ｐゴシック" charset="0"/>
              </a:rPr>
              <a:t>) </a:t>
            </a:r>
            <a:r>
              <a:rPr lang="en-US" sz="2400" dirty="0" smtClean="0">
                <a:ea typeface="ＭＳ Ｐゴシック" charset="0"/>
                <a:cs typeface="ＭＳ Ｐゴシック" charset="0"/>
              </a:rPr>
              <a:t>- </a:t>
            </a:r>
            <a:r>
              <a:rPr lang="en-US" sz="2400" i="1" dirty="0" smtClean="0">
                <a:ea typeface="ＭＳ Ｐゴシック" charset="0"/>
                <a:cs typeface="ＭＳ Ｐゴシック" charset="0"/>
              </a:rPr>
              <a:t>not logical operator </a:t>
            </a:r>
            <a:r>
              <a:rPr lang="en-US" sz="2400" dirty="0" smtClean="0">
                <a:ea typeface="ＭＳ Ｐゴシック" charset="0"/>
                <a:cs typeface="ＭＳ Ｐゴシック" charset="0"/>
              </a:rPr>
              <a:t>symbols</a:t>
            </a: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9878566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smtClean="0"/>
              <a:t>UFCFB3-30-1  Lecture 2 2015-2016</a:t>
            </a:r>
            <a:endParaRPr lang="en-GB" dirty="0"/>
          </a:p>
        </p:txBody>
      </p:sp>
      <p:sp>
        <p:nvSpPr>
          <p:cNvPr id="6" name="Slide Number Placeholder 5"/>
          <p:cNvSpPr>
            <a:spLocks noGrp="1"/>
          </p:cNvSpPr>
          <p:nvPr>
            <p:ph type="sldNum" sz="quarter" idx="12"/>
          </p:nvPr>
        </p:nvSpPr>
        <p:spPr/>
        <p:txBody>
          <a:bodyPr/>
          <a:lstStyle/>
          <a:p>
            <a:fld id="{61C03630-CF2A-4A15-8AE6-F5B007F732B3}" type="slidenum">
              <a:rPr lang="en-GB"/>
              <a:pPr/>
              <a:t>11</a:t>
            </a:fld>
            <a:endParaRPr lang="en-GB"/>
          </a:p>
        </p:txBody>
      </p:sp>
      <p:sp>
        <p:nvSpPr>
          <p:cNvPr id="67586" name="Rectangle 2"/>
          <p:cNvSpPr>
            <a:spLocks noGrp="1" noChangeArrowheads="1"/>
          </p:cNvSpPr>
          <p:nvPr>
            <p:ph type="title"/>
          </p:nvPr>
        </p:nvSpPr>
        <p:spPr/>
        <p:txBody>
          <a:bodyPr/>
          <a:lstStyle/>
          <a:p>
            <a:r>
              <a:rPr lang="en-GB" dirty="0" smtClean="0"/>
              <a:t>Basic Python Constructs</a:t>
            </a:r>
            <a:endParaRPr lang="en-GB" dirty="0"/>
          </a:p>
        </p:txBody>
      </p:sp>
      <p:sp>
        <p:nvSpPr>
          <p:cNvPr id="67587" name="Rectangle 3"/>
          <p:cNvSpPr>
            <a:spLocks noGrp="1" noChangeArrowheads="1"/>
          </p:cNvSpPr>
          <p:nvPr>
            <p:ph type="body" idx="1"/>
          </p:nvPr>
        </p:nvSpPr>
        <p:spPr>
          <a:xfrm>
            <a:off x="0" y="762000"/>
            <a:ext cx="9144000" cy="4639724"/>
          </a:xfrm>
        </p:spPr>
        <p:txBody>
          <a:bodyPr/>
          <a:lstStyle/>
          <a:p>
            <a:r>
              <a:rPr lang="en-GB" sz="2400" dirty="0" smtClean="0"/>
              <a:t>Interactive Python </a:t>
            </a:r>
          </a:p>
          <a:p>
            <a:r>
              <a:rPr lang="en-GB" sz="2400" dirty="0" smtClean="0"/>
              <a:t>Python variables  </a:t>
            </a:r>
            <a:r>
              <a:rPr lang="en-GB" sz="2400" dirty="0" err="1" smtClean="0"/>
              <a:t>int</a:t>
            </a:r>
            <a:r>
              <a:rPr lang="en-GB" sz="2400" dirty="0" smtClean="0"/>
              <a:t>, sequences e.g. string, list, dictionaries, sets </a:t>
            </a:r>
            <a:r>
              <a:rPr lang="en-GB" sz="2400" dirty="0" err="1" smtClean="0"/>
              <a:t>etc</a:t>
            </a:r>
            <a:endParaRPr lang="en-GB" sz="2400" dirty="0" smtClean="0"/>
          </a:p>
          <a:p>
            <a:r>
              <a:rPr lang="en-GB" sz="2400" dirty="0" smtClean="0"/>
              <a:t>Loops – for, while</a:t>
            </a:r>
          </a:p>
          <a:p>
            <a:r>
              <a:rPr lang="en-GB" sz="2400" dirty="0" smtClean="0"/>
              <a:t>Conditional structures – if condition …</a:t>
            </a:r>
          </a:p>
          <a:p>
            <a:r>
              <a:rPr lang="en-GB" sz="2400" dirty="0"/>
              <a:t>p</a:t>
            </a:r>
            <a:r>
              <a:rPr lang="en-GB" sz="2400" dirty="0" smtClean="0"/>
              <a:t>rint statement – send something to output</a:t>
            </a:r>
          </a:p>
          <a:p>
            <a:r>
              <a:rPr lang="en-GB" sz="2400" dirty="0"/>
              <a:t>i</a:t>
            </a:r>
            <a:r>
              <a:rPr lang="en-GB" sz="2400" dirty="0" smtClean="0"/>
              <a:t>nput statement – read something</a:t>
            </a:r>
          </a:p>
          <a:p>
            <a:r>
              <a:rPr lang="en-GB" sz="2400" dirty="0" smtClean="0"/>
              <a:t>File handling – Reading/Writing</a:t>
            </a:r>
          </a:p>
          <a:p>
            <a:r>
              <a:rPr lang="en-GB" sz="2400" dirty="0" smtClean="0"/>
              <a:t>MySQL Database handling</a:t>
            </a:r>
          </a:p>
          <a:p>
            <a:r>
              <a:rPr lang="en-GB" sz="2400" dirty="0" smtClean="0"/>
              <a:t>Regular Expressions</a:t>
            </a:r>
          </a:p>
          <a:p>
            <a:r>
              <a:rPr lang="en-GB" sz="2400" dirty="0" smtClean="0"/>
              <a:t>Libraries - subroutines… </a:t>
            </a:r>
          </a:p>
          <a:p>
            <a:r>
              <a:rPr lang="en-GB" sz="2400" dirty="0" smtClean="0"/>
              <a:t>and CGI</a:t>
            </a:r>
          </a:p>
          <a:p>
            <a:endParaRPr lang="en-GB" sz="2400"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3681"/>
            <a:ext cx="9144000" cy="685800"/>
          </a:xfrm>
        </p:spPr>
        <p:txBody>
          <a:bodyPr/>
          <a:lstStyle/>
          <a:p>
            <a:pPr algn="l"/>
            <a:r>
              <a:rPr lang="en-US" dirty="0" smtClean="0"/>
              <a:t>Indenting Code</a:t>
            </a:r>
            <a:endParaRPr lang="en-US" dirty="0"/>
          </a:p>
        </p:txBody>
      </p:sp>
      <p:grpSp>
        <p:nvGrpSpPr>
          <p:cNvPr id="9" name="Group 8"/>
          <p:cNvGrpSpPr/>
          <p:nvPr/>
        </p:nvGrpSpPr>
        <p:grpSpPr>
          <a:xfrm>
            <a:off x="5557323" y="323849"/>
            <a:ext cx="3129478" cy="1276351"/>
            <a:chOff x="3556001" y="2005385"/>
            <a:chExt cx="4681238" cy="1723130"/>
          </a:xfrm>
        </p:grpSpPr>
        <p:sp>
          <p:nvSpPr>
            <p:cNvPr id="4" name="Rectangle 3"/>
            <p:cNvSpPr/>
            <p:nvPr/>
          </p:nvSpPr>
          <p:spPr>
            <a:xfrm>
              <a:off x="3556001" y="2005385"/>
              <a:ext cx="3841750" cy="359990"/>
            </a:xfrm>
            <a:prstGeom prst="rect">
              <a:avLst/>
            </a:prstGeom>
            <a:solidFill>
              <a:srgbClr val="000099"/>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Block 1</a:t>
              </a:r>
              <a:endParaRPr lang="en-US" sz="1600" dirty="0"/>
            </a:p>
          </p:txBody>
        </p:sp>
        <p:sp>
          <p:nvSpPr>
            <p:cNvPr id="5" name="Rectangle 4"/>
            <p:cNvSpPr/>
            <p:nvPr/>
          </p:nvSpPr>
          <p:spPr>
            <a:xfrm>
              <a:off x="3975745" y="2393131"/>
              <a:ext cx="3841750" cy="314140"/>
            </a:xfrm>
            <a:prstGeom prst="rect">
              <a:avLst/>
            </a:prstGeom>
            <a:solidFill>
              <a:srgbClr val="000099"/>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Block 2</a:t>
              </a:r>
              <a:endParaRPr lang="en-US" sz="1600" dirty="0"/>
            </a:p>
          </p:txBody>
        </p:sp>
        <p:sp>
          <p:nvSpPr>
            <p:cNvPr id="6" name="Rectangle 5"/>
            <p:cNvSpPr/>
            <p:nvPr/>
          </p:nvSpPr>
          <p:spPr>
            <a:xfrm>
              <a:off x="4395489" y="2712651"/>
              <a:ext cx="3841750" cy="314140"/>
            </a:xfrm>
            <a:prstGeom prst="rect">
              <a:avLst/>
            </a:prstGeom>
            <a:solidFill>
              <a:srgbClr val="000099"/>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Block 3</a:t>
              </a:r>
              <a:endParaRPr lang="en-US" sz="1600" dirty="0"/>
            </a:p>
          </p:txBody>
        </p:sp>
        <p:sp>
          <p:nvSpPr>
            <p:cNvPr id="7" name="Rectangle 6"/>
            <p:cNvSpPr/>
            <p:nvPr/>
          </p:nvSpPr>
          <p:spPr>
            <a:xfrm>
              <a:off x="3975745" y="3062207"/>
              <a:ext cx="3841750" cy="314140"/>
            </a:xfrm>
            <a:prstGeom prst="rect">
              <a:avLst/>
            </a:prstGeom>
            <a:solidFill>
              <a:srgbClr val="000099"/>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Block 2, continuation</a:t>
              </a:r>
              <a:endParaRPr lang="en-US" sz="1600" dirty="0"/>
            </a:p>
          </p:txBody>
        </p:sp>
        <p:sp>
          <p:nvSpPr>
            <p:cNvPr id="8" name="Rectangle 7"/>
            <p:cNvSpPr/>
            <p:nvPr/>
          </p:nvSpPr>
          <p:spPr>
            <a:xfrm>
              <a:off x="3556001" y="3414375"/>
              <a:ext cx="3841750" cy="314140"/>
            </a:xfrm>
            <a:prstGeom prst="rect">
              <a:avLst/>
            </a:prstGeom>
            <a:solidFill>
              <a:srgbClr val="000099"/>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Block 1, continuation</a:t>
              </a:r>
              <a:endParaRPr lang="en-US" sz="1600" dirty="0"/>
            </a:p>
          </p:txBody>
        </p:sp>
      </p:grpSp>
      <p:sp>
        <p:nvSpPr>
          <p:cNvPr id="10" name="Content Placeholder 2"/>
          <p:cNvSpPr>
            <a:spLocks noGrp="1"/>
          </p:cNvSpPr>
          <p:nvPr>
            <p:ph idx="1"/>
          </p:nvPr>
        </p:nvSpPr>
        <p:spPr>
          <a:xfrm>
            <a:off x="280322" y="1251003"/>
            <a:ext cx="8229600" cy="1423164"/>
          </a:xfrm>
        </p:spPr>
        <p:txBody>
          <a:bodyPr>
            <a:normAutofit fontScale="92500"/>
          </a:bodyPr>
          <a:lstStyle/>
          <a:p>
            <a:r>
              <a:rPr lang="en-US" sz="2800" dirty="0" smtClean="0"/>
              <a:t>Structured through indentation </a:t>
            </a:r>
          </a:p>
          <a:p>
            <a:pPr lvl="1"/>
            <a:r>
              <a:rPr lang="en-US" sz="2400" dirty="0" smtClean="0"/>
              <a:t>i.e. code blocks are defined by their indentation, </a:t>
            </a:r>
            <a:r>
              <a:rPr lang="en-US" sz="2400" b="1" dirty="0" smtClean="0"/>
              <a:t>use of :</a:t>
            </a:r>
          </a:p>
          <a:p>
            <a:pPr lvl="1"/>
            <a:r>
              <a:rPr lang="en-US" sz="2400" dirty="0" smtClean="0"/>
              <a:t>Makes it easier to read and understand Python code</a:t>
            </a:r>
            <a:endParaRPr lang="en-US" sz="2400" dirty="0"/>
          </a:p>
        </p:txBody>
      </p:sp>
      <p:pic>
        <p:nvPicPr>
          <p:cNvPr id="11" name="Picture 10" descr="Screen Shot 2015-09-18 at 21.56.2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25037"/>
            <a:ext cx="7505700" cy="1866900"/>
          </a:xfrm>
          <a:prstGeom prst="rect">
            <a:avLst/>
          </a:prstGeom>
        </p:spPr>
      </p:pic>
      <p:pic>
        <p:nvPicPr>
          <p:cNvPr id="12" name="Picture 11" descr="Screen Shot 2015-09-18 at 21.56.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4612873"/>
            <a:ext cx="7478305" cy="1680518"/>
          </a:xfrm>
          <a:prstGeom prst="rect">
            <a:avLst/>
          </a:prstGeom>
        </p:spPr>
      </p:pic>
    </p:spTree>
    <p:extLst>
      <p:ext uri="{BB962C8B-B14F-4D97-AF65-F5344CB8AC3E}">
        <p14:creationId xmlns:p14="http://schemas.microsoft.com/office/powerpoint/2010/main" val="4061913394"/>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Examples</a:t>
            </a:r>
            <a:endParaRPr lang="en-US" dirty="0"/>
          </a:p>
        </p:txBody>
      </p:sp>
      <p:sp>
        <p:nvSpPr>
          <p:cNvPr id="3" name="Content Placeholder 2"/>
          <p:cNvSpPr>
            <a:spLocks noGrp="1"/>
          </p:cNvSpPr>
          <p:nvPr>
            <p:ph idx="1"/>
          </p:nvPr>
        </p:nvSpPr>
        <p:spPr>
          <a:xfrm>
            <a:off x="0" y="762000"/>
            <a:ext cx="9144000" cy="785521"/>
          </a:xfrm>
        </p:spPr>
        <p:txBody>
          <a:bodyPr/>
          <a:lstStyle/>
          <a:p>
            <a:pPr marL="0" indent="0">
              <a:buNone/>
            </a:pPr>
            <a:r>
              <a:rPr lang="en-US" b="1" dirty="0" smtClean="0"/>
              <a:t>Example 1</a:t>
            </a:r>
          </a:p>
          <a:p>
            <a:pPr marL="0" indent="0">
              <a:buNone/>
            </a:pPr>
            <a:r>
              <a:rPr lang="en-US" dirty="0"/>
              <a:t> </a:t>
            </a:r>
            <a:r>
              <a:rPr lang="en-US" dirty="0" smtClean="0"/>
              <a:t>	print (“Web Programming”)</a:t>
            </a:r>
          </a:p>
          <a:p>
            <a:pPr marL="0" indent="0">
              <a:buNone/>
            </a:pPr>
            <a:endParaRPr lang="en-US" dirty="0"/>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13</a:t>
            </a:fld>
            <a:endParaRPr lang="en-GB"/>
          </a:p>
        </p:txBody>
      </p:sp>
      <p:sp>
        <p:nvSpPr>
          <p:cNvPr id="6" name="Content Placeholder 2"/>
          <p:cNvSpPr txBox="1">
            <a:spLocks/>
          </p:cNvSpPr>
          <p:nvPr/>
        </p:nvSpPr>
        <p:spPr bwMode="auto">
          <a:xfrm>
            <a:off x="229515" y="2593314"/>
            <a:ext cx="8629519" cy="25456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i="1">
                <a:solidFill>
                  <a:schemeClr val="tx1"/>
                </a:solidFill>
                <a:latin typeface="+mn-lt"/>
                <a:ea typeface="+mn-ea"/>
                <a:cs typeface="+mn-cs"/>
              </a:defRPr>
            </a:lvl1pPr>
            <a:lvl2pPr marL="742950" indent="-285750" algn="l" rtl="0" fontAlgn="base">
              <a:spcBef>
                <a:spcPct val="20000"/>
              </a:spcBef>
              <a:spcAft>
                <a:spcPct val="0"/>
              </a:spcAft>
              <a:buChar char="•"/>
              <a:defRPr sz="2800" i="1">
                <a:solidFill>
                  <a:schemeClr val="tx1"/>
                </a:solidFill>
                <a:latin typeface="+mn-lt"/>
              </a:defRPr>
            </a:lvl2pPr>
            <a:lvl3pPr marL="1143000" indent="-228600" algn="l" rtl="0" fontAlgn="base">
              <a:spcBef>
                <a:spcPct val="20000"/>
              </a:spcBef>
              <a:spcAft>
                <a:spcPct val="0"/>
              </a:spcAft>
              <a:buChar char="•"/>
              <a:defRPr sz="2400" i="1">
                <a:solidFill>
                  <a:schemeClr val="tx1"/>
                </a:solidFill>
                <a:latin typeface="+mn-lt"/>
              </a:defRPr>
            </a:lvl3pPr>
            <a:lvl4pPr marL="1600200" indent="-228600" algn="l" rtl="0" fontAlgn="base">
              <a:spcBef>
                <a:spcPct val="20000"/>
              </a:spcBef>
              <a:spcAft>
                <a:spcPct val="0"/>
              </a:spcAft>
              <a:buChar char="•"/>
              <a:defRPr sz="2000" i="1">
                <a:solidFill>
                  <a:schemeClr val="tx1"/>
                </a:solidFill>
                <a:latin typeface="+mn-lt"/>
              </a:defRPr>
            </a:lvl4pPr>
            <a:lvl5pPr marL="2057400" indent="-228600" algn="l" rtl="0" fontAlgn="base">
              <a:spcBef>
                <a:spcPct val="20000"/>
              </a:spcBef>
              <a:spcAft>
                <a:spcPct val="0"/>
              </a:spcAft>
              <a:buChar char="•"/>
              <a:defRPr sz="2000" i="1">
                <a:solidFill>
                  <a:schemeClr val="tx1"/>
                </a:solidFill>
                <a:latin typeface="+mn-lt"/>
              </a:defRPr>
            </a:lvl5pPr>
            <a:lvl6pPr marL="2514600" indent="-228600" algn="l" rtl="0" fontAlgn="base">
              <a:spcBef>
                <a:spcPct val="20000"/>
              </a:spcBef>
              <a:spcAft>
                <a:spcPct val="0"/>
              </a:spcAft>
              <a:buChar char="•"/>
              <a:defRPr sz="2000" i="1">
                <a:solidFill>
                  <a:schemeClr val="tx1"/>
                </a:solidFill>
                <a:latin typeface="+mn-lt"/>
              </a:defRPr>
            </a:lvl6pPr>
            <a:lvl7pPr marL="2971800" indent="-228600" algn="l" rtl="0" fontAlgn="base">
              <a:spcBef>
                <a:spcPct val="20000"/>
              </a:spcBef>
              <a:spcAft>
                <a:spcPct val="0"/>
              </a:spcAft>
              <a:buChar char="•"/>
              <a:defRPr sz="2000" i="1">
                <a:solidFill>
                  <a:schemeClr val="tx1"/>
                </a:solidFill>
                <a:latin typeface="+mn-lt"/>
              </a:defRPr>
            </a:lvl7pPr>
            <a:lvl8pPr marL="3429000" indent="-228600" algn="l" rtl="0" fontAlgn="base">
              <a:spcBef>
                <a:spcPct val="20000"/>
              </a:spcBef>
              <a:spcAft>
                <a:spcPct val="0"/>
              </a:spcAft>
              <a:buChar char="•"/>
              <a:defRPr sz="2000" i="1">
                <a:solidFill>
                  <a:schemeClr val="tx1"/>
                </a:solidFill>
                <a:latin typeface="+mn-lt"/>
              </a:defRPr>
            </a:lvl8pPr>
            <a:lvl9pPr marL="3886200" indent="-228600" algn="l" rtl="0" fontAlgn="base">
              <a:spcBef>
                <a:spcPct val="20000"/>
              </a:spcBef>
              <a:spcAft>
                <a:spcPct val="0"/>
              </a:spcAft>
              <a:buChar char="•"/>
              <a:defRPr sz="2000" i="1">
                <a:solidFill>
                  <a:schemeClr val="tx1"/>
                </a:solidFill>
                <a:latin typeface="+mn-lt"/>
              </a:defRPr>
            </a:lvl9pPr>
          </a:lstStyle>
          <a:p>
            <a:pPr marL="0" indent="0">
              <a:buNone/>
            </a:pPr>
            <a:r>
              <a:rPr lang="en-US" sz="2800" b="1" dirty="0" smtClean="0"/>
              <a:t>Example 2</a:t>
            </a:r>
          </a:p>
          <a:p>
            <a:pPr marL="0" indent="0">
              <a:buNone/>
            </a:pPr>
            <a:r>
              <a:rPr lang="en-US" sz="2800" dirty="0" smtClean="0"/>
              <a:t>first = 1 </a:t>
            </a:r>
          </a:p>
          <a:p>
            <a:pPr marL="0" indent="0">
              <a:buNone/>
            </a:pPr>
            <a:r>
              <a:rPr lang="en-US" sz="2800" dirty="0" smtClean="0"/>
              <a:t>second = 2</a:t>
            </a:r>
          </a:p>
          <a:p>
            <a:pPr marL="0" indent="0">
              <a:buNone/>
            </a:pPr>
            <a:r>
              <a:rPr lang="en-US" sz="2800" dirty="0" smtClean="0"/>
              <a:t>third = first + second</a:t>
            </a:r>
          </a:p>
          <a:p>
            <a:pPr marL="0" indent="0">
              <a:buNone/>
            </a:pPr>
            <a:r>
              <a:rPr lang="en-US" sz="2800" dirty="0"/>
              <a:t>p</a:t>
            </a:r>
            <a:r>
              <a:rPr lang="en-US" sz="2800" dirty="0" smtClean="0"/>
              <a:t>rint (“Sum of ”, first, “ and “, second,  “ is : ”, third)</a:t>
            </a:r>
          </a:p>
          <a:p>
            <a:pPr marL="0" indent="0">
              <a:buFontTx/>
              <a:buNone/>
            </a:pPr>
            <a:endParaRPr lang="en-US" sz="2800" dirty="0"/>
          </a:p>
        </p:txBody>
      </p:sp>
    </p:spTree>
    <p:extLst>
      <p:ext uri="{BB962C8B-B14F-4D97-AF65-F5344CB8AC3E}">
        <p14:creationId xmlns:p14="http://schemas.microsoft.com/office/powerpoint/2010/main" val="67938644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GB" dirty="0" smtClean="0"/>
              <a:t>UFCFB3-30-1  Lecture 2 2015-2016</a:t>
            </a:r>
            <a:endParaRPr lang="en-GB" dirty="0"/>
          </a:p>
        </p:txBody>
      </p:sp>
      <p:sp>
        <p:nvSpPr>
          <p:cNvPr id="8" name="Slide Number Placeholder 5"/>
          <p:cNvSpPr>
            <a:spLocks noGrp="1"/>
          </p:cNvSpPr>
          <p:nvPr>
            <p:ph type="sldNum" sz="quarter" idx="12"/>
          </p:nvPr>
        </p:nvSpPr>
        <p:spPr/>
        <p:txBody>
          <a:bodyPr/>
          <a:lstStyle/>
          <a:p>
            <a:fld id="{0271604E-914A-446C-A31D-D73FF31848D9}" type="slidenum">
              <a:rPr lang="en-GB"/>
              <a:pPr/>
              <a:t>14</a:t>
            </a:fld>
            <a:endParaRPr lang="en-GB"/>
          </a:p>
        </p:txBody>
      </p:sp>
      <p:sp>
        <p:nvSpPr>
          <p:cNvPr id="218114" name="Rectangle 2"/>
          <p:cNvSpPr>
            <a:spLocks noGrp="1" noChangeArrowheads="1"/>
          </p:cNvSpPr>
          <p:nvPr>
            <p:ph type="title"/>
          </p:nvPr>
        </p:nvSpPr>
        <p:spPr>
          <a:xfrm>
            <a:off x="0" y="-76200"/>
            <a:ext cx="9144000" cy="601773"/>
          </a:xfrm>
        </p:spPr>
        <p:txBody>
          <a:bodyPr/>
          <a:lstStyle/>
          <a:p>
            <a:r>
              <a:rPr lang="en-GB" dirty="0" smtClean="0"/>
              <a:t>Simple Examples</a:t>
            </a:r>
            <a:endParaRPr lang="en-GB" dirty="0"/>
          </a:p>
        </p:txBody>
      </p:sp>
      <p:sp>
        <p:nvSpPr>
          <p:cNvPr id="218115" name="Rectangle 3"/>
          <p:cNvSpPr>
            <a:spLocks noGrp="1" noChangeArrowheads="1"/>
          </p:cNvSpPr>
          <p:nvPr>
            <p:ph type="body" idx="1"/>
          </p:nvPr>
        </p:nvSpPr>
        <p:spPr>
          <a:xfrm>
            <a:off x="0" y="762000"/>
            <a:ext cx="9144000" cy="1808316"/>
          </a:xfrm>
        </p:spPr>
        <p:txBody>
          <a:bodyPr/>
          <a:lstStyle/>
          <a:p>
            <a:r>
              <a:rPr lang="en-GB" dirty="0"/>
              <a:t>I have one present to give </a:t>
            </a:r>
            <a:r>
              <a:rPr lang="en-GB" dirty="0" smtClean="0"/>
              <a:t>– </a:t>
            </a:r>
            <a:endParaRPr lang="en-GB" dirty="0"/>
          </a:p>
          <a:p>
            <a:pPr lvl="1"/>
            <a:r>
              <a:rPr lang="en-GB" dirty="0" smtClean="0"/>
              <a:t>Its from list of four things: if </a:t>
            </a:r>
            <a:r>
              <a:rPr lang="en-GB" dirty="0"/>
              <a:t>you ask for it you can have it – otherwise go without</a:t>
            </a:r>
            <a:r>
              <a:rPr lang="en-GB" dirty="0" smtClean="0"/>
              <a:t>!</a:t>
            </a:r>
          </a:p>
          <a:p>
            <a:endParaRPr lang="en-GB" dirty="0"/>
          </a:p>
        </p:txBody>
      </p:sp>
      <p:pic>
        <p:nvPicPr>
          <p:cNvPr id="3" name="Picture 2" descr="Screen Shot 2015-09-26 at 13.48.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80" y="2314295"/>
            <a:ext cx="7404743" cy="2780437"/>
          </a:xfrm>
          <a:prstGeom prst="rect">
            <a:avLst/>
          </a:prstGeom>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15</a:t>
            </a:fld>
            <a:endParaRPr lang="en-GB"/>
          </a:p>
        </p:txBody>
      </p:sp>
      <p:sp>
        <p:nvSpPr>
          <p:cNvPr id="8" name="TextBox 7"/>
          <p:cNvSpPr txBox="1"/>
          <p:nvPr/>
        </p:nvSpPr>
        <p:spPr>
          <a:xfrm>
            <a:off x="6143431" y="450984"/>
            <a:ext cx="2584286" cy="369332"/>
          </a:xfrm>
          <a:prstGeom prst="rect">
            <a:avLst/>
          </a:prstGeom>
          <a:noFill/>
        </p:spPr>
        <p:txBody>
          <a:bodyPr wrap="none" rtlCol="0">
            <a:spAutoFit/>
          </a:bodyPr>
          <a:lstStyle/>
          <a:p>
            <a:r>
              <a:rPr lang="en-US" dirty="0" smtClean="0">
                <a:solidFill>
                  <a:srgbClr val="FF0000"/>
                </a:solidFill>
              </a:rPr>
              <a:t>Compiling and Running </a:t>
            </a:r>
            <a:endParaRPr lang="en-US" dirty="0">
              <a:solidFill>
                <a:srgbClr val="FF0000"/>
              </a:solidFill>
            </a:endParaRPr>
          </a:p>
        </p:txBody>
      </p:sp>
      <p:cxnSp>
        <p:nvCxnSpPr>
          <p:cNvPr id="10" name="Straight Arrow Connector 9"/>
          <p:cNvCxnSpPr/>
          <p:nvPr/>
        </p:nvCxnSpPr>
        <p:spPr bwMode="auto">
          <a:xfrm flipV="1">
            <a:off x="6617663" y="787094"/>
            <a:ext cx="339826" cy="304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1" name="TextBox 10"/>
          <p:cNvSpPr txBox="1"/>
          <p:nvPr/>
        </p:nvSpPr>
        <p:spPr>
          <a:xfrm>
            <a:off x="7368992" y="2320679"/>
            <a:ext cx="1596148" cy="369332"/>
          </a:xfrm>
          <a:prstGeom prst="rect">
            <a:avLst/>
          </a:prstGeom>
          <a:noFill/>
        </p:spPr>
        <p:txBody>
          <a:bodyPr wrap="none" rtlCol="0">
            <a:spAutoFit/>
          </a:bodyPr>
          <a:lstStyle/>
          <a:p>
            <a:r>
              <a:rPr lang="en-US" dirty="0" smtClean="0">
                <a:solidFill>
                  <a:srgbClr val="FF0000"/>
                </a:solidFill>
              </a:rPr>
              <a:t>Notice quotes</a:t>
            </a:r>
            <a:endParaRPr lang="en-US" dirty="0">
              <a:solidFill>
                <a:srgbClr val="FF0000"/>
              </a:solidFill>
            </a:endParaRPr>
          </a:p>
        </p:txBody>
      </p:sp>
      <p:pic>
        <p:nvPicPr>
          <p:cNvPr id="12" name="Picture 11" descr="Screen Shot 2015-09-26 at 14.02.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69" y="1098389"/>
            <a:ext cx="6103478" cy="3051739"/>
          </a:xfrm>
          <a:prstGeom prst="rect">
            <a:avLst/>
          </a:prstGeom>
        </p:spPr>
      </p:pic>
      <p:sp>
        <p:nvSpPr>
          <p:cNvPr id="7" name="Rectangle 6"/>
          <p:cNvSpPr/>
          <p:nvPr/>
        </p:nvSpPr>
        <p:spPr bwMode="auto">
          <a:xfrm>
            <a:off x="4359599" y="1079694"/>
            <a:ext cx="2385764" cy="291739"/>
          </a:xfrm>
          <a:prstGeom prst="rect">
            <a:avLst/>
          </a:prstGeom>
          <a:solidFill>
            <a:srgbClr val="FFFF00">
              <a:alpha val="2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4" name="Straight Arrow Connector 13"/>
          <p:cNvCxnSpPr/>
          <p:nvPr/>
        </p:nvCxnSpPr>
        <p:spPr bwMode="auto">
          <a:xfrm flipH="1" flipV="1">
            <a:off x="6081095" y="1448969"/>
            <a:ext cx="1359304" cy="9123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flipH="1">
            <a:off x="5973783" y="2629608"/>
            <a:ext cx="1466616" cy="894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H="1">
            <a:off x="6438807" y="2782008"/>
            <a:ext cx="1153992" cy="3305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flipH="1">
            <a:off x="6242067" y="2736939"/>
            <a:ext cx="1609700" cy="7870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flipH="1">
            <a:off x="5258359" y="2844270"/>
            <a:ext cx="3040548" cy="11627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flipH="1" flipV="1">
            <a:off x="6617663" y="2146619"/>
            <a:ext cx="742624" cy="31339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60139137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500"/>
                                        <p:tgtEl>
                                          <p:spTgt spid="27"/>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linds(horizontal)">
                                      <p:cBhvr>
                                        <p:cTn id="24" dur="500"/>
                                        <p:tgtEl>
                                          <p:spTgt spid="19"/>
                                        </p:tgtEl>
                                      </p:cBhvr>
                                    </p:animEffect>
                                  </p:childTnLst>
                                </p:cTn>
                              </p:par>
                              <p:par>
                                <p:cTn id="25" presetID="3" presetClass="entr" presetSubtype="1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par>
                                <p:cTn id="28" presetID="3" presetClass="entr" presetSubtype="1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Python program examples…</a:t>
            </a:r>
            <a:endParaRPr lang="en-US" dirty="0"/>
          </a:p>
        </p:txBody>
      </p:sp>
      <p:sp>
        <p:nvSpPr>
          <p:cNvPr id="3" name="Content Placeholder 2"/>
          <p:cNvSpPr>
            <a:spLocks noGrp="1"/>
          </p:cNvSpPr>
          <p:nvPr>
            <p:ph idx="1"/>
          </p:nvPr>
        </p:nvSpPr>
        <p:spPr>
          <a:xfrm>
            <a:off x="0" y="762000"/>
            <a:ext cx="9144000" cy="1438284"/>
          </a:xfrm>
        </p:spPr>
        <p:txBody>
          <a:bodyPr/>
          <a:lstStyle/>
          <a:p>
            <a:r>
              <a:rPr lang="en-US" dirty="0" smtClean="0"/>
              <a:t>Start with the following two exercises and after this download more exercises from Blackboard which will help you to prepare for in-class tests</a:t>
            </a:r>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16</a:t>
            </a:fld>
            <a:endParaRPr lang="en-GB"/>
          </a:p>
        </p:txBody>
      </p:sp>
    </p:spTree>
    <p:extLst>
      <p:ext uri="{BB962C8B-B14F-4D97-AF65-F5344CB8AC3E}">
        <p14:creationId xmlns:p14="http://schemas.microsoft.com/office/powerpoint/2010/main" val="70261577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0" y="529456"/>
            <a:ext cx="9144000" cy="2654702"/>
          </a:xfrm>
        </p:spPr>
        <p:txBody>
          <a:bodyPr/>
          <a:lstStyle/>
          <a:p>
            <a:r>
              <a:rPr lang="en-US" dirty="0" smtClean="0"/>
              <a:t>Print the following string in specific format</a:t>
            </a:r>
          </a:p>
          <a:p>
            <a:pPr marL="457200" lvl="1" indent="0">
              <a:buNone/>
            </a:pPr>
            <a:r>
              <a:rPr lang="en-US" sz="1600" dirty="0" smtClean="0"/>
              <a:t>Python </a:t>
            </a:r>
            <a:r>
              <a:rPr lang="en-US" sz="1600" dirty="0"/>
              <a:t>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 </a:t>
            </a:r>
            <a:endParaRPr lang="en-US" dirty="0"/>
          </a:p>
          <a:p>
            <a:endParaRPr lang="en-US" dirty="0"/>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17</a:t>
            </a:fld>
            <a:endParaRPr lang="en-GB"/>
          </a:p>
        </p:txBody>
      </p:sp>
      <p:sp>
        <p:nvSpPr>
          <p:cNvPr id="6" name="Rectangle 5"/>
          <p:cNvSpPr/>
          <p:nvPr/>
        </p:nvSpPr>
        <p:spPr>
          <a:xfrm>
            <a:off x="282814" y="3056780"/>
            <a:ext cx="5369027" cy="646331"/>
          </a:xfrm>
          <a:prstGeom prst="rect">
            <a:avLst/>
          </a:prstGeom>
        </p:spPr>
        <p:txBody>
          <a:bodyPr wrap="square">
            <a:spAutoFit/>
          </a:bodyPr>
          <a:lstStyle/>
          <a:p>
            <a:r>
              <a:rPr lang="en-US" dirty="0">
                <a:solidFill>
                  <a:srgbClr val="FF0000"/>
                </a:solidFill>
              </a:rPr>
              <a:t>Python is an interpreted, object-oriented, high-level programming language with dynamic </a:t>
            </a:r>
            <a:r>
              <a:rPr lang="en-US" dirty="0" smtClean="0">
                <a:solidFill>
                  <a:srgbClr val="FF0000"/>
                </a:solidFill>
              </a:rPr>
              <a:t>semantics.</a:t>
            </a:r>
            <a:endParaRPr lang="en-US" dirty="0">
              <a:solidFill>
                <a:srgbClr val="FF0000"/>
              </a:solidFill>
            </a:endParaRPr>
          </a:p>
        </p:txBody>
      </p:sp>
      <p:sp>
        <p:nvSpPr>
          <p:cNvPr id="7" name="Rectangle 6"/>
          <p:cNvSpPr/>
          <p:nvPr/>
        </p:nvSpPr>
        <p:spPr>
          <a:xfrm>
            <a:off x="1212862" y="3678816"/>
            <a:ext cx="6621020" cy="1200329"/>
          </a:xfrm>
          <a:prstGeom prst="rect">
            <a:avLst/>
          </a:prstGeom>
        </p:spPr>
        <p:txBody>
          <a:bodyPr wrap="square">
            <a:spAutoFit/>
          </a:bodyPr>
          <a:lstStyle/>
          <a:p>
            <a:r>
              <a:rPr lang="en-US" dirty="0" smtClean="0">
                <a:solidFill>
                  <a:srgbClr val="FF0000"/>
                </a:solidFill>
              </a:rPr>
              <a:t>Its </a:t>
            </a:r>
            <a:r>
              <a:rPr lang="en-US" dirty="0">
                <a:solidFill>
                  <a:srgbClr val="FF0000"/>
                </a:solidFill>
              </a:rPr>
              <a:t>high-level built in data structures, combined with dynamic typing and dynamic binding, make it very attractive for Rapid Application Development, as well as for use as a scripting or glue language to connect existing components </a:t>
            </a:r>
            <a:r>
              <a:rPr lang="en-US" dirty="0" smtClean="0">
                <a:solidFill>
                  <a:srgbClr val="FF0000"/>
                </a:solidFill>
              </a:rPr>
              <a:t>together.</a:t>
            </a:r>
            <a:endParaRPr lang="en-US" dirty="0">
              <a:solidFill>
                <a:srgbClr val="FF0000"/>
              </a:solidFill>
            </a:endParaRPr>
          </a:p>
        </p:txBody>
      </p:sp>
      <p:sp>
        <p:nvSpPr>
          <p:cNvPr id="8" name="Rectangle 7"/>
          <p:cNvSpPr/>
          <p:nvPr/>
        </p:nvSpPr>
        <p:spPr>
          <a:xfrm>
            <a:off x="2965650" y="4763792"/>
            <a:ext cx="5834051" cy="1200329"/>
          </a:xfrm>
          <a:prstGeom prst="rect">
            <a:avLst/>
          </a:prstGeom>
        </p:spPr>
        <p:txBody>
          <a:bodyPr wrap="square">
            <a:spAutoFit/>
          </a:bodyPr>
          <a:lstStyle/>
          <a:p>
            <a:r>
              <a:rPr lang="en-US" dirty="0">
                <a:solidFill>
                  <a:srgbClr val="FF0000"/>
                </a:solidFill>
              </a:rPr>
              <a:t>Python's simple, easy to learn syntax emphasizes readability and therefore reduces the cost of program maintenance. Python supports modules and packages, which encourages program modularity and code reuse. </a:t>
            </a:r>
          </a:p>
        </p:txBody>
      </p:sp>
      <p:sp>
        <p:nvSpPr>
          <p:cNvPr id="9" name="Rectangle 8"/>
          <p:cNvSpPr/>
          <p:nvPr/>
        </p:nvSpPr>
        <p:spPr>
          <a:xfrm>
            <a:off x="211272" y="5943879"/>
            <a:ext cx="8677858" cy="646331"/>
          </a:xfrm>
          <a:prstGeom prst="rect">
            <a:avLst/>
          </a:prstGeom>
          <a:solidFill>
            <a:schemeClr val="bg1"/>
          </a:solidFill>
        </p:spPr>
        <p:txBody>
          <a:bodyPr wrap="square">
            <a:spAutoFit/>
          </a:bodyPr>
          <a:lstStyle/>
          <a:p>
            <a:r>
              <a:rPr lang="en-US" dirty="0">
                <a:solidFill>
                  <a:srgbClr val="FF0000"/>
                </a:solidFill>
              </a:rPr>
              <a:t>The Python interpreter and the extensive standard library are available in source or binary form without charge for all major platforms, and can be freely distributed</a:t>
            </a:r>
          </a:p>
        </p:txBody>
      </p:sp>
    </p:spTree>
    <p:extLst>
      <p:ext uri="{BB962C8B-B14F-4D97-AF65-F5344CB8AC3E}">
        <p14:creationId xmlns:p14="http://schemas.microsoft.com/office/powerpoint/2010/main" val="2088465148"/>
      </p:ext>
    </p:extLst>
  </p:cSld>
  <p:clrMapOvr>
    <a:masterClrMapping/>
  </p:clrMapOvr>
  <p:transition xmlns:p14="http://schemas.microsoft.com/office/powerpoint/2010/mai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a:xfrm>
            <a:off x="0" y="833552"/>
            <a:ext cx="9144000" cy="2261155"/>
          </a:xfrm>
        </p:spPr>
        <p:txBody>
          <a:bodyPr/>
          <a:lstStyle/>
          <a:p>
            <a:r>
              <a:rPr lang="en-US" dirty="0" smtClean="0"/>
              <a:t>Develop a small calculator. It should get two numbers from a user and perform one of the following operations: add, subtract, divide, multiply</a:t>
            </a:r>
            <a:endParaRPr lang="en-US" dirty="0"/>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18</a:t>
            </a:fld>
            <a:endParaRPr lang="en-GB"/>
          </a:p>
        </p:txBody>
      </p:sp>
      <p:sp>
        <p:nvSpPr>
          <p:cNvPr id="6" name="Rectangle 5"/>
          <p:cNvSpPr/>
          <p:nvPr/>
        </p:nvSpPr>
        <p:spPr>
          <a:xfrm>
            <a:off x="2200184" y="3636619"/>
            <a:ext cx="4572000" cy="1938992"/>
          </a:xfrm>
          <a:prstGeom prst="rect">
            <a:avLst/>
          </a:prstGeom>
        </p:spPr>
        <p:txBody>
          <a:bodyPr>
            <a:spAutoFit/>
          </a:bodyPr>
          <a:lstStyle/>
          <a:p>
            <a:r>
              <a:rPr lang="en-US" sz="2400" dirty="0" smtClean="0">
                <a:solidFill>
                  <a:srgbClr val="FF0000"/>
                </a:solidFill>
              </a:rPr>
              <a:t>Now after this its time to download more </a:t>
            </a:r>
            <a:r>
              <a:rPr lang="en-US" sz="2400" dirty="0">
                <a:solidFill>
                  <a:srgbClr val="FF0000"/>
                </a:solidFill>
              </a:rPr>
              <a:t>exercises from Blackboard which will help you to prepare for in-class tests</a:t>
            </a:r>
          </a:p>
          <a:p>
            <a:endParaRPr lang="en-US" sz="2400" dirty="0">
              <a:solidFill>
                <a:srgbClr val="FF0000"/>
              </a:solidFill>
            </a:endParaRPr>
          </a:p>
        </p:txBody>
      </p:sp>
    </p:spTree>
    <p:extLst>
      <p:ext uri="{BB962C8B-B14F-4D97-AF65-F5344CB8AC3E}">
        <p14:creationId xmlns:p14="http://schemas.microsoft.com/office/powerpoint/2010/main" val="2300441304"/>
      </p:ext>
    </p:extLst>
  </p:cSld>
  <p:clrMapOvr>
    <a:masterClrMapping/>
  </p:clrMapOvr>
  <p:transition xmlns:p14="http://schemas.microsoft.com/office/powerpoint/2010/mai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exercises</a:t>
            </a:r>
            <a:endParaRPr lang="en-US" dirty="0"/>
          </a:p>
        </p:txBody>
      </p:sp>
      <p:sp>
        <p:nvSpPr>
          <p:cNvPr id="3" name="Content Placeholder 2"/>
          <p:cNvSpPr>
            <a:spLocks noGrp="1"/>
          </p:cNvSpPr>
          <p:nvPr>
            <p:ph idx="1"/>
          </p:nvPr>
        </p:nvSpPr>
        <p:spPr/>
        <p:txBody>
          <a:bodyPr/>
          <a:lstStyle/>
          <a:p>
            <a:r>
              <a:rPr lang="en-US" sz="2800" dirty="0" smtClean="0"/>
              <a:t>Have fun with with more exercises</a:t>
            </a:r>
          </a:p>
          <a:p>
            <a:r>
              <a:rPr lang="en-US" sz="2800" dirty="0">
                <a:hlinkClick r:id="rId2"/>
              </a:rPr>
              <a:t>http://www.practicepython.org</a:t>
            </a:r>
            <a:r>
              <a:rPr lang="en-US" sz="2800" dirty="0" smtClean="0">
                <a:hlinkClick r:id="rId2"/>
              </a:rPr>
              <a:t>/</a:t>
            </a:r>
            <a:r>
              <a:rPr lang="en-US" sz="2800" dirty="0" smtClean="0"/>
              <a:t> </a:t>
            </a:r>
          </a:p>
          <a:p>
            <a:endParaRPr lang="en-US" sz="2800" dirty="0" smtClean="0"/>
          </a:p>
          <a:p>
            <a:r>
              <a:rPr lang="en-US" sz="2800" dirty="0" smtClean="0"/>
              <a:t>Python – beginners guide for non-programmers</a:t>
            </a:r>
          </a:p>
          <a:p>
            <a:r>
              <a:rPr lang="en-US" sz="2800" dirty="0">
                <a:hlinkClick r:id="rId3"/>
              </a:rPr>
              <a:t>https://wiki.python.org/moin/BeginnersGuide/</a:t>
            </a:r>
            <a:r>
              <a:rPr lang="en-US" sz="2800" dirty="0" smtClean="0">
                <a:hlinkClick r:id="rId3"/>
              </a:rPr>
              <a:t>NonProgrammers</a:t>
            </a:r>
            <a:r>
              <a:rPr lang="en-US" sz="2800" dirty="0" smtClean="0"/>
              <a:t> </a:t>
            </a:r>
          </a:p>
          <a:p>
            <a:endParaRPr lang="en-US" sz="2800" dirty="0" smtClean="0"/>
          </a:p>
          <a:p>
            <a:r>
              <a:rPr lang="en-US" sz="2800" dirty="0" smtClean="0"/>
              <a:t>Python – beginners guide for programmers</a:t>
            </a:r>
          </a:p>
          <a:p>
            <a:r>
              <a:rPr lang="en-US" sz="2800" dirty="0">
                <a:hlinkClick r:id="rId4"/>
              </a:rPr>
              <a:t>https://wiki.python.org/moin/BeginnersGuide/</a:t>
            </a:r>
            <a:r>
              <a:rPr lang="en-US" sz="2800" dirty="0" smtClean="0">
                <a:hlinkClick r:id="rId4"/>
              </a:rPr>
              <a:t>Programmers</a:t>
            </a:r>
            <a:r>
              <a:rPr lang="en-US" sz="2800" dirty="0" smtClean="0"/>
              <a:t> </a:t>
            </a:r>
            <a:endParaRPr lang="en-US" sz="2800" dirty="0"/>
          </a:p>
          <a:p>
            <a:pPr marL="457200" lvl="1" indent="0">
              <a:buNone/>
            </a:pPr>
            <a:endParaRPr lang="en-US" sz="2400" dirty="0"/>
          </a:p>
        </p:txBody>
      </p:sp>
      <p:sp>
        <p:nvSpPr>
          <p:cNvPr id="4" name="Footer Placeholder 3"/>
          <p:cNvSpPr>
            <a:spLocks noGrp="1"/>
          </p:cNvSpPr>
          <p:nvPr>
            <p:ph type="ftr" sz="quarter" idx="11"/>
          </p:nvPr>
        </p:nvSpPr>
        <p:spPr/>
        <p:txBody>
          <a:bodyPr/>
          <a:lstStyle/>
          <a:p>
            <a:r>
              <a:rPr lang="en-GB" smtClean="0"/>
              <a:t>UFCFB3-30-1  Lecture 2 2014-2015</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19</a:t>
            </a:fld>
            <a:endParaRPr lang="en-GB"/>
          </a:p>
        </p:txBody>
      </p:sp>
    </p:spTree>
    <p:extLst>
      <p:ext uri="{BB962C8B-B14F-4D97-AF65-F5344CB8AC3E}">
        <p14:creationId xmlns:p14="http://schemas.microsoft.com/office/powerpoint/2010/main" val="3067221131"/>
      </p:ext>
    </p:extLst>
  </p:cSld>
  <p:clrMapOvr>
    <a:masterClrMapping/>
  </p:clrMapOvr>
  <p:transition xmlns:p14="http://schemas.microsoft.com/office/powerpoint/2010/mai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a:xfrm>
            <a:off x="685800" y="1066800"/>
            <a:ext cx="7772400" cy="1143000"/>
          </a:xfrm>
          <a:noFill/>
          <a:ln/>
        </p:spPr>
        <p:txBody>
          <a:bodyPr lIns="90488" tIns="44450" rIns="90488" bIns="44450"/>
          <a:lstStyle/>
          <a:p>
            <a:r>
              <a:rPr lang="en-GB" dirty="0"/>
              <a:t>PLEASE turn off mobile </a:t>
            </a:r>
            <a:r>
              <a:rPr lang="en-GB" dirty="0" smtClean="0"/>
              <a:t>phones etc</a:t>
            </a:r>
            <a:r>
              <a:rPr lang="en-GB" dirty="0"/>
              <a:t>.</a:t>
            </a:r>
          </a:p>
        </p:txBody>
      </p:sp>
      <p:pic>
        <p:nvPicPr>
          <p:cNvPr id="244739" name="Picture 3"/>
          <p:cNvPicPr>
            <a:picLocks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613525" y="0"/>
            <a:ext cx="2530475" cy="3800475"/>
          </a:xfrm>
          <a:prstGeom prst="rect">
            <a:avLst/>
          </a:prstGeom>
          <a:noFill/>
          <a:ln w="12700">
            <a:noFill/>
            <a:miter lim="800000"/>
            <a:headEnd/>
            <a:tailEnd/>
          </a:ln>
          <a:effectLst/>
        </p:spPr>
      </p:pic>
      <p:sp>
        <p:nvSpPr>
          <p:cNvPr id="244740" name="Text Box 4"/>
          <p:cNvSpPr txBox="1">
            <a:spLocks noChangeArrowheads="1"/>
          </p:cNvSpPr>
          <p:nvPr/>
        </p:nvSpPr>
        <p:spPr bwMode="auto">
          <a:xfrm>
            <a:off x="7019925" y="404813"/>
            <a:ext cx="1730375" cy="3140075"/>
          </a:xfrm>
          <a:prstGeom prst="rect">
            <a:avLst/>
          </a:prstGeom>
          <a:noFill/>
          <a:ln w="12700">
            <a:noFill/>
            <a:miter lim="800000"/>
            <a:headEnd/>
            <a:tailEnd/>
          </a:ln>
          <a:effectLst/>
        </p:spPr>
        <p:txBody>
          <a:bodyPr wrap="none">
            <a:spAutoFit/>
          </a:bodyPr>
          <a:lstStyle/>
          <a:p>
            <a:pPr eaLnBrk="0" hangingPunct="0"/>
            <a:r>
              <a:rPr lang="en-GB" sz="20000" i="1">
                <a:solidFill>
                  <a:srgbClr val="FF0000"/>
                </a:solidFill>
                <a:latin typeface="Century Gothic" pitchFamily="34" charset="0"/>
              </a:rPr>
              <a:t>X</a:t>
            </a:r>
            <a:endParaRPr lang="en-GB" sz="2400">
              <a:latin typeface="Book Antiqua" pitchFamily="18" charset="0"/>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5000"/>
                                  </p:stCondLst>
                                  <p:childTnLst>
                                    <p:set>
                                      <p:cBhvr>
                                        <p:cTn id="6" dur="1" fill="hold">
                                          <p:stCondLst>
                                            <p:cond delay="0"/>
                                          </p:stCondLst>
                                        </p:cTn>
                                        <p:tgtEl>
                                          <p:spTgt spid="244740"/>
                                        </p:tgtEl>
                                        <p:attrNameLst>
                                          <p:attrName>style.visibility</p:attrName>
                                        </p:attrNameLst>
                                      </p:cBhvr>
                                      <p:to>
                                        <p:strVal val="visible"/>
                                      </p:to>
                                    </p:set>
                                    <p:anim calcmode="lin" valueType="num">
                                      <p:cBhvr>
                                        <p:cTn id="7" dur="1000" fill="hold"/>
                                        <p:tgtEl>
                                          <p:spTgt spid="244740"/>
                                        </p:tgtEl>
                                        <p:attrNameLst>
                                          <p:attrName>ppt_w</p:attrName>
                                        </p:attrNameLst>
                                      </p:cBhvr>
                                      <p:tavLst>
                                        <p:tav tm="0">
                                          <p:val>
                                            <p:fltVal val="0"/>
                                          </p:val>
                                        </p:tav>
                                        <p:tav tm="100000">
                                          <p:val>
                                            <p:strVal val="#ppt_w"/>
                                          </p:val>
                                        </p:tav>
                                      </p:tavLst>
                                    </p:anim>
                                    <p:anim calcmode="lin" valueType="num">
                                      <p:cBhvr>
                                        <p:cTn id="8" dur="1000" fill="hold"/>
                                        <p:tgtEl>
                                          <p:spTgt spid="244740"/>
                                        </p:tgtEl>
                                        <p:attrNameLst>
                                          <p:attrName>ppt_h</p:attrName>
                                        </p:attrNameLst>
                                      </p:cBhvr>
                                      <p:tavLst>
                                        <p:tav tm="0">
                                          <p:val>
                                            <p:fltVal val="0"/>
                                          </p:val>
                                        </p:tav>
                                        <p:tav tm="100000">
                                          <p:val>
                                            <p:strVal val="#ppt_h"/>
                                          </p:val>
                                        </p:tav>
                                      </p:tavLst>
                                    </p:anim>
                                    <p:anim calcmode="lin" valueType="num">
                                      <p:cBhvr>
                                        <p:cTn id="9" dur="1000" fill="hold"/>
                                        <p:tgtEl>
                                          <p:spTgt spid="2447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47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158"/>
            <a:ext cx="8229600" cy="728876"/>
          </a:xfrm>
        </p:spPr>
        <p:txBody>
          <a:bodyPr>
            <a:normAutofit/>
          </a:bodyPr>
          <a:lstStyle/>
          <a:p>
            <a:r>
              <a:rPr lang="en-US" dirty="0" smtClean="0"/>
              <a:t>Online sources</a:t>
            </a:r>
            <a:endParaRPr lang="en-US" dirty="0"/>
          </a:p>
        </p:txBody>
      </p:sp>
      <p:sp>
        <p:nvSpPr>
          <p:cNvPr id="3" name="Content Placeholder 2"/>
          <p:cNvSpPr>
            <a:spLocks noGrp="1"/>
          </p:cNvSpPr>
          <p:nvPr>
            <p:ph idx="1"/>
          </p:nvPr>
        </p:nvSpPr>
        <p:spPr>
          <a:xfrm>
            <a:off x="131107" y="722993"/>
            <a:ext cx="8229600" cy="2245875"/>
          </a:xfrm>
        </p:spPr>
        <p:txBody>
          <a:bodyPr>
            <a:noAutofit/>
          </a:bodyPr>
          <a:lstStyle/>
          <a:p>
            <a:r>
              <a:rPr lang="en-US" sz="2000" dirty="0" smtClean="0"/>
              <a:t>Python </a:t>
            </a:r>
            <a:r>
              <a:rPr lang="en-US" sz="2000" dirty="0"/>
              <a:t>Documentation: </a:t>
            </a:r>
            <a:r>
              <a:rPr lang="en-US" sz="2000" dirty="0">
                <a:hlinkClick r:id="rId2"/>
              </a:rPr>
              <a:t>https://docs.python.org/3</a:t>
            </a:r>
            <a:r>
              <a:rPr lang="en-US" sz="2000" dirty="0" smtClean="0">
                <a:hlinkClick r:id="rId2"/>
              </a:rPr>
              <a:t>/</a:t>
            </a:r>
            <a:r>
              <a:rPr lang="en-US" sz="2000" dirty="0" smtClean="0"/>
              <a:t> </a:t>
            </a:r>
          </a:p>
          <a:p>
            <a:r>
              <a:rPr lang="en-US" sz="2000" dirty="0" smtClean="0"/>
              <a:t>Python 3 Tutorial: </a:t>
            </a:r>
            <a:r>
              <a:rPr lang="en-US" sz="2000" dirty="0">
                <a:hlinkClick r:id="rId3"/>
              </a:rPr>
              <a:t>http://www.python-course.eu/python3_course.php</a:t>
            </a:r>
            <a:endParaRPr lang="en-US" sz="2000" dirty="0"/>
          </a:p>
          <a:p>
            <a:r>
              <a:rPr lang="en-US" sz="2000" dirty="0" smtClean="0"/>
              <a:t>Python </a:t>
            </a:r>
            <a:r>
              <a:rPr lang="en-US" sz="2000" dirty="0"/>
              <a:t>School: </a:t>
            </a:r>
            <a:r>
              <a:rPr lang="en-US" sz="2000" dirty="0">
                <a:hlinkClick r:id="rId4"/>
              </a:rPr>
              <a:t>http://www.pythonschool.net/basics/introduction-to-python</a:t>
            </a:r>
            <a:r>
              <a:rPr lang="en-US" sz="2000" dirty="0" smtClean="0">
                <a:hlinkClick r:id="rId4"/>
              </a:rPr>
              <a:t>/</a:t>
            </a:r>
            <a:r>
              <a:rPr lang="en-US" sz="2000" dirty="0" smtClean="0"/>
              <a:t> </a:t>
            </a:r>
          </a:p>
          <a:p>
            <a:r>
              <a:rPr lang="en-US" sz="2000" b="1" dirty="0" smtClean="0"/>
              <a:t>Python2 to Python3:</a:t>
            </a:r>
            <a:r>
              <a:rPr lang="en-US" sz="2000" dirty="0" smtClean="0"/>
              <a:t> </a:t>
            </a:r>
            <a:r>
              <a:rPr lang="en-US" sz="2000" dirty="0" smtClean="0">
                <a:hlinkClick r:id="rId5"/>
              </a:rPr>
              <a:t>https://wiki.python.org/moin/Python2orPython3</a:t>
            </a:r>
            <a:r>
              <a:rPr lang="en-US" sz="2000" dirty="0" smtClean="0"/>
              <a:t> </a:t>
            </a:r>
          </a:p>
          <a:p>
            <a:pPr lvl="1"/>
            <a:endParaRPr lang="en-US" sz="1800" dirty="0" smtClean="0"/>
          </a:p>
          <a:p>
            <a:pPr lvl="1"/>
            <a:endParaRPr lang="en-US" sz="1800" dirty="0" smtClean="0"/>
          </a:p>
          <a:p>
            <a:endParaRPr lang="en-US" sz="2000" dirty="0" smtClean="0"/>
          </a:p>
          <a:p>
            <a:endParaRPr lang="en-US" sz="2000" dirty="0"/>
          </a:p>
        </p:txBody>
      </p:sp>
      <p:sp>
        <p:nvSpPr>
          <p:cNvPr id="4" name="Rectangle 3"/>
          <p:cNvSpPr/>
          <p:nvPr/>
        </p:nvSpPr>
        <p:spPr>
          <a:xfrm>
            <a:off x="294975" y="2914202"/>
            <a:ext cx="8080921" cy="3447098"/>
          </a:xfrm>
          <a:prstGeom prst="rect">
            <a:avLst/>
          </a:prstGeom>
          <a:solidFill>
            <a:schemeClr val="bg1"/>
          </a:solidFill>
        </p:spPr>
        <p:txBody>
          <a:bodyPr wrap="square">
            <a:spAutoFit/>
          </a:bodyPr>
          <a:lstStyle/>
          <a:p>
            <a:r>
              <a:rPr lang="en-US" sz="2000" b="1" dirty="0"/>
              <a:t>Many other – tutorials </a:t>
            </a:r>
            <a:r>
              <a:rPr lang="en-US" sz="2000" b="1" dirty="0" err="1"/>
              <a:t>etc</a:t>
            </a:r>
            <a:r>
              <a:rPr lang="en-US" sz="2000" b="1" dirty="0"/>
              <a:t> </a:t>
            </a:r>
            <a:r>
              <a:rPr lang="en-US" sz="2000" dirty="0"/>
              <a:t>- 	</a:t>
            </a:r>
          </a:p>
          <a:p>
            <a:pPr lvl="1"/>
            <a:r>
              <a:rPr lang="en-GB" dirty="0"/>
              <a:t>The official python tutorial: </a:t>
            </a:r>
            <a:r>
              <a:rPr lang="en-GB" dirty="0">
                <a:hlinkClick r:id="rId6"/>
              </a:rPr>
              <a:t>http://docs.python.org/tutorial/</a:t>
            </a:r>
            <a:endParaRPr lang="en-GB" dirty="0"/>
          </a:p>
          <a:p>
            <a:pPr lvl="1"/>
            <a:r>
              <a:rPr lang="en-GB" dirty="0">
                <a:hlinkClick r:id="rId7"/>
              </a:rPr>
              <a:t>http://www.diveintopython.net/</a:t>
            </a:r>
            <a:endParaRPr lang="en-GB" dirty="0"/>
          </a:p>
          <a:p>
            <a:pPr lvl="1"/>
            <a:r>
              <a:rPr lang="en-US" dirty="0">
                <a:hlinkClick r:id="rId8"/>
              </a:rPr>
              <a:t>http://www.tutorialspoint.com/python/index.htm</a:t>
            </a:r>
            <a:r>
              <a:rPr lang="en-US" dirty="0"/>
              <a:t> </a:t>
            </a:r>
            <a:endParaRPr lang="en-GB" dirty="0"/>
          </a:p>
          <a:p>
            <a:pPr lvl="1"/>
            <a:r>
              <a:rPr lang="en-GB" dirty="0">
                <a:hlinkClick r:id="rId9"/>
              </a:rPr>
              <a:t>http://www.ibiblio.org/g2swap/byteofpython/read/</a:t>
            </a:r>
            <a:endParaRPr lang="en-US" dirty="0">
              <a:hlinkClick r:id="rId10"/>
            </a:endParaRPr>
          </a:p>
          <a:p>
            <a:pPr lvl="1"/>
            <a:r>
              <a:rPr lang="en-US" dirty="0">
                <a:hlinkClick r:id="rId10"/>
              </a:rPr>
              <a:t>http://www.afterhoursprogramming.com/tutorial/Python/Overview/ </a:t>
            </a:r>
          </a:p>
          <a:p>
            <a:pPr lvl="1"/>
            <a:r>
              <a:rPr lang="en-US" dirty="0">
                <a:hlinkClick r:id="rId10"/>
              </a:rPr>
              <a:t>http://www.pyschools.com/</a:t>
            </a:r>
          </a:p>
          <a:p>
            <a:pPr lvl="1"/>
            <a:r>
              <a:rPr lang="en-GB" dirty="0">
                <a:hlinkClick r:id="rId11"/>
              </a:rPr>
              <a:t>http://learnpythonthehardway.org/</a:t>
            </a:r>
            <a:endParaRPr lang="en-US" dirty="0">
              <a:hlinkClick r:id="rId10"/>
            </a:endParaRPr>
          </a:p>
          <a:p>
            <a:pPr lvl="1"/>
            <a:r>
              <a:rPr lang="en-US" dirty="0">
                <a:hlinkClick r:id="rId10"/>
              </a:rPr>
              <a:t>http://www.stavros.io/tutorials/python/</a:t>
            </a:r>
            <a:r>
              <a:rPr lang="en-US" dirty="0"/>
              <a:t> </a:t>
            </a:r>
          </a:p>
          <a:p>
            <a:pPr lvl="1"/>
            <a:r>
              <a:rPr lang="en-US" dirty="0">
                <a:hlinkClick r:id="rId12"/>
              </a:rPr>
              <a:t>http://www.w3resource.com/python/python-tutorial.php</a:t>
            </a:r>
            <a:r>
              <a:rPr lang="en-US" dirty="0"/>
              <a:t> </a:t>
            </a:r>
          </a:p>
          <a:p>
            <a:pPr lvl="1"/>
            <a:r>
              <a:rPr lang="en-US" dirty="0">
                <a:hlinkClick r:id="rId13"/>
              </a:rPr>
              <a:t>http://code.activestate.com/recipes/langs/python/</a:t>
            </a:r>
            <a:r>
              <a:rPr lang="en-US" dirty="0"/>
              <a:t> </a:t>
            </a:r>
          </a:p>
          <a:p>
            <a:pPr lvl="1"/>
            <a:r>
              <a:rPr lang="en-US" dirty="0">
                <a:hlinkClick r:id="rId14"/>
              </a:rPr>
              <a:t>http://wiki.python.org/moin/PythonBooks</a:t>
            </a:r>
            <a:r>
              <a:rPr lang="en-US" dirty="0"/>
              <a:t> </a:t>
            </a:r>
          </a:p>
        </p:txBody>
      </p:sp>
    </p:spTree>
    <p:extLst>
      <p:ext uri="{BB962C8B-B14F-4D97-AF65-F5344CB8AC3E}">
        <p14:creationId xmlns:p14="http://schemas.microsoft.com/office/powerpoint/2010/main" val="2671219928"/>
      </p:ext>
    </p:extLst>
  </p:cSld>
  <p:clrMapOvr>
    <a:masterClrMapping/>
  </p:clrMapOvr>
  <p:transition xmlns:p14="http://schemas.microsoft.com/office/powerpoint/2010/mai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a:xfrm>
            <a:off x="522218" y="735640"/>
            <a:ext cx="7836285" cy="4812883"/>
          </a:xfrm>
        </p:spPr>
        <p:txBody>
          <a:bodyPr>
            <a:noAutofit/>
          </a:bodyPr>
          <a:lstStyle/>
          <a:p>
            <a:r>
              <a:rPr lang="en-US" sz="2400" dirty="0">
                <a:latin typeface="Corbel" charset="0"/>
              </a:rPr>
              <a:t>Programming Python by Mark Lutz, O’Reilly. Published 31 Dec 2010</a:t>
            </a:r>
          </a:p>
          <a:p>
            <a:r>
              <a:rPr lang="en-US" sz="2400" dirty="0" smtClean="0">
                <a:latin typeface="Corbel" charset="0"/>
              </a:rPr>
              <a:t>Python</a:t>
            </a:r>
            <a:r>
              <a:rPr lang="en-US" sz="2400" dirty="0">
                <a:latin typeface="Corbel" charset="0"/>
              </a:rPr>
              <a:t>® Programming for the Absolute Beginner, Third Edition by Michael Dawson, </a:t>
            </a:r>
            <a:r>
              <a:rPr lang="en-US" sz="2400" dirty="0" err="1">
                <a:latin typeface="Corbel" charset="0"/>
              </a:rPr>
              <a:t>Cengage</a:t>
            </a:r>
            <a:r>
              <a:rPr lang="en-US" sz="2400" dirty="0">
                <a:latin typeface="Corbel" charset="0"/>
              </a:rPr>
              <a:t> Learning. </a:t>
            </a:r>
          </a:p>
          <a:p>
            <a:r>
              <a:rPr lang="en-US" sz="2400" dirty="0" smtClean="0">
                <a:latin typeface="Corbel" charset="0"/>
              </a:rPr>
              <a:t>More </a:t>
            </a:r>
            <a:r>
              <a:rPr lang="en-US" sz="2400" dirty="0">
                <a:latin typeface="Corbel" charset="0"/>
              </a:rPr>
              <a:t>Python programming for the absolute beginner Jonathan S. </a:t>
            </a:r>
            <a:r>
              <a:rPr lang="en-US" sz="2400" dirty="0" err="1">
                <a:latin typeface="Corbel" charset="0"/>
              </a:rPr>
              <a:t>Harbour</a:t>
            </a:r>
            <a:r>
              <a:rPr lang="en-US" sz="2400" dirty="0">
                <a:latin typeface="Corbel" charset="0"/>
              </a:rPr>
              <a:t>, </a:t>
            </a:r>
            <a:r>
              <a:rPr lang="en-US" sz="2400" dirty="0" err="1">
                <a:latin typeface="Corbel" charset="0"/>
              </a:rPr>
              <a:t>Cengage</a:t>
            </a:r>
            <a:r>
              <a:rPr lang="en-US" sz="2400" dirty="0">
                <a:latin typeface="Corbel" charset="0"/>
              </a:rPr>
              <a:t> Learning, c2012.</a:t>
            </a:r>
          </a:p>
          <a:p>
            <a:r>
              <a:rPr lang="en-GB" sz="2400" dirty="0" smtClean="0">
                <a:latin typeface="Corbel" charset="0"/>
              </a:rPr>
              <a:t>Learning Python  by </a:t>
            </a:r>
            <a:r>
              <a:rPr lang="en-GB" sz="2400" i="1" dirty="0" smtClean="0">
                <a:latin typeface="Corbel" charset="0"/>
              </a:rPr>
              <a:t>Mark </a:t>
            </a:r>
            <a:r>
              <a:rPr lang="en-GB" sz="2400" i="1" dirty="0">
                <a:latin typeface="Corbel" charset="0"/>
              </a:rPr>
              <a:t>Lutz</a:t>
            </a:r>
            <a:r>
              <a:rPr lang="en-GB" sz="2400" dirty="0">
                <a:latin typeface="Corbel" charset="0"/>
              </a:rPr>
              <a:t> (O’Reilly Media)</a:t>
            </a:r>
          </a:p>
          <a:p>
            <a:r>
              <a:rPr lang="en-GB" sz="2400" dirty="0" smtClean="0">
                <a:latin typeface="Corbel" charset="0"/>
              </a:rPr>
              <a:t>Python </a:t>
            </a:r>
            <a:r>
              <a:rPr lang="en-GB" sz="2400" dirty="0">
                <a:latin typeface="Corbel" charset="0"/>
              </a:rPr>
              <a:t>Essential Reference </a:t>
            </a:r>
            <a:r>
              <a:rPr lang="en-GB" sz="2400" dirty="0" smtClean="0">
                <a:latin typeface="Corbel" charset="0"/>
              </a:rPr>
              <a:t> by </a:t>
            </a:r>
            <a:r>
              <a:rPr lang="en-GB" sz="2400" i="1" dirty="0" smtClean="0">
                <a:latin typeface="Corbel" charset="0"/>
              </a:rPr>
              <a:t>David </a:t>
            </a:r>
            <a:r>
              <a:rPr lang="en-GB" sz="2400" i="1" dirty="0">
                <a:latin typeface="Corbel" charset="0"/>
              </a:rPr>
              <a:t>M. Beazley</a:t>
            </a:r>
            <a:r>
              <a:rPr lang="en-GB" sz="2400" dirty="0">
                <a:latin typeface="Corbel" charset="0"/>
              </a:rPr>
              <a:t> (Addison </a:t>
            </a:r>
            <a:r>
              <a:rPr lang="en-GB" sz="2400" dirty="0" smtClean="0">
                <a:latin typeface="Corbel" charset="0"/>
              </a:rPr>
              <a:t>Wesley)</a:t>
            </a:r>
            <a:br>
              <a:rPr lang="en-GB" sz="2400" dirty="0" smtClean="0">
                <a:latin typeface="Corbel" charset="0"/>
              </a:rPr>
            </a:br>
            <a:r>
              <a:rPr lang="en-US" sz="2400" i="1" dirty="0" smtClean="0"/>
              <a:t>Python </a:t>
            </a:r>
            <a:r>
              <a:rPr lang="en-US" sz="2400" i="1" dirty="0"/>
              <a:t>Cookbook</a:t>
            </a:r>
            <a:r>
              <a:rPr lang="en-US" sz="2400" dirty="0"/>
              <a:t>, ed. by </a:t>
            </a:r>
            <a:r>
              <a:rPr lang="en-US" sz="2400" dirty="0" err="1"/>
              <a:t>Martelli</a:t>
            </a:r>
            <a:r>
              <a:rPr lang="en-US" sz="2400" dirty="0"/>
              <a:t>, Ravenscroft and </a:t>
            </a:r>
            <a:r>
              <a:rPr lang="en-US" sz="2400" dirty="0" err="1"/>
              <a:t>Ascher</a:t>
            </a:r>
            <a:endParaRPr lang="en-US" sz="2400" dirty="0"/>
          </a:p>
          <a:p>
            <a:r>
              <a:rPr lang="en-GB" sz="2400" dirty="0" smtClean="0">
                <a:latin typeface="Corbel" charset="0"/>
              </a:rPr>
              <a:t>Programming </a:t>
            </a:r>
            <a:r>
              <a:rPr lang="en-GB" sz="2400" dirty="0">
                <a:latin typeface="Corbel" charset="0"/>
              </a:rPr>
              <a:t>in Python 3: A Complete Introduction to the Python </a:t>
            </a:r>
            <a:r>
              <a:rPr lang="en-GB" sz="2400" dirty="0" smtClean="0">
                <a:latin typeface="Corbel" charset="0"/>
              </a:rPr>
              <a:t>Language  by </a:t>
            </a:r>
            <a:r>
              <a:rPr lang="en-GB" sz="2400" i="1" dirty="0" smtClean="0">
                <a:latin typeface="Corbel" charset="0"/>
              </a:rPr>
              <a:t>Mark </a:t>
            </a:r>
            <a:r>
              <a:rPr lang="en-GB" sz="2400" i="1" dirty="0">
                <a:latin typeface="Corbel" charset="0"/>
              </a:rPr>
              <a:t>Summerfield</a:t>
            </a:r>
            <a:r>
              <a:rPr lang="en-GB" sz="2400" dirty="0">
                <a:latin typeface="Corbel" charset="0"/>
              </a:rPr>
              <a:t> (Addison Wesley</a:t>
            </a:r>
            <a:r>
              <a:rPr lang="en-GB" sz="2400" dirty="0" smtClean="0">
                <a:latin typeface="Corbel" charset="0"/>
              </a:rPr>
              <a:t>)</a:t>
            </a:r>
            <a:endParaRPr lang="en-GB" sz="2400" dirty="0">
              <a:latin typeface="Corbel" charset="0"/>
            </a:endParaRPr>
          </a:p>
        </p:txBody>
      </p:sp>
    </p:spTree>
    <p:extLst>
      <p:ext uri="{BB962C8B-B14F-4D97-AF65-F5344CB8AC3E}">
        <p14:creationId xmlns:p14="http://schemas.microsoft.com/office/powerpoint/2010/main" val="4155329529"/>
      </p:ext>
    </p:extLst>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smtClean="0"/>
              <a:t>UFCFB3-30-1  Lecture 2 2015-2016</a:t>
            </a:r>
            <a:endParaRPr lang="en-GB" dirty="0"/>
          </a:p>
        </p:txBody>
      </p:sp>
      <p:sp>
        <p:nvSpPr>
          <p:cNvPr id="6" name="Slide Number Placeholder 5"/>
          <p:cNvSpPr>
            <a:spLocks noGrp="1"/>
          </p:cNvSpPr>
          <p:nvPr>
            <p:ph type="sldNum" sz="quarter" idx="12"/>
          </p:nvPr>
        </p:nvSpPr>
        <p:spPr/>
        <p:txBody>
          <a:bodyPr/>
          <a:lstStyle/>
          <a:p>
            <a:fld id="{AF459C9B-E273-4BCA-96A2-2D0594D9DE04}" type="slidenum">
              <a:rPr lang="en-GB"/>
              <a:pPr/>
              <a:t>3</a:t>
            </a:fld>
            <a:endParaRPr lang="en-GB"/>
          </a:p>
        </p:txBody>
      </p:sp>
      <p:sp>
        <p:nvSpPr>
          <p:cNvPr id="214018" name="Rectangle 2"/>
          <p:cNvSpPr>
            <a:spLocks noGrp="1" noChangeArrowheads="1"/>
          </p:cNvSpPr>
          <p:nvPr>
            <p:ph type="title"/>
          </p:nvPr>
        </p:nvSpPr>
        <p:spPr/>
        <p:txBody>
          <a:bodyPr/>
          <a:lstStyle/>
          <a:p>
            <a:r>
              <a:rPr lang="en-GB" dirty="0"/>
              <a:t>This </a:t>
            </a:r>
            <a:r>
              <a:rPr lang="en-GB" dirty="0" smtClean="0"/>
              <a:t>Lab session…</a:t>
            </a:r>
            <a:endParaRPr lang="en-GB" dirty="0"/>
          </a:p>
        </p:txBody>
      </p:sp>
      <p:sp>
        <p:nvSpPr>
          <p:cNvPr id="214019" name="Rectangle 3"/>
          <p:cNvSpPr>
            <a:spLocks noGrp="1" noChangeArrowheads="1"/>
          </p:cNvSpPr>
          <p:nvPr>
            <p:ph type="body" idx="1"/>
          </p:nvPr>
        </p:nvSpPr>
        <p:spPr/>
        <p:txBody>
          <a:bodyPr/>
          <a:lstStyle/>
          <a:p>
            <a:r>
              <a:rPr lang="en-GB" dirty="0" smtClean="0"/>
              <a:t>Quick intro to Python Basics</a:t>
            </a:r>
            <a:endParaRPr lang="en-GB" dirty="0"/>
          </a:p>
          <a:p>
            <a:r>
              <a:rPr lang="en-GB" dirty="0" smtClean="0"/>
              <a:t>Compilation and Running Programs from Command Prompt</a:t>
            </a:r>
            <a:endParaRPr lang="en-GB" dirty="0"/>
          </a:p>
          <a:p>
            <a:r>
              <a:rPr lang="en-GB" dirty="0" smtClean="0"/>
              <a:t>Practical Exercise</a:t>
            </a:r>
          </a:p>
          <a:p>
            <a:pPr>
              <a:buFontTx/>
              <a:buNone/>
            </a:pPr>
            <a:endParaRPr lang="en-GB" dirty="0"/>
          </a:p>
          <a:p>
            <a:pPr algn="ctr">
              <a:buFontTx/>
              <a:buNone/>
            </a:pPr>
            <a:r>
              <a:rPr lang="en-GB" dirty="0" smtClean="0">
                <a:solidFill>
                  <a:srgbClr val="FF0000"/>
                </a:solidFill>
              </a:rPr>
              <a:t>More Details in Lecture on Thursday</a:t>
            </a:r>
            <a:endParaRPr lang="en-GB" dirty="0">
              <a:solidFill>
                <a:srgbClr val="FF0000"/>
              </a:solidFill>
            </a:endParaRP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Python</a:t>
            </a:r>
            <a:endParaRPr lang="en-US" dirty="0"/>
          </a:p>
        </p:txBody>
      </p:sp>
      <p:sp>
        <p:nvSpPr>
          <p:cNvPr id="3" name="Content Placeholder 2"/>
          <p:cNvSpPr>
            <a:spLocks noGrp="1"/>
          </p:cNvSpPr>
          <p:nvPr>
            <p:ph idx="1"/>
          </p:nvPr>
        </p:nvSpPr>
        <p:spPr>
          <a:xfrm>
            <a:off x="0" y="1431282"/>
            <a:ext cx="9144000" cy="3288017"/>
          </a:xfrm>
        </p:spPr>
        <p:txBody>
          <a:bodyPr/>
          <a:lstStyle/>
          <a:p>
            <a:r>
              <a:rPr lang="en-US" b="1" dirty="0" smtClean="0"/>
              <a:t>IMPORTANT</a:t>
            </a:r>
          </a:p>
          <a:p>
            <a:r>
              <a:rPr lang="en-US" dirty="0" smtClean="0">
                <a:solidFill>
                  <a:srgbClr val="FF0000"/>
                </a:solidFill>
              </a:rPr>
              <a:t>If you haven’t copied Python27 and Python34 folders on your memory stick then please do so and follow instructions from extended word document from last week practical session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4</a:t>
            </a:fld>
            <a:endParaRPr lang="en-GB"/>
          </a:p>
        </p:txBody>
      </p:sp>
    </p:spTree>
    <p:extLst>
      <p:ext uri="{BB962C8B-B14F-4D97-AF65-F5344CB8AC3E}">
        <p14:creationId xmlns:p14="http://schemas.microsoft.com/office/powerpoint/2010/main" val="2319507901"/>
      </p:ext>
    </p:extLst>
  </p:cSld>
  <p:clrMapOvr>
    <a:masterClrMapping/>
  </p:clrMapOvr>
  <p:transition xmlns:p14="http://schemas.microsoft.com/office/powerpoint/2010/mai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program structure</a:t>
            </a:r>
            <a:endParaRPr lang="en-US" dirty="0"/>
          </a:p>
        </p:txBody>
      </p:sp>
      <p:sp>
        <p:nvSpPr>
          <p:cNvPr id="3" name="Content Placeholder 2"/>
          <p:cNvSpPr>
            <a:spLocks noGrp="1"/>
          </p:cNvSpPr>
          <p:nvPr>
            <p:ph idx="1"/>
          </p:nvPr>
        </p:nvSpPr>
        <p:spPr/>
        <p:txBody>
          <a:bodyPr/>
          <a:lstStyle/>
          <a:p>
            <a:r>
              <a:rPr lang="en-US" dirty="0" smtClean="0"/>
              <a:t>Declarations (Language dependent)</a:t>
            </a:r>
          </a:p>
          <a:p>
            <a:pPr lvl="1"/>
            <a:r>
              <a:rPr lang="en-US" dirty="0" smtClean="0"/>
              <a:t>Library load</a:t>
            </a:r>
          </a:p>
          <a:p>
            <a:pPr lvl="1"/>
            <a:r>
              <a:rPr lang="en-US" dirty="0" smtClean="0"/>
              <a:t>Global variables </a:t>
            </a:r>
            <a:r>
              <a:rPr lang="en-US" dirty="0" err="1" smtClean="0"/>
              <a:t>etc</a:t>
            </a:r>
            <a:endParaRPr lang="en-US" dirty="0" smtClean="0"/>
          </a:p>
          <a:p>
            <a:pPr lvl="1"/>
            <a:r>
              <a:rPr lang="en-US" dirty="0" smtClean="0"/>
              <a:t>Sub routines/functions</a:t>
            </a:r>
          </a:p>
          <a:p>
            <a:r>
              <a:rPr lang="en-US" dirty="0" smtClean="0"/>
              <a:t>Program body</a:t>
            </a:r>
          </a:p>
          <a:p>
            <a:pPr lvl="1"/>
            <a:r>
              <a:rPr lang="en-US" dirty="0" smtClean="0"/>
              <a:t>Variables</a:t>
            </a:r>
          </a:p>
          <a:p>
            <a:pPr lvl="1"/>
            <a:r>
              <a:rPr lang="en-US" dirty="0" smtClean="0"/>
              <a:t>Business/program logic</a:t>
            </a:r>
          </a:p>
          <a:p>
            <a:pPr lvl="2"/>
            <a:r>
              <a:rPr lang="en-US" dirty="0" smtClean="0"/>
              <a:t>Statements – assignments, method calls, input/output</a:t>
            </a:r>
          </a:p>
          <a:p>
            <a:pPr lvl="2"/>
            <a:r>
              <a:rPr lang="en-US" dirty="0" smtClean="0"/>
              <a:t>Control structures – conditional/loops</a:t>
            </a:r>
          </a:p>
          <a:p>
            <a:r>
              <a:rPr lang="en-US" dirty="0" smtClean="0"/>
              <a:t>Program Cleanup (Language dependent)</a:t>
            </a:r>
            <a:endParaRPr lang="en-US" dirty="0"/>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5</a:t>
            </a:fld>
            <a:endParaRPr lang="en-GB"/>
          </a:p>
        </p:txBody>
      </p:sp>
    </p:spTree>
    <p:extLst>
      <p:ext uri="{BB962C8B-B14F-4D97-AF65-F5344CB8AC3E}">
        <p14:creationId xmlns:p14="http://schemas.microsoft.com/office/powerpoint/2010/main" val="1271220065"/>
      </p:ext>
    </p:extLst>
  </p:cSld>
  <p:clrMapOvr>
    <a:masterClrMapping/>
  </p:clrMapOvr>
  <p:transition xmlns:p14="http://schemas.microsoft.com/office/powerpoint/2010/mai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dirty="0" smtClean="0"/>
              <a:t>UFCFB3-30-1  Lecture 2 2015-2016</a:t>
            </a:r>
            <a:endParaRPr lang="en-GB" dirty="0"/>
          </a:p>
        </p:txBody>
      </p:sp>
      <p:sp>
        <p:nvSpPr>
          <p:cNvPr id="6" name="Slide Number Placeholder 5"/>
          <p:cNvSpPr>
            <a:spLocks noGrp="1"/>
          </p:cNvSpPr>
          <p:nvPr>
            <p:ph type="sldNum" sz="quarter" idx="12"/>
          </p:nvPr>
        </p:nvSpPr>
        <p:spPr/>
        <p:txBody>
          <a:bodyPr/>
          <a:lstStyle/>
          <a:p>
            <a:fld id="{B0E9AD09-0D8A-4C49-9AC9-E55A3FC6EA0D}" type="slidenum">
              <a:rPr lang="en-GB"/>
              <a:pPr/>
              <a:t>6</a:t>
            </a:fld>
            <a:endParaRPr lang="en-GB"/>
          </a:p>
        </p:txBody>
      </p:sp>
      <p:sp>
        <p:nvSpPr>
          <p:cNvPr id="191490" name="Rectangle 2"/>
          <p:cNvSpPr>
            <a:spLocks noGrp="1" noChangeArrowheads="1"/>
          </p:cNvSpPr>
          <p:nvPr>
            <p:ph type="title"/>
          </p:nvPr>
        </p:nvSpPr>
        <p:spPr>
          <a:xfrm>
            <a:off x="0" y="-76200"/>
            <a:ext cx="9144000" cy="974725"/>
          </a:xfrm>
        </p:spPr>
        <p:txBody>
          <a:bodyPr/>
          <a:lstStyle/>
          <a:p>
            <a:r>
              <a:rPr lang="en-GB" sz="3600" dirty="0" smtClean="0">
                <a:solidFill>
                  <a:schemeClr val="tx1"/>
                </a:solidFill>
              </a:rPr>
              <a:t>Python</a:t>
            </a:r>
            <a:r>
              <a:rPr lang="en-GB" sz="3600" dirty="0">
                <a:solidFill>
                  <a:schemeClr val="tx1"/>
                </a:solidFill>
              </a:rPr>
              <a:t/>
            </a:r>
            <a:br>
              <a:rPr lang="en-GB" sz="3600" dirty="0">
                <a:solidFill>
                  <a:schemeClr val="tx1"/>
                </a:solidFill>
              </a:rPr>
            </a:br>
            <a:r>
              <a:rPr lang="en-GB" sz="2400" dirty="0">
                <a:solidFill>
                  <a:schemeClr val="tx1"/>
                </a:solidFill>
              </a:rPr>
              <a:t>https://</a:t>
            </a:r>
            <a:r>
              <a:rPr lang="en-GB" sz="2400" dirty="0" err="1">
                <a:solidFill>
                  <a:schemeClr val="tx1"/>
                </a:solidFill>
              </a:rPr>
              <a:t>www.python.org</a:t>
            </a:r>
            <a:r>
              <a:rPr lang="en-GB" sz="2400" dirty="0">
                <a:solidFill>
                  <a:schemeClr val="tx1"/>
                </a:solidFill>
              </a:rPr>
              <a:t>/</a:t>
            </a:r>
          </a:p>
        </p:txBody>
      </p:sp>
      <p:sp>
        <p:nvSpPr>
          <p:cNvPr id="191491" name="Rectangle 3"/>
          <p:cNvSpPr>
            <a:spLocks noGrp="1" noChangeArrowheads="1"/>
          </p:cNvSpPr>
          <p:nvPr>
            <p:ph type="body" idx="1"/>
          </p:nvPr>
        </p:nvSpPr>
        <p:spPr>
          <a:xfrm>
            <a:off x="0" y="1022350"/>
            <a:ext cx="9144000" cy="5378450"/>
          </a:xfrm>
        </p:spPr>
        <p:txBody>
          <a:bodyPr/>
          <a:lstStyle/>
          <a:p>
            <a:pPr algn="ctr">
              <a:lnSpc>
                <a:spcPct val="90000"/>
              </a:lnSpc>
              <a:buFontTx/>
              <a:buNone/>
            </a:pPr>
            <a:r>
              <a:rPr lang="en-GB" sz="2800" dirty="0" smtClean="0"/>
              <a:t> </a:t>
            </a:r>
            <a:r>
              <a:rPr lang="en-GB" sz="2900" dirty="0" smtClean="0"/>
              <a:t> </a:t>
            </a:r>
            <a:endParaRPr lang="en-GB" sz="2900" dirty="0"/>
          </a:p>
          <a:p>
            <a:pPr>
              <a:lnSpc>
                <a:spcPct val="90000"/>
              </a:lnSpc>
            </a:pPr>
            <a:r>
              <a:rPr lang="en-GB" sz="2900" dirty="0" smtClean="0"/>
              <a:t>In order to write your Python programs</a:t>
            </a:r>
          </a:p>
          <a:p>
            <a:pPr lvl="1">
              <a:lnSpc>
                <a:spcPct val="90000"/>
              </a:lnSpc>
            </a:pPr>
            <a:r>
              <a:rPr lang="en-GB" sz="2500" dirty="0" smtClean="0"/>
              <a:t>Use Notepad++ or other similar editor. You may also use IDLE that is python IDE and comes with Python34</a:t>
            </a:r>
            <a:endParaRPr lang="en-GB" sz="2500" dirty="0"/>
          </a:p>
          <a:p>
            <a:pPr>
              <a:lnSpc>
                <a:spcPct val="90000"/>
              </a:lnSpc>
            </a:pPr>
            <a:r>
              <a:rPr lang="en-GB" sz="3000" dirty="0" smtClean="0"/>
              <a:t>Type your program and save in a file with extension .</a:t>
            </a:r>
            <a:r>
              <a:rPr lang="en-GB" sz="3000" dirty="0" err="1" smtClean="0"/>
              <a:t>py</a:t>
            </a:r>
            <a:endParaRPr lang="en-GB" sz="3000" dirty="0" smtClean="0"/>
          </a:p>
          <a:p>
            <a:pPr>
              <a:lnSpc>
                <a:spcPct val="90000"/>
              </a:lnSpc>
            </a:pPr>
            <a:r>
              <a:rPr lang="en-GB" sz="3000" dirty="0" smtClean="0"/>
              <a:t>You should save your programs in </a:t>
            </a:r>
            <a:r>
              <a:rPr lang="en-GB" sz="3000" dirty="0" err="1" smtClean="0">
                <a:solidFill>
                  <a:srgbClr val="FF0000"/>
                </a:solidFill>
              </a:rPr>
              <a:t>htdocs</a:t>
            </a:r>
            <a:r>
              <a:rPr lang="en-GB" sz="3000" dirty="0" smtClean="0">
                <a:solidFill>
                  <a:srgbClr val="FF0000"/>
                </a:solidFill>
              </a:rPr>
              <a:t>\</a:t>
            </a:r>
            <a:r>
              <a:rPr lang="en-GB" sz="3000" dirty="0" err="1" smtClean="0">
                <a:solidFill>
                  <a:srgbClr val="FF0000"/>
                </a:solidFill>
              </a:rPr>
              <a:t>webprog</a:t>
            </a:r>
            <a:r>
              <a:rPr lang="en-GB" sz="3000" dirty="0" smtClean="0">
                <a:solidFill>
                  <a:srgbClr val="FF0000"/>
                </a:solidFill>
              </a:rPr>
              <a:t>\</a:t>
            </a:r>
            <a:r>
              <a:rPr lang="en-GB" sz="3000" dirty="0" smtClean="0"/>
              <a:t>          -  Remember you created this directory in  last week practical session.</a:t>
            </a:r>
            <a:endParaRPr lang="en-GB" sz="3000" dirty="0"/>
          </a:p>
          <a:p>
            <a:pPr>
              <a:lnSpc>
                <a:spcPct val="90000"/>
              </a:lnSpc>
              <a:buFontTx/>
              <a:buNone/>
            </a:pPr>
            <a:endParaRPr lang="en-GB" sz="2900"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GB" dirty="0" smtClean="0"/>
              <a:t>UFCFB3-30-1  Lecture 2 2015-2016</a:t>
            </a:r>
            <a:endParaRPr lang="en-GB" dirty="0"/>
          </a:p>
        </p:txBody>
      </p:sp>
      <p:sp>
        <p:nvSpPr>
          <p:cNvPr id="8" name="Slide Number Placeholder 5"/>
          <p:cNvSpPr>
            <a:spLocks noGrp="1"/>
          </p:cNvSpPr>
          <p:nvPr>
            <p:ph type="sldNum" sz="quarter" idx="12"/>
          </p:nvPr>
        </p:nvSpPr>
        <p:spPr/>
        <p:txBody>
          <a:bodyPr/>
          <a:lstStyle/>
          <a:p>
            <a:fld id="{C05A1012-D6BB-4879-81C3-52A10ECA4B95}" type="slidenum">
              <a:rPr lang="en-GB"/>
              <a:pPr/>
              <a:t>7</a:t>
            </a:fld>
            <a:endParaRPr lang="en-GB"/>
          </a:p>
        </p:txBody>
      </p:sp>
      <p:sp>
        <p:nvSpPr>
          <p:cNvPr id="249858" name="Rectangle 2"/>
          <p:cNvSpPr>
            <a:spLocks noGrp="1" noChangeArrowheads="1"/>
          </p:cNvSpPr>
          <p:nvPr>
            <p:ph type="title"/>
          </p:nvPr>
        </p:nvSpPr>
        <p:spPr/>
        <p:txBody>
          <a:bodyPr/>
          <a:lstStyle/>
          <a:p>
            <a:r>
              <a:rPr lang="en-GB" sz="3600" dirty="0" smtClean="0"/>
              <a:t>Running a program …</a:t>
            </a:r>
            <a:endParaRPr lang="en-GB" sz="3600" dirty="0"/>
          </a:p>
        </p:txBody>
      </p:sp>
      <p:sp>
        <p:nvSpPr>
          <p:cNvPr id="249859" name="Rectangle 3"/>
          <p:cNvSpPr>
            <a:spLocks noGrp="1" noChangeArrowheads="1"/>
          </p:cNvSpPr>
          <p:nvPr>
            <p:ph type="body" idx="1"/>
          </p:nvPr>
        </p:nvSpPr>
        <p:spPr>
          <a:xfrm>
            <a:off x="0" y="487424"/>
            <a:ext cx="9144000" cy="5638800"/>
          </a:xfrm>
        </p:spPr>
        <p:txBody>
          <a:bodyPr/>
          <a:lstStyle/>
          <a:p>
            <a:pPr>
              <a:lnSpc>
                <a:spcPct val="90000"/>
              </a:lnSpc>
            </a:pPr>
            <a:r>
              <a:rPr lang="en-GB" sz="2000" dirty="0" smtClean="0"/>
              <a:t>You can either load </a:t>
            </a:r>
            <a:r>
              <a:rPr lang="en-GB" sz="2000" dirty="0" smtClean="0">
                <a:solidFill>
                  <a:srgbClr val="FF0000"/>
                </a:solidFill>
              </a:rPr>
              <a:t>\</a:t>
            </a:r>
            <a:r>
              <a:rPr lang="en-GB" sz="2000" dirty="0" err="1" smtClean="0">
                <a:solidFill>
                  <a:srgbClr val="FF0000"/>
                </a:solidFill>
              </a:rPr>
              <a:t>htdocs</a:t>
            </a:r>
            <a:r>
              <a:rPr lang="en-GB" sz="2000" dirty="0" smtClean="0">
                <a:solidFill>
                  <a:srgbClr val="FF0000"/>
                </a:solidFill>
              </a:rPr>
              <a:t>\</a:t>
            </a:r>
            <a:r>
              <a:rPr lang="en-GB" sz="2000" dirty="0" err="1" smtClean="0">
                <a:solidFill>
                  <a:srgbClr val="FF0000"/>
                </a:solidFill>
              </a:rPr>
              <a:t>webprog</a:t>
            </a:r>
            <a:r>
              <a:rPr lang="en-GB" sz="2000" dirty="0" smtClean="0">
                <a:solidFill>
                  <a:srgbClr val="FF0000"/>
                </a:solidFill>
              </a:rPr>
              <a:t>\</a:t>
            </a:r>
            <a:r>
              <a:rPr lang="en-GB" sz="2000" dirty="0" smtClean="0"/>
              <a:t>   directory through Notepad++ OR by loading command prompt (or terminal window on Mac/Linux) and then using cd command i.e. cd </a:t>
            </a:r>
            <a:r>
              <a:rPr lang="en-GB" sz="2000" dirty="0" smtClean="0">
                <a:solidFill>
                  <a:srgbClr val="FF0000"/>
                </a:solidFill>
              </a:rPr>
              <a:t>X:\</a:t>
            </a:r>
            <a:r>
              <a:rPr lang="en-GB" sz="2000" dirty="0" err="1" smtClean="0">
                <a:solidFill>
                  <a:srgbClr val="FF0000"/>
                </a:solidFill>
              </a:rPr>
              <a:t>xampp</a:t>
            </a:r>
            <a:r>
              <a:rPr lang="en-GB" sz="2000" dirty="0" smtClean="0">
                <a:solidFill>
                  <a:srgbClr val="FF0000"/>
                </a:solidFill>
              </a:rPr>
              <a:t>\</a:t>
            </a:r>
            <a:r>
              <a:rPr lang="en-GB" sz="2000" dirty="0" err="1" smtClean="0">
                <a:solidFill>
                  <a:srgbClr val="FF0000"/>
                </a:solidFill>
              </a:rPr>
              <a:t>htdocs</a:t>
            </a:r>
            <a:r>
              <a:rPr lang="en-GB" sz="2000" dirty="0" smtClean="0">
                <a:solidFill>
                  <a:srgbClr val="FF0000"/>
                </a:solidFill>
              </a:rPr>
              <a:t>\</a:t>
            </a:r>
            <a:r>
              <a:rPr lang="en-GB" sz="2000" dirty="0" err="1" smtClean="0">
                <a:solidFill>
                  <a:srgbClr val="FF0000"/>
                </a:solidFill>
              </a:rPr>
              <a:t>webprog</a:t>
            </a:r>
            <a:r>
              <a:rPr lang="en-GB" sz="2000" dirty="0" smtClean="0"/>
              <a:t>     </a:t>
            </a:r>
          </a:p>
          <a:p>
            <a:pPr lvl="1">
              <a:lnSpc>
                <a:spcPct val="90000"/>
              </a:lnSpc>
            </a:pPr>
            <a:r>
              <a:rPr lang="en-GB" sz="1600" dirty="0" smtClean="0"/>
              <a:t>please make sure you use correct drive letter i.e. X and directory names.</a:t>
            </a:r>
          </a:p>
          <a:p>
            <a:pPr lvl="1">
              <a:lnSpc>
                <a:spcPct val="90000"/>
              </a:lnSpc>
            </a:pPr>
            <a:r>
              <a:rPr lang="en-GB" sz="1600" dirty="0" smtClean="0"/>
              <a:t>Please remember on Mac and Linux \ should be replaced with /</a:t>
            </a:r>
          </a:p>
          <a:p>
            <a:pPr>
              <a:lnSpc>
                <a:spcPct val="90000"/>
              </a:lnSpc>
            </a:pPr>
            <a:r>
              <a:rPr lang="en-GB" sz="2000" dirty="0" smtClean="0"/>
              <a:t>You can execute your program by typing </a:t>
            </a:r>
          </a:p>
          <a:p>
            <a:pPr lvl="1">
              <a:lnSpc>
                <a:spcPct val="90000"/>
              </a:lnSpc>
            </a:pPr>
            <a:r>
              <a:rPr lang="en-GB" sz="1600" dirty="0" smtClean="0">
                <a:solidFill>
                  <a:srgbClr val="FF0000"/>
                </a:solidFill>
              </a:rPr>
              <a:t>python </a:t>
            </a:r>
            <a:r>
              <a:rPr lang="en-GB" sz="1600" dirty="0" err="1" smtClean="0">
                <a:solidFill>
                  <a:srgbClr val="FF0000"/>
                </a:solidFill>
              </a:rPr>
              <a:t>progarmname.py</a:t>
            </a:r>
            <a:endParaRPr lang="en-GB" sz="1600" dirty="0">
              <a:solidFill>
                <a:srgbClr val="FF0000"/>
              </a:solidFill>
            </a:endParaRPr>
          </a:p>
          <a:p>
            <a:pPr>
              <a:lnSpc>
                <a:spcPct val="90000"/>
              </a:lnSpc>
            </a:pPr>
            <a:r>
              <a:rPr lang="en-GB" sz="2000" dirty="0" smtClean="0"/>
              <a:t>When you’re running python first time you may receive an error message that python command not found/unknown – This error is because of PATH environment variable - how to handle this error?</a:t>
            </a:r>
          </a:p>
          <a:p>
            <a:pPr>
              <a:lnSpc>
                <a:spcPct val="90000"/>
              </a:lnSpc>
            </a:pPr>
            <a:r>
              <a:rPr lang="en-GB" sz="2000" dirty="0" smtClean="0">
                <a:solidFill>
                  <a:srgbClr val="FF0000"/>
                </a:solidFill>
              </a:rPr>
              <a:t>Solution </a:t>
            </a:r>
            <a:r>
              <a:rPr lang="en-GB" sz="2000" dirty="0">
                <a:solidFill>
                  <a:srgbClr val="FF0000"/>
                </a:solidFill>
              </a:rPr>
              <a:t>1</a:t>
            </a:r>
            <a:r>
              <a:rPr lang="en-GB" sz="2000" dirty="0" smtClean="0">
                <a:solidFill>
                  <a:srgbClr val="FF0000"/>
                </a:solidFill>
              </a:rPr>
              <a:t>: </a:t>
            </a:r>
            <a:r>
              <a:rPr lang="en-GB" sz="2000" dirty="0" smtClean="0"/>
              <a:t>Type full path to </a:t>
            </a:r>
            <a:r>
              <a:rPr lang="en-GB" sz="2000" dirty="0" err="1" smtClean="0"/>
              <a:t>python.exe</a:t>
            </a:r>
            <a:r>
              <a:rPr lang="en-GB" sz="2000" dirty="0" smtClean="0"/>
              <a:t> </a:t>
            </a:r>
            <a:r>
              <a:rPr lang="en-GB" sz="2000" dirty="0" smtClean="0"/>
              <a:t>i.e. </a:t>
            </a:r>
            <a:r>
              <a:rPr lang="en-GB" sz="2000" dirty="0">
                <a:solidFill>
                  <a:srgbClr val="FF0000"/>
                </a:solidFill>
              </a:rPr>
              <a:t>X:\Python34</a:t>
            </a:r>
            <a:r>
              <a:rPr lang="en-GB" sz="2000" dirty="0" smtClean="0">
                <a:solidFill>
                  <a:srgbClr val="FF0000"/>
                </a:solidFill>
              </a:rPr>
              <a:t>\</a:t>
            </a:r>
            <a:r>
              <a:rPr lang="en-GB" sz="2000" dirty="0" smtClean="0">
                <a:solidFill>
                  <a:srgbClr val="FF0000"/>
                </a:solidFill>
              </a:rPr>
              <a:t>python </a:t>
            </a:r>
            <a:r>
              <a:rPr lang="en-GB" sz="2000" dirty="0" err="1" smtClean="0">
                <a:solidFill>
                  <a:srgbClr val="FF0000"/>
                </a:solidFill>
              </a:rPr>
              <a:t>filename.py</a:t>
            </a:r>
            <a:r>
              <a:rPr lang="en-GB" sz="2000" dirty="0" smtClean="0">
                <a:solidFill>
                  <a:srgbClr val="FF0000"/>
                </a:solidFill>
              </a:rPr>
              <a:t> </a:t>
            </a:r>
          </a:p>
          <a:p>
            <a:pPr>
              <a:lnSpc>
                <a:spcPct val="90000"/>
              </a:lnSpc>
            </a:pPr>
            <a:r>
              <a:rPr lang="en-GB" sz="2000" dirty="0">
                <a:solidFill>
                  <a:srgbClr val="FF0000"/>
                </a:solidFill>
              </a:rPr>
              <a:t>Solution </a:t>
            </a:r>
            <a:r>
              <a:rPr lang="en-GB" sz="2000" dirty="0" smtClean="0">
                <a:solidFill>
                  <a:srgbClr val="FF0000"/>
                </a:solidFill>
              </a:rPr>
              <a:t>2:</a:t>
            </a:r>
            <a:r>
              <a:rPr lang="en-GB" sz="2000" dirty="0" smtClean="0"/>
              <a:t> </a:t>
            </a:r>
            <a:r>
              <a:rPr lang="en-GB" sz="2000" dirty="0"/>
              <a:t>In Windows if you set up PATH </a:t>
            </a:r>
            <a:r>
              <a:rPr lang="en-GB" sz="2000" dirty="0" smtClean="0"/>
              <a:t>variable by appending path to python executable (</a:t>
            </a:r>
            <a:r>
              <a:rPr lang="en-GB" sz="2000" dirty="0">
                <a:solidFill>
                  <a:srgbClr val="FF0000"/>
                </a:solidFill>
              </a:rPr>
              <a:t>X:\Python34</a:t>
            </a:r>
            <a:r>
              <a:rPr lang="en-GB" sz="2000" dirty="0" smtClean="0">
                <a:solidFill>
                  <a:srgbClr val="FF0000"/>
                </a:solidFill>
              </a:rPr>
              <a:t>\</a:t>
            </a:r>
            <a:r>
              <a:rPr lang="en-GB" sz="2000" dirty="0" err="1" smtClean="0">
                <a:solidFill>
                  <a:srgbClr val="FF0000"/>
                </a:solidFill>
              </a:rPr>
              <a:t>python.exe</a:t>
            </a:r>
            <a:r>
              <a:rPr lang="en-GB" sz="2000" dirty="0" smtClean="0"/>
              <a:t>) file. This will be useful </a:t>
            </a:r>
            <a:r>
              <a:rPr lang="en-GB" sz="2000" dirty="0"/>
              <a:t>if you’re running </a:t>
            </a:r>
            <a:r>
              <a:rPr lang="en-GB" sz="2000" dirty="0" smtClean="0"/>
              <a:t>python </a:t>
            </a:r>
            <a:r>
              <a:rPr lang="en-GB" sz="2000" dirty="0"/>
              <a:t>from a </a:t>
            </a:r>
            <a:r>
              <a:rPr lang="en-GB" sz="2000" dirty="0" smtClean="0"/>
              <a:t>local  </a:t>
            </a:r>
            <a:r>
              <a:rPr lang="en-GB" sz="2000" dirty="0" err="1" smtClean="0"/>
              <a:t>xampp</a:t>
            </a:r>
            <a:r>
              <a:rPr lang="en-GB" sz="2000" dirty="0" smtClean="0"/>
              <a:t> </a:t>
            </a:r>
            <a:r>
              <a:rPr lang="en-GB" sz="2000" dirty="0"/>
              <a:t>folder on your hard disk not from USB memory stick! </a:t>
            </a:r>
            <a:endParaRPr lang="en-GB" sz="2000" dirty="0" smtClean="0"/>
          </a:p>
          <a:p>
            <a:pPr>
              <a:lnSpc>
                <a:spcPct val="90000"/>
              </a:lnSpc>
            </a:pPr>
            <a:r>
              <a:rPr lang="en-GB" sz="2000" dirty="0">
                <a:solidFill>
                  <a:srgbClr val="FF0000"/>
                </a:solidFill>
              </a:rPr>
              <a:t>Solution </a:t>
            </a:r>
            <a:r>
              <a:rPr lang="en-GB" sz="2000" dirty="0" smtClean="0">
                <a:solidFill>
                  <a:srgbClr val="FF0000"/>
                </a:solidFill>
              </a:rPr>
              <a:t>3: </a:t>
            </a:r>
            <a:r>
              <a:rPr lang="en-GB" sz="2000" dirty="0"/>
              <a:t>Associate </a:t>
            </a:r>
            <a:r>
              <a:rPr lang="en-GB" sz="2000" dirty="0" err="1"/>
              <a:t>python.exe</a:t>
            </a:r>
            <a:r>
              <a:rPr lang="en-GB" sz="2000" dirty="0"/>
              <a:t> with all files having extension .</a:t>
            </a:r>
            <a:r>
              <a:rPr lang="en-GB" sz="2000" dirty="0" err="1" smtClean="0"/>
              <a:t>py</a:t>
            </a:r>
            <a:r>
              <a:rPr lang="en-GB" sz="2000" dirty="0" smtClean="0"/>
              <a:t> (not preferable solution)! Please make sure you associate correct version </a:t>
            </a:r>
            <a:r>
              <a:rPr lang="en-GB" sz="2000" dirty="0" smtClean="0">
                <a:solidFill>
                  <a:srgbClr val="FF0000"/>
                </a:solidFill>
              </a:rPr>
              <a:t>X</a:t>
            </a:r>
            <a:r>
              <a:rPr lang="en-GB" sz="2000" dirty="0">
                <a:solidFill>
                  <a:srgbClr val="FF0000"/>
                </a:solidFill>
              </a:rPr>
              <a:t>:\Python34\</a:t>
            </a:r>
            <a:r>
              <a:rPr lang="en-GB" sz="2000" dirty="0" err="1">
                <a:solidFill>
                  <a:srgbClr val="FF0000"/>
                </a:solidFill>
              </a:rPr>
              <a:t>python.exe</a:t>
            </a:r>
            <a:endParaRPr lang="en-GB" sz="2000" dirty="0"/>
          </a:p>
          <a:p>
            <a:pPr>
              <a:lnSpc>
                <a:spcPct val="90000"/>
              </a:lnSpc>
            </a:pPr>
            <a:endParaRPr lang="en-GB" sz="2000" dirty="0"/>
          </a:p>
          <a:p>
            <a:pPr>
              <a:lnSpc>
                <a:spcPct val="90000"/>
              </a:lnSpc>
            </a:pPr>
            <a:endParaRPr lang="en-GB" sz="2000" dirty="0"/>
          </a:p>
        </p:txBody>
      </p:sp>
    </p:spTree>
  </p:cSld>
  <p:clrMapOvr>
    <a:masterClrMapping/>
  </p:clrMapOvr>
  <p:transition xmlns:p14="http://schemas.microsoft.com/office/powerpoint/2010/mai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creen Shot 2015-09-28 at 22.45.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86" y="3458933"/>
            <a:ext cx="8207176" cy="2430523"/>
          </a:xfrm>
          <a:prstGeom prst="rect">
            <a:avLst/>
          </a:prstGeom>
        </p:spPr>
      </p:pic>
      <p:sp>
        <p:nvSpPr>
          <p:cNvPr id="2" name="Title 1"/>
          <p:cNvSpPr>
            <a:spLocks noGrp="1"/>
          </p:cNvSpPr>
          <p:nvPr>
            <p:ph type="title"/>
          </p:nvPr>
        </p:nvSpPr>
        <p:spPr>
          <a:xfrm>
            <a:off x="194037" y="47647"/>
            <a:ext cx="8714031" cy="552153"/>
          </a:xfrm>
        </p:spPr>
        <p:txBody>
          <a:bodyPr>
            <a:noAutofit/>
          </a:bodyPr>
          <a:lstStyle/>
          <a:p>
            <a:r>
              <a:rPr lang="en-US" sz="3200" dirty="0" smtClean="0"/>
              <a:t>Compiling and Interactive Interpreter</a:t>
            </a:r>
            <a:endParaRPr lang="en-US" sz="3200" dirty="0"/>
          </a:p>
        </p:txBody>
      </p:sp>
      <p:sp>
        <p:nvSpPr>
          <p:cNvPr id="3" name="Content Placeholder 2"/>
          <p:cNvSpPr>
            <a:spLocks noGrp="1"/>
          </p:cNvSpPr>
          <p:nvPr>
            <p:ph idx="1"/>
          </p:nvPr>
        </p:nvSpPr>
        <p:spPr>
          <a:xfrm>
            <a:off x="457200" y="699471"/>
            <a:ext cx="8229600" cy="4525963"/>
          </a:xfrm>
        </p:spPr>
        <p:txBody>
          <a:bodyPr>
            <a:normAutofit/>
          </a:bodyPr>
          <a:lstStyle/>
          <a:p>
            <a:r>
              <a:rPr lang="en-US" sz="2000" dirty="0" smtClean="0"/>
              <a:t>Executing a python script </a:t>
            </a:r>
          </a:p>
          <a:p>
            <a:pPr lvl="1"/>
            <a:r>
              <a:rPr lang="en-US" sz="1800" b="1" dirty="0"/>
              <a:t>p</a:t>
            </a:r>
            <a:r>
              <a:rPr lang="en-US" sz="1800" b="1" dirty="0" smtClean="0"/>
              <a:t>ython</a:t>
            </a:r>
            <a:r>
              <a:rPr lang="en-US" sz="1800" dirty="0" smtClean="0"/>
              <a:t> </a:t>
            </a:r>
            <a:r>
              <a:rPr lang="en-US" sz="1800" dirty="0" err="1" smtClean="0"/>
              <a:t>filename.py</a:t>
            </a:r>
            <a:endParaRPr lang="en-US" sz="1800" dirty="0" smtClean="0"/>
          </a:p>
          <a:p>
            <a:pPr lvl="1"/>
            <a:r>
              <a:rPr lang="en-US" sz="1800" dirty="0" smtClean="0"/>
              <a:t>Make sure python is included in PATH</a:t>
            </a:r>
          </a:p>
          <a:p>
            <a:r>
              <a:rPr lang="en-US" sz="2000" dirty="0" smtClean="0"/>
              <a:t>Compiling python program</a:t>
            </a:r>
          </a:p>
          <a:p>
            <a:pPr lvl="1"/>
            <a:r>
              <a:rPr lang="en-US" sz="1600" dirty="0"/>
              <a:t>p</a:t>
            </a:r>
            <a:r>
              <a:rPr lang="en-US" sz="1600" dirty="0" smtClean="0"/>
              <a:t>ython –m </a:t>
            </a:r>
            <a:r>
              <a:rPr lang="en-US" sz="1600" dirty="0" err="1" smtClean="0"/>
              <a:t>py_compile</a:t>
            </a:r>
            <a:r>
              <a:rPr lang="en-US" sz="1600" dirty="0" smtClean="0"/>
              <a:t> </a:t>
            </a:r>
            <a:r>
              <a:rPr lang="en-US" sz="1600" dirty="0" err="1" smtClean="0"/>
              <a:t>filename.py</a:t>
            </a:r>
            <a:r>
              <a:rPr lang="en-US" sz="1600" dirty="0" smtClean="0"/>
              <a:t> will generate corresponding </a:t>
            </a:r>
            <a:r>
              <a:rPr lang="en-US" sz="1600" dirty="0" err="1" smtClean="0"/>
              <a:t>filename.pyc</a:t>
            </a:r>
            <a:r>
              <a:rPr lang="en-US" sz="1600" dirty="0" smtClean="0"/>
              <a:t> file (byte code) that will execute in PVM (Python Virtual Machine)</a:t>
            </a:r>
          </a:p>
          <a:p>
            <a:r>
              <a:rPr lang="en-US" sz="2000" dirty="0" smtClean="0"/>
              <a:t>Do check permissions in Linux or in XAMPP (</a:t>
            </a:r>
            <a:r>
              <a:rPr lang="en-US" sz="2000" dirty="0" err="1" smtClean="0"/>
              <a:t>chmod</a:t>
            </a:r>
            <a:r>
              <a:rPr lang="en-US" sz="2000" dirty="0" smtClean="0"/>
              <a:t> 755 for scripts)</a:t>
            </a:r>
          </a:p>
          <a:p>
            <a:r>
              <a:rPr lang="en-US" sz="2000" dirty="0" smtClean="0"/>
              <a:t>Using Terminal or Command prompt </a:t>
            </a:r>
            <a:endParaRPr lang="en-US" sz="2000" dirty="0"/>
          </a:p>
        </p:txBody>
      </p:sp>
      <p:grpSp>
        <p:nvGrpSpPr>
          <p:cNvPr id="9" name="Group 8"/>
          <p:cNvGrpSpPr/>
          <p:nvPr/>
        </p:nvGrpSpPr>
        <p:grpSpPr>
          <a:xfrm>
            <a:off x="420890" y="3368035"/>
            <a:ext cx="7255100" cy="2276050"/>
            <a:chOff x="390288" y="2626695"/>
            <a:chExt cx="6533054" cy="2276050"/>
          </a:xfrm>
        </p:grpSpPr>
        <p:sp>
          <p:nvSpPr>
            <p:cNvPr id="5" name="Rounded Rectangle 4"/>
            <p:cNvSpPr/>
            <p:nvPr/>
          </p:nvSpPr>
          <p:spPr>
            <a:xfrm>
              <a:off x="3558479" y="2626695"/>
              <a:ext cx="2337170" cy="386498"/>
            </a:xfrm>
            <a:prstGeom prst="roundRect">
              <a:avLst/>
            </a:prstGeom>
            <a:solidFill>
              <a:srgbClr val="FF0000">
                <a:alpha val="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endParaRPr>
            </a:p>
          </p:txBody>
        </p:sp>
        <p:sp>
          <p:nvSpPr>
            <p:cNvPr id="6" name="Rounded Rectangle 5"/>
            <p:cNvSpPr/>
            <p:nvPr/>
          </p:nvSpPr>
          <p:spPr>
            <a:xfrm>
              <a:off x="408256" y="3646163"/>
              <a:ext cx="6515086" cy="285712"/>
            </a:xfrm>
            <a:prstGeom prst="roundRect">
              <a:avLst/>
            </a:prstGeom>
            <a:solidFill>
              <a:srgbClr val="FF0000">
                <a:alpha val="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endParaRPr>
            </a:p>
          </p:txBody>
        </p:sp>
        <p:sp>
          <p:nvSpPr>
            <p:cNvPr id="7" name="Rounded Rectangle 6"/>
            <p:cNvSpPr/>
            <p:nvPr/>
          </p:nvSpPr>
          <p:spPr>
            <a:xfrm>
              <a:off x="390288" y="4123853"/>
              <a:ext cx="1158558" cy="285712"/>
            </a:xfrm>
            <a:prstGeom prst="roundRect">
              <a:avLst/>
            </a:prstGeom>
            <a:solidFill>
              <a:srgbClr val="FF0000">
                <a:alpha val="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endParaRPr>
            </a:p>
          </p:txBody>
        </p:sp>
        <p:sp>
          <p:nvSpPr>
            <p:cNvPr id="8" name="Rounded Rectangle 7"/>
            <p:cNvSpPr/>
            <p:nvPr/>
          </p:nvSpPr>
          <p:spPr>
            <a:xfrm>
              <a:off x="403296" y="4617033"/>
              <a:ext cx="1158558" cy="285712"/>
            </a:xfrm>
            <a:prstGeom prst="roundRect">
              <a:avLst/>
            </a:prstGeom>
            <a:solidFill>
              <a:srgbClr val="FF0000">
                <a:alpha val="5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0000"/>
                  </a:solidFill>
                </a:ln>
              </a:endParaRPr>
            </a:p>
          </p:txBody>
        </p:sp>
      </p:grpSp>
      <p:sp>
        <p:nvSpPr>
          <p:cNvPr id="10" name="TextBox 9"/>
          <p:cNvSpPr txBox="1"/>
          <p:nvPr/>
        </p:nvSpPr>
        <p:spPr>
          <a:xfrm>
            <a:off x="4782911" y="5038498"/>
            <a:ext cx="3648843" cy="369332"/>
          </a:xfrm>
          <a:prstGeom prst="rect">
            <a:avLst/>
          </a:prstGeom>
          <a:noFill/>
        </p:spPr>
        <p:txBody>
          <a:bodyPr wrap="none" rtlCol="0">
            <a:spAutoFit/>
          </a:bodyPr>
          <a:lstStyle/>
          <a:p>
            <a:r>
              <a:rPr lang="en-US" b="1" dirty="0" smtClean="0">
                <a:solidFill>
                  <a:srgbClr val="FF0000"/>
                </a:solidFill>
              </a:rPr>
              <a:t>Ctrl-D to exit from Interpreter mode</a:t>
            </a:r>
            <a:endParaRPr lang="en-US" b="1" dirty="0">
              <a:solidFill>
                <a:srgbClr val="FF0000"/>
              </a:solidFill>
            </a:endParaRPr>
          </a:p>
        </p:txBody>
      </p:sp>
      <p:grpSp>
        <p:nvGrpSpPr>
          <p:cNvPr id="19" name="Group 18"/>
          <p:cNvGrpSpPr/>
          <p:nvPr/>
        </p:nvGrpSpPr>
        <p:grpSpPr>
          <a:xfrm>
            <a:off x="4827426" y="801268"/>
            <a:ext cx="3805699" cy="642578"/>
            <a:chOff x="4314759" y="1356442"/>
            <a:chExt cx="4145685" cy="642578"/>
          </a:xfrm>
        </p:grpSpPr>
        <p:sp>
          <p:nvSpPr>
            <p:cNvPr id="11" name="Horizontal Scroll 10"/>
            <p:cNvSpPr/>
            <p:nvPr/>
          </p:nvSpPr>
          <p:spPr>
            <a:xfrm>
              <a:off x="4735524" y="1402339"/>
              <a:ext cx="902734" cy="596681"/>
            </a:xfrm>
            <a:prstGeom prst="horizontalScroll">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Source Code</a:t>
              </a:r>
              <a:endParaRPr lang="en-US" sz="1200" dirty="0"/>
            </a:p>
          </p:txBody>
        </p:sp>
        <p:sp>
          <p:nvSpPr>
            <p:cNvPr id="12" name="Horizontal Scroll 11"/>
            <p:cNvSpPr/>
            <p:nvPr/>
          </p:nvSpPr>
          <p:spPr>
            <a:xfrm>
              <a:off x="6104762" y="1402339"/>
              <a:ext cx="902734" cy="596681"/>
            </a:xfrm>
            <a:prstGeom prst="horizontalScroll">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Byte Code</a:t>
              </a:r>
              <a:endParaRPr lang="en-US" sz="1400" dirty="0"/>
            </a:p>
          </p:txBody>
        </p:sp>
        <p:sp>
          <p:nvSpPr>
            <p:cNvPr id="13" name="Horizontal Scroll 12"/>
            <p:cNvSpPr/>
            <p:nvPr/>
          </p:nvSpPr>
          <p:spPr>
            <a:xfrm>
              <a:off x="7557710" y="1356442"/>
              <a:ext cx="902734" cy="596681"/>
            </a:xfrm>
            <a:prstGeom prst="horizontalScroll">
              <a:avLst/>
            </a:prstGeom>
            <a:solidFill>
              <a:srgbClr val="3366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PVM</a:t>
              </a:r>
              <a:endParaRPr lang="en-US" sz="1400" dirty="0"/>
            </a:p>
          </p:txBody>
        </p:sp>
        <p:cxnSp>
          <p:nvCxnSpPr>
            <p:cNvPr id="15" name="Straight Arrow Connector 14"/>
            <p:cNvCxnSpPr>
              <a:endCxn id="11" idx="1"/>
            </p:cNvCxnSpPr>
            <p:nvPr/>
          </p:nvCxnSpPr>
          <p:spPr>
            <a:xfrm>
              <a:off x="4314759" y="1700680"/>
              <a:ext cx="42076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5683997" y="1700680"/>
              <a:ext cx="42076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7136945" y="1700680"/>
              <a:ext cx="42076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1279134" y="6171127"/>
            <a:ext cx="7120752" cy="369332"/>
          </a:xfrm>
          <a:prstGeom prst="rect">
            <a:avLst/>
          </a:prstGeom>
          <a:solidFill>
            <a:schemeClr val="bg1"/>
          </a:solidFill>
        </p:spPr>
        <p:txBody>
          <a:bodyPr wrap="square">
            <a:spAutoFit/>
          </a:bodyPr>
          <a:lstStyle/>
          <a:p>
            <a:r>
              <a:rPr lang="en-US" dirty="0" smtClean="0"/>
              <a:t>Source: </a:t>
            </a:r>
            <a:r>
              <a:rPr lang="en-US" dirty="0" smtClean="0">
                <a:hlinkClick r:id="rId4"/>
              </a:rPr>
              <a:t>http</a:t>
            </a:r>
            <a:r>
              <a:rPr lang="en-US" dirty="0">
                <a:hlinkClick r:id="rId4"/>
              </a:rPr>
              <a:t>://www.python-course.eu/</a:t>
            </a:r>
            <a:r>
              <a:rPr lang="en-US" dirty="0" smtClean="0">
                <a:hlinkClick r:id="rId4"/>
              </a:rPr>
              <a:t>python3_execute_script.php</a:t>
            </a:r>
            <a:r>
              <a:rPr lang="en-US" dirty="0" smtClean="0"/>
              <a:t> </a:t>
            </a:r>
            <a:endParaRPr lang="en-US" dirty="0"/>
          </a:p>
        </p:txBody>
      </p:sp>
      <p:sp>
        <p:nvSpPr>
          <p:cNvPr id="21" name="TextBox 20"/>
          <p:cNvSpPr txBox="1"/>
          <p:nvPr/>
        </p:nvSpPr>
        <p:spPr>
          <a:xfrm>
            <a:off x="4760840" y="5771190"/>
            <a:ext cx="3834816" cy="369332"/>
          </a:xfrm>
          <a:prstGeom prst="rect">
            <a:avLst/>
          </a:prstGeom>
          <a:noFill/>
        </p:spPr>
        <p:txBody>
          <a:bodyPr wrap="none" rtlCol="0">
            <a:spAutoFit/>
          </a:bodyPr>
          <a:lstStyle/>
          <a:p>
            <a:r>
              <a:rPr lang="en-US" b="1" dirty="0" smtClean="0">
                <a:solidFill>
                  <a:srgbClr val="FF0000"/>
                </a:solidFill>
              </a:rPr>
              <a:t>Or type exit() or Ctrl-Z and press enter</a:t>
            </a:r>
            <a:endParaRPr lang="en-US" b="1" dirty="0">
              <a:solidFill>
                <a:srgbClr val="FF0000"/>
              </a:solidFill>
            </a:endParaRPr>
          </a:p>
        </p:txBody>
      </p:sp>
    </p:spTree>
    <p:extLst>
      <p:ext uri="{BB962C8B-B14F-4D97-AF65-F5344CB8AC3E}">
        <p14:creationId xmlns:p14="http://schemas.microsoft.com/office/powerpoint/2010/main" val="23914004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Python on Mac</a:t>
            </a:r>
            <a:endParaRPr lang="en-US" dirty="0"/>
          </a:p>
        </p:txBody>
      </p:sp>
      <p:sp>
        <p:nvSpPr>
          <p:cNvPr id="3" name="Content Placeholder 2"/>
          <p:cNvSpPr>
            <a:spLocks noGrp="1"/>
          </p:cNvSpPr>
          <p:nvPr>
            <p:ph idx="1"/>
          </p:nvPr>
        </p:nvSpPr>
        <p:spPr/>
        <p:txBody>
          <a:bodyPr/>
          <a:lstStyle/>
          <a:p>
            <a:pPr>
              <a:lnSpc>
                <a:spcPct val="90000"/>
              </a:lnSpc>
            </a:pPr>
            <a:r>
              <a:rPr lang="en-GB" sz="2800" dirty="0" smtClean="0"/>
              <a:t>For Mac users, you should have Python27 installed with your Mac OS X</a:t>
            </a:r>
          </a:p>
          <a:p>
            <a:pPr>
              <a:lnSpc>
                <a:spcPct val="90000"/>
              </a:lnSpc>
            </a:pPr>
            <a:endParaRPr lang="en-GB" sz="2800" dirty="0" smtClean="0"/>
          </a:p>
          <a:p>
            <a:pPr>
              <a:lnSpc>
                <a:spcPct val="90000"/>
              </a:lnSpc>
            </a:pPr>
            <a:r>
              <a:rPr lang="en-GB" sz="2800" dirty="0" smtClean="0"/>
              <a:t>Get Python34 - please see practical 1 extended notes</a:t>
            </a:r>
          </a:p>
          <a:p>
            <a:pPr>
              <a:lnSpc>
                <a:spcPct val="90000"/>
              </a:lnSpc>
            </a:pPr>
            <a:endParaRPr lang="en-GB" sz="2800" dirty="0" smtClean="0"/>
          </a:p>
          <a:p>
            <a:pPr>
              <a:lnSpc>
                <a:spcPct val="90000"/>
              </a:lnSpc>
            </a:pPr>
            <a:r>
              <a:rPr lang="en-GB" sz="2800" dirty="0" smtClean="0"/>
              <a:t>If you are in /Applications/XAMPP/</a:t>
            </a:r>
            <a:r>
              <a:rPr lang="en-GB" sz="2800" dirty="0" err="1" smtClean="0"/>
              <a:t>htdocs</a:t>
            </a:r>
            <a:r>
              <a:rPr lang="en-GB" sz="2800" dirty="0" smtClean="0"/>
              <a:t>/</a:t>
            </a:r>
            <a:r>
              <a:rPr lang="en-GB" sz="2800" dirty="0" err="1" smtClean="0"/>
              <a:t>webprog</a:t>
            </a:r>
            <a:r>
              <a:rPr lang="en-GB" sz="2800" dirty="0" smtClean="0"/>
              <a:t> folder and type python </a:t>
            </a:r>
            <a:r>
              <a:rPr lang="en-GB" sz="2800" dirty="0" err="1" smtClean="0"/>
              <a:t>filename.py</a:t>
            </a:r>
            <a:r>
              <a:rPr lang="en-GB" sz="2800" dirty="0" smtClean="0"/>
              <a:t> then by default it will be compiled using Python27</a:t>
            </a:r>
          </a:p>
          <a:p>
            <a:pPr>
              <a:lnSpc>
                <a:spcPct val="90000"/>
              </a:lnSpc>
            </a:pPr>
            <a:endParaRPr lang="en-GB" sz="2800" dirty="0" smtClean="0"/>
          </a:p>
          <a:p>
            <a:pPr>
              <a:lnSpc>
                <a:spcPct val="90000"/>
              </a:lnSpc>
            </a:pPr>
            <a:r>
              <a:rPr lang="en-GB" sz="2800" dirty="0" smtClean="0"/>
              <a:t>If you have installed Python34 then you may be able to run python3.4 from /</a:t>
            </a:r>
            <a:r>
              <a:rPr lang="en-GB" sz="2800" dirty="0" err="1" smtClean="0"/>
              <a:t>usr</a:t>
            </a:r>
            <a:r>
              <a:rPr lang="en-GB" sz="2800" dirty="0" smtClean="0"/>
              <a:t>/local/bin folder (but this may vary from one Mac to another)</a:t>
            </a:r>
            <a:endParaRPr lang="en-US" sz="2800" dirty="0"/>
          </a:p>
        </p:txBody>
      </p:sp>
      <p:sp>
        <p:nvSpPr>
          <p:cNvPr id="4" name="Footer Placeholder 3"/>
          <p:cNvSpPr>
            <a:spLocks noGrp="1"/>
          </p:cNvSpPr>
          <p:nvPr>
            <p:ph type="ftr" sz="quarter" idx="11"/>
          </p:nvPr>
        </p:nvSpPr>
        <p:spPr/>
        <p:txBody>
          <a:bodyPr/>
          <a:lstStyle/>
          <a:p>
            <a:r>
              <a:rPr lang="en-GB" dirty="0" smtClean="0"/>
              <a:t>UFCFB3-30-1  Lecture 2 2015-2016</a:t>
            </a:r>
            <a:endParaRPr lang="en-GB" dirty="0"/>
          </a:p>
        </p:txBody>
      </p:sp>
      <p:sp>
        <p:nvSpPr>
          <p:cNvPr id="5" name="Slide Number Placeholder 4"/>
          <p:cNvSpPr>
            <a:spLocks noGrp="1"/>
          </p:cNvSpPr>
          <p:nvPr>
            <p:ph type="sldNum" sz="quarter" idx="12"/>
          </p:nvPr>
        </p:nvSpPr>
        <p:spPr/>
        <p:txBody>
          <a:bodyPr/>
          <a:lstStyle/>
          <a:p>
            <a:fld id="{ACC188F7-F021-4874-9428-334B51AEE5C7}" type="slidenum">
              <a:rPr lang="en-GB" smtClean="0"/>
              <a:pPr/>
              <a:t>9</a:t>
            </a:fld>
            <a:endParaRPr lang="en-GB"/>
          </a:p>
        </p:txBody>
      </p:sp>
    </p:spTree>
    <p:extLst>
      <p:ext uri="{BB962C8B-B14F-4D97-AF65-F5344CB8AC3E}">
        <p14:creationId xmlns:p14="http://schemas.microsoft.com/office/powerpoint/2010/main" val="221925852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chnological awakening design template">
  <a:themeElements>
    <a:clrScheme name="Technological awakening design templat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99"/>
      </a:hlink>
      <a:folHlink>
        <a:srgbClr val="000066"/>
      </a:folHlink>
    </a:clrScheme>
    <a:fontScheme name="Technological awakening design 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Technological awakening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ological awakening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ological awakening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ological awakening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ological awakening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ological awakening design template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echnological awakening design template 7">
        <a:dk1>
          <a:srgbClr val="969696"/>
        </a:dk1>
        <a:lt1>
          <a:srgbClr val="FFFFFF"/>
        </a:lt1>
        <a:dk2>
          <a:srgbClr val="000000"/>
        </a:dk2>
        <a:lt2>
          <a:srgbClr val="808080"/>
        </a:lt2>
        <a:accent1>
          <a:srgbClr val="C0C0C0"/>
        </a:accent1>
        <a:accent2>
          <a:srgbClr val="0066FF"/>
        </a:accent2>
        <a:accent3>
          <a:srgbClr val="FFFFFF"/>
        </a:accent3>
        <a:accent4>
          <a:srgbClr val="7F7F7F"/>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chnological awakening design template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99"/>
        </a:hlink>
        <a:folHlink>
          <a:srgbClr val="00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Technological awakening design template</Template>
  <TotalTime>4554</TotalTime>
  <Words>1556</Words>
  <Application>Microsoft Macintosh PowerPoint</Application>
  <PresentationFormat>On-screen Show (4:3)</PresentationFormat>
  <Paragraphs>201</Paragraphs>
  <Slides>21</Slides>
  <Notes>4</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Technological awakening design template</vt:lpstr>
      <vt:lpstr>UFCFB3-30-1</vt:lpstr>
      <vt:lpstr>PLEASE turn off mobile phones etc.</vt:lpstr>
      <vt:lpstr>This Lab session…</vt:lpstr>
      <vt:lpstr>Getting Python</vt:lpstr>
      <vt:lpstr>A generic program structure</vt:lpstr>
      <vt:lpstr>Python https://www.python.org/</vt:lpstr>
      <vt:lpstr>Running a program …</vt:lpstr>
      <vt:lpstr>Compiling and Interactive Interpreter</vt:lpstr>
      <vt:lpstr>Running Python on Mac</vt:lpstr>
      <vt:lpstr>Basics of Python Coding</vt:lpstr>
      <vt:lpstr>Basic Python Constructs</vt:lpstr>
      <vt:lpstr>Indenting Code</vt:lpstr>
      <vt:lpstr>Simple Examples</vt:lpstr>
      <vt:lpstr>Simple Examples</vt:lpstr>
      <vt:lpstr>Output</vt:lpstr>
      <vt:lpstr>Try Python program examples…</vt:lpstr>
      <vt:lpstr>Exercise 1</vt:lpstr>
      <vt:lpstr>Exercise 2</vt:lpstr>
      <vt:lpstr>For more exercises</vt:lpstr>
      <vt:lpstr>Online sources</vt:lpstr>
      <vt:lpstr>Books</vt:lpstr>
    </vt:vector>
  </TitlesOfParts>
  <Company>CEMS, UWE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UQC103S1 - Perl</dc:title>
  <dc:creator>Julia Dawson</dc:creator>
  <cp:lastModifiedBy>Zaheer Khan</cp:lastModifiedBy>
  <cp:revision>393</cp:revision>
  <dcterms:created xsi:type="dcterms:W3CDTF">2003-10-01T14:55:52Z</dcterms:created>
  <dcterms:modified xsi:type="dcterms:W3CDTF">2015-09-28T21:48:26Z</dcterms:modified>
</cp:coreProperties>
</file>