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68A"/>
    <a:srgbClr val="0FD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5F576-0572-4FFC-9918-AA81D2EE3FBF}" v="3171" dt="2024-03-23T23:37:18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12F62-EA60-4F32-93C7-9CB4072DCC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5E3645-C0EC-4B7E-A516-25DCEFA4DEE4}">
      <dgm:prSet/>
      <dgm:spPr/>
      <dgm:t>
        <a:bodyPr/>
        <a:lstStyle/>
        <a:p>
          <a:r>
            <a:rPr lang="es-ES" dirty="0">
              <a:latin typeface="Times New Roman"/>
              <a:cs typeface="Times New Roman"/>
            </a:rPr>
            <a:t>Somos una empresa de </a:t>
          </a:r>
          <a:r>
            <a:rPr lang="es-ES" dirty="0" err="1">
              <a:latin typeface="Times New Roman"/>
              <a:cs typeface="Times New Roman"/>
            </a:rPr>
            <a:t>desarolladores</a:t>
          </a:r>
          <a:r>
            <a:rPr lang="es-ES" dirty="0">
              <a:latin typeface="Times New Roman"/>
              <a:cs typeface="Times New Roman"/>
            </a:rPr>
            <a:t> web; capaces de superar cada objetivo que se nos proponga, para llegar a la satisfacción del cliente.</a:t>
          </a:r>
          <a:endParaRPr lang="en-US" dirty="0">
            <a:latin typeface="Times New Roman"/>
            <a:cs typeface="Times New Roman"/>
          </a:endParaRPr>
        </a:p>
      </dgm:t>
    </dgm:pt>
    <dgm:pt modelId="{F43C82FE-838B-4048-AA7B-02607118AE14}" type="parTrans" cxnId="{B09AABE6-47B5-49C8-BD6E-29340D082A79}">
      <dgm:prSet/>
      <dgm:spPr/>
      <dgm:t>
        <a:bodyPr/>
        <a:lstStyle/>
        <a:p>
          <a:endParaRPr lang="en-US"/>
        </a:p>
      </dgm:t>
    </dgm:pt>
    <dgm:pt modelId="{22AEB1BD-85D7-43BC-9F8E-2EB3A50AEA3B}" type="sibTrans" cxnId="{B09AABE6-47B5-49C8-BD6E-29340D082A79}">
      <dgm:prSet/>
      <dgm:spPr/>
      <dgm:t>
        <a:bodyPr/>
        <a:lstStyle/>
        <a:p>
          <a:endParaRPr lang="en-US"/>
        </a:p>
      </dgm:t>
    </dgm:pt>
    <dgm:pt modelId="{ADF8DBFA-62AC-488C-87BC-D58890103431}">
      <dgm:prSet/>
      <dgm:spPr/>
      <dgm:t>
        <a:bodyPr/>
        <a:lstStyle/>
        <a:p>
          <a:r>
            <a:rPr lang="es-ES" dirty="0">
              <a:latin typeface="Times New Roman"/>
              <a:cs typeface="Times New Roman"/>
            </a:rPr>
            <a:t>Con un personal capaz de realizar proyectos tanto en </a:t>
          </a:r>
          <a:r>
            <a:rPr lang="es-ES" dirty="0" err="1">
              <a:latin typeface="Times New Roman"/>
              <a:cs typeface="Times New Roman"/>
            </a:rPr>
            <a:t>front-end</a:t>
          </a:r>
          <a:r>
            <a:rPr lang="es-ES" dirty="0">
              <a:latin typeface="Times New Roman"/>
              <a:cs typeface="Times New Roman"/>
            </a:rPr>
            <a:t> y back-</a:t>
          </a:r>
          <a:r>
            <a:rPr lang="es-ES" dirty="0" err="1">
              <a:latin typeface="Times New Roman"/>
              <a:cs typeface="Times New Roman"/>
            </a:rPr>
            <a:t>end</a:t>
          </a:r>
          <a:r>
            <a:rPr lang="es-ES" dirty="0">
              <a:latin typeface="Times New Roman"/>
              <a:cs typeface="Times New Roman"/>
            </a:rPr>
            <a:t> para garantizar un sitio web estable, llamativo y seguro.</a:t>
          </a:r>
          <a:endParaRPr lang="en-US" dirty="0">
            <a:latin typeface="Times New Roman"/>
            <a:cs typeface="Times New Roman"/>
          </a:endParaRPr>
        </a:p>
      </dgm:t>
    </dgm:pt>
    <dgm:pt modelId="{ED31967F-5AAD-4DE8-AD04-21D9E135B3C0}" type="parTrans" cxnId="{76C432CF-69EA-4AED-844E-98166DBF0665}">
      <dgm:prSet/>
      <dgm:spPr/>
      <dgm:t>
        <a:bodyPr/>
        <a:lstStyle/>
        <a:p>
          <a:endParaRPr lang="en-US"/>
        </a:p>
      </dgm:t>
    </dgm:pt>
    <dgm:pt modelId="{0D291087-A33B-43CB-B106-925E5EA24733}" type="sibTrans" cxnId="{76C432CF-69EA-4AED-844E-98166DBF0665}">
      <dgm:prSet/>
      <dgm:spPr/>
      <dgm:t>
        <a:bodyPr/>
        <a:lstStyle/>
        <a:p>
          <a:endParaRPr lang="en-US"/>
        </a:p>
      </dgm:t>
    </dgm:pt>
    <dgm:pt modelId="{76D185F8-5642-41CB-9E28-219FDB50F38F}" type="pres">
      <dgm:prSet presAssocID="{33212F62-EA60-4F32-93C7-9CB4072DCCC5}" presName="vert0" presStyleCnt="0">
        <dgm:presLayoutVars>
          <dgm:dir/>
          <dgm:animOne val="branch"/>
          <dgm:animLvl val="lvl"/>
        </dgm:presLayoutVars>
      </dgm:prSet>
      <dgm:spPr/>
    </dgm:pt>
    <dgm:pt modelId="{0F04F109-1914-4527-8A0E-3463450F551F}" type="pres">
      <dgm:prSet presAssocID="{2F5E3645-C0EC-4B7E-A516-25DCEFA4DEE4}" presName="thickLine" presStyleLbl="alignNode1" presStyleIdx="0" presStyleCnt="2"/>
      <dgm:spPr/>
    </dgm:pt>
    <dgm:pt modelId="{149EBE47-05E0-450C-AF10-9A85B731E935}" type="pres">
      <dgm:prSet presAssocID="{2F5E3645-C0EC-4B7E-A516-25DCEFA4DEE4}" presName="horz1" presStyleCnt="0"/>
      <dgm:spPr/>
    </dgm:pt>
    <dgm:pt modelId="{686149E6-4FC2-4F93-A0AB-6FF81D69FEB4}" type="pres">
      <dgm:prSet presAssocID="{2F5E3645-C0EC-4B7E-A516-25DCEFA4DEE4}" presName="tx1" presStyleLbl="revTx" presStyleIdx="0" presStyleCnt="2"/>
      <dgm:spPr/>
    </dgm:pt>
    <dgm:pt modelId="{586590E7-6908-4D36-A0CF-540325A8E39F}" type="pres">
      <dgm:prSet presAssocID="{2F5E3645-C0EC-4B7E-A516-25DCEFA4DEE4}" presName="vert1" presStyleCnt="0"/>
      <dgm:spPr/>
    </dgm:pt>
    <dgm:pt modelId="{A470D95E-F88B-4301-AC0A-728924462EC4}" type="pres">
      <dgm:prSet presAssocID="{ADF8DBFA-62AC-488C-87BC-D58890103431}" presName="thickLine" presStyleLbl="alignNode1" presStyleIdx="1" presStyleCnt="2"/>
      <dgm:spPr/>
    </dgm:pt>
    <dgm:pt modelId="{8AC0D486-802E-48F1-8ACD-3F241CB256DB}" type="pres">
      <dgm:prSet presAssocID="{ADF8DBFA-62AC-488C-87BC-D58890103431}" presName="horz1" presStyleCnt="0"/>
      <dgm:spPr/>
    </dgm:pt>
    <dgm:pt modelId="{C84A9256-E77A-41BA-8FA4-E0607FAD50EA}" type="pres">
      <dgm:prSet presAssocID="{ADF8DBFA-62AC-488C-87BC-D58890103431}" presName="tx1" presStyleLbl="revTx" presStyleIdx="1" presStyleCnt="2"/>
      <dgm:spPr/>
    </dgm:pt>
    <dgm:pt modelId="{C677A81A-863A-4D4B-964B-D452AAE5830F}" type="pres">
      <dgm:prSet presAssocID="{ADF8DBFA-62AC-488C-87BC-D58890103431}" presName="vert1" presStyleCnt="0"/>
      <dgm:spPr/>
    </dgm:pt>
  </dgm:ptLst>
  <dgm:cxnLst>
    <dgm:cxn modelId="{6CBC5A76-B2D8-4074-8B97-80A7B3604A20}" type="presOf" srcId="{2F5E3645-C0EC-4B7E-A516-25DCEFA4DEE4}" destId="{686149E6-4FC2-4F93-A0AB-6FF81D69FEB4}" srcOrd="0" destOrd="0" presId="urn:microsoft.com/office/officeart/2008/layout/LinedList"/>
    <dgm:cxn modelId="{E442A39B-ABCF-4001-B147-9E5A5D3BBAA0}" type="presOf" srcId="{ADF8DBFA-62AC-488C-87BC-D58890103431}" destId="{C84A9256-E77A-41BA-8FA4-E0607FAD50EA}" srcOrd="0" destOrd="0" presId="urn:microsoft.com/office/officeart/2008/layout/LinedList"/>
    <dgm:cxn modelId="{008F82B1-0300-4A38-B0E5-84A6D7F458A9}" type="presOf" srcId="{33212F62-EA60-4F32-93C7-9CB4072DCCC5}" destId="{76D185F8-5642-41CB-9E28-219FDB50F38F}" srcOrd="0" destOrd="0" presId="urn:microsoft.com/office/officeart/2008/layout/LinedList"/>
    <dgm:cxn modelId="{76C432CF-69EA-4AED-844E-98166DBF0665}" srcId="{33212F62-EA60-4F32-93C7-9CB4072DCCC5}" destId="{ADF8DBFA-62AC-488C-87BC-D58890103431}" srcOrd="1" destOrd="0" parTransId="{ED31967F-5AAD-4DE8-AD04-21D9E135B3C0}" sibTransId="{0D291087-A33B-43CB-B106-925E5EA24733}"/>
    <dgm:cxn modelId="{B09AABE6-47B5-49C8-BD6E-29340D082A79}" srcId="{33212F62-EA60-4F32-93C7-9CB4072DCCC5}" destId="{2F5E3645-C0EC-4B7E-A516-25DCEFA4DEE4}" srcOrd="0" destOrd="0" parTransId="{F43C82FE-838B-4048-AA7B-02607118AE14}" sibTransId="{22AEB1BD-85D7-43BC-9F8E-2EB3A50AEA3B}"/>
    <dgm:cxn modelId="{05C0B1A2-DAE4-49DE-A5A3-B763E8502B1F}" type="presParOf" srcId="{76D185F8-5642-41CB-9E28-219FDB50F38F}" destId="{0F04F109-1914-4527-8A0E-3463450F551F}" srcOrd="0" destOrd="0" presId="urn:microsoft.com/office/officeart/2008/layout/LinedList"/>
    <dgm:cxn modelId="{C5DBA258-DA2E-42FF-859C-155B80F36BE5}" type="presParOf" srcId="{76D185F8-5642-41CB-9E28-219FDB50F38F}" destId="{149EBE47-05E0-450C-AF10-9A85B731E935}" srcOrd="1" destOrd="0" presId="urn:microsoft.com/office/officeart/2008/layout/LinedList"/>
    <dgm:cxn modelId="{F0BD9329-16D9-4496-927A-05AE2C4D83E4}" type="presParOf" srcId="{149EBE47-05E0-450C-AF10-9A85B731E935}" destId="{686149E6-4FC2-4F93-A0AB-6FF81D69FEB4}" srcOrd="0" destOrd="0" presId="urn:microsoft.com/office/officeart/2008/layout/LinedList"/>
    <dgm:cxn modelId="{48334F3D-9AAA-4B16-9589-13992067A2D2}" type="presParOf" srcId="{149EBE47-05E0-450C-AF10-9A85B731E935}" destId="{586590E7-6908-4D36-A0CF-540325A8E39F}" srcOrd="1" destOrd="0" presId="urn:microsoft.com/office/officeart/2008/layout/LinedList"/>
    <dgm:cxn modelId="{AEFD6698-A343-45B2-83B6-E21BC2D98770}" type="presParOf" srcId="{76D185F8-5642-41CB-9E28-219FDB50F38F}" destId="{A470D95E-F88B-4301-AC0A-728924462EC4}" srcOrd="2" destOrd="0" presId="urn:microsoft.com/office/officeart/2008/layout/LinedList"/>
    <dgm:cxn modelId="{74AD5E52-505E-4777-83E7-657C10FEF96B}" type="presParOf" srcId="{76D185F8-5642-41CB-9E28-219FDB50F38F}" destId="{8AC0D486-802E-48F1-8ACD-3F241CB256DB}" srcOrd="3" destOrd="0" presId="urn:microsoft.com/office/officeart/2008/layout/LinedList"/>
    <dgm:cxn modelId="{3D43DA52-E78C-49A1-8BDA-DDFDE4C0FFAA}" type="presParOf" srcId="{8AC0D486-802E-48F1-8ACD-3F241CB256DB}" destId="{C84A9256-E77A-41BA-8FA4-E0607FAD50EA}" srcOrd="0" destOrd="0" presId="urn:microsoft.com/office/officeart/2008/layout/LinedList"/>
    <dgm:cxn modelId="{137B444A-A8D4-4FD6-B634-3BC8FA1DCB1C}" type="presParOf" srcId="{8AC0D486-802E-48F1-8ACD-3F241CB256DB}" destId="{C677A81A-863A-4D4B-964B-D452AAE583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4F109-1914-4527-8A0E-3463450F551F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149E6-4FC2-4F93-A0AB-6FF81D69FEB4}">
      <dsp:nvSpPr>
        <dsp:cNvPr id="0" name=""/>
        <dsp:cNvSpPr/>
      </dsp:nvSpPr>
      <dsp:spPr>
        <a:xfrm>
          <a:off x="0" y="0"/>
          <a:ext cx="6096000" cy="266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>
              <a:latin typeface="Times New Roman"/>
              <a:cs typeface="Times New Roman"/>
            </a:rPr>
            <a:t>Somos una empresa de </a:t>
          </a:r>
          <a:r>
            <a:rPr lang="es-ES" sz="3100" kern="1200" dirty="0" err="1">
              <a:latin typeface="Times New Roman"/>
              <a:cs typeface="Times New Roman"/>
            </a:rPr>
            <a:t>desarolladores</a:t>
          </a:r>
          <a:r>
            <a:rPr lang="es-ES" sz="3100" kern="1200" dirty="0">
              <a:latin typeface="Times New Roman"/>
              <a:cs typeface="Times New Roman"/>
            </a:rPr>
            <a:t> web; capaces de superar cada objetivo que se nos proponga, para llegar a la satisfacción del cliente.</a:t>
          </a:r>
          <a:endParaRPr lang="en-US" sz="3100" kern="1200" dirty="0">
            <a:latin typeface="Times New Roman"/>
            <a:cs typeface="Times New Roman"/>
          </a:endParaRPr>
        </a:p>
      </dsp:txBody>
      <dsp:txXfrm>
        <a:off x="0" y="0"/>
        <a:ext cx="6096000" cy="2664640"/>
      </dsp:txXfrm>
    </dsp:sp>
    <dsp:sp modelId="{A470D95E-F88B-4301-AC0A-728924462EC4}">
      <dsp:nvSpPr>
        <dsp:cNvPr id="0" name=""/>
        <dsp:cNvSpPr/>
      </dsp:nvSpPr>
      <dsp:spPr>
        <a:xfrm>
          <a:off x="0" y="2664640"/>
          <a:ext cx="6096000" cy="0"/>
        </a:xfrm>
        <a:prstGeom prst="line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A9256-E77A-41BA-8FA4-E0607FAD50EA}">
      <dsp:nvSpPr>
        <dsp:cNvPr id="0" name=""/>
        <dsp:cNvSpPr/>
      </dsp:nvSpPr>
      <dsp:spPr>
        <a:xfrm>
          <a:off x="0" y="2664640"/>
          <a:ext cx="6096000" cy="266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>
              <a:latin typeface="Times New Roman"/>
              <a:cs typeface="Times New Roman"/>
            </a:rPr>
            <a:t>Con un personal capaz de realizar proyectos tanto en </a:t>
          </a:r>
          <a:r>
            <a:rPr lang="es-ES" sz="3100" kern="1200" dirty="0" err="1">
              <a:latin typeface="Times New Roman"/>
              <a:cs typeface="Times New Roman"/>
            </a:rPr>
            <a:t>front-end</a:t>
          </a:r>
          <a:r>
            <a:rPr lang="es-ES" sz="3100" kern="1200" dirty="0">
              <a:latin typeface="Times New Roman"/>
              <a:cs typeface="Times New Roman"/>
            </a:rPr>
            <a:t> y back-</a:t>
          </a:r>
          <a:r>
            <a:rPr lang="es-ES" sz="3100" kern="1200" dirty="0" err="1">
              <a:latin typeface="Times New Roman"/>
              <a:cs typeface="Times New Roman"/>
            </a:rPr>
            <a:t>end</a:t>
          </a:r>
          <a:r>
            <a:rPr lang="es-ES" sz="3100" kern="1200" dirty="0">
              <a:latin typeface="Times New Roman"/>
              <a:cs typeface="Times New Roman"/>
            </a:rPr>
            <a:t> para garantizar un sitio web estable, llamativo y seguro.</a:t>
          </a:r>
          <a:endParaRPr lang="en-US" sz="3100" kern="1200" dirty="0">
            <a:latin typeface="Times New Roman"/>
            <a:cs typeface="Times New Roman"/>
          </a:endParaRPr>
        </a:p>
      </dsp:txBody>
      <dsp:txXfrm>
        <a:off x="0" y="2664640"/>
        <a:ext cx="6096000" cy="266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6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45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163595"/>
            <a:ext cx="9906000" cy="2346368"/>
          </a:xfrm>
        </p:spPr>
        <p:txBody>
          <a:bodyPr>
            <a:normAutofit/>
          </a:bodyPr>
          <a:lstStyle/>
          <a:p>
            <a:pPr algn="l"/>
            <a:r>
              <a:rPr lang="es-ES" sz="8000" dirty="0">
                <a:latin typeface="Times New Roman"/>
                <a:cs typeface="Times New Roman"/>
              </a:rPr>
              <a:t>Cliente Ivan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7620000" cy="1390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dirty="0">
                <a:latin typeface="Times New Roman"/>
                <a:cs typeface="Times New Roman"/>
              </a:rPr>
              <a:t>Propuesta y presupuesto Web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CC73FE-153F-64DD-D23D-357EE2EB9114}"/>
              </a:ext>
            </a:extLst>
          </p:cNvPr>
          <p:cNvSpPr txBox="1"/>
          <p:nvPr/>
        </p:nvSpPr>
        <p:spPr>
          <a:xfrm>
            <a:off x="9976720" y="-5440"/>
            <a:ext cx="2216833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Times New Roman"/>
                <a:cs typeface="Times New Roman"/>
              </a:rPr>
              <a:t>23 de marzo del 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5554AA-0C48-12A4-F84B-F4B17BE207A3}"/>
              </a:ext>
            </a:extLst>
          </p:cNvPr>
          <p:cNvSpPr txBox="1"/>
          <p:nvPr/>
        </p:nvSpPr>
        <p:spPr>
          <a:xfrm>
            <a:off x="2720" y="2720"/>
            <a:ext cx="2157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Times New Roman"/>
                <a:cs typeface="Times New Roman"/>
              </a:rPr>
              <a:t>Brandon L. Vega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FA054B-4BC4-D377-D3BC-E89F079B5259}"/>
              </a:ext>
            </a:extLst>
          </p:cNvPr>
          <p:cNvSpPr txBox="1"/>
          <p:nvPr/>
        </p:nvSpPr>
        <p:spPr>
          <a:xfrm>
            <a:off x="9514313" y="6490794"/>
            <a:ext cx="2679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Times New Roman"/>
                <a:cs typeface="Times New Roman"/>
              </a:rPr>
              <a:t>Branpagani18@gmail.com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olígrafo situado en la parte superior de una línea de firma">
            <a:extLst>
              <a:ext uri="{FF2B5EF4-FFF2-40B4-BE49-F238E27FC236}">
                <a16:creationId xmlns:a16="http://schemas.microsoft.com/office/drawing/2014/main" id="{110A12E0-8D3E-632E-5A2F-6AF1F671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5603"/>
          <a:stretch/>
        </p:blipFill>
        <p:spPr>
          <a:xfrm>
            <a:off x="8582025" y="2798054"/>
            <a:ext cx="2952750" cy="16634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F6AAB9-0094-2CFB-D2C8-751C3FCF2F9C}"/>
              </a:ext>
            </a:extLst>
          </p:cNvPr>
          <p:cNvSpPr txBox="1"/>
          <p:nvPr/>
        </p:nvSpPr>
        <p:spPr>
          <a:xfrm>
            <a:off x="762001" y="1107056"/>
            <a:ext cx="6667500" cy="57078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600" b="1" err="1">
                <a:latin typeface="Times New Roman"/>
                <a:cs typeface="Times New Roman"/>
              </a:rPr>
              <a:t>Sesión</a:t>
            </a:r>
            <a:r>
              <a:rPr lang="en-US" sz="1600" b="1" dirty="0">
                <a:latin typeface="Times New Roman"/>
                <a:cs typeface="Times New Roman"/>
              </a:rPr>
              <a:t> de </a:t>
            </a:r>
            <a:r>
              <a:rPr lang="en-US" sz="1600" b="1" err="1">
                <a:latin typeface="Times New Roman"/>
                <a:cs typeface="Times New Roman"/>
              </a:rPr>
              <a:t>descubrimiento</a:t>
            </a:r>
            <a:r>
              <a:rPr lang="en-US" sz="1600" b="1" dirty="0">
                <a:latin typeface="Times New Roman"/>
                <a:cs typeface="Times New Roman"/>
              </a:rPr>
              <a:t> y </a:t>
            </a:r>
            <a:r>
              <a:rPr lang="en-US" sz="1600" b="1" err="1">
                <a:latin typeface="Times New Roman"/>
                <a:cs typeface="Times New Roman"/>
              </a:rPr>
              <a:t>estrategia</a:t>
            </a:r>
            <a:r>
              <a:rPr lang="en-US" sz="1600" b="1" dirty="0">
                <a:latin typeface="Times New Roman"/>
                <a:cs typeface="Times New Roman"/>
              </a:rPr>
              <a:t> </a:t>
            </a:r>
            <a:endParaRPr lang="es-ES" b="1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1.0 </a:t>
            </a:r>
            <a:r>
              <a:rPr lang="en-US" sz="1600" dirty="0" err="1">
                <a:latin typeface="Times New Roman"/>
                <a:cs typeface="Times New Roman"/>
              </a:rPr>
              <a:t>Visión</a:t>
            </a:r>
            <a:r>
              <a:rPr lang="en-US" sz="1600" dirty="0">
                <a:latin typeface="Times New Roman"/>
                <a:cs typeface="Times New Roman"/>
              </a:rPr>
              <a:t> general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err="1">
                <a:latin typeface="Times New Roman"/>
                <a:cs typeface="Times New Roman"/>
              </a:rPr>
              <a:t>Reunión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presencial</a:t>
            </a:r>
            <a:r>
              <a:rPr lang="en-US" sz="1600" dirty="0">
                <a:latin typeface="Times New Roman"/>
                <a:cs typeface="Times New Roman"/>
              </a:rPr>
              <a:t> u online </a:t>
            </a:r>
            <a:r>
              <a:rPr lang="en-US" sz="1600" err="1">
                <a:latin typeface="Times New Roman"/>
                <a:cs typeface="Times New Roman"/>
              </a:rPr>
              <a:t>en</a:t>
            </a:r>
            <a:r>
              <a:rPr lang="en-US" sz="1600" dirty="0">
                <a:latin typeface="Times New Roman"/>
                <a:cs typeface="Times New Roman"/>
              </a:rPr>
              <a:t> la que </a:t>
            </a:r>
            <a:r>
              <a:rPr lang="en-US" sz="1600" err="1">
                <a:latin typeface="Times New Roman"/>
                <a:cs typeface="Times New Roman"/>
              </a:rPr>
              <a:t>descubriremos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información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detallada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sobre</a:t>
            </a:r>
            <a:r>
              <a:rPr lang="en-US" sz="1600" dirty="0">
                <a:latin typeface="Times New Roman"/>
                <a:cs typeface="Times New Roman"/>
              </a:rPr>
              <a:t> sus </a:t>
            </a:r>
            <a:r>
              <a:rPr lang="en-US" sz="1600" err="1">
                <a:latin typeface="Times New Roman"/>
                <a:cs typeface="Times New Roman"/>
              </a:rPr>
              <a:t>clientes</a:t>
            </a:r>
            <a:r>
              <a:rPr lang="en-US" sz="1600" dirty="0">
                <a:latin typeface="Times New Roman"/>
                <a:cs typeface="Times New Roman"/>
              </a:rPr>
              <a:t>, la </a:t>
            </a:r>
            <a:r>
              <a:rPr lang="en-US" sz="1600" err="1">
                <a:latin typeface="Times New Roman"/>
                <a:cs typeface="Times New Roman"/>
              </a:rPr>
              <a:t>competencia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el</a:t>
            </a:r>
            <a:r>
              <a:rPr lang="en-US" sz="1600" dirty="0">
                <a:latin typeface="Times New Roman"/>
                <a:cs typeface="Times New Roman"/>
              </a:rPr>
              <a:t> mercado y </a:t>
            </a:r>
            <a:r>
              <a:rPr lang="en-US" sz="1600" err="1">
                <a:latin typeface="Times New Roman"/>
                <a:cs typeface="Times New Roman"/>
              </a:rPr>
              <a:t>su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propia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empresa</a:t>
            </a:r>
            <a:r>
              <a:rPr lang="en-US" sz="1600" dirty="0">
                <a:latin typeface="Times New Roman"/>
                <a:cs typeface="Times New Roman"/>
              </a:rPr>
              <a:t>. 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1.1 </a:t>
            </a:r>
            <a:r>
              <a:rPr lang="en-US" sz="1600" dirty="0" err="1">
                <a:latin typeface="Times New Roman"/>
                <a:cs typeface="Times New Roman"/>
              </a:rPr>
              <a:t>Perfiles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dirty="0" err="1">
                <a:latin typeface="Times New Roman"/>
                <a:cs typeface="Times New Roman"/>
              </a:rPr>
              <a:t>usuario</a:t>
            </a:r>
            <a:r>
              <a:rPr lang="en-US" sz="1600" dirty="0">
                <a:latin typeface="Times New Roman"/>
                <a:cs typeface="Times New Roman"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err="1">
                <a:latin typeface="Times New Roman"/>
                <a:cs typeface="Times New Roman"/>
              </a:rPr>
              <a:t>Analizar</a:t>
            </a:r>
            <a:r>
              <a:rPr lang="en-US" sz="1600" dirty="0">
                <a:latin typeface="Times New Roman"/>
                <a:cs typeface="Times New Roman"/>
              </a:rPr>
              <a:t> y </a:t>
            </a:r>
            <a:r>
              <a:rPr lang="en-US" sz="1600" err="1">
                <a:latin typeface="Times New Roman"/>
                <a:cs typeface="Times New Roman"/>
              </a:rPr>
              <a:t>definir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cuales</a:t>
            </a:r>
            <a:r>
              <a:rPr lang="en-US" sz="1600" dirty="0">
                <a:latin typeface="Times New Roman"/>
                <a:cs typeface="Times New Roman"/>
              </a:rPr>
              <a:t> son </a:t>
            </a:r>
            <a:r>
              <a:rPr lang="en-US" sz="1600" err="1">
                <a:latin typeface="Times New Roman"/>
                <a:cs typeface="Times New Roman"/>
              </a:rPr>
              <a:t>nuestros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clientes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primarios</a:t>
            </a:r>
            <a:r>
              <a:rPr lang="en-US" sz="1600" dirty="0">
                <a:latin typeface="Times New Roman"/>
                <a:cs typeface="Times New Roman"/>
              </a:rPr>
              <a:t> y </a:t>
            </a:r>
            <a:r>
              <a:rPr lang="en-US" sz="1600" err="1">
                <a:latin typeface="Times New Roman"/>
                <a:cs typeface="Times New Roman"/>
              </a:rPr>
              <a:t>secundarios</a:t>
            </a:r>
            <a:r>
              <a:rPr lang="en-US" sz="1600" dirty="0">
                <a:latin typeface="Times New Roman"/>
                <a:cs typeface="Times New Roman"/>
              </a:rPr>
              <a:t>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1.2  </a:t>
            </a:r>
            <a:r>
              <a:rPr lang="en-US" sz="1600" dirty="0" err="1">
                <a:latin typeface="Times New Roman"/>
                <a:cs typeface="Times New Roman"/>
              </a:rPr>
              <a:t>Objetivos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 </a:t>
            </a:r>
            <a:r>
              <a:rPr lang="en-US" sz="1600" dirty="0" err="1">
                <a:latin typeface="Times New Roman"/>
                <a:cs typeface="Times New Roman"/>
              </a:rPr>
              <a:t>Entender</a:t>
            </a:r>
            <a:r>
              <a:rPr lang="en-US" sz="1600" dirty="0">
                <a:latin typeface="Times New Roman"/>
                <a:cs typeface="Times New Roman"/>
              </a:rPr>
              <a:t> sus </a:t>
            </a:r>
            <a:r>
              <a:rPr lang="en-US" sz="1600" dirty="0" err="1">
                <a:latin typeface="Times New Roman"/>
                <a:cs typeface="Times New Roman"/>
              </a:rPr>
              <a:t>objetivos</a:t>
            </a:r>
            <a:r>
              <a:rPr lang="en-US" sz="1600" dirty="0">
                <a:latin typeface="Times New Roman"/>
                <a:cs typeface="Times New Roman"/>
              </a:rPr>
              <a:t> y </a:t>
            </a:r>
            <a:r>
              <a:rPr lang="en-US" sz="1600" dirty="0" err="1">
                <a:latin typeface="Times New Roman"/>
                <a:cs typeface="Times New Roman"/>
              </a:rPr>
              <a:t>ponerlos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consonancia</a:t>
            </a:r>
            <a:r>
              <a:rPr lang="en-US" sz="1600" dirty="0">
                <a:latin typeface="Times New Roman"/>
                <a:cs typeface="Times New Roman"/>
              </a:rPr>
              <a:t> con las </a:t>
            </a:r>
            <a:r>
              <a:rPr lang="en-US" sz="1600" dirty="0" err="1">
                <a:latin typeface="Times New Roman"/>
                <a:cs typeface="Times New Roman"/>
              </a:rPr>
              <a:t>necesidades</a:t>
            </a:r>
            <a:r>
              <a:rPr lang="en-US" sz="1600" dirty="0">
                <a:latin typeface="Times New Roman"/>
                <a:cs typeface="Times New Roman"/>
              </a:rPr>
              <a:t> de sus </a:t>
            </a:r>
            <a:r>
              <a:rPr lang="en-US" sz="1600" dirty="0" err="1">
                <a:latin typeface="Times New Roman"/>
                <a:cs typeface="Times New Roman"/>
              </a:rPr>
              <a:t>clientes</a:t>
            </a:r>
            <a:r>
              <a:rPr lang="en-US" sz="1600" dirty="0">
                <a:latin typeface="Times New Roman"/>
                <a:cs typeface="Times New Roman"/>
              </a:rPr>
              <a:t> es vital para un </a:t>
            </a:r>
            <a:r>
              <a:rPr lang="en-US" sz="1600" dirty="0" err="1">
                <a:latin typeface="Times New Roman"/>
                <a:cs typeface="Times New Roman"/>
              </a:rPr>
              <a:t>negocio</a:t>
            </a:r>
            <a:r>
              <a:rPr lang="en-US" sz="1600" dirty="0">
                <a:latin typeface="Times New Roman"/>
                <a:cs typeface="Times New Roman"/>
              </a:rPr>
              <a:t>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1.3 Tono y </a:t>
            </a:r>
            <a:r>
              <a:rPr lang="en-US" sz="1600" dirty="0" err="1">
                <a:latin typeface="Times New Roman"/>
                <a:cs typeface="Times New Roman"/>
              </a:rPr>
              <a:t>estilo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 </a:t>
            </a:r>
            <a:r>
              <a:rPr lang="en-US" sz="1600" err="1">
                <a:latin typeface="Times New Roman"/>
                <a:cs typeface="Times New Roman"/>
              </a:rPr>
              <a:t>Hablaremos</a:t>
            </a:r>
            <a:r>
              <a:rPr lang="en-US" sz="1600" dirty="0">
                <a:latin typeface="Times New Roman"/>
                <a:cs typeface="Times New Roman"/>
              </a:rPr>
              <a:t> de la </a:t>
            </a:r>
            <a:r>
              <a:rPr lang="en-US" sz="1600" err="1">
                <a:latin typeface="Times New Roman"/>
                <a:cs typeface="Times New Roman"/>
              </a:rPr>
              <a:t>historia</a:t>
            </a:r>
            <a:r>
              <a:rPr lang="en-US" sz="1600" dirty="0">
                <a:latin typeface="Times New Roman"/>
                <a:cs typeface="Times New Roman"/>
              </a:rPr>
              <a:t> de la </a:t>
            </a:r>
            <a:r>
              <a:rPr lang="en-US" sz="1600" err="1">
                <a:latin typeface="Times New Roman"/>
                <a:cs typeface="Times New Roman"/>
              </a:rPr>
              <a:t>historia</a:t>
            </a:r>
            <a:r>
              <a:rPr lang="en-US" sz="1600" dirty="0">
                <a:latin typeface="Times New Roman"/>
                <a:cs typeface="Times New Roman"/>
              </a:rPr>
              <a:t> de la </a:t>
            </a:r>
            <a:r>
              <a:rPr lang="en-US" sz="1600" err="1">
                <a:latin typeface="Times New Roman"/>
                <a:cs typeface="Times New Roman"/>
              </a:rPr>
              <a:t>marca</a:t>
            </a:r>
            <a:r>
              <a:rPr lang="en-US" sz="1600" dirty="0">
                <a:latin typeface="Times New Roman"/>
                <a:cs typeface="Times New Roman"/>
              </a:rPr>
              <a:t> y </a:t>
            </a:r>
            <a:r>
              <a:rPr lang="en-US" sz="1600" err="1">
                <a:latin typeface="Times New Roman"/>
                <a:cs typeface="Times New Roman"/>
              </a:rPr>
              <a:t>definiremos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estilo</a:t>
            </a:r>
            <a:r>
              <a:rPr lang="en-US" sz="1600" dirty="0">
                <a:latin typeface="Times New Roman"/>
                <a:cs typeface="Times New Roman"/>
              </a:rPr>
              <a:t> y </a:t>
            </a:r>
            <a:r>
              <a:rPr lang="en-US" sz="1600" err="1">
                <a:latin typeface="Times New Roman"/>
                <a:cs typeface="Times New Roman"/>
              </a:rPr>
              <a:t>su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tono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err="1">
                <a:latin typeface="Times New Roman"/>
                <a:cs typeface="Times New Roman"/>
              </a:rPr>
              <a:t>Cual</a:t>
            </a:r>
            <a:r>
              <a:rPr lang="en-US" sz="1600" dirty="0">
                <a:latin typeface="Times New Roman"/>
                <a:cs typeface="Times New Roman"/>
              </a:rPr>
              <a:t> es </a:t>
            </a:r>
            <a:r>
              <a:rPr lang="en-US" sz="1600" err="1">
                <a:latin typeface="Times New Roman"/>
                <a:cs typeface="Times New Roman"/>
              </a:rPr>
              <a:t>su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propuesta</a:t>
            </a:r>
            <a:r>
              <a:rPr lang="en-US" sz="1600" dirty="0">
                <a:latin typeface="Times New Roman"/>
                <a:cs typeface="Times New Roman"/>
              </a:rPr>
              <a:t> de valor.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1.4   </a:t>
            </a:r>
            <a:r>
              <a:rPr lang="en-US" sz="1600" dirty="0" err="1">
                <a:latin typeface="Times New Roman"/>
                <a:cs typeface="Times New Roman"/>
              </a:rPr>
              <a:t>Moodboards</a:t>
            </a:r>
            <a:r>
              <a:rPr lang="en-US" sz="1600" dirty="0">
                <a:latin typeface="Times New Roman"/>
                <a:cs typeface="Times New Roman"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latin typeface="Times New Roman"/>
                <a:cs typeface="Times New Roman"/>
              </a:rPr>
              <a:t>Definiremos</a:t>
            </a:r>
            <a:r>
              <a:rPr lang="en-US" sz="1600" dirty="0">
                <a:latin typeface="Times New Roman"/>
                <a:cs typeface="Times New Roman"/>
              </a:rPr>
              <a:t> uno o </a:t>
            </a:r>
            <a:r>
              <a:rPr lang="en-US" sz="1600" dirty="0" err="1">
                <a:latin typeface="Times New Roman"/>
                <a:cs typeface="Times New Roman"/>
              </a:rPr>
              <a:t>varios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estilos</a:t>
            </a:r>
            <a:r>
              <a:rPr lang="en-US" sz="1600" dirty="0">
                <a:latin typeface="Times New Roman"/>
                <a:cs typeface="Times New Roman"/>
              </a:rPr>
              <a:t> que </a:t>
            </a:r>
            <a:r>
              <a:rPr lang="en-US" sz="1600" dirty="0" err="1">
                <a:latin typeface="Times New Roman"/>
                <a:cs typeface="Times New Roman"/>
              </a:rPr>
              <a:t>vayan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acordes</a:t>
            </a:r>
            <a:r>
              <a:rPr lang="en-US" sz="1600" dirty="0">
                <a:latin typeface="Times New Roman"/>
                <a:cs typeface="Times New Roman"/>
              </a:rPr>
              <a:t> con las </a:t>
            </a:r>
            <a:r>
              <a:rPr lang="en-US" sz="1600" dirty="0" err="1">
                <a:latin typeface="Times New Roman"/>
                <a:cs typeface="Times New Roman"/>
              </a:rPr>
              <a:t>conclusiones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extraídas</a:t>
            </a:r>
            <a:r>
              <a:rPr lang="en-US" sz="1600" dirty="0">
                <a:latin typeface="Times New Roman"/>
                <a:cs typeface="Times New Roman"/>
              </a:rPr>
              <a:t>, de </a:t>
            </a:r>
            <a:r>
              <a:rPr lang="en-US" sz="1600" dirty="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modo </a:t>
            </a:r>
            <a:r>
              <a:rPr lang="en-US" sz="1600" dirty="0" err="1">
                <a:latin typeface="Times New Roman"/>
                <a:cs typeface="Times New Roman"/>
              </a:rPr>
              <a:t>podréis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formar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parte</a:t>
            </a:r>
            <a:r>
              <a:rPr lang="en-US" sz="1600" dirty="0">
                <a:latin typeface="Times New Roman"/>
                <a:cs typeface="Times New Roman"/>
              </a:rPr>
              <a:t> de las </a:t>
            </a:r>
            <a:r>
              <a:rPr lang="en-US" sz="1600" dirty="0" err="1">
                <a:latin typeface="Times New Roman"/>
                <a:cs typeface="Times New Roman"/>
              </a:rPr>
              <a:t>decisiones</a:t>
            </a:r>
            <a:r>
              <a:rPr lang="en-US" sz="1600" dirty="0">
                <a:latin typeface="Times New Roman"/>
                <a:cs typeface="Times New Roman"/>
              </a:rPr>
              <a:t> de la </a:t>
            </a:r>
            <a:r>
              <a:rPr lang="en-US" sz="1600" dirty="0" err="1">
                <a:latin typeface="Times New Roman"/>
                <a:cs typeface="Times New Roman"/>
              </a:rPr>
              <a:t>marca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desde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comienzo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1.5 </a:t>
            </a:r>
            <a:r>
              <a:rPr lang="en-US" sz="1600" dirty="0" err="1">
                <a:latin typeface="Times New Roman"/>
                <a:cs typeface="Times New Roman"/>
              </a:rPr>
              <a:t>Resumen</a:t>
            </a:r>
            <a:r>
              <a:rPr lang="en-US" sz="1600" dirty="0">
                <a:latin typeface="Times New Roman"/>
                <a:cs typeface="Times New Roman"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Un </a:t>
            </a:r>
            <a:r>
              <a:rPr lang="en-US" sz="1600" dirty="0" err="1">
                <a:latin typeface="Times New Roman"/>
                <a:cs typeface="Times New Roman"/>
              </a:rPr>
              <a:t>documento</a:t>
            </a:r>
            <a:r>
              <a:rPr lang="en-US" sz="1600" dirty="0">
                <a:latin typeface="Times New Roman"/>
                <a:cs typeface="Times New Roman"/>
              </a:rPr>
              <a:t> que </a:t>
            </a:r>
            <a:r>
              <a:rPr lang="en-US" sz="1600" dirty="0" err="1">
                <a:latin typeface="Times New Roman"/>
                <a:cs typeface="Times New Roman"/>
              </a:rPr>
              <a:t>servirá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dirty="0" err="1">
                <a:latin typeface="Times New Roman"/>
                <a:cs typeface="Times New Roman"/>
              </a:rPr>
              <a:t>resumen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dirty="0" err="1">
                <a:latin typeface="Times New Roman"/>
                <a:cs typeface="Times New Roman"/>
              </a:rPr>
              <a:t>todo</a:t>
            </a:r>
            <a:r>
              <a:rPr lang="en-US" sz="1600" dirty="0">
                <a:latin typeface="Times New Roman"/>
                <a:cs typeface="Times New Roman"/>
              </a:rPr>
              <a:t> lo </a:t>
            </a:r>
            <a:r>
              <a:rPr lang="en-US" sz="1600" dirty="0" err="1">
                <a:latin typeface="Times New Roman"/>
                <a:cs typeface="Times New Roman"/>
              </a:rPr>
              <a:t>definido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en</a:t>
            </a:r>
            <a:r>
              <a:rPr lang="en-US" sz="1600" dirty="0">
                <a:latin typeface="Times New Roman"/>
                <a:cs typeface="Times New Roman"/>
              </a:rPr>
              <a:t> la </a:t>
            </a:r>
            <a:r>
              <a:rPr lang="en-US" sz="1600" dirty="0" err="1">
                <a:latin typeface="Times New Roman"/>
                <a:cs typeface="Times New Roman"/>
              </a:rPr>
              <a:t>reunión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historia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tono</a:t>
            </a:r>
            <a:r>
              <a:rPr lang="en-US" sz="1600" dirty="0">
                <a:latin typeface="Times New Roman"/>
                <a:cs typeface="Times New Roman"/>
              </a:rPr>
              <a:t> y </a:t>
            </a:r>
            <a:r>
              <a:rPr lang="en-US" sz="1600" dirty="0" err="1">
                <a:latin typeface="Times New Roman"/>
                <a:cs typeface="Times New Roman"/>
              </a:rPr>
              <a:t>estilo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usuarios</a:t>
            </a:r>
            <a:r>
              <a:rPr lang="en-US" sz="1600" dirty="0">
                <a:latin typeface="Times New Roman"/>
                <a:cs typeface="Times New Roman"/>
              </a:rPr>
              <a:t>...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Total  $1.000 </a:t>
            </a:r>
            <a:r>
              <a:rPr lang="en-US" sz="1600" dirty="0" err="1">
                <a:latin typeface="Times New Roman"/>
                <a:cs typeface="Times New Roman"/>
              </a:rPr>
              <a:t>usd</a:t>
            </a:r>
            <a:r>
              <a:rPr lang="en-US" sz="1600" dirty="0">
                <a:latin typeface="Times New Roman"/>
                <a:cs typeface="Times New Roman"/>
              </a:rPr>
              <a:t>                                       </a:t>
            </a:r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488909-7E04-29A1-2881-85B075B2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754" y="142802"/>
            <a:ext cx="6153508" cy="962697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Presupuesto Final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494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1D59C-D20B-27AA-11B0-E286B928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" y="71887"/>
            <a:ext cx="4241321" cy="126364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/>
                <a:cs typeface="Times New Roman"/>
              </a:rPr>
              <a:t>Presupuesto Final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9B818-60E2-F12F-96CE-E4E4F9D2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20150"/>
            <a:ext cx="10668000" cy="5175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2. Sesión de diseño y desarrollo </a:t>
            </a:r>
            <a:endParaRPr lang="es-ES" sz="160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2.0 </a:t>
            </a:r>
            <a:r>
              <a:rPr lang="es-ES" sz="1600" dirty="0" err="1">
                <a:latin typeface="Times New Roman"/>
                <a:ea typeface="+mn-lt"/>
                <a:cs typeface="+mn-lt"/>
              </a:rPr>
              <a:t>Wireframes</a:t>
            </a:r>
            <a:endParaRPr lang="es-ES" sz="160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 Diseño de los diferentes </a:t>
            </a:r>
            <a:r>
              <a:rPr lang="es-ES" sz="1600" dirty="0" err="1">
                <a:latin typeface="Times New Roman"/>
                <a:ea typeface="+mn-lt"/>
                <a:cs typeface="+mn-lt"/>
              </a:rPr>
              <a:t>wireframes</a:t>
            </a:r>
            <a:r>
              <a:rPr lang="es-ES" sz="1600" dirty="0">
                <a:latin typeface="Times New Roman"/>
                <a:ea typeface="+mn-lt"/>
                <a:cs typeface="+mn-lt"/>
              </a:rPr>
              <a:t> para definir la estructura de las páginas y su contenido.</a:t>
            </a:r>
            <a:endParaRPr lang="es-ES" sz="160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2.1  Diseño Web 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Diseñaremos las páginas en versión desktop y móvil para visualizar cómo quedará.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2.2  Instalación y configuración</a:t>
            </a:r>
            <a:endParaRPr lang="es-ES" sz="160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 Instalación del CMS escogido junto con la plantilla y demás módulos / </a:t>
            </a:r>
            <a:r>
              <a:rPr lang="es-ES" sz="1600" err="1">
                <a:latin typeface="Times New Roman"/>
                <a:ea typeface="+mn-lt"/>
                <a:cs typeface="+mn-lt"/>
              </a:rPr>
              <a:t>plugins</a:t>
            </a:r>
            <a:r>
              <a:rPr lang="es-ES" sz="1600" dirty="0">
                <a:latin typeface="Times New Roman"/>
                <a:ea typeface="+mn-lt"/>
                <a:cs typeface="+mn-lt"/>
              </a:rPr>
              <a:t> necesarios.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2.3 Desarrollo web </a:t>
            </a:r>
            <a:endParaRPr lang="es-ES" sz="160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Desarrollo de todas las páginas diseñadas previamente. 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2.4 </a:t>
            </a:r>
            <a:r>
              <a:rPr lang="es-ES" sz="1600" dirty="0" err="1">
                <a:latin typeface="Times New Roman"/>
                <a:ea typeface="+mn-lt"/>
                <a:cs typeface="+mn-lt"/>
              </a:rPr>
              <a:t>Analitica</a:t>
            </a:r>
            <a:r>
              <a:rPr lang="es-ES" sz="1600" dirty="0">
                <a:latin typeface="Times New Roman"/>
                <a:ea typeface="+mn-lt"/>
                <a:cs typeface="+mn-lt"/>
              </a:rPr>
              <a:t> estándar </a:t>
            </a:r>
            <a:endParaRPr lang="es-ES" sz="160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Instalación y configuración de </a:t>
            </a:r>
            <a:r>
              <a:rPr lang="es-ES" sz="1600" dirty="0" err="1">
                <a:latin typeface="Times New Roman"/>
                <a:ea typeface="+mn-lt"/>
                <a:cs typeface="+mn-lt"/>
              </a:rPr>
              <a:t>Search</a:t>
            </a:r>
            <a:r>
              <a:rPr lang="es-ES" sz="1600" dirty="0">
                <a:latin typeface="Times New Roman"/>
                <a:ea typeface="+mn-lt"/>
                <a:cs typeface="+mn-lt"/>
              </a:rPr>
              <a:t> </a:t>
            </a:r>
            <a:r>
              <a:rPr lang="es-ES" sz="1600" dirty="0" err="1">
                <a:latin typeface="Times New Roman"/>
                <a:ea typeface="+mn-lt"/>
                <a:cs typeface="+mn-lt"/>
              </a:rPr>
              <a:t>Console</a:t>
            </a:r>
            <a:r>
              <a:rPr lang="es-ES" sz="1600" dirty="0">
                <a:latin typeface="Times New Roman"/>
                <a:ea typeface="+mn-lt"/>
                <a:cs typeface="+mn-lt"/>
              </a:rPr>
              <a:t> y Google </a:t>
            </a:r>
            <a:r>
              <a:rPr lang="es-ES" sz="1600" dirty="0" err="1">
                <a:latin typeface="Times New Roman"/>
                <a:ea typeface="+mn-lt"/>
                <a:cs typeface="+mn-lt"/>
              </a:rPr>
              <a:t>Analytics</a:t>
            </a:r>
            <a:r>
              <a:rPr lang="es-ES" sz="1600" dirty="0">
                <a:latin typeface="Times New Roman"/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s-ES" sz="1600" dirty="0">
              <a:latin typeface="Times New Roman"/>
            </a:endParaRPr>
          </a:p>
          <a:p>
            <a:pPr marL="0" indent="0">
              <a:buNone/>
            </a:pPr>
            <a:endParaRPr lang="es-E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                                                                      Total $ 1.500 </a:t>
            </a:r>
            <a:r>
              <a:rPr lang="es-ES" sz="1600" dirty="0" err="1">
                <a:latin typeface="Times New Roman"/>
                <a:cs typeface="Times New Roman"/>
              </a:rPr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404653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BE77-BDE5-E762-68CF-1231A96A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9" y="71887"/>
            <a:ext cx="4241321" cy="1263649"/>
          </a:xfrm>
        </p:spPr>
        <p:txBody>
          <a:bodyPr/>
          <a:lstStyle/>
          <a:p>
            <a:r>
              <a:rPr lang="es-ES" dirty="0">
                <a:latin typeface="Times New Roman"/>
                <a:cs typeface="Times New Roman"/>
              </a:rPr>
              <a:t>Presupuesto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B804A-7BC8-F309-98D1-4FBDF7D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19509"/>
            <a:ext cx="10668000" cy="5808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3. Sesión de entrega y seguimiento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3.0  Entrega de la web y documentos 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Pondremos la web online y operativa. Entregaremos los documentos creados durante el proceso. 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3.1 Soporte y garantía 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Damos soporte durante los primeros 30 días desde el día que se ponga online y garantía de 10 años siempre que se mantenga el código intacto y sin ningún cambio. </a:t>
            </a:r>
            <a:endParaRPr lang="es-ES" sz="160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3.2 Formación </a:t>
            </a:r>
            <a:endParaRPr lang="es-ES" sz="1600" dirty="0">
              <a:latin typeface="Verdana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ea typeface="+mn-lt"/>
                <a:cs typeface="+mn-lt"/>
              </a:rPr>
              <a:t>Incluimos 5h de formación para aprender a actualizar la web. </a:t>
            </a:r>
          </a:p>
          <a:p>
            <a:pPr marL="0" indent="0">
              <a:buNone/>
            </a:pPr>
            <a:endParaRPr lang="es-ES" sz="1600" dirty="0">
              <a:latin typeface="Times New Roman"/>
            </a:endParaRPr>
          </a:p>
          <a:p>
            <a:pPr marL="0" indent="0">
              <a:buNone/>
            </a:pPr>
            <a:r>
              <a:rPr lang="es-ES" sz="1600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                                                            Total $ 2.000 </a:t>
            </a:r>
            <a:r>
              <a:rPr lang="es-ES" sz="1600" dirty="0" err="1">
                <a:latin typeface="Times New Roman"/>
                <a:cs typeface="Times New Roman"/>
              </a:rPr>
              <a:t>usd</a:t>
            </a:r>
            <a:r>
              <a:rPr lang="es-ES" sz="1600" dirty="0">
                <a:latin typeface="Times New Roman"/>
                <a:cs typeface="Times New Roman"/>
              </a:rPr>
              <a:t> </a:t>
            </a:r>
          </a:p>
          <a:p>
            <a:pPr marL="0" indent="0">
              <a:buNone/>
            </a:pPr>
            <a:endParaRPr lang="es-E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"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1F9C489-7EA6-CAE5-6322-A59C1A88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86698"/>
              </p:ext>
            </p:extLst>
          </p:nvPr>
        </p:nvGraphicFramePr>
        <p:xfrm>
          <a:off x="762000" y="4615131"/>
          <a:ext cx="11277763" cy="132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8130">
                  <a:extLst>
                    <a:ext uri="{9D8B030D-6E8A-4147-A177-3AD203B41FA5}">
                      <a16:colId xmlns:a16="http://schemas.microsoft.com/office/drawing/2014/main" val="746053732"/>
                    </a:ext>
                  </a:extLst>
                </a:gridCol>
                <a:gridCol w="5529633">
                  <a:extLst>
                    <a:ext uri="{9D8B030D-6E8A-4147-A177-3AD203B41FA5}">
                      <a16:colId xmlns:a16="http://schemas.microsoft.com/office/drawing/2014/main" val="2182093928"/>
                    </a:ext>
                  </a:extLst>
                </a:gridCol>
              </a:tblGrid>
              <a:tr h="688269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15226"/>
                  </a:ext>
                </a:extLst>
              </a:tr>
              <a:tr h="635325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La Inversión Completa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                   $ 4.500 usd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836002"/>
                  </a:ext>
                </a:extLst>
              </a:tr>
            </a:tbl>
          </a:graphicData>
        </a:graphic>
      </p:graphicFrame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DC16D6E-9D10-6CDD-93C3-6B86BA1DD38D}"/>
              </a:ext>
            </a:extLst>
          </p:cNvPr>
          <p:cNvCxnSpPr/>
          <p:nvPr/>
        </p:nvCxnSpPr>
        <p:spPr>
          <a:xfrm>
            <a:off x="2876" y="4193875"/>
            <a:ext cx="12028097" cy="230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89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lechas blancas pintadas en el asfalto">
            <a:extLst>
              <a:ext uri="{FF2B5EF4-FFF2-40B4-BE49-F238E27FC236}">
                <a16:creationId xmlns:a16="http://schemas.microsoft.com/office/drawing/2014/main" id="{95A32830-F06B-C04E-FDE3-AF7A2D1EA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" r="1" b="14164"/>
          <a:stretch/>
        </p:blipFill>
        <p:spPr>
          <a:xfrm>
            <a:off x="20" y="-14367"/>
            <a:ext cx="12204284" cy="68670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56E893-B030-9E60-4F00-B498E440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206152" cy="168034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Times New Roman"/>
                <a:cs typeface="Times New Roman"/>
              </a:rPr>
              <a:t>Índice</a:t>
            </a:r>
            <a:r>
              <a:rPr lang="en-US" sz="80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35DFAA-2598-A088-9A23-51D2FD1C71E7}"/>
              </a:ext>
            </a:extLst>
          </p:cNvPr>
          <p:cNvSpPr txBox="1"/>
          <p:nvPr/>
        </p:nvSpPr>
        <p:spPr>
          <a:xfrm>
            <a:off x="273170" y="1998450"/>
            <a:ext cx="8381999" cy="43275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1: </a:t>
            </a:r>
            <a:r>
              <a:rPr lang="en-US" sz="28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Caratula</a:t>
            </a:r>
            <a:r>
              <a:rPr lang="en-US"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lang="es-ES" sz="28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err="1"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latin typeface="Times New Roman"/>
                <a:cs typeface="Times New Roman"/>
              </a:rPr>
              <a:t> 2: </a:t>
            </a:r>
            <a:r>
              <a:rPr lang="en-US" sz="2800" b="1" err="1">
                <a:latin typeface="Times New Roman"/>
                <a:cs typeface="Times New Roman"/>
              </a:rPr>
              <a:t>Índice</a:t>
            </a:r>
            <a:r>
              <a:rPr lang="en-US" sz="2800" b="1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err="1"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latin typeface="Times New Roman"/>
                <a:cs typeface="Times New Roman"/>
              </a:rPr>
              <a:t> 3: Encantado de conocerte.</a:t>
            </a:r>
            <a:endParaRPr lang="en-US" sz="28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dirty="0" err="1"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latin typeface="Times New Roman"/>
                <a:cs typeface="Times New Roman"/>
              </a:rPr>
              <a:t> 4: </a:t>
            </a:r>
            <a:r>
              <a:rPr lang="en-US" sz="2800" b="1" dirty="0" err="1">
                <a:latin typeface="Times New Roman"/>
                <a:cs typeface="Times New Roman"/>
              </a:rPr>
              <a:t>Objetivo</a:t>
            </a:r>
            <a:r>
              <a:rPr lang="en-US" sz="2800" b="1" dirty="0">
                <a:latin typeface="Times New Roman"/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dirty="0" err="1"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latin typeface="Times New Roman"/>
                <a:cs typeface="Times New Roman"/>
              </a:rPr>
              <a:t> 5: </a:t>
            </a:r>
            <a:r>
              <a:rPr lang="en-US" sz="2800" b="1" dirty="0" err="1">
                <a:latin typeface="Times New Roman"/>
                <a:cs typeface="Times New Roman"/>
              </a:rPr>
              <a:t>Acerca</a:t>
            </a:r>
            <a:r>
              <a:rPr lang="en-US" sz="2800" b="1" dirty="0">
                <a:latin typeface="Times New Roman"/>
                <a:cs typeface="Times New Roman"/>
              </a:rPr>
              <a:t> de </a:t>
            </a:r>
            <a:r>
              <a:rPr lang="en-US" sz="2800" b="1" dirty="0" err="1">
                <a:latin typeface="Times New Roman"/>
                <a:cs typeface="Times New Roman"/>
              </a:rPr>
              <a:t>Nosotros</a:t>
            </a:r>
            <a:r>
              <a:rPr lang="en-US" sz="2800" b="1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dirty="0" err="1"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latin typeface="Times New Roman"/>
                <a:cs typeface="Times New Roman"/>
              </a:rPr>
              <a:t> 6: </a:t>
            </a:r>
            <a:r>
              <a:rPr lang="en-US" sz="2800" b="1" dirty="0" err="1">
                <a:latin typeface="Times New Roman"/>
                <a:cs typeface="Times New Roman"/>
              </a:rPr>
              <a:t>Plataformas</a:t>
            </a:r>
            <a:r>
              <a:rPr lang="en-US" sz="2800" b="1" dirty="0">
                <a:latin typeface="Times New Roman"/>
                <a:cs typeface="Times New Roman"/>
              </a:rPr>
              <a:t> y Herramientas. 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dirty="0" err="1"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latin typeface="Times New Roman"/>
                <a:cs typeface="Times New Roman"/>
              </a:rPr>
              <a:t> 7 - 8: </a:t>
            </a:r>
            <a:r>
              <a:rPr lang="en-US" sz="2800" b="1" dirty="0" err="1">
                <a:latin typeface="Times New Roman"/>
                <a:cs typeface="Times New Roman"/>
              </a:rPr>
              <a:t>Fases</a:t>
            </a:r>
            <a:r>
              <a:rPr lang="en-US" sz="2800" b="1" dirty="0">
                <a:latin typeface="Times New Roman"/>
                <a:cs typeface="Times New Roman"/>
              </a:rPr>
              <a:t> del Desarrollo.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dirty="0" err="1"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latin typeface="Times New Roman"/>
                <a:cs typeface="Times New Roman"/>
              </a:rPr>
              <a:t> 9: </a:t>
            </a:r>
            <a:r>
              <a:rPr lang="en-US" sz="2800" b="1" dirty="0" err="1">
                <a:latin typeface="Times New Roman"/>
                <a:cs typeface="Times New Roman"/>
              </a:rPr>
              <a:t>Servicios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Incluidios</a:t>
            </a:r>
            <a:r>
              <a:rPr lang="en-US" sz="2800" b="1" dirty="0">
                <a:latin typeface="Times New Roman"/>
                <a:cs typeface="Times New Roman"/>
              </a:rPr>
              <a:t>. </a:t>
            </a:r>
            <a:endParaRPr lang="en-US" sz="28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v"/>
            </a:pPr>
            <a:r>
              <a:rPr lang="en-US" sz="2800" b="1" dirty="0" err="1">
                <a:latin typeface="Times New Roman"/>
                <a:cs typeface="Times New Roman"/>
              </a:rPr>
              <a:t>Página</a:t>
            </a:r>
            <a:r>
              <a:rPr lang="en-US" sz="2800" b="1" dirty="0">
                <a:latin typeface="Times New Roman"/>
                <a:cs typeface="Times New Roman"/>
              </a:rPr>
              <a:t> 10 – 11 - 12: </a:t>
            </a:r>
            <a:r>
              <a:rPr lang="en-US" sz="2800" b="1" dirty="0" err="1">
                <a:latin typeface="Times New Roman"/>
                <a:cs typeface="Times New Roman"/>
              </a:rPr>
              <a:t>Presupuesto</a:t>
            </a:r>
            <a:r>
              <a:rPr lang="en-US" sz="2800" b="1" dirty="0">
                <a:latin typeface="Times New Roman"/>
                <a:cs typeface="Times New Roman"/>
              </a:rPr>
              <a:t> Final. </a:t>
            </a:r>
          </a:p>
        </p:txBody>
      </p:sp>
    </p:spTree>
    <p:extLst>
      <p:ext uri="{BB962C8B-B14F-4D97-AF65-F5344CB8AC3E}">
        <p14:creationId xmlns:p14="http://schemas.microsoft.com/office/powerpoint/2010/main" val="30561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0A3A66-68CE-FEF8-093F-CE403FA7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70" y="888697"/>
            <a:ext cx="11133976" cy="2057489"/>
          </a:xfrm>
        </p:spPr>
        <p:txBody>
          <a:bodyPr anchor="ctr">
            <a:normAutofit/>
          </a:bodyPr>
          <a:lstStyle/>
          <a:p>
            <a:r>
              <a:rPr lang="es-ES" sz="6600" dirty="0">
                <a:solidFill>
                  <a:srgbClr val="0FD6BC"/>
                </a:solidFill>
                <a:latin typeface="Mystical Woods Rough Script"/>
                <a:cs typeface="Times New Roman"/>
              </a:rPr>
              <a:t>Encantado </a:t>
            </a:r>
            <a:r>
              <a:rPr lang="es-ES" sz="7200" dirty="0">
                <a:solidFill>
                  <a:srgbClr val="0FD6BC"/>
                </a:solidFill>
                <a:latin typeface="Mystical Woods Rough Script"/>
                <a:cs typeface="Times New Roman"/>
              </a:rPr>
              <a:t>de</a:t>
            </a:r>
            <a:r>
              <a:rPr lang="es-ES" sz="6600" dirty="0">
                <a:solidFill>
                  <a:srgbClr val="0FD6BC"/>
                </a:solidFill>
                <a:latin typeface="Mystical Woods Rough Script"/>
                <a:cs typeface="Times New Roman"/>
              </a:rPr>
              <a:t> conocerte</a:t>
            </a:r>
            <a:endParaRPr lang="es-ES" sz="6600" dirty="0">
              <a:solidFill>
                <a:srgbClr val="0FD6BC"/>
              </a:solidFill>
              <a:latin typeface="Mystical Woods Rough Scrip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Bocadillo nube: nube 6">
            <a:extLst>
              <a:ext uri="{FF2B5EF4-FFF2-40B4-BE49-F238E27FC236}">
                <a16:creationId xmlns:a16="http://schemas.microsoft.com/office/drawing/2014/main" id="{1DB03B31-9EBC-49FE-E0EC-067CF3840476}"/>
              </a:ext>
            </a:extLst>
          </p:cNvPr>
          <p:cNvSpPr/>
          <p:nvPr/>
        </p:nvSpPr>
        <p:spPr>
          <a:xfrm>
            <a:off x="8743622" y="3000492"/>
            <a:ext cx="3119886" cy="2271622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Diagrama de flujo: almacenamiento de acceso secuencial 8">
            <a:extLst>
              <a:ext uri="{FF2B5EF4-FFF2-40B4-BE49-F238E27FC236}">
                <a16:creationId xmlns:a16="http://schemas.microsoft.com/office/drawing/2014/main" id="{E7C61686-7C1F-8BFE-A188-3F10650319C3}"/>
              </a:ext>
            </a:extLst>
          </p:cNvPr>
          <p:cNvSpPr/>
          <p:nvPr/>
        </p:nvSpPr>
        <p:spPr>
          <a:xfrm>
            <a:off x="679174" y="4008783"/>
            <a:ext cx="2501661" cy="1998452"/>
          </a:xfrm>
          <a:prstGeom prst="flowChartMagneticTap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A48F76-5DC8-C6AD-F010-09F8D3D2C422}"/>
              </a:ext>
            </a:extLst>
          </p:cNvPr>
          <p:cNvSpPr txBox="1"/>
          <p:nvPr/>
        </p:nvSpPr>
        <p:spPr>
          <a:xfrm>
            <a:off x="9337470" y="3534329"/>
            <a:ext cx="23522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Mystical Woods Rough Script"/>
              </a:rPr>
              <a:t>Encantado de poder ayudarte a crecer con tu sitio web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B7FE27-7DB0-D0C9-4110-DCEDD6F4069B}"/>
              </a:ext>
            </a:extLst>
          </p:cNvPr>
          <p:cNvSpPr txBox="1"/>
          <p:nvPr/>
        </p:nvSpPr>
        <p:spPr>
          <a:xfrm>
            <a:off x="975159" y="4535430"/>
            <a:ext cx="21287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Mystical Woods Rough Script"/>
              </a:rPr>
              <a:t>E</a:t>
            </a:r>
            <a:r>
              <a:rPr lang="es-ES" i="1" dirty="0">
                <a:solidFill>
                  <a:schemeClr val="bg1"/>
                </a:solidFill>
                <a:latin typeface="Mystical Woods Rough Script"/>
              </a:rPr>
              <a:t>ncantado</a:t>
            </a:r>
            <a:r>
              <a:rPr lang="es-ES" dirty="0">
                <a:solidFill>
                  <a:schemeClr val="bg1"/>
                </a:solidFill>
                <a:latin typeface="Mystical Woods Rough Script"/>
              </a:rPr>
              <a:t> de poder trabajar con vos</a:t>
            </a:r>
          </a:p>
        </p:txBody>
      </p:sp>
      <p:sp>
        <p:nvSpPr>
          <p:cNvPr id="14" name="Onda 13">
            <a:extLst>
              <a:ext uri="{FF2B5EF4-FFF2-40B4-BE49-F238E27FC236}">
                <a16:creationId xmlns:a16="http://schemas.microsoft.com/office/drawing/2014/main" id="{8B3C1AA6-2D22-EB70-8AA7-7F65EC770178}"/>
              </a:ext>
            </a:extLst>
          </p:cNvPr>
          <p:cNvSpPr/>
          <p:nvPr/>
        </p:nvSpPr>
        <p:spPr>
          <a:xfrm>
            <a:off x="4244446" y="2805147"/>
            <a:ext cx="2918603" cy="2199735"/>
          </a:xfrm>
          <a:prstGeom prst="wav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78E94D-15DC-C519-115A-08AF15EA93BC}"/>
              </a:ext>
            </a:extLst>
          </p:cNvPr>
          <p:cNvSpPr txBox="1"/>
          <p:nvPr/>
        </p:nvSpPr>
        <p:spPr>
          <a:xfrm>
            <a:off x="4767032" y="3326171"/>
            <a:ext cx="24069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Mystical Woods Rough Script"/>
              </a:rPr>
              <a:t>Encantado de poder disfrutar juntos un nuevo desafío</a:t>
            </a:r>
            <a:r>
              <a:rPr lang="es-ES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15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9F3AA-BC37-E66D-438D-2B6A1644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s-ES" dirty="0">
                <a:latin typeface="Times New Roman"/>
                <a:cs typeface="Times New Roman"/>
              </a:rPr>
              <a:t>Objetivo </a:t>
            </a:r>
          </a:p>
        </p:txBody>
      </p:sp>
      <p:pic>
        <p:nvPicPr>
          <p:cNvPr id="5" name="Picture 4" descr="Artículos de oficina en una mesa">
            <a:extLst>
              <a:ext uri="{FF2B5EF4-FFF2-40B4-BE49-F238E27FC236}">
                <a16:creationId xmlns:a16="http://schemas.microsoft.com/office/drawing/2014/main" id="{6C1B9B5E-A718-DFC5-7C8D-9B59FB79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19" b="-5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2FA27-ACF1-54E2-1756-89022CD2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400549" cy="3167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Times New Roman"/>
                <a:cs typeface="Times New Roman"/>
              </a:rPr>
              <a:t>Crear una página web para nuestro cliente, en el cual pueda verse reflejado el trabajo realizado tanto por él como por sus empleados, facilitando así la visualización a los clientes, entrando mediante un sitio web a diferentes ventanas de dicha página, en donde pueden encontrar los turnos, acerca de su emprendimiento, sus diferentes cortes, etc.   </a:t>
            </a:r>
          </a:p>
        </p:txBody>
      </p:sp>
    </p:spTree>
    <p:extLst>
      <p:ext uri="{BB962C8B-B14F-4D97-AF65-F5344CB8AC3E}">
        <p14:creationId xmlns:p14="http://schemas.microsoft.com/office/powerpoint/2010/main" val="162869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743C9-79AE-6466-064C-BFA93AF0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s-ES" dirty="0">
                <a:latin typeface="Times New Roman"/>
                <a:cs typeface="Times New Roman"/>
              </a:rPr>
              <a:t>Acerca de Nosotros</a:t>
            </a:r>
            <a:r>
              <a:rPr lang="es-ES" dirty="0"/>
              <a:t> </a:t>
            </a:r>
            <a:endParaRPr lang="es-E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3537C3D5-E8DE-775C-E9C6-2EF7331FD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048016"/>
              </p:ext>
            </p:extLst>
          </p:nvPr>
        </p:nvGraphicFramePr>
        <p:xfrm>
          <a:off x="5218981" y="637323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230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ED8690-A46F-74C1-BE46-77D0AFB0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955" y="1143000"/>
            <a:ext cx="3285045" cy="4572000"/>
          </a:xfrm>
        </p:spPr>
        <p:txBody>
          <a:bodyPr anchor="ctr">
            <a:normAutofit/>
          </a:bodyPr>
          <a:lstStyle/>
          <a:p>
            <a:r>
              <a:rPr lang="es-ES" sz="3700" dirty="0">
                <a:latin typeface="Times New Roman"/>
                <a:cs typeface="Times New Roman"/>
              </a:rPr>
              <a:t>Plataformas y Herramientas</a:t>
            </a:r>
            <a:r>
              <a:rPr lang="es-ES" sz="3700" dirty="0"/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B8AAA-CDF3-EE21-FFA7-68962179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73" y="136585"/>
            <a:ext cx="7069715" cy="6383547"/>
          </a:xfrm>
        </p:spPr>
        <p:txBody>
          <a:bodyPr anchor="ctr">
            <a:normAutofit fontScale="62500" lnSpcReduction="20000"/>
          </a:bodyPr>
          <a:lstStyle/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Para lograr este objetivo, utilizaremos las siguientes plataformas y herramientas de desarrollo:</a:t>
            </a:r>
            <a:endParaRPr lang="es-ES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HTML y CSS: Utilizaremos HTML y CSS para la estructura y el diseño del sitio web, garantizando una experiencia de usuario atractiva y coherente.</a:t>
            </a:r>
            <a:endParaRPr lang="es-ES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err="1">
                <a:latin typeface="Times New Roman"/>
                <a:ea typeface="+mn-lt"/>
                <a:cs typeface="+mn-lt"/>
              </a:rPr>
              <a:t>Sass</a:t>
            </a:r>
            <a:r>
              <a:rPr lang="es-ES" dirty="0">
                <a:latin typeface="Times New Roman"/>
                <a:ea typeface="+mn-lt"/>
                <a:cs typeface="+mn-lt"/>
              </a:rPr>
              <a:t>: Implementaremos </a:t>
            </a:r>
            <a:r>
              <a:rPr lang="es-ES" err="1">
                <a:latin typeface="Times New Roman"/>
                <a:ea typeface="+mn-lt"/>
                <a:cs typeface="+mn-lt"/>
              </a:rPr>
              <a:t>Sass</a:t>
            </a:r>
            <a:r>
              <a:rPr lang="es-ES" dirty="0">
                <a:latin typeface="Times New Roman"/>
                <a:ea typeface="+mn-lt"/>
                <a:cs typeface="+mn-lt"/>
              </a:rPr>
              <a:t> como preprocesador de CSS para una gestión más eficiente y modular del código CSS.</a:t>
            </a:r>
            <a:endParaRPr lang="es-ES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Bootstrap en Visual Studio </a:t>
            </a:r>
            <a:r>
              <a:rPr lang="es-ES" err="1">
                <a:latin typeface="Times New Roman"/>
                <a:ea typeface="+mn-lt"/>
                <a:cs typeface="+mn-lt"/>
              </a:rPr>
              <a:t>Code</a:t>
            </a:r>
            <a:r>
              <a:rPr lang="es-ES" dirty="0">
                <a:latin typeface="Times New Roman"/>
                <a:ea typeface="+mn-lt"/>
                <a:cs typeface="+mn-lt"/>
              </a:rPr>
              <a:t>: Aprovecharemos Bootstrap como un marco de diseño </a:t>
            </a:r>
            <a:r>
              <a:rPr lang="es-ES" err="1">
                <a:latin typeface="Times New Roman"/>
                <a:ea typeface="+mn-lt"/>
                <a:cs typeface="+mn-lt"/>
              </a:rPr>
              <a:t>front-end</a:t>
            </a:r>
            <a:r>
              <a:rPr lang="es-ES" dirty="0">
                <a:latin typeface="Times New Roman"/>
                <a:ea typeface="+mn-lt"/>
                <a:cs typeface="+mn-lt"/>
              </a:rPr>
              <a:t> para agilizar el proceso de desarrollo y garantizar la compatibilidad multiplataforma y la capacidad de respuesta del sitio web.</a:t>
            </a:r>
            <a:endParaRPr lang="es-ES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Git y GitHub: Utilizaremos Git como sistema de control de versiones para gestionar el desarrollo del proyecto de manera colaborativa y GitHub como plataforma de alojamiento de repositorios para el código fuente del sitio web.</a:t>
            </a:r>
            <a:endParaRPr lang="es-ES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SEO (Optimización de Motores de Búsqueda): Implementaremos técnicas de SEO en el desarrollo del sitio web para mejorar su visibilidad en los motores de búsqueda, aumentar el tráfico orgánico y mejorar su clasificación en los resultados de búsqueda.</a:t>
            </a:r>
            <a:endParaRPr lang="es-ES" dirty="0">
              <a:latin typeface="Times New Roman"/>
            </a:endParaRPr>
          </a:p>
          <a:p>
            <a:endParaRPr lang="es-E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03808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1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53622-B5F2-FA9D-A47B-4F61F8A6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60319"/>
            <a:ext cx="3937220" cy="3331597"/>
          </a:xfrm>
        </p:spPr>
        <p:txBody>
          <a:bodyPr anchor="b">
            <a:normAutofit/>
          </a:bodyPr>
          <a:lstStyle/>
          <a:p>
            <a:r>
              <a:rPr lang="es-ES" dirty="0">
                <a:latin typeface="Times New Roman"/>
                <a:cs typeface="Times New Roman"/>
              </a:rPr>
              <a:t>Fases del Desarrollo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59EE0-C13E-E7C5-306A-50E4DEF1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229" y="102743"/>
            <a:ext cx="6185714" cy="6634712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endParaRPr lang="es-E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dirty="0">
                <a:latin typeface="Times New Roman"/>
                <a:ea typeface="+mn-lt"/>
                <a:cs typeface="+mn-lt"/>
              </a:rPr>
              <a:t>El proceso de desarrollo se dividirá en las siguientes fases:</a:t>
            </a:r>
            <a:endParaRPr lang="es-ES" dirty="0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Consulta Inicial:</a:t>
            </a:r>
            <a:endParaRPr lang="es-E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dirty="0">
                <a:latin typeface="Times New Roman"/>
                <a:ea typeface="+mn-lt"/>
                <a:cs typeface="+mn-lt"/>
              </a:rPr>
              <a:t>Reunión para discutir objetivos, requisitos y plataformas/herramientas de desarrollo.</a:t>
            </a:r>
            <a:endParaRPr lang="es-ES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Diseño y Desarrollo:</a:t>
            </a:r>
            <a:endParaRPr lang="es-E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dirty="0">
                <a:latin typeface="Times New Roman"/>
                <a:ea typeface="+mn-lt"/>
                <a:cs typeface="+mn-lt"/>
              </a:rPr>
              <a:t>Creación del diseño del sitio web y desarrollo de la funcionalidad.</a:t>
            </a:r>
            <a:endParaRPr lang="es-ES">
              <a:latin typeface="Times New Roman"/>
              <a:cs typeface="Times New Roman"/>
            </a:endParaRPr>
          </a:p>
          <a:p>
            <a:pPr marL="457200" indent="-457200"/>
            <a:endParaRPr lang="es-ES" dirty="0">
              <a:latin typeface="Times New Roman"/>
              <a:cs typeface="Times New Roman"/>
            </a:endParaRPr>
          </a:p>
          <a:p>
            <a:pPr marL="457200" indent="-457200"/>
            <a:r>
              <a:rPr lang="es-ES" dirty="0">
                <a:latin typeface="Times New Roman"/>
                <a:ea typeface="+mn-lt"/>
                <a:cs typeface="+mn-lt"/>
              </a:rPr>
              <a:t>Revisión y Retroalimentación:</a:t>
            </a:r>
            <a:endParaRPr lang="es-E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dirty="0">
                <a:latin typeface="Times New Roman"/>
                <a:ea typeface="+mn-lt"/>
                <a:cs typeface="+mn-lt"/>
              </a:rPr>
              <a:t>Presentación de una versión inicial del sitio web para recibir comentarios y realizar ajustes.</a:t>
            </a:r>
            <a:endParaRPr lang="es-ES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Pruebas y Optimización:</a:t>
            </a:r>
            <a:endParaRPr lang="es-E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dirty="0">
                <a:latin typeface="Times New Roman"/>
                <a:ea typeface="+mn-lt"/>
                <a:cs typeface="+mn-lt"/>
              </a:rPr>
              <a:t>Realización de pruebas exhaustivas para garantizar el funcionamiento correcto y la optimización del sitio web.</a:t>
            </a:r>
            <a:endParaRPr lang="es-ES">
              <a:latin typeface="Times New Roman"/>
              <a:cs typeface="Times New Roman"/>
            </a:endParaRPr>
          </a:p>
          <a:p>
            <a:endParaRPr lang="es-ES" dirty="0">
              <a:latin typeface="Times New Roman"/>
              <a:cs typeface="Times New Roman"/>
            </a:endParaRPr>
          </a:p>
          <a:p>
            <a:r>
              <a:rPr lang="es-ES" dirty="0">
                <a:latin typeface="Times New Roman"/>
                <a:ea typeface="+mn-lt"/>
                <a:cs typeface="+mn-lt"/>
              </a:rPr>
              <a:t>Entrega y Capacitación:</a:t>
            </a:r>
            <a:endParaRPr lang="es-E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" dirty="0">
                <a:latin typeface="Times New Roman"/>
                <a:ea typeface="+mn-lt"/>
                <a:cs typeface="+mn-lt"/>
              </a:rPr>
              <a:t>Entrega del sitio web completo y capacitación para la administración y mantenimiento.</a:t>
            </a:r>
            <a:endParaRPr lang="es-ES">
              <a:latin typeface="Times New Roman"/>
              <a:cs typeface="Times New Roman"/>
            </a:endParaRPr>
          </a:p>
          <a:p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99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94870-FDD9-4932-D067-697431BE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ECD5220-9485-7858-87BB-1067D7A92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163127"/>
              </p:ext>
            </p:extLst>
          </p:nvPr>
        </p:nvGraphicFramePr>
        <p:xfrm>
          <a:off x="762000" y="402566"/>
          <a:ext cx="10668000" cy="607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47681731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693280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6124281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93643718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8400519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086825918"/>
                    </a:ext>
                  </a:extLst>
                </a:gridCol>
              </a:tblGrid>
              <a:tr h="1215197"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May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May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Jun 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Jun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Jul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4554"/>
                  </a:ext>
                </a:extLst>
              </a:tr>
              <a:tr h="1215197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Descubrimiento.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Primer pago.</a:t>
                      </a:r>
                    </a:p>
                    <a:p>
                      <a:pPr lvl="0">
                        <a:buNone/>
                      </a:pPr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Descubrimiento.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Moodboards.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22903"/>
                  </a:ext>
                </a:extLst>
              </a:tr>
              <a:tr h="1215197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Diseño logo.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Diseño.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Diseño.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090"/>
                  </a:ext>
                </a:extLst>
              </a:tr>
              <a:tr h="1215197"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45068A"/>
                          </a:solidFill>
                          <a:latin typeface="Times New Roman"/>
                        </a:rPr>
                        <a:t>Investigación.</a:t>
                      </a:r>
                      <a:endParaRPr lang="es-ES">
                        <a:solidFill>
                          <a:srgbClr val="45068A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Pruebas.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Pruebas.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05814"/>
                  </a:ext>
                </a:extLst>
              </a:tr>
              <a:tr h="1215197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Entrega.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45068A"/>
                          </a:solidFill>
                          <a:latin typeface="Times New Roman"/>
                        </a:rPr>
                        <a:t>Segundo pago.</a:t>
                      </a:r>
                      <a:endParaRPr lang="es-ES" dirty="0">
                        <a:solidFill>
                          <a:srgbClr val="45068A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s-ES" dirty="0">
                          <a:solidFill>
                            <a:srgbClr val="45068A"/>
                          </a:solidFill>
                          <a:latin typeface="Times New Roman"/>
                        </a:rPr>
                        <a:t>Entrega.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54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BBF025-BAC6-562E-8E4F-B8AF3BA4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744"/>
            <a:ext cx="2459606" cy="1814243"/>
          </a:xfrm>
        </p:spPr>
        <p:txBody>
          <a:bodyPr anchor="b">
            <a:normAutofit/>
          </a:bodyPr>
          <a:lstStyle/>
          <a:p>
            <a:r>
              <a:rPr lang="es-ES" sz="4100"/>
              <a:t>Servicios Incluidos </a:t>
            </a:r>
            <a:br>
              <a:rPr lang="es-ES" sz="4100"/>
            </a:br>
            <a:endParaRPr lang="es-ES" sz="4100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6220EE20-C355-C1C6-03E2-B63759C8D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" r="37196" b="-3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8A73E-8866-6860-18F8-6EF7E2F4E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2" y="1355919"/>
            <a:ext cx="5536358" cy="5395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700"/>
          </a:p>
          <a:p>
            <a:endParaRPr lang="es-ES" sz="1400" dirty="0">
              <a:latin typeface="Times New Roman"/>
              <a:cs typeface="Times New Roman"/>
            </a:endParaRPr>
          </a:p>
          <a:p>
            <a:r>
              <a:rPr lang="es-ES" sz="1400" dirty="0">
                <a:latin typeface="Times New Roman"/>
                <a:ea typeface="+mn-lt"/>
                <a:cs typeface="+mn-lt"/>
              </a:rPr>
              <a:t>Registro de Dominio: Ayuda en la selección y registro del dominio adecuado para tu peluquería canina.</a:t>
            </a:r>
            <a:endParaRPr lang="es-ES" sz="1400" dirty="0">
              <a:latin typeface="Times New Roman"/>
              <a:cs typeface="Times New Roman"/>
            </a:endParaRPr>
          </a:p>
          <a:p>
            <a:endParaRPr lang="es-ES" sz="1400" dirty="0">
              <a:latin typeface="Times New Roman"/>
              <a:cs typeface="Times New Roman"/>
            </a:endParaRPr>
          </a:p>
          <a:p>
            <a:r>
              <a:rPr lang="es-ES" sz="1400" dirty="0">
                <a:latin typeface="Times New Roman"/>
                <a:ea typeface="+mn-lt"/>
                <a:cs typeface="+mn-lt"/>
              </a:rPr>
              <a:t>Hosting: Alojamiento del sitio web en un servidor confiable y seguro.</a:t>
            </a:r>
            <a:endParaRPr lang="es-ES" sz="1400" dirty="0">
              <a:latin typeface="Times New Roman"/>
              <a:cs typeface="Times New Roman"/>
            </a:endParaRPr>
          </a:p>
          <a:p>
            <a:endParaRPr lang="es-ES" sz="1400" dirty="0">
              <a:latin typeface="Times New Roman"/>
              <a:cs typeface="Times New Roman"/>
            </a:endParaRPr>
          </a:p>
          <a:p>
            <a:r>
              <a:rPr lang="es-ES" sz="1400" dirty="0">
                <a:latin typeface="Times New Roman"/>
                <a:ea typeface="+mn-lt"/>
                <a:cs typeface="+mn-lt"/>
              </a:rPr>
              <a:t>SEO: Implementación de técnicas de optimización para motores de búsqueda para mejorar la visibilidad en línea.</a:t>
            </a:r>
            <a:endParaRPr lang="es-ES" sz="1400" dirty="0">
              <a:latin typeface="Times New Roman"/>
              <a:cs typeface="Times New Roman"/>
            </a:endParaRPr>
          </a:p>
          <a:p>
            <a:endParaRPr lang="es-ES" sz="1400" dirty="0">
              <a:latin typeface="Times New Roman"/>
              <a:cs typeface="Times New Roman"/>
            </a:endParaRPr>
          </a:p>
          <a:p>
            <a:r>
              <a:rPr lang="es-ES" sz="1400" dirty="0" err="1">
                <a:latin typeface="Times New Roman"/>
                <a:ea typeface="+mn-lt"/>
                <a:cs typeface="+mn-lt"/>
              </a:rPr>
              <a:t>Analytics</a:t>
            </a:r>
            <a:r>
              <a:rPr lang="es-ES" sz="1400" dirty="0">
                <a:latin typeface="Times New Roman"/>
                <a:ea typeface="+mn-lt"/>
                <a:cs typeface="+mn-lt"/>
              </a:rPr>
              <a:t>: Integración de herramientas de análisis para monitorear el rendimiento del sitio web y obtener información valiosa sobre el tráfico y el comportamiento de los usuarios.</a:t>
            </a:r>
            <a:endParaRPr lang="es-ES" sz="1400" dirty="0">
              <a:latin typeface="Times New Roman"/>
              <a:cs typeface="Times New Roman"/>
            </a:endParaRPr>
          </a:p>
          <a:p>
            <a:endParaRPr lang="es-ES" sz="1400" dirty="0">
              <a:latin typeface="Times New Roman"/>
              <a:cs typeface="Times New Roman"/>
            </a:endParaRPr>
          </a:p>
          <a:p>
            <a:r>
              <a:rPr lang="es-ES" sz="1400" dirty="0">
                <a:latin typeface="Times New Roman"/>
                <a:ea typeface="+mn-lt"/>
                <a:cs typeface="+mn-lt"/>
              </a:rPr>
              <a:t>Seguridad: Implementación de medidas de seguridad para proteger el sitio web contra posibles amenazas y vulnerabilidades.</a:t>
            </a:r>
            <a:endParaRPr lang="es-ES" sz="1400" dirty="0">
              <a:latin typeface="Times New Roman"/>
              <a:cs typeface="Times New Roman"/>
            </a:endParaRPr>
          </a:p>
          <a:p>
            <a:endParaRPr lang="es-ES" sz="1400" dirty="0">
              <a:latin typeface="Times New Roman"/>
              <a:cs typeface="Times New Roman"/>
            </a:endParaRPr>
          </a:p>
          <a:p>
            <a:r>
              <a:rPr lang="es-ES" sz="1400" dirty="0">
                <a:latin typeface="Times New Roman"/>
                <a:ea typeface="+mn-lt"/>
                <a:cs typeface="+mn-lt"/>
              </a:rPr>
              <a:t>Mantenimiento Post Implementación: Soporte continuo y actualizaciones periódicas para garantizar el funcionamiento óptimo y la seguridad del sitio web después de su implementación.</a:t>
            </a:r>
            <a:endParaRPr lang="es-ES" sz="1400" dirty="0">
              <a:latin typeface="Times New Roman"/>
              <a:cs typeface="Times New Roman"/>
            </a:endParaRPr>
          </a:p>
          <a:p>
            <a:endParaRPr lang="es-ES" sz="700"/>
          </a:p>
          <a:p>
            <a:endParaRPr lang="es-ES" sz="700"/>
          </a:p>
        </p:txBody>
      </p:sp>
    </p:spTree>
    <p:extLst>
      <p:ext uri="{BB962C8B-B14F-4D97-AF65-F5344CB8AC3E}">
        <p14:creationId xmlns:p14="http://schemas.microsoft.com/office/powerpoint/2010/main" val="140826081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1009</Words>
  <Application>Microsoft Office PowerPoint</Application>
  <PresentationFormat>Panorámica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Mystical Woods Rough Script</vt:lpstr>
      <vt:lpstr>Times New Roman</vt:lpstr>
      <vt:lpstr>Verdana Pro</vt:lpstr>
      <vt:lpstr>Verdana Pro Cond SemiBold</vt:lpstr>
      <vt:lpstr>Wingdings</vt:lpstr>
      <vt:lpstr>TornVTI</vt:lpstr>
      <vt:lpstr>Cliente Ivan</vt:lpstr>
      <vt:lpstr>Índice </vt:lpstr>
      <vt:lpstr>Encantado de conocerte</vt:lpstr>
      <vt:lpstr>Objetivo </vt:lpstr>
      <vt:lpstr>Acerca de Nosotros </vt:lpstr>
      <vt:lpstr>Plataformas y Herramientas </vt:lpstr>
      <vt:lpstr>Fases del Desarrollo </vt:lpstr>
      <vt:lpstr>Presentación de PowerPoint</vt:lpstr>
      <vt:lpstr>Servicios Incluidos  </vt:lpstr>
      <vt:lpstr>Presupuesto Final </vt:lpstr>
      <vt:lpstr>Presupuesto Final </vt:lpstr>
      <vt:lpstr>Presupuesto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Leonardo Vega</dc:creator>
  <cp:lastModifiedBy>Brandon Leonardo Vega</cp:lastModifiedBy>
  <cp:revision>627</cp:revision>
  <dcterms:created xsi:type="dcterms:W3CDTF">2024-03-23T19:17:51Z</dcterms:created>
  <dcterms:modified xsi:type="dcterms:W3CDTF">2024-03-27T22:38:10Z</dcterms:modified>
</cp:coreProperties>
</file>