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53F1-9DB9-FE24-36D1-79A57FE26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3EE01-D3E3-A8B9-5DA3-BD54B8A3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2FED-BD6D-66E0-3FD0-C694614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E7E4-388D-E9D7-4874-19C6A645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404A-F988-11D6-40E4-7C6EB497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BF46-0796-ABB6-BE79-28C94324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0D52C-E9C0-DA14-896A-6D58C51ED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A1799-7374-36D6-721C-D0DFA1A9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B0C07-8D25-8F48-D1BD-3D243E58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4AD09-9770-F433-7C31-DB151DE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DBB2D-E3AD-1726-1240-E0F222A58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0D8B-AE79-4BF2-8654-F465845D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092C6-AED4-722A-403C-79141C2C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786FE-C402-EA66-0F71-59701643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36339-5CBD-D4AE-85A9-56632DA3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1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EAC3-14CD-54CE-948F-2AFD0325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4CA4-868F-B2F7-0A16-886D97254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202A-2664-106D-4B81-FD768ABA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17C5D-5041-3909-AAA3-14425D3B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7251-BC03-8EB1-161B-9AD9DFB4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FA9B-EB0E-4CAE-67B0-AF61CB81E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0062E-28C8-1647-5B59-5BF92598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64E7-6333-77F6-FAA5-4DD374F5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F6ABD-CDF8-9236-05DF-24206DB5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FA1A-49B2-1BEC-BF9A-5FFD0338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21C5-BBCA-626B-128C-08C8CDE3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0E3D0-9968-E30E-38B0-CF72AD2A44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E3E4F-0569-98AD-DB56-9E1B0B28D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04F8C-FAF3-9DB6-BE61-BD4AF48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51CE7-6706-744B-91B3-1B75263A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AFE4-632D-196D-6C16-21076F5D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7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CDF-7CB8-4915-4943-F8139A2C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34553-4F9F-F2E8-9818-2EB8991F5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0F94-6794-0EAA-CF08-3D888C6BE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39DD-3872-D1B4-5BAA-894F7A50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5C46C-5994-4FC9-F847-F79519A0D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AE2FC-0C96-2B1B-0C52-F63C8E45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3214-1A02-4E13-57BE-CA8562BB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3282A-680F-A55C-5D3B-D2DACD8A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AA5A-305E-587D-DDD4-F098FF7B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3AB03-DC6F-B025-F979-45EC02135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58D-A1F2-75C0-6008-E6A0E17F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CC01F-B602-E0FE-2332-0A3F01DA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82D4-5ABE-F397-5762-C19E6D72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446CC-0D0E-18F2-F4BC-E21469FC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90928-01D7-6628-E4E2-5AE4982E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8EA-2148-316D-BBB1-5AB4E492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F853-9830-0FFE-CB56-7557AC42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85F06-1FBB-9E2E-7302-00FF706AF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4B58-E184-3BD1-1EE9-54B8FE05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8D8EF-D13B-DBA5-8FDF-3968ACDC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7379-B5BA-1BC9-7FD7-CC100FEF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5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E3D6-D075-05FF-A2D5-02234E8B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FA183-4711-0269-D346-3A56CFE29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FD3AB-AF79-0BBC-6E1C-E6D2C4C36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4FD69-74ED-5B18-BB38-2CA44D24C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D44B-DCB7-8B18-0810-F02A218D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3CBAB-4D0B-D8D8-AC40-08A1D669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69B6B-5538-84D0-7E2C-AA64215F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5A6E-14A1-8B18-2B1B-8DC0A07B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F122E-696E-CFDD-CE9E-1F2238B93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3E4C-79BE-44AC-9BD1-EF15A6BF474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95CB8-A839-1255-755A-9829E03B8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21286-85C7-FAF8-ED2E-D3D56837A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4BC0A-F37E-4AF9-96F6-C4E06BC80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did the early Universe expand faster than light? - BBC Sky at Night  Magazine">
            <a:extLst>
              <a:ext uri="{FF2B5EF4-FFF2-40B4-BE49-F238E27FC236}">
                <a16:creationId xmlns:a16="http://schemas.microsoft.com/office/drawing/2014/main" id="{83901656-D989-DF92-F32C-EDFC4E864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0"/>
            <a:ext cx="10017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F3789D-9B1E-0F26-8194-2E3ADA444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8767" y="454866"/>
            <a:ext cx="474617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Real-World Astro Demo: Hubble’s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68F9A-9431-6A8E-4CEB-A6E392206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767" y="5476876"/>
            <a:ext cx="2982686" cy="129714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Brandon Radzom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IU Astronomy</a:t>
            </a:r>
          </a:p>
        </p:txBody>
      </p:sp>
      <p:pic>
        <p:nvPicPr>
          <p:cNvPr id="1026" name="Picture 2" descr="Python Logo PNG Transparent &amp; SVG Vector - Freebie Supply">
            <a:extLst>
              <a:ext uri="{FF2B5EF4-FFF2-40B4-BE49-F238E27FC236}">
                <a16:creationId xmlns:a16="http://schemas.microsoft.com/office/drawing/2014/main" id="{B6B375B9-4616-6742-B70A-1F0EB53D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127" y="4792146"/>
            <a:ext cx="1884243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0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6334-77B9-8158-2D67-48E67429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1912: Nebulae are receding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C67A05-60A7-DCF3-75B2-504ACE73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Vesto</a:t>
            </a:r>
            <a:r>
              <a:rPr lang="en-US" b="1" dirty="0"/>
              <a:t> M. </a:t>
            </a:r>
            <a:r>
              <a:rPr lang="en-US" b="1" dirty="0" err="1"/>
              <a:t>Slipher</a:t>
            </a:r>
            <a:r>
              <a:rPr lang="en-US" b="1" dirty="0"/>
              <a:t> </a:t>
            </a:r>
            <a:r>
              <a:rPr lang="en-US" dirty="0"/>
              <a:t>of Indiana University made the first Doppler measurement of a nebula (galaxy)</a:t>
            </a:r>
          </a:p>
          <a:p>
            <a:pPr lvl="1"/>
            <a:r>
              <a:rPr lang="en-US" dirty="0"/>
              <a:t>Its spectrum was redshifted so it must be receding! </a:t>
            </a:r>
          </a:p>
          <a:p>
            <a:pPr lvl="1"/>
            <a:r>
              <a:rPr lang="en-US" dirty="0"/>
              <a:t>The idea of other galaxies still controversial at the time</a:t>
            </a:r>
            <a:endParaRPr lang="en-US" b="1" dirty="0"/>
          </a:p>
          <a:p>
            <a:r>
              <a:rPr lang="en-US" dirty="0" err="1"/>
              <a:t>Slipher</a:t>
            </a:r>
            <a:r>
              <a:rPr lang="en-US" dirty="0"/>
              <a:t> continued these observations and found a correlation between galaxy </a:t>
            </a:r>
            <a:r>
              <a:rPr lang="en-US" b="1" dirty="0"/>
              <a:t>distance and redshift</a:t>
            </a:r>
          </a:p>
          <a:p>
            <a:pPr lvl="1"/>
            <a:r>
              <a:rPr lang="en-US" dirty="0"/>
              <a:t>Further galaxies were receding faster!</a:t>
            </a:r>
          </a:p>
          <a:p>
            <a:pPr lvl="1"/>
            <a:r>
              <a:rPr lang="en-US" dirty="0"/>
              <a:t>Did not connect to cosmological theories</a:t>
            </a:r>
          </a:p>
        </p:txBody>
      </p:sp>
      <p:pic>
        <p:nvPicPr>
          <p:cNvPr id="2050" name="Picture 2" descr="Vesto Melvin Slipher | Department of Physics &amp; Astronomy at Sonoma State  University">
            <a:extLst>
              <a:ext uri="{FF2B5EF4-FFF2-40B4-BE49-F238E27FC236}">
                <a16:creationId xmlns:a16="http://schemas.microsoft.com/office/drawing/2014/main" id="{2272BD59-8889-634D-C6E8-DA7BDE79F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550" y="4287837"/>
            <a:ext cx="1544874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2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is there no center of the universe? : r/askscience">
            <a:extLst>
              <a:ext uri="{FF2B5EF4-FFF2-40B4-BE49-F238E27FC236}">
                <a16:creationId xmlns:a16="http://schemas.microsoft.com/office/drawing/2014/main" id="{8DB815C2-A60F-FDED-9301-703B54E43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523" y="3725795"/>
            <a:ext cx="4066203" cy="258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4C21B3-3DC6-9491-5C25-1D2791D3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1929: Hubble’s Law: Universe is expanding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A93D3-EB36-0FE5-7DD2-822782921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867775" cy="4351338"/>
              </a:xfrm>
            </p:spPr>
            <p:txBody>
              <a:bodyPr/>
              <a:lstStyle/>
              <a:p>
                <a:r>
                  <a:rPr lang="en-US" dirty="0"/>
                  <a:t>Edwin Hubble inferred the </a:t>
                </a:r>
                <a:r>
                  <a:rPr lang="en-US" b="1" dirty="0"/>
                  <a:t>recessional velocities </a:t>
                </a:r>
                <a:r>
                  <a:rPr lang="en-US" dirty="0"/>
                  <a:t>from the galaxy redshifts measured by </a:t>
                </a:r>
                <a:r>
                  <a:rPr lang="en-US" dirty="0" err="1"/>
                  <a:t>Slipher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Confirmed theories from Friedmann in 1922 and Lemaitre in 1927 that the universe was expanding</a:t>
                </a:r>
              </a:p>
              <a:p>
                <a:r>
                  <a:rPr lang="en-US" dirty="0"/>
                  <a:t>Velocity-distance relation: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Hubble constant, which gives the rate of expansion (units are km/s/</a:t>
                </a:r>
                <a:r>
                  <a:rPr lang="en-US" dirty="0" err="1"/>
                  <a:t>Mpc</a:t>
                </a: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=423</m:t>
                    </m:r>
                  </m:oMath>
                </a14:m>
                <a:r>
                  <a:rPr lang="en-US" dirty="0"/>
                  <a:t> km/s/</a:t>
                </a:r>
                <a:r>
                  <a:rPr lang="en-US" dirty="0" err="1"/>
                  <a:t>Mpc</a:t>
                </a:r>
                <a:endParaRPr lang="en-US" dirty="0"/>
              </a:p>
              <a:p>
                <a:pPr lvl="1"/>
                <a:r>
                  <a:rPr lang="en-US" dirty="0"/>
                  <a:t>Strongest piece of evidence for the Big Bang!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4A93D3-EB36-0FE5-7DD2-822782921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867775" cy="4351338"/>
              </a:xfrm>
              <a:blipFill>
                <a:blip r:embed="rId3"/>
                <a:stretch>
                  <a:fillRect l="-1238" t="-224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26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A092-8A49-86DE-6605-F5E502D5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Hubble 1929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6756C-A796-3E34-AA61-8C19CB96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096BBCF-69CC-62C7-4188-81DC7E76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562" y="1319881"/>
            <a:ext cx="8270875" cy="50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05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7BEEE-1F96-40E3-1947-24105729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Modern Cosmology!</a:t>
            </a:r>
          </a:p>
        </p:txBody>
      </p:sp>
      <p:pic>
        <p:nvPicPr>
          <p:cNvPr id="5122" name="Picture 2" descr="The Big Bang and expansion of the universe">
            <a:extLst>
              <a:ext uri="{FF2B5EF4-FFF2-40B4-BE49-F238E27FC236}">
                <a16:creationId xmlns:a16="http://schemas.microsoft.com/office/drawing/2014/main" id="{371D0EED-B723-536B-8B94-75F6F739D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84" y="1497924"/>
            <a:ext cx="7686675" cy="49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94E28B-1088-38C8-7E33-74F0FCB457F0}"/>
                  </a:ext>
                </a:extLst>
              </p:cNvPr>
              <p:cNvSpPr txBox="1"/>
              <p:nvPr/>
            </p:nvSpPr>
            <p:spPr>
              <a:xfrm>
                <a:off x="8333694" y="3429000"/>
                <a:ext cx="329147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km/s/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Mpc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94E28B-1088-38C8-7E33-74F0FCB4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694" y="3429000"/>
                <a:ext cx="3291472" cy="461665"/>
              </a:xfrm>
              <a:prstGeom prst="rect">
                <a:avLst/>
              </a:prstGeom>
              <a:blipFill>
                <a:blip r:embed="rId3"/>
                <a:stretch>
                  <a:fillRect t="-10667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8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176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Real-World Astro Demo: Hubble’s Law</vt:lpstr>
      <vt:lpstr>1912: Nebulae are receding</vt:lpstr>
      <vt:lpstr>1929: Hubble’s Law: Universe is expanding</vt:lpstr>
      <vt:lpstr>Hubble 1929 Result</vt:lpstr>
      <vt:lpstr>The Birth of Modern Cosmology!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Real-World Astro Demo: Hubble’s Law</dc:title>
  <dc:creator>Radzom, Brandon T</dc:creator>
  <cp:lastModifiedBy>Radzom, Brandon T</cp:lastModifiedBy>
  <cp:revision>5</cp:revision>
  <dcterms:created xsi:type="dcterms:W3CDTF">2023-10-17T01:29:25Z</dcterms:created>
  <dcterms:modified xsi:type="dcterms:W3CDTF">2023-10-17T18:53:10Z</dcterms:modified>
</cp:coreProperties>
</file>