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6278"/>
  </p:normalViewPr>
  <p:slideViewPr>
    <p:cSldViewPr snapToGrid="0" snapToObjects="1" showGuides="1">
      <p:cViewPr varScale="1">
        <p:scale>
          <a:sx n="93" d="100"/>
          <a:sy n="93" d="100"/>
        </p:scale>
        <p:origin x="1320" y="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C24956-DDFA-3D48-8EA5-3D83A7234E0D}" type="datetimeFigureOut">
              <a:rPr lang="en-US" smtClean="0"/>
              <a:t>9/17/25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090207-5328-8A40-A69C-92DA1FDF8112}" type="slidenum">
              <a:rPr lang="en-US" smtClean="0"/>
              <a:t>‹#›</a:t>
            </a:fld>
            <a:endParaRPr lang="en-US"/>
          </a:p>
        </p:txBody>
      </p:sp>
    </p:spTree>
    <p:extLst>
      <p:ext uri="{BB962C8B-B14F-4D97-AF65-F5344CB8AC3E}">
        <p14:creationId xmlns:p14="http://schemas.microsoft.com/office/powerpoint/2010/main" val="9290505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wiyn.org/0.9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raw.githubusercontent.com/BrandonRadzom/pyiu/refs/heads/main/crash-course/hr_ngc2420.tx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1911, Danish astronomer </a:t>
            </a:r>
            <a:r>
              <a:rPr lang="en-US" sz="1200" b="0" i="0" kern="1200" dirty="0" err="1">
                <a:solidFill>
                  <a:schemeClr val="tx1"/>
                </a:solidFill>
                <a:effectLst/>
                <a:latin typeface="+mn-lt"/>
                <a:ea typeface="+mn-ea"/>
                <a:cs typeface="+mn-cs"/>
              </a:rPr>
              <a:t>Ejnar</a:t>
            </a:r>
            <a:r>
              <a:rPr lang="en-US" sz="1200" b="0" i="0" kern="1200" dirty="0">
                <a:solidFill>
                  <a:schemeClr val="tx1"/>
                </a:solidFill>
                <a:effectLst/>
                <a:latin typeface="+mn-lt"/>
                <a:ea typeface="+mn-ea"/>
                <a:cs typeface="+mn-cs"/>
              </a:rPr>
              <a:t> Hertzsprung discovered that the </a:t>
            </a:r>
            <a:r>
              <a:rPr lang="en-US" sz="1200" b="1" i="0" kern="1200" dirty="0">
                <a:solidFill>
                  <a:schemeClr val="tx1"/>
                </a:solidFill>
                <a:effectLst/>
                <a:latin typeface="+mn-lt"/>
                <a:ea typeface="+mn-ea"/>
                <a:cs typeface="+mn-cs"/>
              </a:rPr>
              <a:t>temperature and luminosity (brightness) of stars</a:t>
            </a:r>
            <a:r>
              <a:rPr lang="en-US" sz="1200" b="0" i="0" kern="1200" dirty="0">
                <a:solidFill>
                  <a:schemeClr val="tx1"/>
                </a:solidFill>
                <a:effectLst/>
                <a:latin typeface="+mn-lt"/>
                <a:ea typeface="+mn-ea"/>
                <a:cs typeface="+mn-cs"/>
              </a:rPr>
              <a:t> are related, which was independently discovered by the American astronomer Henry Norris Russell in 1913, who plotted these quantities against each other for the first time. Named in honor of these two astronomers, the </a:t>
            </a:r>
            <a:r>
              <a:rPr lang="en-US" sz="1200" b="1" i="0" kern="1200" dirty="0">
                <a:solidFill>
                  <a:schemeClr val="tx1"/>
                </a:solidFill>
                <a:effectLst/>
                <a:latin typeface="+mn-lt"/>
                <a:ea typeface="+mn-ea"/>
                <a:cs typeface="+mn-cs"/>
              </a:rPr>
              <a:t>Hertzsprung-Russell (H-R) diagram</a:t>
            </a:r>
            <a:r>
              <a:rPr lang="en-US" sz="1200" b="0" i="0" kern="1200" dirty="0">
                <a:solidFill>
                  <a:schemeClr val="tx1"/>
                </a:solidFill>
                <a:effectLst/>
                <a:latin typeface="+mn-lt"/>
                <a:ea typeface="+mn-ea"/>
                <a:cs typeface="+mn-cs"/>
              </a:rPr>
              <a:t> has since become a fundamental tool in astronomy. Further research in the field has shown that, not only are temperature and luminosity related, but they are also indicative of a </a:t>
            </a:r>
            <a:r>
              <a:rPr lang="en-US" sz="1200" b="1" i="0" kern="1200" dirty="0">
                <a:solidFill>
                  <a:schemeClr val="tx1"/>
                </a:solidFill>
                <a:effectLst/>
                <a:latin typeface="+mn-lt"/>
                <a:ea typeface="+mn-ea"/>
                <a:cs typeface="+mn-cs"/>
              </a:rPr>
              <a:t>star's age and evolutionary state</a:t>
            </a:r>
            <a:r>
              <a:rPr lang="en-US" sz="1200" b="0" i="0" kern="1200" dirty="0">
                <a:solidFill>
                  <a:schemeClr val="tx1"/>
                </a:solidFill>
                <a:effectLst/>
                <a:latin typeface="+mn-lt"/>
                <a:ea typeface="+mn-ea"/>
                <a:cs typeface="+mn-cs"/>
              </a:rPr>
              <a:t>. Specifically, the clustering of stars in certain regions of the diagram tells us how long they spend in each phase of their life and the physics behind that evolutionary state.</a:t>
            </a:r>
            <a:endParaRPr lang="en-US" dirty="0"/>
          </a:p>
        </p:txBody>
      </p:sp>
      <p:sp>
        <p:nvSpPr>
          <p:cNvPr id="4" name="Slide Number Placeholder 3"/>
          <p:cNvSpPr>
            <a:spLocks noGrp="1"/>
          </p:cNvSpPr>
          <p:nvPr>
            <p:ph type="sldNum" sz="quarter" idx="5"/>
          </p:nvPr>
        </p:nvSpPr>
        <p:spPr/>
        <p:txBody>
          <a:bodyPr/>
          <a:lstStyle/>
          <a:p>
            <a:fld id="{E9090207-5328-8A40-A69C-92DA1FDF8112}" type="slidenum">
              <a:rPr lang="en-US" smtClean="0"/>
              <a:t>2</a:t>
            </a:fld>
            <a:endParaRPr lang="en-US"/>
          </a:p>
        </p:txBody>
      </p:sp>
    </p:spTree>
    <p:extLst>
      <p:ext uri="{BB962C8B-B14F-4D97-AF65-F5344CB8AC3E}">
        <p14:creationId xmlns:p14="http://schemas.microsoft.com/office/powerpoint/2010/main" val="525927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As depicted in the H-R diagram above, most stars lie along a narrow sequence running from the upper left (corresponding to hot, luminous stars) to the lower right (corresponding to cooler, less luminous stars). This region is called the main sequence, which is where most stars will spend most of their lives, including our Sun. The clear correlation between temperature and luminosity along the main sequence demonstrates that hotter stars are more luminous than cooler stars.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By comparing the H-R diagram with models of stellar evolution, astronomers have learned that stars generally undergo similar evolution tracks, just over vastly different timescales. This progression is as follows: 1) a brief </a:t>
            </a:r>
            <a:r>
              <a:rPr lang="en-US" sz="1200" b="1" i="0" kern="1200" dirty="0">
                <a:solidFill>
                  <a:schemeClr val="tx1"/>
                </a:solidFill>
                <a:effectLst/>
                <a:latin typeface="+mn-lt"/>
                <a:ea typeface="+mn-ea"/>
                <a:cs typeface="+mn-cs"/>
              </a:rPr>
              <a:t>pre-main sequence</a:t>
            </a:r>
            <a:r>
              <a:rPr lang="en-US" sz="1200" b="0" i="0" kern="1200" dirty="0">
                <a:solidFill>
                  <a:schemeClr val="tx1"/>
                </a:solidFill>
                <a:effectLst/>
                <a:latin typeface="+mn-lt"/>
                <a:ea typeface="+mn-ea"/>
                <a:cs typeface="+mn-cs"/>
              </a:rPr>
              <a:t> phase where a </a:t>
            </a:r>
            <a:r>
              <a:rPr lang="en-US" sz="1200" b="0" i="0" kern="1200" dirty="0" err="1">
                <a:solidFill>
                  <a:schemeClr val="tx1"/>
                </a:solidFill>
                <a:effectLst/>
                <a:latin typeface="+mn-lt"/>
                <a:ea typeface="+mn-ea"/>
                <a:cs typeface="+mn-cs"/>
              </a:rPr>
              <a:t>protostar</a:t>
            </a:r>
            <a:r>
              <a:rPr lang="en-US" sz="1200" b="0" i="0" kern="1200" dirty="0">
                <a:solidFill>
                  <a:schemeClr val="tx1"/>
                </a:solidFill>
                <a:effectLst/>
                <a:latin typeface="+mn-lt"/>
                <a:ea typeface="+mn-ea"/>
                <a:cs typeface="+mn-cs"/>
              </a:rPr>
              <a:t> forms and accretes mass, 2) a long </a:t>
            </a:r>
            <a:r>
              <a:rPr lang="en-US" sz="1200" b="1" i="0" kern="1200" dirty="0">
                <a:solidFill>
                  <a:schemeClr val="tx1"/>
                </a:solidFill>
                <a:effectLst/>
                <a:latin typeface="+mn-lt"/>
                <a:ea typeface="+mn-ea"/>
                <a:cs typeface="+mn-cs"/>
              </a:rPr>
              <a:t>main sequence</a:t>
            </a:r>
            <a:r>
              <a:rPr lang="en-US" sz="1200" b="0" i="0" kern="1200" dirty="0">
                <a:solidFill>
                  <a:schemeClr val="tx1"/>
                </a:solidFill>
                <a:effectLst/>
                <a:latin typeface="+mn-lt"/>
                <a:ea typeface="+mn-ea"/>
                <a:cs typeface="+mn-cs"/>
              </a:rPr>
              <a:t> phase where the star slowly burns (fuses) its hydrogen into helium in its core, 3) a short </a:t>
            </a:r>
            <a:r>
              <a:rPr lang="en-US" sz="1200" b="1" i="0" kern="1200" dirty="0">
                <a:solidFill>
                  <a:schemeClr val="tx1"/>
                </a:solidFill>
                <a:effectLst/>
                <a:latin typeface="+mn-lt"/>
                <a:ea typeface="+mn-ea"/>
                <a:cs typeface="+mn-cs"/>
              </a:rPr>
              <a:t>giant</a:t>
            </a:r>
            <a:r>
              <a:rPr lang="en-US" sz="1200" b="0" i="0" kern="1200" dirty="0">
                <a:solidFill>
                  <a:schemeClr val="tx1"/>
                </a:solidFill>
                <a:effectLst/>
                <a:latin typeface="+mn-lt"/>
                <a:ea typeface="+mn-ea"/>
                <a:cs typeface="+mn-cs"/>
              </a:rPr>
              <a:t> phase where the star stops core hydrogen burning and expands its radius significantly, and 4) a stellar </a:t>
            </a:r>
            <a:r>
              <a:rPr lang="en-US" sz="1200" b="1" i="0" kern="1200" dirty="0">
                <a:solidFill>
                  <a:schemeClr val="tx1"/>
                </a:solidFill>
                <a:effectLst/>
                <a:latin typeface="+mn-lt"/>
                <a:ea typeface="+mn-ea"/>
                <a:cs typeface="+mn-cs"/>
              </a:rPr>
              <a:t>death</a:t>
            </a:r>
            <a:r>
              <a:rPr lang="en-US" sz="1200" b="0" i="0" kern="1200" dirty="0">
                <a:solidFill>
                  <a:schemeClr val="tx1"/>
                </a:solidFill>
                <a:effectLst/>
                <a:latin typeface="+mn-lt"/>
                <a:ea typeface="+mn-ea"/>
                <a:cs typeface="+mn-cs"/>
              </a:rPr>
              <a:t> phase, where its outer layers are lost, either as a planetary nebula or a violent supernova, resulting in a hot, dense, relatively dim object. The exact details behind these evolutionary phases depend largely on the star's mass. Cooler stars like our Sun are lower in mass, so they tend to burn hydrogen more slowly and live longer, and will become red giants following the main sequence phase, and white dwarfs following the red giant phase. Hotter, more massive stars have shorter lifespans and can become </a:t>
            </a:r>
            <a:r>
              <a:rPr lang="en-US" sz="1200" b="0" i="0" kern="1200" dirty="0" err="1">
                <a:solidFill>
                  <a:schemeClr val="tx1"/>
                </a:solidFill>
                <a:effectLst/>
                <a:latin typeface="+mn-lt"/>
                <a:ea typeface="+mn-ea"/>
                <a:cs typeface="+mn-cs"/>
              </a:rPr>
              <a:t>supergiants</a:t>
            </a:r>
            <a:r>
              <a:rPr lang="en-US" sz="1200" b="0" i="0" kern="1200" dirty="0">
                <a:solidFill>
                  <a:schemeClr val="tx1"/>
                </a:solidFill>
                <a:effectLst/>
                <a:latin typeface="+mn-lt"/>
                <a:ea typeface="+mn-ea"/>
                <a:cs typeface="+mn-cs"/>
              </a:rPr>
              <a:t>, ultimately resulting in either a neutron star or a black hole. See Chapter 18.4 of </a:t>
            </a:r>
            <a:r>
              <a:rPr lang="en-US" sz="1200" b="0" i="1" kern="1200" dirty="0">
                <a:solidFill>
                  <a:schemeClr val="tx1"/>
                </a:solidFill>
                <a:effectLst/>
                <a:latin typeface="+mn-lt"/>
                <a:ea typeface="+mn-ea"/>
                <a:cs typeface="+mn-cs"/>
              </a:rPr>
              <a:t>Astronomy 2e</a:t>
            </a:r>
            <a:r>
              <a:rPr lang="en-US" sz="1200" b="0" i="0" kern="1200" dirty="0">
                <a:solidFill>
                  <a:schemeClr val="tx1"/>
                </a:solidFill>
                <a:effectLst/>
                <a:latin typeface="+mn-lt"/>
                <a:ea typeface="+mn-ea"/>
                <a:cs typeface="+mn-cs"/>
              </a:rPr>
              <a:t> for more on the H-R diagram and stellar evolution.</a:t>
            </a:r>
          </a:p>
        </p:txBody>
      </p:sp>
      <p:sp>
        <p:nvSpPr>
          <p:cNvPr id="4" name="Slide Number Placeholder 3"/>
          <p:cNvSpPr>
            <a:spLocks noGrp="1"/>
          </p:cNvSpPr>
          <p:nvPr>
            <p:ph type="sldNum" sz="quarter" idx="5"/>
          </p:nvPr>
        </p:nvSpPr>
        <p:spPr/>
        <p:txBody>
          <a:bodyPr/>
          <a:lstStyle/>
          <a:p>
            <a:fld id="{E9090207-5328-8A40-A69C-92DA1FDF8112}" type="slidenum">
              <a:rPr lang="en-US" smtClean="0"/>
              <a:t>3</a:t>
            </a:fld>
            <a:endParaRPr lang="en-US"/>
          </a:p>
        </p:txBody>
      </p:sp>
    </p:spTree>
    <p:extLst>
      <p:ext uri="{BB962C8B-B14F-4D97-AF65-F5344CB8AC3E}">
        <p14:creationId xmlns:p14="http://schemas.microsoft.com/office/powerpoint/2010/main" val="21567525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reality, astronomers cannot directly measure the luminosity, or intrinsic brightness, of a star. Instead, astronomers measure their apparent brightness, often reported in historic units called magnitudes. An important rule when dealing with magnitudes is that they are logarithmic, not linear, and that </a:t>
            </a:r>
            <a:r>
              <a:rPr lang="en-US" sz="1200" b="1" i="0" kern="1200" dirty="0">
                <a:solidFill>
                  <a:schemeClr val="tx1"/>
                </a:solidFill>
                <a:effectLst/>
                <a:latin typeface="+mn-lt"/>
                <a:ea typeface="+mn-ea"/>
                <a:cs typeface="+mn-cs"/>
              </a:rPr>
              <a:t>smaller magnitudes correspond to brighter objects</a:t>
            </a:r>
            <a:r>
              <a:rPr lang="en-US" sz="1200" b="0" i="0" kern="1200" dirty="0">
                <a:solidFill>
                  <a:schemeClr val="tx1"/>
                </a:solidFill>
                <a:effectLst/>
                <a:latin typeface="+mn-lt"/>
                <a:ea typeface="+mn-ea"/>
                <a:cs typeface="+mn-cs"/>
              </a:rPr>
              <a:t> while </a:t>
            </a:r>
            <a:r>
              <a:rPr lang="en-US" sz="1200" b="1" i="0" kern="1200" dirty="0">
                <a:solidFill>
                  <a:schemeClr val="tx1"/>
                </a:solidFill>
                <a:effectLst/>
                <a:latin typeface="+mn-lt"/>
                <a:ea typeface="+mn-ea"/>
                <a:cs typeface="+mn-cs"/>
              </a:rPr>
              <a:t>larger magnitudes correspond to dimmer objects</a:t>
            </a:r>
            <a:r>
              <a:rPr lang="en-US" sz="1200" b="0" i="0" kern="1200" dirty="0">
                <a:solidFill>
                  <a:schemeClr val="tx1"/>
                </a:solidFill>
                <a:effectLst/>
                <a:latin typeface="+mn-lt"/>
                <a:ea typeface="+mn-ea"/>
                <a:cs typeface="+mn-cs"/>
              </a:rPr>
              <a:t>. Then, astronomers combine their </a:t>
            </a:r>
            <a:r>
              <a:rPr lang="en-US" sz="1200" b="1" i="0" kern="1200" dirty="0">
                <a:solidFill>
                  <a:schemeClr val="tx1"/>
                </a:solidFill>
                <a:effectLst/>
                <a:latin typeface="+mn-lt"/>
                <a:ea typeface="+mn-ea"/>
                <a:cs typeface="+mn-cs"/>
              </a:rPr>
              <a:t>apparent magnitude</a:t>
            </a:r>
            <a:r>
              <a:rPr lang="en-US" sz="1200" b="0" i="0" kern="1200" dirty="0">
                <a:solidFill>
                  <a:schemeClr val="tx1"/>
                </a:solidFill>
                <a:effectLst/>
                <a:latin typeface="+mn-lt"/>
                <a:ea typeface="+mn-ea"/>
                <a:cs typeface="+mn-cs"/>
              </a:rPr>
              <a:t> with measurements of their distance to calculate their </a:t>
            </a:r>
            <a:r>
              <a:rPr lang="en-US" sz="1200" b="1" i="0" kern="1200" dirty="0">
                <a:solidFill>
                  <a:schemeClr val="tx1"/>
                </a:solidFill>
                <a:effectLst/>
                <a:latin typeface="+mn-lt"/>
                <a:ea typeface="+mn-ea"/>
                <a:cs typeface="+mn-cs"/>
              </a:rPr>
              <a:t>absolute magnitude</a:t>
            </a:r>
            <a:r>
              <a:rPr lang="en-US" sz="1200" b="0" i="0" kern="1200" dirty="0">
                <a:solidFill>
                  <a:schemeClr val="tx1"/>
                </a:solidFill>
                <a:effectLst/>
                <a:latin typeface="+mn-lt"/>
                <a:ea typeface="+mn-ea"/>
                <a:cs typeface="+mn-cs"/>
              </a:rPr>
              <a:t>, or intrinsic brightness. This is done using the famous distance modulus equation. A parsec is a common unit of distance in astronomy, equivalent to 3.26 light-years. There are many methods to measure astronomical distances. </a:t>
            </a:r>
            <a:r>
              <a:rPr lang="en-US" sz="1200" b="0" i="1" kern="1200" dirty="0">
                <a:solidFill>
                  <a:schemeClr val="tx1"/>
                </a:solidFill>
                <a:effectLst/>
                <a:latin typeface="+mn-lt"/>
                <a:ea typeface="+mn-ea"/>
                <a:cs typeface="+mn-cs"/>
              </a:rPr>
              <a:t>Stellar clusters</a:t>
            </a:r>
            <a:r>
              <a:rPr lang="en-US" sz="1200" b="0" i="0" kern="1200" dirty="0">
                <a:solidFill>
                  <a:schemeClr val="tx1"/>
                </a:solidFill>
                <a:effectLst/>
                <a:latin typeface="+mn-lt"/>
                <a:ea typeface="+mn-ea"/>
                <a:cs typeface="+mn-cs"/>
              </a:rPr>
              <a:t>, which comprise thousands of stars densely packed together, are a key tool here, as their stars lie at roughly the same distance. Thus, knowing the distance to one star in a cluster gives us the distance to all!</a:t>
            </a:r>
          </a:p>
        </p:txBody>
      </p:sp>
      <p:sp>
        <p:nvSpPr>
          <p:cNvPr id="4" name="Slide Number Placeholder 3"/>
          <p:cNvSpPr>
            <a:spLocks noGrp="1"/>
          </p:cNvSpPr>
          <p:nvPr>
            <p:ph type="sldNum" sz="quarter" idx="5"/>
          </p:nvPr>
        </p:nvSpPr>
        <p:spPr/>
        <p:txBody>
          <a:bodyPr/>
          <a:lstStyle/>
          <a:p>
            <a:fld id="{E9090207-5328-8A40-A69C-92DA1FDF8112}" type="slidenum">
              <a:rPr lang="en-US" smtClean="0"/>
              <a:t>4</a:t>
            </a:fld>
            <a:endParaRPr lang="en-US"/>
          </a:p>
        </p:txBody>
      </p:sp>
    </p:spTree>
    <p:extLst>
      <p:ext uri="{BB962C8B-B14F-4D97-AF65-F5344CB8AC3E}">
        <p14:creationId xmlns:p14="http://schemas.microsoft.com/office/powerpoint/2010/main" val="4167756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Similarly to luminosity, astronomers are not able to stick a temperature probe on the surface of other stars (let alone our own Sun!), and instead measure their </a:t>
            </a:r>
            <a:r>
              <a:rPr lang="en-US" sz="1200" b="1" i="0" kern="1200" dirty="0">
                <a:solidFill>
                  <a:schemeClr val="tx1"/>
                </a:solidFill>
                <a:effectLst/>
                <a:latin typeface="+mn-lt"/>
                <a:ea typeface="+mn-ea"/>
                <a:cs typeface="+mn-cs"/>
              </a:rPr>
              <a:t>color</a:t>
            </a:r>
            <a:r>
              <a:rPr lang="en-US" sz="1200" b="0" i="0" kern="1200" dirty="0">
                <a:solidFill>
                  <a:schemeClr val="tx1"/>
                </a:solidFill>
                <a:effectLst/>
                <a:latin typeface="+mn-lt"/>
                <a:ea typeface="+mn-ea"/>
                <a:cs typeface="+mn-cs"/>
              </a:rPr>
              <a:t> to estimate temperature. In astronomy, color refers to the difference between magnitudes measured in two filters (i.e., the difference in brightness emitted in two different wavelength regions). Most commonly, astronomers measure the apparent magnitudes of stars in the B and V filters, roughly centered on visible blue and green wavelengths, respectively. Therefore, colors are often measured as B-V, where </a:t>
            </a:r>
            <a:r>
              <a:rPr lang="en-US" sz="1200" b="1" i="0" kern="1200" dirty="0">
                <a:solidFill>
                  <a:schemeClr val="tx1"/>
                </a:solidFill>
                <a:effectLst/>
                <a:latin typeface="+mn-lt"/>
                <a:ea typeface="+mn-ea"/>
                <a:cs typeface="+mn-cs"/>
              </a:rPr>
              <a:t>more negative colors indicate a bluer, hotter star</a:t>
            </a:r>
            <a:r>
              <a:rPr lang="en-US" sz="1200" b="0" i="0" kern="1200" dirty="0">
                <a:solidFill>
                  <a:schemeClr val="tx1"/>
                </a:solidFill>
                <a:effectLst/>
                <a:latin typeface="+mn-lt"/>
                <a:ea typeface="+mn-ea"/>
                <a:cs typeface="+mn-cs"/>
              </a:rPr>
              <a:t>, while </a:t>
            </a:r>
            <a:r>
              <a:rPr lang="en-US" sz="1200" b="1" i="0" kern="1200" dirty="0">
                <a:solidFill>
                  <a:schemeClr val="tx1"/>
                </a:solidFill>
                <a:effectLst/>
                <a:latin typeface="+mn-lt"/>
                <a:ea typeface="+mn-ea"/>
                <a:cs typeface="+mn-cs"/>
              </a:rPr>
              <a:t>more positive colors indicate a redder, cooler</a:t>
            </a:r>
            <a:r>
              <a:rPr lang="en-US" sz="1200" b="0" i="0" kern="1200" dirty="0">
                <a:solidFill>
                  <a:schemeClr val="tx1"/>
                </a:solidFill>
                <a:effectLst/>
                <a:latin typeface="+mn-lt"/>
                <a:ea typeface="+mn-ea"/>
                <a:cs typeface="+mn-cs"/>
              </a:rPr>
              <a:t> star. See Chapter 17.1 of </a:t>
            </a:r>
            <a:r>
              <a:rPr lang="en-US" sz="1200" b="0" i="1" kern="1200" dirty="0">
                <a:solidFill>
                  <a:schemeClr val="tx1"/>
                </a:solidFill>
                <a:effectLst/>
                <a:latin typeface="+mn-lt"/>
                <a:ea typeface="+mn-ea"/>
                <a:cs typeface="+mn-cs"/>
              </a:rPr>
              <a:t>Astronomy 2e</a:t>
            </a:r>
            <a:r>
              <a:rPr lang="en-US" sz="1200" b="0" i="0" kern="1200" dirty="0">
                <a:solidFill>
                  <a:schemeClr val="tx1"/>
                </a:solidFill>
                <a:effectLst/>
                <a:latin typeface="+mn-lt"/>
                <a:ea typeface="+mn-ea"/>
                <a:cs typeface="+mn-cs"/>
              </a:rPr>
              <a:t> to read further on magnitudes.</a:t>
            </a:r>
            <a:endParaRPr lang="en-US" dirty="0"/>
          </a:p>
        </p:txBody>
      </p:sp>
      <p:sp>
        <p:nvSpPr>
          <p:cNvPr id="4" name="Slide Number Placeholder 3"/>
          <p:cNvSpPr>
            <a:spLocks noGrp="1"/>
          </p:cNvSpPr>
          <p:nvPr>
            <p:ph type="sldNum" sz="quarter" idx="5"/>
          </p:nvPr>
        </p:nvSpPr>
        <p:spPr/>
        <p:txBody>
          <a:bodyPr/>
          <a:lstStyle/>
          <a:p>
            <a:fld id="{E9090207-5328-8A40-A69C-92DA1FDF8112}" type="slidenum">
              <a:rPr lang="en-US" smtClean="0"/>
              <a:t>5</a:t>
            </a:fld>
            <a:endParaRPr lang="en-US"/>
          </a:p>
        </p:txBody>
      </p:sp>
    </p:spTree>
    <p:extLst>
      <p:ext uri="{BB962C8B-B14F-4D97-AF65-F5344CB8AC3E}">
        <p14:creationId xmlns:p14="http://schemas.microsoft.com/office/powerpoint/2010/main" val="2949258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demo is designed to walk you through the fundamental components of Python, and incrementally apply them to construct and analyze your own H-R diagram based on real astronomical data obtained by Indiana University graduate students' use of the WIYN 0.9-meter telescope on Kitt Peak, AZ. You can read more about the telescope here: </a:t>
            </a:r>
            <a:r>
              <a:rPr lang="en-US" sz="1200" b="0" i="0" u="none" strike="noStrike" kern="1200" dirty="0">
                <a:solidFill>
                  <a:schemeClr val="tx1"/>
                </a:solidFill>
                <a:effectLst/>
                <a:latin typeface="+mn-lt"/>
                <a:ea typeface="+mn-ea"/>
                <a:cs typeface="+mn-cs"/>
                <a:hlinkClick r:id="rId3"/>
              </a:rPr>
              <a:t>https://www.wiyn.org/0.9m/</a:t>
            </a:r>
            <a:r>
              <a:rPr lang="en-US" sz="1200" b="0" i="0" kern="1200" dirty="0">
                <a:solidFill>
                  <a:schemeClr val="tx1"/>
                </a:solidFill>
                <a:effectLst/>
                <a:latin typeface="+mn-lt"/>
                <a:ea typeface="+mn-ea"/>
                <a:cs typeface="+mn-cs"/>
              </a:rPr>
              <a: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demo uses selected data from open cluster NGC 2420 (pictured above). NGC 2420 is an old, metal-poor cluster, which means the abundances of elements other than hydrogen and helium are less than that of the sun. Apparent V magnitudes (corrected for reddening) and B-V colors are available </a:t>
            </a:r>
            <a:r>
              <a:rPr lang="en-US" sz="1200" b="0" i="0" u="none" strike="noStrike" kern="1200" dirty="0">
                <a:solidFill>
                  <a:schemeClr val="tx1"/>
                </a:solidFill>
                <a:effectLst/>
                <a:latin typeface="+mn-lt"/>
                <a:ea typeface="+mn-ea"/>
                <a:cs typeface="+mn-cs"/>
                <a:hlinkClick r:id="rId4"/>
              </a:rPr>
              <a:t>on our GitHub</a:t>
            </a:r>
            <a:r>
              <a:rPr lang="en-US" sz="1200" b="0" i="0" kern="1200" dirty="0">
                <a:solidFill>
                  <a:schemeClr val="tx1"/>
                </a:solidFill>
                <a:effectLst/>
                <a:latin typeface="+mn-lt"/>
                <a:ea typeface="+mn-ea"/>
                <a:cs typeface="+mn-cs"/>
              </a:rPr>
              <a:t>. This file does not include every star in the cluster, but it is enough to make a representative H-R diagram.</a:t>
            </a:r>
            <a:endParaRPr lang="en-US" dirty="0"/>
          </a:p>
        </p:txBody>
      </p:sp>
      <p:sp>
        <p:nvSpPr>
          <p:cNvPr id="4" name="Slide Number Placeholder 3"/>
          <p:cNvSpPr>
            <a:spLocks noGrp="1"/>
          </p:cNvSpPr>
          <p:nvPr>
            <p:ph type="sldNum" sz="quarter" idx="5"/>
          </p:nvPr>
        </p:nvSpPr>
        <p:spPr/>
        <p:txBody>
          <a:bodyPr/>
          <a:lstStyle/>
          <a:p>
            <a:fld id="{E9090207-5328-8A40-A69C-92DA1FDF8112}" type="slidenum">
              <a:rPr lang="en-US" smtClean="0"/>
              <a:t>6</a:t>
            </a:fld>
            <a:endParaRPr lang="en-US"/>
          </a:p>
        </p:txBody>
      </p:sp>
    </p:spTree>
    <p:extLst>
      <p:ext uri="{BB962C8B-B14F-4D97-AF65-F5344CB8AC3E}">
        <p14:creationId xmlns:p14="http://schemas.microsoft.com/office/powerpoint/2010/main" val="3224169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FC87A-EF2E-644A-A314-54F0A48636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97494-A6AE-B746-8B96-9A0AF510A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526E18-2ABD-7A4A-8C7B-517B4F99840C}"/>
              </a:ext>
            </a:extLst>
          </p:cNvPr>
          <p:cNvSpPr>
            <a:spLocks noGrp="1"/>
          </p:cNvSpPr>
          <p:nvPr>
            <p:ph type="dt" sz="half" idx="10"/>
          </p:nvPr>
        </p:nvSpPr>
        <p:spPr/>
        <p:txBody>
          <a:bodyPr/>
          <a:lstStyle/>
          <a:p>
            <a:fld id="{7FF84FA7-896A-814F-9A97-BE696766DBBC}" type="datetimeFigureOut">
              <a:rPr lang="en-US" smtClean="0"/>
              <a:t>9/17/25</a:t>
            </a:fld>
            <a:endParaRPr lang="en-US"/>
          </a:p>
        </p:txBody>
      </p:sp>
      <p:sp>
        <p:nvSpPr>
          <p:cNvPr id="5" name="Footer Placeholder 4">
            <a:extLst>
              <a:ext uri="{FF2B5EF4-FFF2-40B4-BE49-F238E27FC236}">
                <a16:creationId xmlns:a16="http://schemas.microsoft.com/office/drawing/2014/main" id="{EE3D97F2-3B78-B24D-8FBC-CBFA9F63E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1C8940-7371-0E4B-B719-FA2297A2D12C}"/>
              </a:ext>
            </a:extLst>
          </p:cNvPr>
          <p:cNvSpPr>
            <a:spLocks noGrp="1"/>
          </p:cNvSpPr>
          <p:nvPr>
            <p:ph type="sldNum" sz="quarter" idx="12"/>
          </p:nvPr>
        </p:nvSpPr>
        <p:spPr/>
        <p:txBody>
          <a:bodyPr/>
          <a:lstStyle/>
          <a:p>
            <a:fld id="{3F80C7FF-7AD1-2545-ACB1-EE60F416736F}" type="slidenum">
              <a:rPr lang="en-US" smtClean="0"/>
              <a:t>‹#›</a:t>
            </a:fld>
            <a:endParaRPr lang="en-US"/>
          </a:p>
        </p:txBody>
      </p:sp>
    </p:spTree>
    <p:extLst>
      <p:ext uri="{BB962C8B-B14F-4D97-AF65-F5344CB8AC3E}">
        <p14:creationId xmlns:p14="http://schemas.microsoft.com/office/powerpoint/2010/main" val="1220101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C5C52-5CC8-2A46-81E5-D8251CA7A53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1F9F91-1EC6-CE49-B870-62598B5779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E7353D-524B-A140-8DAA-054CE95CD48D}"/>
              </a:ext>
            </a:extLst>
          </p:cNvPr>
          <p:cNvSpPr>
            <a:spLocks noGrp="1"/>
          </p:cNvSpPr>
          <p:nvPr>
            <p:ph type="dt" sz="half" idx="10"/>
          </p:nvPr>
        </p:nvSpPr>
        <p:spPr/>
        <p:txBody>
          <a:bodyPr/>
          <a:lstStyle/>
          <a:p>
            <a:fld id="{7FF84FA7-896A-814F-9A97-BE696766DBBC}" type="datetimeFigureOut">
              <a:rPr lang="en-US" smtClean="0"/>
              <a:t>9/17/25</a:t>
            </a:fld>
            <a:endParaRPr lang="en-US"/>
          </a:p>
        </p:txBody>
      </p:sp>
      <p:sp>
        <p:nvSpPr>
          <p:cNvPr id="5" name="Footer Placeholder 4">
            <a:extLst>
              <a:ext uri="{FF2B5EF4-FFF2-40B4-BE49-F238E27FC236}">
                <a16:creationId xmlns:a16="http://schemas.microsoft.com/office/drawing/2014/main" id="{218ABDEF-67F7-ED4D-8FA2-C7F5D7F21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F2C2B0-2DF7-A548-B9B2-3830142348D4}"/>
              </a:ext>
            </a:extLst>
          </p:cNvPr>
          <p:cNvSpPr>
            <a:spLocks noGrp="1"/>
          </p:cNvSpPr>
          <p:nvPr>
            <p:ph type="sldNum" sz="quarter" idx="12"/>
          </p:nvPr>
        </p:nvSpPr>
        <p:spPr/>
        <p:txBody>
          <a:bodyPr/>
          <a:lstStyle/>
          <a:p>
            <a:fld id="{3F80C7FF-7AD1-2545-ACB1-EE60F416736F}" type="slidenum">
              <a:rPr lang="en-US" smtClean="0"/>
              <a:t>‹#›</a:t>
            </a:fld>
            <a:endParaRPr lang="en-US"/>
          </a:p>
        </p:txBody>
      </p:sp>
    </p:spTree>
    <p:extLst>
      <p:ext uri="{BB962C8B-B14F-4D97-AF65-F5344CB8AC3E}">
        <p14:creationId xmlns:p14="http://schemas.microsoft.com/office/powerpoint/2010/main" val="4111005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2E7F54-E42D-2341-8435-28A9D8F35C7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A1D2C5-0A7A-A742-ACAC-E694F89970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5754AC-B872-974F-BAEC-EB58357C2BA7}"/>
              </a:ext>
            </a:extLst>
          </p:cNvPr>
          <p:cNvSpPr>
            <a:spLocks noGrp="1"/>
          </p:cNvSpPr>
          <p:nvPr>
            <p:ph type="dt" sz="half" idx="10"/>
          </p:nvPr>
        </p:nvSpPr>
        <p:spPr/>
        <p:txBody>
          <a:bodyPr/>
          <a:lstStyle/>
          <a:p>
            <a:fld id="{7FF84FA7-896A-814F-9A97-BE696766DBBC}" type="datetimeFigureOut">
              <a:rPr lang="en-US" smtClean="0"/>
              <a:t>9/17/25</a:t>
            </a:fld>
            <a:endParaRPr lang="en-US"/>
          </a:p>
        </p:txBody>
      </p:sp>
      <p:sp>
        <p:nvSpPr>
          <p:cNvPr id="5" name="Footer Placeholder 4">
            <a:extLst>
              <a:ext uri="{FF2B5EF4-FFF2-40B4-BE49-F238E27FC236}">
                <a16:creationId xmlns:a16="http://schemas.microsoft.com/office/drawing/2014/main" id="{92B9584E-CC5E-7943-8FDF-51A765EC7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E602E-7937-5F45-8D68-E50962E63E85}"/>
              </a:ext>
            </a:extLst>
          </p:cNvPr>
          <p:cNvSpPr>
            <a:spLocks noGrp="1"/>
          </p:cNvSpPr>
          <p:nvPr>
            <p:ph type="sldNum" sz="quarter" idx="12"/>
          </p:nvPr>
        </p:nvSpPr>
        <p:spPr/>
        <p:txBody>
          <a:bodyPr/>
          <a:lstStyle/>
          <a:p>
            <a:fld id="{3F80C7FF-7AD1-2545-ACB1-EE60F416736F}" type="slidenum">
              <a:rPr lang="en-US" smtClean="0"/>
              <a:t>‹#›</a:t>
            </a:fld>
            <a:endParaRPr lang="en-US"/>
          </a:p>
        </p:txBody>
      </p:sp>
    </p:spTree>
    <p:extLst>
      <p:ext uri="{BB962C8B-B14F-4D97-AF65-F5344CB8AC3E}">
        <p14:creationId xmlns:p14="http://schemas.microsoft.com/office/powerpoint/2010/main" val="151626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D8657-55A7-CC4E-95D6-9A4B8A87262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FBD0AC-62D2-1A4D-8243-707A5D51EA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7C965D-5168-084F-8F51-757B9ED40361}"/>
              </a:ext>
            </a:extLst>
          </p:cNvPr>
          <p:cNvSpPr>
            <a:spLocks noGrp="1"/>
          </p:cNvSpPr>
          <p:nvPr>
            <p:ph type="dt" sz="half" idx="10"/>
          </p:nvPr>
        </p:nvSpPr>
        <p:spPr/>
        <p:txBody>
          <a:bodyPr/>
          <a:lstStyle/>
          <a:p>
            <a:fld id="{7FF84FA7-896A-814F-9A97-BE696766DBBC}" type="datetimeFigureOut">
              <a:rPr lang="en-US" smtClean="0"/>
              <a:t>9/17/25</a:t>
            </a:fld>
            <a:endParaRPr lang="en-US"/>
          </a:p>
        </p:txBody>
      </p:sp>
      <p:sp>
        <p:nvSpPr>
          <p:cNvPr id="5" name="Footer Placeholder 4">
            <a:extLst>
              <a:ext uri="{FF2B5EF4-FFF2-40B4-BE49-F238E27FC236}">
                <a16:creationId xmlns:a16="http://schemas.microsoft.com/office/drawing/2014/main" id="{99F6606E-A256-1F4E-911F-E86E6B2FF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B05EE-FED2-E54D-A262-D69252CFF76C}"/>
              </a:ext>
            </a:extLst>
          </p:cNvPr>
          <p:cNvSpPr>
            <a:spLocks noGrp="1"/>
          </p:cNvSpPr>
          <p:nvPr>
            <p:ph type="sldNum" sz="quarter" idx="12"/>
          </p:nvPr>
        </p:nvSpPr>
        <p:spPr/>
        <p:txBody>
          <a:bodyPr/>
          <a:lstStyle/>
          <a:p>
            <a:fld id="{3F80C7FF-7AD1-2545-ACB1-EE60F416736F}" type="slidenum">
              <a:rPr lang="en-US" smtClean="0"/>
              <a:t>‹#›</a:t>
            </a:fld>
            <a:endParaRPr lang="en-US"/>
          </a:p>
        </p:txBody>
      </p:sp>
    </p:spTree>
    <p:extLst>
      <p:ext uri="{BB962C8B-B14F-4D97-AF65-F5344CB8AC3E}">
        <p14:creationId xmlns:p14="http://schemas.microsoft.com/office/powerpoint/2010/main" val="768841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4DD30-4E4A-A84A-A393-9A1251512E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D3FFF4-3682-DA47-A18D-87866982F2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466994-8E9C-B648-B4FE-98AFC7F174EF}"/>
              </a:ext>
            </a:extLst>
          </p:cNvPr>
          <p:cNvSpPr>
            <a:spLocks noGrp="1"/>
          </p:cNvSpPr>
          <p:nvPr>
            <p:ph type="dt" sz="half" idx="10"/>
          </p:nvPr>
        </p:nvSpPr>
        <p:spPr/>
        <p:txBody>
          <a:bodyPr/>
          <a:lstStyle/>
          <a:p>
            <a:fld id="{7FF84FA7-896A-814F-9A97-BE696766DBBC}" type="datetimeFigureOut">
              <a:rPr lang="en-US" smtClean="0"/>
              <a:t>9/17/25</a:t>
            </a:fld>
            <a:endParaRPr lang="en-US"/>
          </a:p>
        </p:txBody>
      </p:sp>
      <p:sp>
        <p:nvSpPr>
          <p:cNvPr id="5" name="Footer Placeholder 4">
            <a:extLst>
              <a:ext uri="{FF2B5EF4-FFF2-40B4-BE49-F238E27FC236}">
                <a16:creationId xmlns:a16="http://schemas.microsoft.com/office/drawing/2014/main" id="{66C0E42F-DCD8-9244-AE55-6D98805D9D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301016-FEC2-F64E-838A-2300C59AA7F9}"/>
              </a:ext>
            </a:extLst>
          </p:cNvPr>
          <p:cNvSpPr>
            <a:spLocks noGrp="1"/>
          </p:cNvSpPr>
          <p:nvPr>
            <p:ph type="sldNum" sz="quarter" idx="12"/>
          </p:nvPr>
        </p:nvSpPr>
        <p:spPr/>
        <p:txBody>
          <a:bodyPr/>
          <a:lstStyle/>
          <a:p>
            <a:fld id="{3F80C7FF-7AD1-2545-ACB1-EE60F416736F}" type="slidenum">
              <a:rPr lang="en-US" smtClean="0"/>
              <a:t>‹#›</a:t>
            </a:fld>
            <a:endParaRPr lang="en-US"/>
          </a:p>
        </p:txBody>
      </p:sp>
    </p:spTree>
    <p:extLst>
      <p:ext uri="{BB962C8B-B14F-4D97-AF65-F5344CB8AC3E}">
        <p14:creationId xmlns:p14="http://schemas.microsoft.com/office/powerpoint/2010/main" val="2585223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2553D-C081-274C-81ED-81D7C745BA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D8EB73-0970-F541-8B84-6F26DDE8C8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F33D69-4BFB-D44D-8E26-D9C391495B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2622F1-93ED-E048-9F21-B1AD4F626825}"/>
              </a:ext>
            </a:extLst>
          </p:cNvPr>
          <p:cNvSpPr>
            <a:spLocks noGrp="1"/>
          </p:cNvSpPr>
          <p:nvPr>
            <p:ph type="dt" sz="half" idx="10"/>
          </p:nvPr>
        </p:nvSpPr>
        <p:spPr/>
        <p:txBody>
          <a:bodyPr/>
          <a:lstStyle/>
          <a:p>
            <a:fld id="{7FF84FA7-896A-814F-9A97-BE696766DBBC}" type="datetimeFigureOut">
              <a:rPr lang="en-US" smtClean="0"/>
              <a:t>9/17/25</a:t>
            </a:fld>
            <a:endParaRPr lang="en-US"/>
          </a:p>
        </p:txBody>
      </p:sp>
      <p:sp>
        <p:nvSpPr>
          <p:cNvPr id="6" name="Footer Placeholder 5">
            <a:extLst>
              <a:ext uri="{FF2B5EF4-FFF2-40B4-BE49-F238E27FC236}">
                <a16:creationId xmlns:a16="http://schemas.microsoft.com/office/drawing/2014/main" id="{322EA216-9464-5D47-A054-B2C0AD9F57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B23089-8FCB-F94B-B568-A97F84936643}"/>
              </a:ext>
            </a:extLst>
          </p:cNvPr>
          <p:cNvSpPr>
            <a:spLocks noGrp="1"/>
          </p:cNvSpPr>
          <p:nvPr>
            <p:ph type="sldNum" sz="quarter" idx="12"/>
          </p:nvPr>
        </p:nvSpPr>
        <p:spPr/>
        <p:txBody>
          <a:bodyPr/>
          <a:lstStyle/>
          <a:p>
            <a:fld id="{3F80C7FF-7AD1-2545-ACB1-EE60F416736F}" type="slidenum">
              <a:rPr lang="en-US" smtClean="0"/>
              <a:t>‹#›</a:t>
            </a:fld>
            <a:endParaRPr lang="en-US"/>
          </a:p>
        </p:txBody>
      </p:sp>
    </p:spTree>
    <p:extLst>
      <p:ext uri="{BB962C8B-B14F-4D97-AF65-F5344CB8AC3E}">
        <p14:creationId xmlns:p14="http://schemas.microsoft.com/office/powerpoint/2010/main" val="269223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F1407-4DF7-F944-8530-80ECBF360B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08292D-6256-3248-83F7-ADBF828DB6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4FBFE5-D5AB-AC44-BF34-74D2B2CF4A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9939B8-25D6-7F4C-ADAC-92E1C9A584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CBB88D-7C7E-C54A-BACF-4A074812CB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80A270-56D8-364D-BE94-1926D0A2A52A}"/>
              </a:ext>
            </a:extLst>
          </p:cNvPr>
          <p:cNvSpPr>
            <a:spLocks noGrp="1"/>
          </p:cNvSpPr>
          <p:nvPr>
            <p:ph type="dt" sz="half" idx="10"/>
          </p:nvPr>
        </p:nvSpPr>
        <p:spPr/>
        <p:txBody>
          <a:bodyPr/>
          <a:lstStyle/>
          <a:p>
            <a:fld id="{7FF84FA7-896A-814F-9A97-BE696766DBBC}" type="datetimeFigureOut">
              <a:rPr lang="en-US" smtClean="0"/>
              <a:t>9/17/25</a:t>
            </a:fld>
            <a:endParaRPr lang="en-US"/>
          </a:p>
        </p:txBody>
      </p:sp>
      <p:sp>
        <p:nvSpPr>
          <p:cNvPr id="8" name="Footer Placeholder 7">
            <a:extLst>
              <a:ext uri="{FF2B5EF4-FFF2-40B4-BE49-F238E27FC236}">
                <a16:creationId xmlns:a16="http://schemas.microsoft.com/office/drawing/2014/main" id="{DBE6E785-77FE-364F-AECA-5F6B784074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5E3EECD-CCA4-AD4D-805A-1EBE98E93B6A}"/>
              </a:ext>
            </a:extLst>
          </p:cNvPr>
          <p:cNvSpPr>
            <a:spLocks noGrp="1"/>
          </p:cNvSpPr>
          <p:nvPr>
            <p:ph type="sldNum" sz="quarter" idx="12"/>
          </p:nvPr>
        </p:nvSpPr>
        <p:spPr/>
        <p:txBody>
          <a:bodyPr/>
          <a:lstStyle/>
          <a:p>
            <a:fld id="{3F80C7FF-7AD1-2545-ACB1-EE60F416736F}" type="slidenum">
              <a:rPr lang="en-US" smtClean="0"/>
              <a:t>‹#›</a:t>
            </a:fld>
            <a:endParaRPr lang="en-US"/>
          </a:p>
        </p:txBody>
      </p:sp>
    </p:spTree>
    <p:extLst>
      <p:ext uri="{BB962C8B-B14F-4D97-AF65-F5344CB8AC3E}">
        <p14:creationId xmlns:p14="http://schemas.microsoft.com/office/powerpoint/2010/main" val="3635693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B6E1-E6A8-8A4E-BECB-8A8E016F9F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41CA884-0CCC-9943-8A90-361BEA563A17}"/>
              </a:ext>
            </a:extLst>
          </p:cNvPr>
          <p:cNvSpPr>
            <a:spLocks noGrp="1"/>
          </p:cNvSpPr>
          <p:nvPr>
            <p:ph type="dt" sz="half" idx="10"/>
          </p:nvPr>
        </p:nvSpPr>
        <p:spPr/>
        <p:txBody>
          <a:bodyPr/>
          <a:lstStyle/>
          <a:p>
            <a:fld id="{7FF84FA7-896A-814F-9A97-BE696766DBBC}" type="datetimeFigureOut">
              <a:rPr lang="en-US" smtClean="0"/>
              <a:t>9/17/25</a:t>
            </a:fld>
            <a:endParaRPr lang="en-US"/>
          </a:p>
        </p:txBody>
      </p:sp>
      <p:sp>
        <p:nvSpPr>
          <p:cNvPr id="4" name="Footer Placeholder 3">
            <a:extLst>
              <a:ext uri="{FF2B5EF4-FFF2-40B4-BE49-F238E27FC236}">
                <a16:creationId xmlns:a16="http://schemas.microsoft.com/office/drawing/2014/main" id="{DA44102F-461D-9F4C-9835-331890036FE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05A92B-0F82-C948-B456-09D3E8CC3866}"/>
              </a:ext>
            </a:extLst>
          </p:cNvPr>
          <p:cNvSpPr>
            <a:spLocks noGrp="1"/>
          </p:cNvSpPr>
          <p:nvPr>
            <p:ph type="sldNum" sz="quarter" idx="12"/>
          </p:nvPr>
        </p:nvSpPr>
        <p:spPr/>
        <p:txBody>
          <a:bodyPr/>
          <a:lstStyle/>
          <a:p>
            <a:fld id="{3F80C7FF-7AD1-2545-ACB1-EE60F416736F}" type="slidenum">
              <a:rPr lang="en-US" smtClean="0"/>
              <a:t>‹#›</a:t>
            </a:fld>
            <a:endParaRPr lang="en-US"/>
          </a:p>
        </p:txBody>
      </p:sp>
    </p:spTree>
    <p:extLst>
      <p:ext uri="{BB962C8B-B14F-4D97-AF65-F5344CB8AC3E}">
        <p14:creationId xmlns:p14="http://schemas.microsoft.com/office/powerpoint/2010/main" val="252586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884CDF-94F3-604D-9107-92D5243159B9}"/>
              </a:ext>
            </a:extLst>
          </p:cNvPr>
          <p:cNvSpPr>
            <a:spLocks noGrp="1"/>
          </p:cNvSpPr>
          <p:nvPr>
            <p:ph type="dt" sz="half" idx="10"/>
          </p:nvPr>
        </p:nvSpPr>
        <p:spPr/>
        <p:txBody>
          <a:bodyPr/>
          <a:lstStyle/>
          <a:p>
            <a:fld id="{7FF84FA7-896A-814F-9A97-BE696766DBBC}" type="datetimeFigureOut">
              <a:rPr lang="en-US" smtClean="0"/>
              <a:t>9/17/25</a:t>
            </a:fld>
            <a:endParaRPr lang="en-US"/>
          </a:p>
        </p:txBody>
      </p:sp>
      <p:sp>
        <p:nvSpPr>
          <p:cNvPr id="3" name="Footer Placeholder 2">
            <a:extLst>
              <a:ext uri="{FF2B5EF4-FFF2-40B4-BE49-F238E27FC236}">
                <a16:creationId xmlns:a16="http://schemas.microsoft.com/office/drawing/2014/main" id="{743D1DD3-5154-364C-A6FF-10359A1197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F4F8AEA-F146-C043-A7FE-ED467F1C5CA8}"/>
              </a:ext>
            </a:extLst>
          </p:cNvPr>
          <p:cNvSpPr>
            <a:spLocks noGrp="1"/>
          </p:cNvSpPr>
          <p:nvPr>
            <p:ph type="sldNum" sz="quarter" idx="12"/>
          </p:nvPr>
        </p:nvSpPr>
        <p:spPr/>
        <p:txBody>
          <a:bodyPr/>
          <a:lstStyle/>
          <a:p>
            <a:fld id="{3F80C7FF-7AD1-2545-ACB1-EE60F416736F}" type="slidenum">
              <a:rPr lang="en-US" smtClean="0"/>
              <a:t>‹#›</a:t>
            </a:fld>
            <a:endParaRPr lang="en-US"/>
          </a:p>
        </p:txBody>
      </p:sp>
    </p:spTree>
    <p:extLst>
      <p:ext uri="{BB962C8B-B14F-4D97-AF65-F5344CB8AC3E}">
        <p14:creationId xmlns:p14="http://schemas.microsoft.com/office/powerpoint/2010/main" val="1170706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5F9BC-33E9-6C46-85AA-464FEB681A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6D21C0-5681-B84D-B007-84BDA24A4F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46E773-0342-EE47-B2EF-341B1F96E3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0F293A-8677-544A-8F86-1B353B3F0A04}"/>
              </a:ext>
            </a:extLst>
          </p:cNvPr>
          <p:cNvSpPr>
            <a:spLocks noGrp="1"/>
          </p:cNvSpPr>
          <p:nvPr>
            <p:ph type="dt" sz="half" idx="10"/>
          </p:nvPr>
        </p:nvSpPr>
        <p:spPr/>
        <p:txBody>
          <a:bodyPr/>
          <a:lstStyle/>
          <a:p>
            <a:fld id="{7FF84FA7-896A-814F-9A97-BE696766DBBC}" type="datetimeFigureOut">
              <a:rPr lang="en-US" smtClean="0"/>
              <a:t>9/17/25</a:t>
            </a:fld>
            <a:endParaRPr lang="en-US"/>
          </a:p>
        </p:txBody>
      </p:sp>
      <p:sp>
        <p:nvSpPr>
          <p:cNvPr id="6" name="Footer Placeholder 5">
            <a:extLst>
              <a:ext uri="{FF2B5EF4-FFF2-40B4-BE49-F238E27FC236}">
                <a16:creationId xmlns:a16="http://schemas.microsoft.com/office/drawing/2014/main" id="{69ACC65C-39C7-6B4F-AC55-5FE672451A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FA77FA-0BA9-D642-9348-8CF313FF9741}"/>
              </a:ext>
            </a:extLst>
          </p:cNvPr>
          <p:cNvSpPr>
            <a:spLocks noGrp="1"/>
          </p:cNvSpPr>
          <p:nvPr>
            <p:ph type="sldNum" sz="quarter" idx="12"/>
          </p:nvPr>
        </p:nvSpPr>
        <p:spPr/>
        <p:txBody>
          <a:bodyPr/>
          <a:lstStyle/>
          <a:p>
            <a:fld id="{3F80C7FF-7AD1-2545-ACB1-EE60F416736F}" type="slidenum">
              <a:rPr lang="en-US" smtClean="0"/>
              <a:t>‹#›</a:t>
            </a:fld>
            <a:endParaRPr lang="en-US"/>
          </a:p>
        </p:txBody>
      </p:sp>
    </p:spTree>
    <p:extLst>
      <p:ext uri="{BB962C8B-B14F-4D97-AF65-F5344CB8AC3E}">
        <p14:creationId xmlns:p14="http://schemas.microsoft.com/office/powerpoint/2010/main" val="3352748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6D277-0DB9-FE4A-83B6-DF6C95B486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825222-5AAC-C54D-A520-D5BA1BCCB1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4CFCAA-5CD2-BB49-BE82-A9EB7D555F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0826C-178B-9448-BEEC-1B557663828E}"/>
              </a:ext>
            </a:extLst>
          </p:cNvPr>
          <p:cNvSpPr>
            <a:spLocks noGrp="1"/>
          </p:cNvSpPr>
          <p:nvPr>
            <p:ph type="dt" sz="half" idx="10"/>
          </p:nvPr>
        </p:nvSpPr>
        <p:spPr/>
        <p:txBody>
          <a:bodyPr/>
          <a:lstStyle/>
          <a:p>
            <a:fld id="{7FF84FA7-896A-814F-9A97-BE696766DBBC}" type="datetimeFigureOut">
              <a:rPr lang="en-US" smtClean="0"/>
              <a:t>9/17/25</a:t>
            </a:fld>
            <a:endParaRPr lang="en-US"/>
          </a:p>
        </p:txBody>
      </p:sp>
      <p:sp>
        <p:nvSpPr>
          <p:cNvPr id="6" name="Footer Placeholder 5">
            <a:extLst>
              <a:ext uri="{FF2B5EF4-FFF2-40B4-BE49-F238E27FC236}">
                <a16:creationId xmlns:a16="http://schemas.microsoft.com/office/drawing/2014/main" id="{ABCC6370-5234-0D49-9D62-D30B3A788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D9AF9-0049-CC4C-BD84-46D58D782AE4}"/>
              </a:ext>
            </a:extLst>
          </p:cNvPr>
          <p:cNvSpPr>
            <a:spLocks noGrp="1"/>
          </p:cNvSpPr>
          <p:nvPr>
            <p:ph type="sldNum" sz="quarter" idx="12"/>
          </p:nvPr>
        </p:nvSpPr>
        <p:spPr/>
        <p:txBody>
          <a:bodyPr/>
          <a:lstStyle/>
          <a:p>
            <a:fld id="{3F80C7FF-7AD1-2545-ACB1-EE60F416736F}" type="slidenum">
              <a:rPr lang="en-US" smtClean="0"/>
              <a:t>‹#›</a:t>
            </a:fld>
            <a:endParaRPr lang="en-US"/>
          </a:p>
        </p:txBody>
      </p:sp>
    </p:spTree>
    <p:extLst>
      <p:ext uri="{BB962C8B-B14F-4D97-AF65-F5344CB8AC3E}">
        <p14:creationId xmlns:p14="http://schemas.microsoft.com/office/powerpoint/2010/main" val="3739073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BBE981-BF0F-644E-AB3C-72C436512E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881417-BD95-D644-9EDD-D664617B12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C737E-63F2-4145-AC96-804B36F953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F84FA7-896A-814F-9A97-BE696766DBBC}" type="datetimeFigureOut">
              <a:rPr lang="en-US" smtClean="0"/>
              <a:t>9/17/25</a:t>
            </a:fld>
            <a:endParaRPr lang="en-US"/>
          </a:p>
        </p:txBody>
      </p:sp>
      <p:sp>
        <p:nvSpPr>
          <p:cNvPr id="5" name="Footer Placeholder 4">
            <a:extLst>
              <a:ext uri="{FF2B5EF4-FFF2-40B4-BE49-F238E27FC236}">
                <a16:creationId xmlns:a16="http://schemas.microsoft.com/office/drawing/2014/main" id="{BA145BA4-E970-9044-8FD9-3295F84885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45CE1B-6ED7-2D4D-8F51-CF81E40982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0C7FF-7AD1-2545-ACB1-EE60F416736F}" type="slidenum">
              <a:rPr lang="en-US" smtClean="0"/>
              <a:t>‹#›</a:t>
            </a:fld>
            <a:endParaRPr lang="en-US"/>
          </a:p>
        </p:txBody>
      </p:sp>
    </p:spTree>
    <p:extLst>
      <p:ext uri="{BB962C8B-B14F-4D97-AF65-F5344CB8AC3E}">
        <p14:creationId xmlns:p14="http://schemas.microsoft.com/office/powerpoint/2010/main" val="575435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52435-CD2A-A042-BF94-995EEAB88E62}"/>
              </a:ext>
            </a:extLst>
          </p:cNvPr>
          <p:cNvSpPr>
            <a:spLocks noGrp="1"/>
          </p:cNvSpPr>
          <p:nvPr>
            <p:ph type="ctrTitle"/>
          </p:nvPr>
        </p:nvSpPr>
        <p:spPr/>
        <p:txBody>
          <a:bodyPr>
            <a:normAutofit/>
          </a:bodyPr>
          <a:lstStyle/>
          <a:p>
            <a:r>
              <a:rPr lang="en-US" sz="5400" dirty="0"/>
              <a:t>The HR Diagram and NGC 2420</a:t>
            </a:r>
          </a:p>
        </p:txBody>
      </p:sp>
      <p:sp>
        <p:nvSpPr>
          <p:cNvPr id="3" name="Subtitle 2">
            <a:extLst>
              <a:ext uri="{FF2B5EF4-FFF2-40B4-BE49-F238E27FC236}">
                <a16:creationId xmlns:a16="http://schemas.microsoft.com/office/drawing/2014/main" id="{D7F75F29-BFEF-FA40-82B4-EE43556D87F4}"/>
              </a:ext>
            </a:extLst>
          </p:cNvPr>
          <p:cNvSpPr>
            <a:spLocks noGrp="1"/>
          </p:cNvSpPr>
          <p:nvPr>
            <p:ph type="subTitle" idx="1"/>
          </p:nvPr>
        </p:nvSpPr>
        <p:spPr/>
        <p:txBody>
          <a:bodyPr/>
          <a:lstStyle/>
          <a:p>
            <a:r>
              <a:rPr lang="en-US" dirty="0" err="1"/>
              <a:t>PyIU</a:t>
            </a:r>
            <a:r>
              <a:rPr lang="en-US" dirty="0"/>
              <a:t> Crash Course</a:t>
            </a:r>
          </a:p>
          <a:p>
            <a:r>
              <a:rPr lang="en-US" dirty="0"/>
              <a:t>September 17, 2025</a:t>
            </a:r>
          </a:p>
        </p:txBody>
      </p:sp>
    </p:spTree>
    <p:extLst>
      <p:ext uri="{BB962C8B-B14F-4D97-AF65-F5344CB8AC3E}">
        <p14:creationId xmlns:p14="http://schemas.microsoft.com/office/powerpoint/2010/main" val="365160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9037-8C5A-1647-9661-AED18ADDC177}"/>
              </a:ext>
            </a:extLst>
          </p:cNvPr>
          <p:cNvSpPr>
            <a:spLocks noGrp="1"/>
          </p:cNvSpPr>
          <p:nvPr>
            <p:ph type="title"/>
          </p:nvPr>
        </p:nvSpPr>
        <p:spPr/>
        <p:txBody>
          <a:bodyPr/>
          <a:lstStyle/>
          <a:p>
            <a:r>
              <a:rPr lang="en-US" dirty="0"/>
              <a:t>The HR Diagram</a:t>
            </a:r>
          </a:p>
        </p:txBody>
      </p:sp>
      <p:pic>
        <p:nvPicPr>
          <p:cNvPr id="5" name="Content Placeholder 4" descr="A diagram of different colors of light&#10;&#10;Description automatically generated">
            <a:extLst>
              <a:ext uri="{FF2B5EF4-FFF2-40B4-BE49-F238E27FC236}">
                <a16:creationId xmlns:a16="http://schemas.microsoft.com/office/drawing/2014/main" id="{15B3D458-B0AF-D34C-B6E5-4178C5CD9BC4}"/>
              </a:ext>
            </a:extLst>
          </p:cNvPr>
          <p:cNvPicPr>
            <a:picLocks noGrp="1" noChangeAspect="1"/>
          </p:cNvPicPr>
          <p:nvPr>
            <p:ph sz="half" idx="1"/>
          </p:nvPr>
        </p:nvPicPr>
        <p:blipFill>
          <a:blip r:embed="rId3"/>
          <a:stretch>
            <a:fillRect/>
          </a:stretch>
        </p:blipFill>
        <p:spPr>
          <a:xfrm>
            <a:off x="838200" y="1690688"/>
            <a:ext cx="4761043" cy="4772946"/>
          </a:xfrm>
        </p:spPr>
      </p:pic>
      <p:sp>
        <p:nvSpPr>
          <p:cNvPr id="6" name="Content Placeholder 5">
            <a:extLst>
              <a:ext uri="{FF2B5EF4-FFF2-40B4-BE49-F238E27FC236}">
                <a16:creationId xmlns:a16="http://schemas.microsoft.com/office/drawing/2014/main" id="{935D1E01-7CAA-7C45-A6B4-347AE751DE23}"/>
              </a:ext>
            </a:extLst>
          </p:cNvPr>
          <p:cNvSpPr>
            <a:spLocks noGrp="1"/>
          </p:cNvSpPr>
          <p:nvPr>
            <p:ph sz="half" idx="2"/>
          </p:nvPr>
        </p:nvSpPr>
        <p:spPr/>
        <p:txBody>
          <a:bodyPr/>
          <a:lstStyle/>
          <a:p>
            <a:r>
              <a:rPr lang="en-US" dirty="0"/>
              <a:t>1911: </a:t>
            </a:r>
            <a:r>
              <a:rPr lang="en-US" dirty="0" err="1"/>
              <a:t>Ejnar</a:t>
            </a:r>
            <a:r>
              <a:rPr lang="en-US" dirty="0"/>
              <a:t> </a:t>
            </a:r>
            <a:r>
              <a:rPr lang="en-US" dirty="0" err="1"/>
              <a:t>Hertzprung</a:t>
            </a:r>
            <a:endParaRPr lang="en-US" dirty="0"/>
          </a:p>
          <a:p>
            <a:r>
              <a:rPr lang="en-US" dirty="0"/>
              <a:t>1913: Henry Norris Russell</a:t>
            </a:r>
          </a:p>
          <a:p>
            <a:r>
              <a:rPr lang="en-US" b="1" dirty="0"/>
              <a:t>Temperature and luminosity of stars are related</a:t>
            </a:r>
          </a:p>
          <a:p>
            <a:r>
              <a:rPr lang="en-US" dirty="0"/>
              <a:t>Indicative of a star’s age and evolutionary state</a:t>
            </a:r>
          </a:p>
        </p:txBody>
      </p:sp>
    </p:spTree>
    <p:extLst>
      <p:ext uri="{BB962C8B-B14F-4D97-AF65-F5344CB8AC3E}">
        <p14:creationId xmlns:p14="http://schemas.microsoft.com/office/powerpoint/2010/main" val="2468252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D9037-8C5A-1647-9661-AED18ADDC177}"/>
              </a:ext>
            </a:extLst>
          </p:cNvPr>
          <p:cNvSpPr>
            <a:spLocks noGrp="1"/>
          </p:cNvSpPr>
          <p:nvPr>
            <p:ph type="title"/>
          </p:nvPr>
        </p:nvSpPr>
        <p:spPr/>
        <p:txBody>
          <a:bodyPr/>
          <a:lstStyle/>
          <a:p>
            <a:r>
              <a:rPr lang="en-US" dirty="0"/>
              <a:t>The HR Diagram</a:t>
            </a:r>
          </a:p>
        </p:txBody>
      </p:sp>
      <p:pic>
        <p:nvPicPr>
          <p:cNvPr id="5" name="Content Placeholder 4" descr="A diagram of different colors of light&#10;&#10;Description automatically generated">
            <a:extLst>
              <a:ext uri="{FF2B5EF4-FFF2-40B4-BE49-F238E27FC236}">
                <a16:creationId xmlns:a16="http://schemas.microsoft.com/office/drawing/2014/main" id="{15B3D458-B0AF-D34C-B6E5-4178C5CD9BC4}"/>
              </a:ext>
            </a:extLst>
          </p:cNvPr>
          <p:cNvPicPr>
            <a:picLocks noGrp="1" noChangeAspect="1"/>
          </p:cNvPicPr>
          <p:nvPr>
            <p:ph sz="half" idx="1"/>
          </p:nvPr>
        </p:nvPicPr>
        <p:blipFill>
          <a:blip r:embed="rId3"/>
          <a:stretch>
            <a:fillRect/>
          </a:stretch>
        </p:blipFill>
        <p:spPr>
          <a:xfrm>
            <a:off x="838200" y="1690688"/>
            <a:ext cx="4761043" cy="4772946"/>
          </a:xfrm>
        </p:spPr>
      </p:pic>
      <p:sp>
        <p:nvSpPr>
          <p:cNvPr id="6" name="Content Placeholder 5">
            <a:extLst>
              <a:ext uri="{FF2B5EF4-FFF2-40B4-BE49-F238E27FC236}">
                <a16:creationId xmlns:a16="http://schemas.microsoft.com/office/drawing/2014/main" id="{935D1E01-7CAA-7C45-A6B4-347AE751DE23}"/>
              </a:ext>
            </a:extLst>
          </p:cNvPr>
          <p:cNvSpPr>
            <a:spLocks noGrp="1"/>
          </p:cNvSpPr>
          <p:nvPr>
            <p:ph sz="half" idx="2"/>
          </p:nvPr>
        </p:nvSpPr>
        <p:spPr/>
        <p:txBody>
          <a:bodyPr/>
          <a:lstStyle/>
          <a:p>
            <a:r>
              <a:rPr lang="en-US" dirty="0"/>
              <a:t>Stars spend most of their life on the </a:t>
            </a:r>
            <a:r>
              <a:rPr lang="en-US" b="1" dirty="0"/>
              <a:t>main sequence</a:t>
            </a:r>
          </a:p>
          <a:p>
            <a:r>
              <a:rPr lang="en-US" dirty="0"/>
              <a:t>All stars follow the same basic evolutionary sequence over different timescales:</a:t>
            </a:r>
          </a:p>
          <a:p>
            <a:pPr lvl="1"/>
            <a:r>
              <a:rPr lang="en-US" dirty="0"/>
              <a:t>Pre-main sequence</a:t>
            </a:r>
          </a:p>
          <a:p>
            <a:pPr lvl="1"/>
            <a:r>
              <a:rPr lang="en-US" dirty="0"/>
              <a:t>Main sequence</a:t>
            </a:r>
          </a:p>
          <a:p>
            <a:pPr lvl="1"/>
            <a:r>
              <a:rPr lang="en-US" dirty="0"/>
              <a:t>Giant</a:t>
            </a:r>
          </a:p>
          <a:p>
            <a:pPr lvl="1"/>
            <a:r>
              <a:rPr lang="en-US" dirty="0"/>
              <a:t>Death</a:t>
            </a:r>
          </a:p>
        </p:txBody>
      </p:sp>
      <p:sp>
        <p:nvSpPr>
          <p:cNvPr id="3" name="Oval 2">
            <a:extLst>
              <a:ext uri="{FF2B5EF4-FFF2-40B4-BE49-F238E27FC236}">
                <a16:creationId xmlns:a16="http://schemas.microsoft.com/office/drawing/2014/main" id="{4EC468F8-FDFB-9444-8D49-5EB50033F516}"/>
              </a:ext>
            </a:extLst>
          </p:cNvPr>
          <p:cNvSpPr/>
          <p:nvPr/>
        </p:nvSpPr>
        <p:spPr>
          <a:xfrm rot="2400585">
            <a:off x="1117920" y="3115987"/>
            <a:ext cx="4853965" cy="105525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12377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81F96-016C-6642-8AC1-12612FBA74CE}"/>
              </a:ext>
            </a:extLst>
          </p:cNvPr>
          <p:cNvSpPr>
            <a:spLocks noGrp="1"/>
          </p:cNvSpPr>
          <p:nvPr>
            <p:ph type="title"/>
          </p:nvPr>
        </p:nvSpPr>
        <p:spPr/>
        <p:txBody>
          <a:bodyPr/>
          <a:lstStyle/>
          <a:p>
            <a:r>
              <a:rPr lang="en-US" dirty="0"/>
              <a:t>Magnitudes and Colors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184E0F-1F82-2149-A8C5-3761DEE5D40B}"/>
                  </a:ext>
                </a:extLst>
              </p:cNvPr>
              <p:cNvSpPr>
                <a:spLocks noGrp="1"/>
              </p:cNvSpPr>
              <p:nvPr>
                <p:ph idx="1"/>
              </p:nvPr>
            </p:nvSpPr>
            <p:spPr/>
            <p:txBody>
              <a:bodyPr/>
              <a:lstStyle/>
              <a:p>
                <a:r>
                  <a:rPr lang="en-US" dirty="0"/>
                  <a:t>Logarithmic scale</a:t>
                </a:r>
              </a:p>
              <a:p>
                <a:r>
                  <a:rPr lang="en-US" b="1" dirty="0"/>
                  <a:t>Smaller magnitudes </a:t>
                </a:r>
                <a:r>
                  <a:rPr lang="en-US" dirty="0"/>
                  <a:t>correspond to </a:t>
                </a:r>
                <a:r>
                  <a:rPr lang="en-US" b="1" dirty="0"/>
                  <a:t>brighter stars</a:t>
                </a:r>
              </a:p>
              <a:p>
                <a:r>
                  <a:rPr lang="en-US" b="1" dirty="0"/>
                  <a:t>Larger magnitudes</a:t>
                </a:r>
                <a:r>
                  <a:rPr lang="en-US" dirty="0"/>
                  <a:t> correspond to </a:t>
                </a:r>
                <a:r>
                  <a:rPr lang="en-US" b="1" dirty="0"/>
                  <a:t>fainter stars</a:t>
                </a:r>
              </a:p>
              <a:p>
                <a:r>
                  <a:rPr lang="en-US" dirty="0"/>
                  <a:t>Combine </a:t>
                </a:r>
                <a:r>
                  <a:rPr lang="en-US" b="1" dirty="0"/>
                  <a:t>apparent magnitude (</a:t>
                </a:r>
                <a14:m>
                  <m:oMath xmlns:m="http://schemas.openxmlformats.org/officeDocument/2006/math">
                    <m:r>
                      <a:rPr lang="en-US" b="1" i="1" smtClean="0">
                        <a:latin typeface="Cambria Math" panose="02040503050406030204" pitchFamily="18" charset="0"/>
                      </a:rPr>
                      <m:t>𝒎</m:t>
                    </m:r>
                  </m:oMath>
                </a14:m>
                <a:r>
                  <a:rPr lang="en-US" b="1" dirty="0"/>
                  <a:t>) </a:t>
                </a:r>
                <a:r>
                  <a:rPr lang="en-US" dirty="0"/>
                  <a:t>and </a:t>
                </a:r>
                <a:r>
                  <a:rPr lang="en-US" b="1" dirty="0"/>
                  <a:t>distance in parsecs (</a:t>
                </a:r>
                <a14:m>
                  <m:oMath xmlns:m="http://schemas.openxmlformats.org/officeDocument/2006/math">
                    <m:r>
                      <a:rPr lang="en-US" b="1" i="1" smtClean="0">
                        <a:latin typeface="Cambria Math" panose="02040503050406030204" pitchFamily="18" charset="0"/>
                      </a:rPr>
                      <m:t>𝒅</m:t>
                    </m:r>
                  </m:oMath>
                </a14:m>
                <a:r>
                  <a:rPr lang="en-US" b="1" dirty="0"/>
                  <a:t>)</a:t>
                </a:r>
                <a:r>
                  <a:rPr lang="en-US" dirty="0"/>
                  <a:t> to calculate </a:t>
                </a:r>
                <a:r>
                  <a:rPr lang="en-US" b="1" dirty="0"/>
                  <a:t>absolute magnitude (</a:t>
                </a:r>
                <a14:m>
                  <m:oMath xmlns:m="http://schemas.openxmlformats.org/officeDocument/2006/math">
                    <m:r>
                      <a:rPr lang="en-US" b="1" i="1" smtClean="0">
                        <a:latin typeface="Cambria Math" panose="02040503050406030204" pitchFamily="18" charset="0"/>
                      </a:rPr>
                      <m:t>𝑴</m:t>
                    </m:r>
                  </m:oMath>
                </a14:m>
                <a:r>
                  <a:rPr lang="en-US" b="1" dirty="0"/>
                  <a:t>)</a:t>
                </a:r>
                <a:r>
                  <a:rPr lang="en-US" dirty="0"/>
                  <a:t>:</a:t>
                </a:r>
              </a:p>
              <a:p>
                <a:pPr lvl="1"/>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=5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10</m:t>
                            </m:r>
                          </m:den>
                        </m:f>
                      </m:e>
                    </m:func>
                  </m:oMath>
                </a14:m>
                <a:endParaRPr lang="en-US" b="0" dirty="0"/>
              </a:p>
            </p:txBody>
          </p:sp>
        </mc:Choice>
        <mc:Fallback>
          <p:sp>
            <p:nvSpPr>
              <p:cNvPr id="3" name="Content Placeholder 2">
                <a:extLst>
                  <a:ext uri="{FF2B5EF4-FFF2-40B4-BE49-F238E27FC236}">
                    <a16:creationId xmlns:a16="http://schemas.microsoft.com/office/drawing/2014/main" id="{88184E0F-1F82-2149-A8C5-3761DEE5D40B}"/>
                  </a:ext>
                </a:extLst>
              </p:cNvPr>
              <p:cNvSpPr>
                <a:spLocks noGrp="1" noRot="1" noChangeAspect="1" noMove="1" noResize="1" noEditPoints="1" noAdjustHandles="1" noChangeArrowheads="1" noChangeShapeType="1" noTextEdit="1"/>
              </p:cNvSpPr>
              <p:nvPr>
                <p:ph idx="1"/>
              </p:nvPr>
            </p:nvSpPr>
            <p:spPr>
              <a:blipFill>
                <a:blip r:embed="rId3"/>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1766876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78E1-120A-584C-A4B3-F9CA06772982}"/>
              </a:ext>
            </a:extLst>
          </p:cNvPr>
          <p:cNvSpPr>
            <a:spLocks noGrp="1"/>
          </p:cNvSpPr>
          <p:nvPr>
            <p:ph type="title"/>
          </p:nvPr>
        </p:nvSpPr>
        <p:spPr/>
        <p:txBody>
          <a:bodyPr/>
          <a:lstStyle/>
          <a:p>
            <a:r>
              <a:rPr lang="en-US" dirty="0"/>
              <a:t>Magnitudes and Colors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3C1DCFD-32C7-964E-BFD2-4EE9DFCB22A2}"/>
                  </a:ext>
                </a:extLst>
              </p:cNvPr>
              <p:cNvSpPr>
                <a:spLocks noGrp="1"/>
              </p:cNvSpPr>
              <p:nvPr>
                <p:ph idx="1"/>
              </p:nvPr>
            </p:nvSpPr>
            <p:spPr/>
            <p:txBody>
              <a:bodyPr/>
              <a:lstStyle/>
              <a:p>
                <a:r>
                  <a:rPr lang="en-US" b="1" dirty="0"/>
                  <a:t>Color</a:t>
                </a:r>
                <a:r>
                  <a:rPr lang="en-US" dirty="0"/>
                  <a:t> is the difference between magnitudes in two different filters</a:t>
                </a:r>
              </a:p>
              <a:p>
                <a:r>
                  <a:rPr lang="en-US" dirty="0"/>
                  <a:t>Example: </a:t>
                </a:r>
                <a14:m>
                  <m:oMath xmlns:m="http://schemas.openxmlformats.org/officeDocument/2006/math">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𝑉</m:t>
                    </m:r>
                  </m:oMath>
                </a14:m>
                <a:r>
                  <a:rPr lang="en-US" dirty="0"/>
                  <a:t> color</a:t>
                </a:r>
              </a:p>
              <a:p>
                <a:r>
                  <a:rPr lang="en-US" b="1" dirty="0"/>
                  <a:t>More negative colors</a:t>
                </a:r>
                <a:r>
                  <a:rPr lang="en-US" dirty="0"/>
                  <a:t> indicate a </a:t>
                </a:r>
                <a:r>
                  <a:rPr lang="en-US" b="1" dirty="0"/>
                  <a:t>hotter, bluer star</a:t>
                </a:r>
              </a:p>
              <a:p>
                <a:r>
                  <a:rPr lang="en-US" b="1" dirty="0"/>
                  <a:t>More positive colors</a:t>
                </a:r>
                <a:r>
                  <a:rPr lang="en-US" dirty="0"/>
                  <a:t> indicate a </a:t>
                </a:r>
                <a:r>
                  <a:rPr lang="en-US" b="1" dirty="0"/>
                  <a:t>cooler, redder star</a:t>
                </a:r>
              </a:p>
            </p:txBody>
          </p:sp>
        </mc:Choice>
        <mc:Fallback>
          <p:sp>
            <p:nvSpPr>
              <p:cNvPr id="3" name="Content Placeholder 2">
                <a:extLst>
                  <a:ext uri="{FF2B5EF4-FFF2-40B4-BE49-F238E27FC236}">
                    <a16:creationId xmlns:a16="http://schemas.microsoft.com/office/drawing/2014/main" id="{23C1DCFD-32C7-964E-BFD2-4EE9DFCB22A2}"/>
                  </a:ext>
                </a:extLst>
              </p:cNvPr>
              <p:cNvSpPr>
                <a:spLocks noGrp="1" noRot="1" noChangeAspect="1" noMove="1" noResize="1" noEditPoints="1" noAdjustHandles="1" noChangeArrowheads="1" noChangeShapeType="1" noTextEdit="1"/>
              </p:cNvSpPr>
              <p:nvPr>
                <p:ph idx="1"/>
              </p:nvPr>
            </p:nvSpPr>
            <p:spPr>
              <a:blipFill>
                <a:blip r:embed="rId3"/>
                <a:stretch>
                  <a:fillRect l="-965" t="-2632"/>
                </a:stretch>
              </a:blipFill>
            </p:spPr>
            <p:txBody>
              <a:bodyPr/>
              <a:lstStyle/>
              <a:p>
                <a:r>
                  <a:rPr lang="en-US">
                    <a:noFill/>
                  </a:rPr>
                  <a:t> </a:t>
                </a:r>
              </a:p>
            </p:txBody>
          </p:sp>
        </mc:Fallback>
      </mc:AlternateContent>
    </p:spTree>
    <p:extLst>
      <p:ext uri="{BB962C8B-B14F-4D97-AF65-F5344CB8AC3E}">
        <p14:creationId xmlns:p14="http://schemas.microsoft.com/office/powerpoint/2010/main" val="560177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62DD70-5E4E-1245-8434-061EA467EC8F}"/>
              </a:ext>
            </a:extLst>
          </p:cNvPr>
          <p:cNvSpPr>
            <a:spLocks noGrp="1"/>
          </p:cNvSpPr>
          <p:nvPr>
            <p:ph type="title"/>
          </p:nvPr>
        </p:nvSpPr>
        <p:spPr/>
        <p:txBody>
          <a:bodyPr/>
          <a:lstStyle/>
          <a:p>
            <a:r>
              <a:rPr lang="en-US" dirty="0"/>
              <a:t>NGC 2420</a:t>
            </a:r>
          </a:p>
        </p:txBody>
      </p:sp>
      <p:pic>
        <p:nvPicPr>
          <p:cNvPr id="8" name="Content Placeholder 7" descr="A group of stars in space&#10;&#10;Description automatically generated">
            <a:extLst>
              <a:ext uri="{FF2B5EF4-FFF2-40B4-BE49-F238E27FC236}">
                <a16:creationId xmlns:a16="http://schemas.microsoft.com/office/drawing/2014/main" id="{9E1C4EAD-9E9B-154F-881C-C5EA46D8B854}"/>
              </a:ext>
            </a:extLst>
          </p:cNvPr>
          <p:cNvPicPr>
            <a:picLocks noGrp="1" noChangeAspect="1"/>
          </p:cNvPicPr>
          <p:nvPr>
            <p:ph sz="half" idx="1"/>
          </p:nvPr>
        </p:nvPicPr>
        <p:blipFill>
          <a:blip r:embed="rId3"/>
          <a:stretch>
            <a:fillRect/>
          </a:stretch>
        </p:blipFill>
        <p:spPr>
          <a:xfrm>
            <a:off x="692727" y="1538396"/>
            <a:ext cx="4925796" cy="4925796"/>
          </a:xfrm>
        </p:spPr>
      </p:pic>
      <p:sp>
        <p:nvSpPr>
          <p:cNvPr id="6" name="Content Placeholder 5">
            <a:extLst>
              <a:ext uri="{FF2B5EF4-FFF2-40B4-BE49-F238E27FC236}">
                <a16:creationId xmlns:a16="http://schemas.microsoft.com/office/drawing/2014/main" id="{A24C2666-0545-934F-BA92-629B2D333FD6}"/>
              </a:ext>
            </a:extLst>
          </p:cNvPr>
          <p:cNvSpPr>
            <a:spLocks noGrp="1"/>
          </p:cNvSpPr>
          <p:nvPr>
            <p:ph sz="half" idx="2"/>
          </p:nvPr>
        </p:nvSpPr>
        <p:spPr>
          <a:xfrm>
            <a:off x="6172200" y="1538396"/>
            <a:ext cx="5181600" cy="4925796"/>
          </a:xfrm>
        </p:spPr>
        <p:txBody>
          <a:bodyPr>
            <a:normAutofit/>
          </a:bodyPr>
          <a:lstStyle/>
          <a:p>
            <a:r>
              <a:rPr lang="en-US" dirty="0"/>
              <a:t>Real data taken by IU astronomy grad students</a:t>
            </a:r>
          </a:p>
          <a:p>
            <a:r>
              <a:rPr lang="en-US" dirty="0"/>
              <a:t>Old, metal-poor cluster</a:t>
            </a:r>
          </a:p>
          <a:p>
            <a:pPr lvl="1"/>
            <a:r>
              <a:rPr lang="en-US" dirty="0"/>
              <a:t>Metals = elements other than hydrogen and helium</a:t>
            </a:r>
          </a:p>
          <a:p>
            <a:pPr lvl="1"/>
            <a:r>
              <a:rPr lang="en-US" dirty="0"/>
              <a:t>Metal abundances less than the sun</a:t>
            </a:r>
          </a:p>
          <a:p>
            <a:r>
              <a:rPr lang="en-US" dirty="0"/>
              <a:t>Apparent V magnitudes and B-V colors</a:t>
            </a:r>
          </a:p>
          <a:p>
            <a:r>
              <a:rPr lang="en-US" dirty="0"/>
              <a:t>Learn Python and construct your own HR diagram!</a:t>
            </a:r>
          </a:p>
          <a:p>
            <a:endParaRPr lang="en-US" dirty="0"/>
          </a:p>
        </p:txBody>
      </p:sp>
    </p:spTree>
    <p:extLst>
      <p:ext uri="{BB962C8B-B14F-4D97-AF65-F5344CB8AC3E}">
        <p14:creationId xmlns:p14="http://schemas.microsoft.com/office/powerpoint/2010/main" val="3432806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1097</Words>
  <Application>Microsoft Macintosh PowerPoint</Application>
  <PresentationFormat>Widescreen</PresentationFormat>
  <Paragraphs>47</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Cambria Math</vt:lpstr>
      <vt:lpstr>Office Theme</vt:lpstr>
      <vt:lpstr>The HR Diagram and NGC 2420</vt:lpstr>
      <vt:lpstr>The HR Diagram</vt:lpstr>
      <vt:lpstr>The HR Diagram</vt:lpstr>
      <vt:lpstr>Magnitudes and Colors</vt:lpstr>
      <vt:lpstr>Magnitudes and Colors</vt:lpstr>
      <vt:lpstr>NGC 2420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HR Diagram and NGC 2420</dc:title>
  <dc:creator>Sarah Popp</dc:creator>
  <cp:lastModifiedBy>Sarah Popp</cp:lastModifiedBy>
  <cp:revision>5</cp:revision>
  <dcterms:created xsi:type="dcterms:W3CDTF">2025-09-17T15:06:13Z</dcterms:created>
  <dcterms:modified xsi:type="dcterms:W3CDTF">2025-09-17T16:40:36Z</dcterms:modified>
</cp:coreProperties>
</file>