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1"/>
  </p:notesMasterIdLst>
  <p:sldIdLst>
    <p:sldId id="256" r:id="rId2"/>
    <p:sldId id="258" r:id="rId3"/>
    <p:sldId id="260" r:id="rId4"/>
    <p:sldId id="261" r:id="rId5"/>
    <p:sldId id="262" r:id="rId6"/>
    <p:sldId id="327" r:id="rId7"/>
    <p:sldId id="263" r:id="rId8"/>
    <p:sldId id="277" r:id="rId9"/>
    <p:sldId id="264" r:id="rId10"/>
    <p:sldId id="328" r:id="rId11"/>
    <p:sldId id="268" r:id="rId12"/>
    <p:sldId id="329" r:id="rId13"/>
    <p:sldId id="330" r:id="rId14"/>
    <p:sldId id="331" r:id="rId15"/>
    <p:sldId id="332" r:id="rId16"/>
    <p:sldId id="333" r:id="rId17"/>
    <p:sldId id="293" r:id="rId18"/>
    <p:sldId id="334" r:id="rId19"/>
    <p:sldId id="335" r:id="rId20"/>
  </p:sldIdLst>
  <p:sldSz cx="9144000" cy="5143500" type="screen16x9"/>
  <p:notesSz cx="6858000" cy="9144000"/>
  <p:embeddedFontLst>
    <p:embeddedFont>
      <p:font typeface="Albert Sans" panose="020B0604020202020204" charset="0"/>
      <p:regular r:id="rId22"/>
      <p:bold r:id="rId23"/>
      <p:italic r:id="rId24"/>
      <p:boldItalic r:id="rId25"/>
    </p:embeddedFont>
    <p:embeddedFont>
      <p:font typeface="Anybody SemiBold"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C6B7B0-534C-40D1-9161-E360F71572A3}">
  <a:tblStyle styleId="{C0C6B7B0-534C-40D1-9161-E360F71572A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340" autoAdjust="0"/>
  </p:normalViewPr>
  <p:slideViewPr>
    <p:cSldViewPr snapToGrid="0">
      <p:cViewPr varScale="1">
        <p:scale>
          <a:sx n="83" d="100"/>
          <a:sy n="83" d="100"/>
        </p:scale>
        <p:origin x="14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0791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013acee2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013acee2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visualization actually gave me 2 different insights I was not expecting.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is that at least for this dataset, which is comprised of 2023 data, amount of loans tends to increase throughout the year, with December being the highest month of loans requested and funded in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other interesting thing is that we can se how the lighter blue line and area represents the loan amount requested by customers, with the darker blue region indicating the actual amount funded by the bank. As expected, the funded amount is slightly lower on average than the amount requested. This makes sense as some individuals may hold more risk for the bank in lending, and therefore, they will not meet the loan amount requested exactly. Spread across all the records in the dataset, this results in the sum having some significant differences around April-July, and again in October-December.</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013acee2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013acee2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Shifting gears, I found a variable in the data labeled grade. Upon examining the data, I noticed that it seemed as if this variable was rating the riskiness of the loans. For example, a Grade A loan would be a less risky and strong loan for the bank, and something like Grade F or G, a very risky loan.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we see then is that the most common loans funded turn out to be either Grade B (the most common) or Grade A. This makes sense as banks and lending agencies do not want to take on extended amounts of risk in their portfolios.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At first I questioned why Grade A loans would not be most common, but it makes sense because the vast majority of the population is middle class. There will always be inherent risk in lending, but because the majority of the population is not in the high upper class, loans will be made more risky just due to the nature of socio-economic status. As a result, it seems that these middle grade loans, B, would be more popular than an A grade loan by nature.</a:t>
            </a:r>
            <a:endParaRPr dirty="0"/>
          </a:p>
        </p:txBody>
      </p:sp>
    </p:spTree>
    <p:extLst>
      <p:ext uri="{BB962C8B-B14F-4D97-AF65-F5344CB8AC3E}">
        <p14:creationId xmlns:p14="http://schemas.microsoft.com/office/powerpoint/2010/main" val="366586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013acee2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013acee2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 aspect of lending that I find particularly interesting as an Accounting and Finance major is the interest rates assigned to loans.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Here, I created a scatterplot to show the relationship between the interest rate, and the loan amount. On the whole, we see that as the loan amount increases, adding more risk to the loan, the interest rate, or compensation for the bank, increases. This relationship makes sense.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we also see an interesting insight occurring when we look at the tail ends of the plot. There are some loans which do not seem to follow the general trend, and these go to the heart of the lending practice and how we assign and calculate risk. For example, there are some loans that are very small, with an average under 5K, but they have interest rates rivaling loans of 3 or even 4 times the loan amount. Likewise, we see loans that have very high averages, but with moderately low interest rates for the amount lent.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stems from our understanding that interest rates are derived from a variety of different factors and reasons, such as income, employment type, age, reason for the loan, credit history, etc. So while the loan amount is on one hand definitely positively related to interest rates, it is not the full picture for determining the rates assigned to a loan.</a:t>
            </a:r>
            <a:endParaRPr dirty="0"/>
          </a:p>
        </p:txBody>
      </p:sp>
    </p:spTree>
    <p:extLst>
      <p:ext uri="{BB962C8B-B14F-4D97-AF65-F5344CB8AC3E}">
        <p14:creationId xmlns:p14="http://schemas.microsoft.com/office/powerpoint/2010/main" val="1692965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e013acee2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e013acee2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final visualization I created for this project looked at employment length by category, and the average loan granted. What we see is that the longer you are employed, the higher the average loan amount will be granted. This makes sense as longer employment history means that you have stable income and are more likely to have a lower level of defaulting on your loan. While not guaranteed, this is the general idea behind this.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I find very interesting is that overall, the difference between the average loan amounts granted up to 10+ years are relatively similar, only increasing by 1-2k total over the time span. This could be due to either the customers requesting loans just having a higher average employment length, or, it could be that the lenders prefer customers with employment lengths and find them to have lower risk. This is definitely an internal policy that we obviously do not have the best insights into, but definitely an interesting relationship to explore.</a:t>
            </a:r>
            <a:endParaRPr dirty="0"/>
          </a:p>
        </p:txBody>
      </p:sp>
    </p:spTree>
    <p:extLst>
      <p:ext uri="{BB962C8B-B14F-4D97-AF65-F5344CB8AC3E}">
        <p14:creationId xmlns:p14="http://schemas.microsoft.com/office/powerpoint/2010/main" val="241136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85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While I am happy with the visualizations and insights I explored from my data given that I was not able to get any of the Azure services to work for me, I do have some hopes for the future that I just wasn’t able to accomplish with this project.</a:t>
            </a:r>
          </a:p>
          <a:p>
            <a:pPr marL="158750" indent="0">
              <a:buNone/>
            </a:pPr>
            <a:endParaRPr lang="en-US" dirty="0"/>
          </a:p>
          <a:p>
            <a:pPr marL="158750" indent="0">
              <a:buNone/>
            </a:pPr>
            <a:r>
              <a:rPr lang="en-US" dirty="0"/>
              <a:t>First, I would like to look more intimately at the relationships between numerical variables and interest rates, hopefully enabling me to create a predictive model that can be fed new loan information and output a recommended interest rate for that loan.</a:t>
            </a:r>
          </a:p>
          <a:p>
            <a:pPr marL="158750" indent="0">
              <a:buNone/>
            </a:pPr>
            <a:endParaRPr lang="en-US" dirty="0"/>
          </a:p>
          <a:p>
            <a:pPr marL="158750" indent="0">
              <a:buNone/>
            </a:pPr>
            <a:r>
              <a:rPr lang="en-US" dirty="0"/>
              <a:t>I would also like to explore using filled maps to showcase the loans over the US. The issue I ran into when trying to do so with this project, is that the data was not allowing me to sort it into ranges easily within Power BI. This part comes hand in hand with my desire to explore other tools, like Tableau. In Tableau, I believe visualizations like maps are more sophisticated and easy to use, so I would like to try exploring other options like this in the future to add some depth to the analysis and further explore the loan data itself.</a:t>
            </a:r>
          </a:p>
          <a:p>
            <a:pPr marL="158750" indent="0">
              <a:buNone/>
            </a:pPr>
            <a:endParaRPr lang="en-US" dirty="0"/>
          </a:p>
          <a:p>
            <a:pPr marL="158750" indent="0">
              <a:buNone/>
            </a:pPr>
            <a:r>
              <a:rPr lang="en-US" dirty="0"/>
              <a:t>Finally, I think it is important to obtain a broader dataset. Although this dataset was adequately large for this project’s purpose, I think it would be really interesting to explore the data ranging back into the early 2000s, allowing some analysis throughout different periods like the Financial Crisis and Covid. This would provide some unique looks into how loans perform during poor economic conditions compared to normal times.</a:t>
            </a:r>
          </a:p>
        </p:txBody>
      </p:sp>
    </p:spTree>
    <p:extLst>
      <p:ext uri="{BB962C8B-B14F-4D97-AF65-F5344CB8AC3E}">
        <p14:creationId xmlns:p14="http://schemas.microsoft.com/office/powerpoint/2010/main" val="2372367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e013acee29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e013acee29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394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data set that I began working with came from Kaggle and explored Bankruptcy data. The primary columns of focus were the </a:t>
            </a:r>
            <a:r>
              <a:rPr lang="en-US" dirty="0" err="1"/>
              <a:t>status_label</a:t>
            </a:r>
            <a:r>
              <a:rPr lang="en-US" dirty="0"/>
              <a:t> and the financial data presented. My initial goal was to attempt some form of predictive analytics using this class variable for the status, which assigned either Alive or Failed to a company in the list. The issue I quickly came across with this data set is that the units were not clear, it lacked a broad base of different variable types, limiting my analysis, and it just wasn’t going to get me visualizations I was happy with.</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d0d3bba2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d0d3bba2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realizing that the bankruptcy data wasn’t going to be able to produce the results I wanted, I shifted gears and found a new data set on Kaggle about loan data. This data set had over 100 column attributes and a healthy 1,000+ rows of data. This data also had a better mix of variable types and would allow me to try some different visualizations that I wouldn’t be able to use with the other data set limiting my options.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632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reason I chose to do predominately Office 365 and Power BI training was that in the Audit field, we are not so much doing data analytics with these cloud services, but more specific reporting and analytics on pre-made solutions. As such, I wanted to get as much mastery as possible in those areas before I begin work so that I have a leg up on other associates.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I attempted the SQL database, I was hit with a hefty pay-wall, resulting in that solution being out of reach.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Fabric and ML studio would have been good solutions overall, but they were very complicated and not user friendly for the little training in them I had. ML Studio specifically was very confusing, as even after getting started and spinning up a VM, I was unsure how to really get into it with my data and explore the different analytics possible.</a:t>
            </a:r>
          </a:p>
          <a:p>
            <a:pPr marL="0" lvl="0" indent="0" algn="l" rtl="0">
              <a:spcBef>
                <a:spcPts val="0"/>
              </a:spcBef>
              <a:spcAft>
                <a:spcPts val="0"/>
              </a:spcAft>
              <a:buNone/>
            </a:pPr>
            <a:br>
              <a:rPr lang="en-US" dirty="0"/>
            </a:br>
            <a:r>
              <a:rPr lang="en-US" dirty="0"/>
              <a:t>For the sake of this project, I decided to move on from these cloud solutions.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e013acee29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e013acee2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an example of one of the many issues I faced using Azure cloud services. Here, I was attempting to launch my first analytic through ML studio, and I was receiving an error. I tried many different times but was unable to find a solution.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was really the last straw for me in using Azure, and why I decided to switch basis and head over to Power BI. Prior to switching to Power BI, I was very frustrated with the Azure platform and I think that stemmed from really having no clear direction on what services worked best for what process, and overall, just a lack of familiarity with cloud analytics and the limitations we faced. I found Power BI to be much easier to use as I had already done projects in that platform, and it’s ease of uploading and manipulating data is unmatched in Azure.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ea355f518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ea355f518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63"/>
        <p:cNvGrpSpPr/>
        <p:nvPr/>
      </p:nvGrpSpPr>
      <p:grpSpPr>
        <a:xfrm>
          <a:off x="0" y="0"/>
          <a:ext cx="0" cy="0"/>
          <a:chOff x="0" y="0"/>
          <a:chExt cx="0" cy="0"/>
        </a:xfrm>
      </p:grpSpPr>
      <p:sp>
        <p:nvSpPr>
          <p:cNvPr id="64" name="Google Shape;64;p15"/>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a:spLocks noGrp="1"/>
          </p:cNvSpPr>
          <p:nvPr>
            <p:ph type="title"/>
          </p:nvPr>
        </p:nvSpPr>
        <p:spPr>
          <a:xfrm flipH="1">
            <a:off x="3437800" y="1761713"/>
            <a:ext cx="3665700" cy="167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5"/>
          <p:cNvSpPr txBox="1">
            <a:spLocks noGrp="1"/>
          </p:cNvSpPr>
          <p:nvPr>
            <p:ph type="title" idx="2" hasCustomPrompt="1"/>
          </p:nvPr>
        </p:nvSpPr>
        <p:spPr>
          <a:xfrm flipH="1">
            <a:off x="7200900" y="2027725"/>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67" name="Google Shape;67;p15"/>
          <p:cNvSpPr txBox="1">
            <a:spLocks noGrp="1"/>
          </p:cNvSpPr>
          <p:nvPr>
            <p:ph type="subTitle" idx="1"/>
          </p:nvPr>
        </p:nvSpPr>
        <p:spPr>
          <a:xfrm flipH="1">
            <a:off x="3437700" y="3765525"/>
            <a:ext cx="4986300" cy="598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3828252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344900" y="540000"/>
            <a:ext cx="4079100" cy="137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6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3" name="Google Shape;43;p11"/>
          <p:cNvSpPr txBox="1">
            <a:spLocks noGrp="1"/>
          </p:cNvSpPr>
          <p:nvPr>
            <p:ph type="subTitle" idx="1"/>
          </p:nvPr>
        </p:nvSpPr>
        <p:spPr>
          <a:xfrm>
            <a:off x="4344900" y="1886675"/>
            <a:ext cx="4079100" cy="416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extLst>
      <p:ext uri="{BB962C8B-B14F-4D97-AF65-F5344CB8AC3E}">
        <p14:creationId xmlns:p14="http://schemas.microsoft.com/office/powerpoint/2010/main" val="322077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812500" y="2725200"/>
            <a:ext cx="5239800" cy="84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subTitle" idx="1"/>
          </p:nvPr>
        </p:nvSpPr>
        <p:spPr>
          <a:xfrm>
            <a:off x="2812500" y="3762301"/>
            <a:ext cx="5239800" cy="841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13"/>
          <p:cNvSpPr txBox="1">
            <a:spLocks noGrp="1"/>
          </p:cNvSpPr>
          <p:nvPr>
            <p:ph type="title" idx="2"/>
          </p:nvPr>
        </p:nvSpPr>
        <p:spPr>
          <a:xfrm>
            <a:off x="1872275" y="1330862"/>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13"/>
          <p:cNvSpPr txBox="1">
            <a:spLocks noGrp="1"/>
          </p:cNvSpPr>
          <p:nvPr>
            <p:ph type="title" idx="3"/>
          </p:nvPr>
        </p:nvSpPr>
        <p:spPr>
          <a:xfrm>
            <a:off x="1872275" y="2229699"/>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 name="Google Shape;49;p13"/>
          <p:cNvSpPr txBox="1">
            <a:spLocks noGrp="1"/>
          </p:cNvSpPr>
          <p:nvPr>
            <p:ph type="subTitle" idx="1"/>
          </p:nvPr>
        </p:nvSpPr>
        <p:spPr>
          <a:xfrm>
            <a:off x="6054563" y="1241312"/>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 name="Google Shape;50;p13"/>
          <p:cNvSpPr txBox="1">
            <a:spLocks noGrp="1"/>
          </p:cNvSpPr>
          <p:nvPr>
            <p:ph type="subTitle" idx="4"/>
          </p:nvPr>
        </p:nvSpPr>
        <p:spPr>
          <a:xfrm>
            <a:off x="6054563" y="2140149"/>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13"/>
          <p:cNvSpPr txBox="1">
            <a:spLocks noGrp="1"/>
          </p:cNvSpPr>
          <p:nvPr>
            <p:ph type="title" idx="5"/>
          </p:nvPr>
        </p:nvSpPr>
        <p:spPr>
          <a:xfrm>
            <a:off x="1872275" y="3128536"/>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2" name="Google Shape;52;p13"/>
          <p:cNvSpPr txBox="1">
            <a:spLocks noGrp="1"/>
          </p:cNvSpPr>
          <p:nvPr>
            <p:ph type="title" idx="6"/>
          </p:nvPr>
        </p:nvSpPr>
        <p:spPr>
          <a:xfrm>
            <a:off x="1872275" y="4027373"/>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13"/>
          <p:cNvSpPr txBox="1">
            <a:spLocks noGrp="1"/>
          </p:cNvSpPr>
          <p:nvPr>
            <p:ph type="subTitle" idx="7"/>
          </p:nvPr>
        </p:nvSpPr>
        <p:spPr>
          <a:xfrm>
            <a:off x="6054588" y="3038986"/>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 name="Google Shape;54;p13"/>
          <p:cNvSpPr txBox="1">
            <a:spLocks noGrp="1"/>
          </p:cNvSpPr>
          <p:nvPr>
            <p:ph type="subTitle" idx="8"/>
          </p:nvPr>
        </p:nvSpPr>
        <p:spPr>
          <a:xfrm>
            <a:off x="6054567" y="3937823"/>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 name="Google Shape;55;p13"/>
          <p:cNvSpPr txBox="1">
            <a:spLocks noGrp="1"/>
          </p:cNvSpPr>
          <p:nvPr>
            <p:ph type="title" idx="9" hasCustomPrompt="1"/>
          </p:nvPr>
        </p:nvSpPr>
        <p:spPr>
          <a:xfrm>
            <a:off x="943975" y="1148312"/>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943975" y="2945986"/>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943975" y="2047149"/>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8" name="Google Shape;58;p13"/>
          <p:cNvSpPr txBox="1">
            <a:spLocks noGrp="1"/>
          </p:cNvSpPr>
          <p:nvPr>
            <p:ph type="title" idx="15" hasCustomPrompt="1"/>
          </p:nvPr>
        </p:nvSpPr>
        <p:spPr>
          <a:xfrm>
            <a:off x="943975" y="3844823"/>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59" name="Google Shape;59;p13"/>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9" r:id="rId5"/>
    <p:sldLayoutId id="2147483664" r:id="rId6"/>
    <p:sldLayoutId id="2147483666" r:id="rId7"/>
    <p:sldLayoutId id="2147483671" r:id="rId8"/>
    <p:sldLayoutId id="2147483678" r:id="rId9"/>
    <p:sldLayoutId id="2147483679"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puneetpainuly/bank-loan-datase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a:spLocks noGrp="1"/>
          </p:cNvSpPr>
          <p:nvPr>
            <p:ph type="ctrTitle"/>
          </p:nvPr>
        </p:nvSpPr>
        <p:spPr>
          <a:xfrm>
            <a:off x="2848150" y="689462"/>
            <a:ext cx="5030468" cy="271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Loan Data and Project Progression</a:t>
            </a:r>
            <a:endParaRPr dirty="0">
              <a:solidFill>
                <a:schemeClr val="accent1"/>
              </a:solidFill>
            </a:endParaRPr>
          </a:p>
        </p:txBody>
      </p:sp>
      <p:sp>
        <p:nvSpPr>
          <p:cNvPr id="199" name="Google Shape;199;p37"/>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Brandon Rank</a:t>
            </a:r>
          </a:p>
          <a:p>
            <a:pPr marL="0" lvl="0" indent="0" algn="r" rtl="0">
              <a:spcBef>
                <a:spcPts val="0"/>
              </a:spcBef>
              <a:spcAft>
                <a:spcPts val="0"/>
              </a:spcAft>
              <a:buNone/>
            </a:pPr>
            <a:r>
              <a:rPr lang="en" dirty="0"/>
              <a:t>MI-462</a:t>
            </a:r>
            <a:endParaRPr dirty="0"/>
          </a:p>
        </p:txBody>
      </p:sp>
      <p:cxnSp>
        <p:nvCxnSpPr>
          <p:cNvPr id="200" name="Google Shape;200;p37"/>
          <p:cNvCxnSpPr/>
          <p:nvPr/>
        </p:nvCxnSpPr>
        <p:spPr>
          <a:xfrm>
            <a:off x="2468800" y="3562475"/>
            <a:ext cx="5966400" cy="0"/>
          </a:xfrm>
          <a:prstGeom prst="straightConnector1">
            <a:avLst/>
          </a:prstGeom>
          <a:noFill/>
          <a:ln w="9525" cap="flat" cmpd="sng">
            <a:solidFill>
              <a:schemeClr val="dk1"/>
            </a:solidFill>
            <a:prstDash val="solid"/>
            <a:round/>
            <a:headEnd type="none" w="med" len="med"/>
            <a:tailEnd type="none" w="med" len="med"/>
          </a:ln>
        </p:spPr>
      </p:cxnSp>
      <p:grpSp>
        <p:nvGrpSpPr>
          <p:cNvPr id="201" name="Google Shape;201;p37"/>
          <p:cNvGrpSpPr/>
          <p:nvPr/>
        </p:nvGrpSpPr>
        <p:grpSpPr>
          <a:xfrm>
            <a:off x="8222574" y="355031"/>
            <a:ext cx="402866" cy="369933"/>
            <a:chOff x="6985538" y="307000"/>
            <a:chExt cx="1545325" cy="1419000"/>
          </a:xfrm>
        </p:grpSpPr>
        <p:sp>
          <p:nvSpPr>
            <p:cNvPr id="202" name="Google Shape;202;p3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8" name="Google Shape;208;p37"/>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9" name="Google Shape;209;p37"/>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40500" y="1761713"/>
            <a:ext cx="4877536" cy="167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Data Visualizations</a:t>
            </a:r>
            <a:endParaRPr dirty="0"/>
          </a:p>
        </p:txBody>
      </p:sp>
      <p:sp>
        <p:nvSpPr>
          <p:cNvPr id="266" name="Google Shape;266;p41"/>
          <p:cNvSpPr txBox="1">
            <a:spLocks noGrp="1"/>
          </p:cNvSpPr>
          <p:nvPr>
            <p:ph type="title" idx="2"/>
          </p:nvPr>
        </p:nvSpPr>
        <p:spPr>
          <a:xfrm>
            <a:off x="7200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268" name="Google Shape;268;p41"/>
          <p:cNvCxnSpPr/>
          <p:nvPr/>
        </p:nvCxnSpPr>
        <p:spPr>
          <a:xfrm>
            <a:off x="720000" y="3600175"/>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extLst>
      <p:ext uri="{BB962C8B-B14F-4D97-AF65-F5344CB8AC3E}">
        <p14:creationId xmlns:p14="http://schemas.microsoft.com/office/powerpoint/2010/main" val="255959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7" name="Picture 6">
            <a:extLst>
              <a:ext uri="{FF2B5EF4-FFF2-40B4-BE49-F238E27FC236}">
                <a16:creationId xmlns:a16="http://schemas.microsoft.com/office/drawing/2014/main" id="{7DE4F070-BD69-1B8E-D91C-B9D824C49FCE}"/>
              </a:ext>
            </a:extLst>
          </p:cNvPr>
          <p:cNvPicPr>
            <a:picLocks noChangeAspect="1"/>
          </p:cNvPicPr>
          <p:nvPr/>
        </p:nvPicPr>
        <p:blipFill>
          <a:blip r:embed="rId3"/>
          <a:stretch>
            <a:fillRect/>
          </a:stretch>
        </p:blipFill>
        <p:spPr>
          <a:xfrm>
            <a:off x="203199" y="287043"/>
            <a:ext cx="8101104" cy="4569413"/>
          </a:xfrm>
          <a:prstGeom prst="rect">
            <a:avLst/>
          </a:prstGeom>
          <a:ln w="12700">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7" name="Picture 6">
            <a:extLst>
              <a:ext uri="{FF2B5EF4-FFF2-40B4-BE49-F238E27FC236}">
                <a16:creationId xmlns:a16="http://schemas.microsoft.com/office/drawing/2014/main" id="{7DE4F070-BD69-1B8E-D91C-B9D824C49FCE}"/>
              </a:ext>
            </a:extLst>
          </p:cNvPr>
          <p:cNvPicPr>
            <a:picLocks noChangeAspect="1"/>
          </p:cNvPicPr>
          <p:nvPr/>
        </p:nvPicPr>
        <p:blipFill>
          <a:blip r:embed="rId3"/>
          <a:srcRect/>
          <a:stretch/>
        </p:blipFill>
        <p:spPr>
          <a:xfrm>
            <a:off x="206964" y="287043"/>
            <a:ext cx="8093573" cy="4569413"/>
          </a:xfrm>
          <a:prstGeom prst="rect">
            <a:avLst/>
          </a:prstGeom>
          <a:ln w="12700">
            <a:solidFill>
              <a:schemeClr val="tx1"/>
            </a:solidFill>
          </a:ln>
        </p:spPr>
      </p:pic>
    </p:spTree>
    <p:extLst>
      <p:ext uri="{BB962C8B-B14F-4D97-AF65-F5344CB8AC3E}">
        <p14:creationId xmlns:p14="http://schemas.microsoft.com/office/powerpoint/2010/main" val="3271792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7" name="Picture 6">
            <a:extLst>
              <a:ext uri="{FF2B5EF4-FFF2-40B4-BE49-F238E27FC236}">
                <a16:creationId xmlns:a16="http://schemas.microsoft.com/office/drawing/2014/main" id="{7DE4F070-BD69-1B8E-D91C-B9D824C49FCE}"/>
              </a:ext>
            </a:extLst>
          </p:cNvPr>
          <p:cNvPicPr>
            <a:picLocks noChangeAspect="1"/>
          </p:cNvPicPr>
          <p:nvPr/>
        </p:nvPicPr>
        <p:blipFill>
          <a:blip r:embed="rId3"/>
          <a:srcRect/>
          <a:stretch/>
        </p:blipFill>
        <p:spPr>
          <a:xfrm>
            <a:off x="206964" y="309395"/>
            <a:ext cx="8093573" cy="4524708"/>
          </a:xfrm>
          <a:prstGeom prst="rect">
            <a:avLst/>
          </a:prstGeom>
          <a:ln w="12700">
            <a:solidFill>
              <a:schemeClr val="tx1"/>
            </a:solidFill>
          </a:ln>
        </p:spPr>
      </p:pic>
    </p:spTree>
    <p:extLst>
      <p:ext uri="{BB962C8B-B14F-4D97-AF65-F5344CB8AC3E}">
        <p14:creationId xmlns:p14="http://schemas.microsoft.com/office/powerpoint/2010/main" val="240892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pic>
        <p:nvPicPr>
          <p:cNvPr id="7" name="Picture 6">
            <a:extLst>
              <a:ext uri="{FF2B5EF4-FFF2-40B4-BE49-F238E27FC236}">
                <a16:creationId xmlns:a16="http://schemas.microsoft.com/office/drawing/2014/main" id="{7DE4F070-BD69-1B8E-D91C-B9D824C49FCE}"/>
              </a:ext>
            </a:extLst>
          </p:cNvPr>
          <p:cNvPicPr>
            <a:picLocks noChangeAspect="1"/>
          </p:cNvPicPr>
          <p:nvPr/>
        </p:nvPicPr>
        <p:blipFill>
          <a:blip r:embed="rId3"/>
          <a:srcRect/>
          <a:stretch/>
        </p:blipFill>
        <p:spPr>
          <a:xfrm>
            <a:off x="257208" y="309395"/>
            <a:ext cx="7993085" cy="4524708"/>
          </a:xfrm>
          <a:prstGeom prst="rect">
            <a:avLst/>
          </a:prstGeom>
          <a:ln w="12700">
            <a:solidFill>
              <a:schemeClr val="tx1"/>
            </a:solidFill>
          </a:ln>
        </p:spPr>
      </p:pic>
    </p:spTree>
    <p:extLst>
      <p:ext uri="{BB962C8B-B14F-4D97-AF65-F5344CB8AC3E}">
        <p14:creationId xmlns:p14="http://schemas.microsoft.com/office/powerpoint/2010/main" val="1725168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40500" y="1761713"/>
            <a:ext cx="5367064" cy="167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Future Thoughts and Conclusion</a:t>
            </a:r>
            <a:endParaRPr dirty="0"/>
          </a:p>
        </p:txBody>
      </p:sp>
      <p:sp>
        <p:nvSpPr>
          <p:cNvPr id="266" name="Google Shape;266;p41"/>
          <p:cNvSpPr txBox="1">
            <a:spLocks noGrp="1"/>
          </p:cNvSpPr>
          <p:nvPr>
            <p:ph type="title" idx="2"/>
          </p:nvPr>
        </p:nvSpPr>
        <p:spPr>
          <a:xfrm>
            <a:off x="7200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268" name="Google Shape;268;p41"/>
          <p:cNvCxnSpPr/>
          <p:nvPr/>
        </p:nvCxnSpPr>
        <p:spPr>
          <a:xfrm>
            <a:off x="720000" y="3600175"/>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extLst>
      <p:ext uri="{BB962C8B-B14F-4D97-AF65-F5344CB8AC3E}">
        <p14:creationId xmlns:p14="http://schemas.microsoft.com/office/powerpoint/2010/main" val="34059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FCBB8-F0FF-37A5-5277-E3D15F73B0A2}"/>
              </a:ext>
            </a:extLst>
          </p:cNvPr>
          <p:cNvSpPr>
            <a:spLocks noGrp="1"/>
          </p:cNvSpPr>
          <p:nvPr>
            <p:ph type="title"/>
          </p:nvPr>
        </p:nvSpPr>
        <p:spPr/>
        <p:txBody>
          <a:bodyPr/>
          <a:lstStyle/>
          <a:p>
            <a:r>
              <a:rPr lang="en-US" dirty="0"/>
              <a:t>Considerations for Future Analysis</a:t>
            </a:r>
          </a:p>
        </p:txBody>
      </p:sp>
      <p:graphicFrame>
        <p:nvGraphicFramePr>
          <p:cNvPr id="3" name="Google Shape;215;p38">
            <a:extLst>
              <a:ext uri="{FF2B5EF4-FFF2-40B4-BE49-F238E27FC236}">
                <a16:creationId xmlns:a16="http://schemas.microsoft.com/office/drawing/2014/main" id="{798633CA-FDB6-8BDF-C666-26B07A69FF9A}"/>
              </a:ext>
            </a:extLst>
          </p:cNvPr>
          <p:cNvGraphicFramePr/>
          <p:nvPr>
            <p:extLst>
              <p:ext uri="{D42A27DB-BD31-4B8C-83A1-F6EECF244321}">
                <p14:modId xmlns:p14="http://schemas.microsoft.com/office/powerpoint/2010/main" val="515505784"/>
              </p:ext>
            </p:extLst>
          </p:nvPr>
        </p:nvGraphicFramePr>
        <p:xfrm>
          <a:off x="720000" y="1767225"/>
          <a:ext cx="7704000" cy="2169150"/>
        </p:xfrm>
        <a:graphic>
          <a:graphicData uri="http://schemas.openxmlformats.org/drawingml/2006/table">
            <a:tbl>
              <a:tblPr>
                <a:noFill/>
              </a:tblPr>
              <a:tblGrid>
                <a:gridCol w="2368125">
                  <a:extLst>
                    <a:ext uri="{9D8B030D-6E8A-4147-A177-3AD203B41FA5}">
                      <a16:colId xmlns:a16="http://schemas.microsoft.com/office/drawing/2014/main" val="20000"/>
                    </a:ext>
                  </a:extLst>
                </a:gridCol>
                <a:gridCol w="5335875">
                  <a:extLst>
                    <a:ext uri="{9D8B030D-6E8A-4147-A177-3AD203B41FA5}">
                      <a16:colId xmlns:a16="http://schemas.microsoft.com/office/drawing/2014/main" val="20001"/>
                    </a:ext>
                  </a:extLst>
                </a:gridCol>
              </a:tblGrid>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Multiple Regression Analysis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dirty="0">
                          <a:solidFill>
                            <a:schemeClr val="dk1"/>
                          </a:solidFill>
                          <a:latin typeface="Albert Sans"/>
                          <a:ea typeface="Albert Sans"/>
                          <a:cs typeface="Albert Sans"/>
                          <a:sym typeface="Albert Sans"/>
                        </a:rPr>
                        <a:t>Exploring the complex relationships that help drive interest rate determination</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61525">
                <a:tc>
                  <a:txBody>
                    <a:bodyPr/>
                    <a:lstStyle/>
                    <a:p>
                      <a:pPr marL="0" lvl="0" indent="0" algn="l" rtl="0">
                        <a:spcBef>
                          <a:spcPts val="0"/>
                        </a:spcBef>
                        <a:spcAft>
                          <a:spcPts val="0"/>
                        </a:spcAft>
                        <a:buNone/>
                      </a:pPr>
                      <a:r>
                        <a:rPr lang="en" sz="1100" b="1" u="sng" dirty="0">
                          <a:solidFill>
                            <a:schemeClr val="hlink"/>
                          </a:solidFill>
                          <a:latin typeface="Albert Sans"/>
                          <a:ea typeface="Albert Sans"/>
                          <a:cs typeface="Albert Sans"/>
                          <a:sym typeface="Albert Sans"/>
                        </a:rPr>
                        <a:t>Filled Map Analysis of Loans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dirty="0">
                          <a:solidFill>
                            <a:schemeClr val="dk1"/>
                          </a:solidFill>
                          <a:latin typeface="Albert Sans"/>
                          <a:ea typeface="Albert Sans"/>
                          <a:cs typeface="Albert Sans"/>
                          <a:sym typeface="Albert Sans"/>
                        </a:rPr>
                        <a:t>Analyze the locations of loans spread out across the 50 states</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US" sz="1100" b="1" u="sng" dirty="0">
                          <a:solidFill>
                            <a:schemeClr val="dk1"/>
                          </a:solidFill>
                          <a:latin typeface="Albert Sans"/>
                          <a:ea typeface="Albert Sans"/>
                          <a:cs typeface="Albert Sans"/>
                          <a:sym typeface="Albert Sans"/>
                        </a:rPr>
                        <a:t>Predictive Analytics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Given a dataset, predicting loan interest rates given inputs for income, employment, etc.</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525">
                <a:tc>
                  <a:txBody>
                    <a:bodyPr/>
                    <a:lstStyle/>
                    <a:p>
                      <a:pPr marL="0" lvl="0" indent="0" algn="l" rtl="0">
                        <a:spcBef>
                          <a:spcPts val="0"/>
                        </a:spcBef>
                        <a:spcAft>
                          <a:spcPts val="0"/>
                        </a:spcAft>
                        <a:buNone/>
                      </a:pPr>
                      <a:r>
                        <a:rPr lang="en-US" sz="1100" b="1" u="sng" dirty="0">
                          <a:solidFill>
                            <a:schemeClr val="dk1"/>
                          </a:solidFill>
                          <a:latin typeface="Albert Sans"/>
                          <a:ea typeface="Albert Sans"/>
                          <a:cs typeface="Albert Sans"/>
                          <a:sym typeface="Albert Sans"/>
                        </a:rPr>
                        <a:t>Alterative Visualizations</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Playing around with other visualization types to analyze the same data</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525">
                <a:tc>
                  <a:txBody>
                    <a:bodyPr/>
                    <a:lstStyle/>
                    <a:p>
                      <a:pPr marL="0" lvl="0" indent="0" algn="l" rtl="0">
                        <a:spcBef>
                          <a:spcPts val="0"/>
                        </a:spcBef>
                        <a:spcAft>
                          <a:spcPts val="0"/>
                        </a:spcAft>
                        <a:buNone/>
                      </a:pPr>
                      <a:r>
                        <a:rPr lang="en-US" sz="1100" b="1" u="sng" dirty="0">
                          <a:solidFill>
                            <a:schemeClr val="dk1"/>
                          </a:solidFill>
                          <a:latin typeface="Albert Sans"/>
                          <a:ea typeface="Albert Sans"/>
                          <a:cs typeface="Albert Sans"/>
                          <a:sym typeface="Albert Sans"/>
                        </a:rPr>
                        <a:t>Vastness of Data</a:t>
                      </a:r>
                      <a:endParaRPr sz="1100" b="1" u="sng"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Albert Sans"/>
                          <a:ea typeface="Albert Sans"/>
                          <a:cs typeface="Albert Sans"/>
                          <a:sym typeface="Albert Sans"/>
                        </a:rPr>
                        <a:t>Obtaining data that goes back beyond the beginning of 2023, expanding the analysis</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525">
                <a:tc>
                  <a:txBody>
                    <a:bodyPr/>
                    <a:lstStyle/>
                    <a:p>
                      <a:pPr marL="0" lvl="0" indent="0" algn="l" rtl="0">
                        <a:spcBef>
                          <a:spcPts val="0"/>
                        </a:spcBef>
                        <a:spcAft>
                          <a:spcPts val="0"/>
                        </a:spcAft>
                        <a:buNone/>
                      </a:pPr>
                      <a:r>
                        <a:rPr lang="en-US" sz="1100" b="1" i="0" u="sng" strike="noStrike" cap="none" dirty="0">
                          <a:solidFill>
                            <a:schemeClr val="dk1"/>
                          </a:solidFill>
                          <a:latin typeface="Albert Sans"/>
                          <a:ea typeface="Albert Sans"/>
                          <a:cs typeface="Albert Sans"/>
                          <a:sym typeface="Albert Sans"/>
                        </a:rPr>
                        <a:t>New</a:t>
                      </a:r>
                      <a:r>
                        <a:rPr lang="en-US" sz="1100" b="1" u="sng" dirty="0">
                          <a:solidFill>
                            <a:schemeClr val="dk1"/>
                          </a:solidFill>
                          <a:latin typeface="Albert Sans"/>
                          <a:ea typeface="Albert Sans"/>
                          <a:cs typeface="Albert Sans"/>
                          <a:sym typeface="Albert Sans"/>
                        </a:rPr>
                        <a:t> </a:t>
                      </a:r>
                      <a:r>
                        <a:rPr lang="en-US" sz="1100" b="1" i="0" u="sng" strike="noStrike" cap="none" dirty="0">
                          <a:solidFill>
                            <a:schemeClr val="dk1"/>
                          </a:solidFill>
                          <a:latin typeface="Albert Sans"/>
                          <a:ea typeface="Albert Sans"/>
                          <a:cs typeface="Albert Sans"/>
                          <a:sym typeface="Albert Sans"/>
                        </a:rPr>
                        <a:t>Tools</a:t>
                      </a:r>
                      <a:endParaRPr sz="1100" b="1" i="0" u="sng" strike="noStrike" cap="none"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Albert Sans"/>
                          <a:ea typeface="Albert Sans"/>
                          <a:cs typeface="Albert Sans"/>
                          <a:sym typeface="Albert Sans"/>
                        </a:rPr>
                        <a:t>Utilizing additional analytics platforms like Tableau to further the analysis in new ways</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4" name="Google Shape;216;p38">
            <a:extLst>
              <a:ext uri="{FF2B5EF4-FFF2-40B4-BE49-F238E27FC236}">
                <a16:creationId xmlns:a16="http://schemas.microsoft.com/office/drawing/2014/main" id="{F9F32825-52C3-7208-D50C-CF619C96AAE5}"/>
              </a:ext>
            </a:extLst>
          </p:cNvPr>
          <p:cNvSpPr txBox="1"/>
          <p:nvPr/>
        </p:nvSpPr>
        <p:spPr>
          <a:xfrm>
            <a:off x="720000" y="1216125"/>
            <a:ext cx="77040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dirty="0">
                <a:solidFill>
                  <a:schemeClr val="dk1"/>
                </a:solidFill>
                <a:latin typeface="Albert Sans"/>
                <a:ea typeface="Albert Sans"/>
                <a:cs typeface="Albert Sans"/>
                <a:sym typeface="Albert Sans"/>
              </a:rPr>
              <a:t>Here are some of the ideas I have for diving into this dataset or topic area further:</a:t>
            </a:r>
            <a:endParaRPr sz="1200" b="1" dirty="0">
              <a:solidFill>
                <a:schemeClr val="dk1"/>
              </a:solidFill>
              <a:latin typeface="Albert Sans"/>
              <a:ea typeface="Albert Sans"/>
              <a:cs typeface="Albert Sans"/>
              <a:sym typeface="Albert Sans"/>
            </a:endParaRPr>
          </a:p>
        </p:txBody>
      </p:sp>
    </p:spTree>
    <p:extLst>
      <p:ext uri="{BB962C8B-B14F-4D97-AF65-F5344CB8AC3E}">
        <p14:creationId xmlns:p14="http://schemas.microsoft.com/office/powerpoint/2010/main" val="361239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74"/>
          <p:cNvSpPr txBox="1">
            <a:spLocks noGrp="1"/>
          </p:cNvSpPr>
          <p:nvPr>
            <p:ph type="title"/>
          </p:nvPr>
        </p:nvSpPr>
        <p:spPr>
          <a:xfrm>
            <a:off x="3269606" y="320331"/>
            <a:ext cx="5154327" cy="1372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Concluding Thoughts</a:t>
            </a:r>
            <a:endParaRPr dirty="0"/>
          </a:p>
        </p:txBody>
      </p:sp>
      <p:sp>
        <p:nvSpPr>
          <p:cNvPr id="924" name="Google Shape;924;p74"/>
          <p:cNvSpPr txBox="1">
            <a:spLocks noGrp="1"/>
          </p:cNvSpPr>
          <p:nvPr>
            <p:ph type="subTitle" idx="1"/>
          </p:nvPr>
        </p:nvSpPr>
        <p:spPr>
          <a:xfrm>
            <a:off x="3269606" y="2025219"/>
            <a:ext cx="5154394" cy="2936487"/>
          </a:xfrm>
          <a:prstGeom prst="rect">
            <a:avLst/>
          </a:prstGeom>
        </p:spPr>
        <p:txBody>
          <a:bodyPr spcFirstLastPara="1" wrap="square" lIns="91425" tIns="91425" rIns="91425" bIns="91425" anchor="t" anchorCtr="0">
            <a:noAutofit/>
          </a:bodyPr>
          <a:lstStyle/>
          <a:p>
            <a:pPr marL="171450" lvl="0" indent="-171450" algn="l" rtl="0">
              <a:spcBef>
                <a:spcPts val="0"/>
              </a:spcBef>
              <a:spcAft>
                <a:spcPts val="1200"/>
              </a:spcAft>
              <a:buFont typeface="Arial" panose="020B0604020202020204" pitchFamily="34" charset="0"/>
              <a:buChar char="•"/>
            </a:pPr>
            <a:r>
              <a:rPr lang="en-US" dirty="0"/>
              <a:t>Power of Azure is immense, but very complicated to use</a:t>
            </a:r>
          </a:p>
          <a:p>
            <a:pPr marL="171450" lvl="0" indent="-171450" algn="l" rtl="0">
              <a:spcBef>
                <a:spcPts val="0"/>
              </a:spcBef>
              <a:spcAft>
                <a:spcPts val="1200"/>
              </a:spcAft>
              <a:buFont typeface="Arial" panose="020B0604020202020204" pitchFamily="34" charset="0"/>
              <a:buChar char="•"/>
            </a:pPr>
            <a:r>
              <a:rPr lang="en-US" dirty="0"/>
              <a:t>Power BI provides ease of use, but is limited in some analysis capabilities</a:t>
            </a:r>
          </a:p>
          <a:p>
            <a:pPr marL="171450" lvl="0" indent="-171450" algn="l" rtl="0">
              <a:spcBef>
                <a:spcPts val="0"/>
              </a:spcBef>
              <a:spcAft>
                <a:spcPts val="1200"/>
              </a:spcAft>
              <a:buFont typeface="Arial" panose="020B0604020202020204" pitchFamily="34" charset="0"/>
              <a:buChar char="•"/>
            </a:pPr>
            <a:r>
              <a:rPr lang="en-US" dirty="0"/>
              <a:t>Vast opportunities for future analysis and further insights</a:t>
            </a:r>
          </a:p>
          <a:p>
            <a:pPr marL="171450" lvl="0" indent="-171450" algn="l" rtl="0">
              <a:spcBef>
                <a:spcPts val="0"/>
              </a:spcBef>
              <a:spcAft>
                <a:spcPts val="1200"/>
              </a:spcAft>
              <a:buFont typeface="Arial" panose="020B0604020202020204" pitchFamily="34" charset="0"/>
              <a:buChar char="•"/>
            </a:pPr>
            <a:r>
              <a:rPr lang="en-US" dirty="0"/>
              <a:t>Loan data is very intricate and there are many insights to be found</a:t>
            </a:r>
          </a:p>
          <a:p>
            <a:pPr marL="171450" lvl="0" indent="-171450" algn="l" rtl="0">
              <a:spcBef>
                <a:spcPts val="0"/>
              </a:spcBef>
              <a:spcAft>
                <a:spcPts val="1200"/>
              </a:spcAft>
              <a:buFont typeface="Arial" panose="020B0604020202020204" pitchFamily="34" charset="0"/>
              <a:buChar char="•"/>
            </a:pPr>
            <a:r>
              <a:rPr lang="en-US" dirty="0"/>
              <a:t>Numerous relationships between interest rates and other applicant information</a:t>
            </a:r>
          </a:p>
          <a:p>
            <a:pPr marL="171450" lvl="0" indent="-171450" algn="l" rtl="0">
              <a:spcBef>
                <a:spcPts val="0"/>
              </a:spcBef>
              <a:spcAft>
                <a:spcPts val="1200"/>
              </a:spcAft>
              <a:buFont typeface="Arial" panose="020B0604020202020204" pitchFamily="34" charset="0"/>
              <a:buChar char="•"/>
            </a:pPr>
            <a:r>
              <a:rPr lang="en-US" dirty="0"/>
              <a:t>Risk greatly impacts loans and lenders willingness to lend to people</a:t>
            </a:r>
          </a:p>
          <a:p>
            <a:pPr marL="171450" lvl="0" indent="-171450" algn="l" rtl="0">
              <a:spcBef>
                <a:spcPts val="0"/>
              </a:spcBef>
              <a:spcAft>
                <a:spcPts val="1200"/>
              </a:spcAft>
              <a:buFont typeface="Arial" panose="020B0604020202020204" pitchFamily="34" charset="0"/>
              <a:buChar char="•"/>
            </a:pPr>
            <a:endParaRPr dirty="0"/>
          </a:p>
        </p:txBody>
      </p:sp>
      <p:grpSp>
        <p:nvGrpSpPr>
          <p:cNvPr id="925" name="Google Shape;925;p74"/>
          <p:cNvGrpSpPr/>
          <p:nvPr/>
        </p:nvGrpSpPr>
        <p:grpSpPr>
          <a:xfrm>
            <a:off x="8353593" y="4409045"/>
            <a:ext cx="402866" cy="369933"/>
            <a:chOff x="6985538" y="307000"/>
            <a:chExt cx="1545325" cy="1419000"/>
          </a:xfrm>
        </p:grpSpPr>
        <p:sp>
          <p:nvSpPr>
            <p:cNvPr id="926" name="Google Shape;926;p74"/>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4"/>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4"/>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4"/>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4"/>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4"/>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32" name="Google Shape;932;p74"/>
          <p:cNvCxnSpPr/>
          <p:nvPr/>
        </p:nvCxnSpPr>
        <p:spPr>
          <a:xfrm>
            <a:off x="2971350" y="1784975"/>
            <a:ext cx="5453400" cy="0"/>
          </a:xfrm>
          <a:prstGeom prst="straightConnector1">
            <a:avLst/>
          </a:prstGeom>
          <a:noFill/>
          <a:ln w="9525" cap="flat" cmpd="sng">
            <a:solidFill>
              <a:schemeClr val="dk1"/>
            </a:solidFill>
            <a:prstDash val="solid"/>
            <a:round/>
            <a:headEnd type="none" w="med" len="med"/>
            <a:tailEnd type="none" w="med" len="med"/>
          </a:ln>
        </p:spPr>
      </p:cxnSp>
      <p:pic>
        <p:nvPicPr>
          <p:cNvPr id="933" name="Google Shape;933;p74"/>
          <p:cNvPicPr preferRelativeResize="0"/>
          <p:nvPr/>
        </p:nvPicPr>
        <p:blipFill>
          <a:blip r:embed="rId3">
            <a:alphaModFix/>
          </a:blip>
          <a:stretch>
            <a:fillRect/>
          </a:stretch>
        </p:blipFill>
        <p:spPr>
          <a:xfrm>
            <a:off x="957139" y="0"/>
            <a:ext cx="2014201" cy="5143475"/>
          </a:xfrm>
          <a:prstGeom prst="rect">
            <a:avLst/>
          </a:prstGeom>
          <a:noFill/>
          <a:ln>
            <a:noFill/>
          </a:ln>
        </p:spPr>
      </p:pic>
      <p:sp>
        <p:nvSpPr>
          <p:cNvPr id="934" name="Google Shape;934;p74"/>
          <p:cNvSpPr/>
          <p:nvPr/>
        </p:nvSpPr>
        <p:spPr>
          <a:xfrm>
            <a:off x="-845225"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00B13CA4-7090-742E-A815-FF812EB503B1}"/>
              </a:ext>
            </a:extLst>
          </p:cNvPr>
          <p:cNvPicPr>
            <a:picLocks noChangeAspect="1"/>
          </p:cNvPicPr>
          <p:nvPr/>
        </p:nvPicPr>
        <p:blipFill>
          <a:blip r:embed="rId4"/>
          <a:stretch>
            <a:fillRect/>
          </a:stretch>
        </p:blipFill>
        <p:spPr>
          <a:xfrm>
            <a:off x="-1" y="1438275"/>
            <a:ext cx="2407431" cy="936223"/>
          </a:xfrm>
          <a:prstGeom prst="rect">
            <a:avLst/>
          </a:prstGeom>
        </p:spPr>
      </p:pic>
      <p:pic>
        <p:nvPicPr>
          <p:cNvPr id="3" name="Picture 2">
            <a:extLst>
              <a:ext uri="{FF2B5EF4-FFF2-40B4-BE49-F238E27FC236}">
                <a16:creationId xmlns:a16="http://schemas.microsoft.com/office/drawing/2014/main" id="{7A1C40E6-BC8C-88BD-A858-12BF50FB74F5}"/>
              </a:ext>
            </a:extLst>
          </p:cNvPr>
          <p:cNvPicPr>
            <a:picLocks noChangeAspect="1"/>
          </p:cNvPicPr>
          <p:nvPr/>
        </p:nvPicPr>
        <p:blipFill>
          <a:blip r:embed="rId5"/>
          <a:stretch>
            <a:fillRect/>
          </a:stretch>
        </p:blipFill>
        <p:spPr>
          <a:xfrm>
            <a:off x="0" y="2769002"/>
            <a:ext cx="2407430" cy="13481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4">
                                            <p:txEl>
                                              <p:pRg st="0" end="0"/>
                                            </p:txEl>
                                          </p:spTgt>
                                        </p:tgtEl>
                                        <p:attrNameLst>
                                          <p:attrName>style.visibility</p:attrName>
                                        </p:attrNameLst>
                                      </p:cBhvr>
                                      <p:to>
                                        <p:strVal val="visible"/>
                                      </p:to>
                                    </p:set>
                                    <p:animEffect transition="in" filter="fade">
                                      <p:cBhvr>
                                        <p:cTn id="7" dur="500"/>
                                        <p:tgtEl>
                                          <p:spTgt spid="9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4">
                                            <p:txEl>
                                              <p:pRg st="1" end="1"/>
                                            </p:txEl>
                                          </p:spTgt>
                                        </p:tgtEl>
                                        <p:attrNameLst>
                                          <p:attrName>style.visibility</p:attrName>
                                        </p:attrNameLst>
                                      </p:cBhvr>
                                      <p:to>
                                        <p:strVal val="visible"/>
                                      </p:to>
                                    </p:set>
                                    <p:animEffect transition="in" filter="fade">
                                      <p:cBhvr>
                                        <p:cTn id="12" dur="500"/>
                                        <p:tgtEl>
                                          <p:spTgt spid="9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4">
                                            <p:txEl>
                                              <p:pRg st="2" end="2"/>
                                            </p:txEl>
                                          </p:spTgt>
                                        </p:tgtEl>
                                        <p:attrNameLst>
                                          <p:attrName>style.visibility</p:attrName>
                                        </p:attrNameLst>
                                      </p:cBhvr>
                                      <p:to>
                                        <p:strVal val="visible"/>
                                      </p:to>
                                    </p:set>
                                    <p:animEffect transition="in" filter="fade">
                                      <p:cBhvr>
                                        <p:cTn id="17" dur="500"/>
                                        <p:tgtEl>
                                          <p:spTgt spid="9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4">
                                            <p:txEl>
                                              <p:pRg st="3" end="3"/>
                                            </p:txEl>
                                          </p:spTgt>
                                        </p:tgtEl>
                                        <p:attrNameLst>
                                          <p:attrName>style.visibility</p:attrName>
                                        </p:attrNameLst>
                                      </p:cBhvr>
                                      <p:to>
                                        <p:strVal val="visible"/>
                                      </p:to>
                                    </p:set>
                                    <p:animEffect transition="in" filter="fade">
                                      <p:cBhvr>
                                        <p:cTn id="22" dur="500"/>
                                        <p:tgtEl>
                                          <p:spTgt spid="9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4">
                                            <p:txEl>
                                              <p:pRg st="4" end="4"/>
                                            </p:txEl>
                                          </p:spTgt>
                                        </p:tgtEl>
                                        <p:attrNameLst>
                                          <p:attrName>style.visibility</p:attrName>
                                        </p:attrNameLst>
                                      </p:cBhvr>
                                      <p:to>
                                        <p:strVal val="visible"/>
                                      </p:to>
                                    </p:set>
                                    <p:animEffect transition="in" filter="fade">
                                      <p:cBhvr>
                                        <p:cTn id="27" dur="500"/>
                                        <p:tgtEl>
                                          <p:spTgt spid="9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24">
                                            <p:txEl>
                                              <p:pRg st="5" end="5"/>
                                            </p:txEl>
                                          </p:spTgt>
                                        </p:tgtEl>
                                        <p:attrNameLst>
                                          <p:attrName>style.visibility</p:attrName>
                                        </p:attrNameLst>
                                      </p:cBhvr>
                                      <p:to>
                                        <p:strVal val="visible"/>
                                      </p:to>
                                    </p:set>
                                    <p:animEffect transition="in" filter="fade">
                                      <p:cBhvr>
                                        <p:cTn id="32" dur="500"/>
                                        <p:tgtEl>
                                          <p:spTgt spid="9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0AA9-F37A-951F-1F81-FDB1223E7BB8}"/>
              </a:ext>
            </a:extLst>
          </p:cNvPr>
          <p:cNvSpPr>
            <a:spLocks noGrp="1"/>
          </p:cNvSpPr>
          <p:nvPr>
            <p:ph type="title"/>
          </p:nvPr>
        </p:nvSpPr>
        <p:spPr>
          <a:xfrm>
            <a:off x="1551709" y="1761713"/>
            <a:ext cx="4154491" cy="1673100"/>
          </a:xfrm>
        </p:spPr>
        <p:txBody>
          <a:bodyPr/>
          <a:lstStyle/>
          <a:p>
            <a:r>
              <a:rPr lang="en-US" dirty="0"/>
              <a:t>Thank You!</a:t>
            </a:r>
            <a:br>
              <a:rPr lang="en-US" dirty="0"/>
            </a:br>
            <a:r>
              <a:rPr lang="en-US" sz="3200" dirty="0"/>
              <a:t>Any Questions or Comments?</a:t>
            </a:r>
          </a:p>
        </p:txBody>
      </p:sp>
    </p:spTree>
    <p:extLst>
      <p:ext uri="{BB962C8B-B14F-4D97-AF65-F5344CB8AC3E}">
        <p14:creationId xmlns:p14="http://schemas.microsoft.com/office/powerpoint/2010/main" val="116962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C6FFC-1DC8-0586-6334-9FA24C195F47}"/>
              </a:ext>
            </a:extLst>
          </p:cNvPr>
          <p:cNvSpPr>
            <a:spLocks noGrp="1"/>
          </p:cNvSpPr>
          <p:nvPr>
            <p:ph type="title"/>
          </p:nvPr>
        </p:nvSpPr>
        <p:spPr>
          <a:xfrm>
            <a:off x="720000" y="445025"/>
            <a:ext cx="7704000" cy="755126"/>
          </a:xfrm>
        </p:spPr>
        <p:txBody>
          <a:bodyPr/>
          <a:lstStyle/>
          <a:p>
            <a:r>
              <a:rPr lang="en-US" dirty="0"/>
              <a:t>Data Source: </a:t>
            </a:r>
            <a:r>
              <a:rPr lang="en-US" sz="2400" dirty="0"/>
              <a:t>Kaggle – Bank Loan Dataset</a:t>
            </a:r>
            <a:br>
              <a:rPr lang="en-US" dirty="0"/>
            </a:br>
            <a:endParaRPr lang="en-US" dirty="0"/>
          </a:p>
        </p:txBody>
      </p:sp>
      <p:sp>
        <p:nvSpPr>
          <p:cNvPr id="3" name="TextBox 2">
            <a:extLst>
              <a:ext uri="{FF2B5EF4-FFF2-40B4-BE49-F238E27FC236}">
                <a16:creationId xmlns:a16="http://schemas.microsoft.com/office/drawing/2014/main" id="{2DC94129-8451-18E6-3611-1A498224E455}"/>
              </a:ext>
            </a:extLst>
          </p:cNvPr>
          <p:cNvSpPr txBox="1"/>
          <p:nvPr/>
        </p:nvSpPr>
        <p:spPr>
          <a:xfrm>
            <a:off x="847725" y="1438275"/>
            <a:ext cx="6048375" cy="523220"/>
          </a:xfrm>
          <a:prstGeom prst="rect">
            <a:avLst/>
          </a:prstGeom>
          <a:noFill/>
        </p:spPr>
        <p:txBody>
          <a:bodyPr wrap="square" rtlCol="0">
            <a:spAutoFit/>
          </a:bodyPr>
          <a:lstStyle/>
          <a:p>
            <a:r>
              <a:rPr lang="en-US" dirty="0">
                <a:hlinkClick r:id="rId2"/>
              </a:rPr>
              <a:t>https://www.kaggle.com/datasets/puneetpainuly/bank-loan-dataset</a:t>
            </a:r>
            <a:endParaRPr lang="en-US" dirty="0"/>
          </a:p>
          <a:p>
            <a:endParaRPr lang="en-US" dirty="0"/>
          </a:p>
        </p:txBody>
      </p:sp>
    </p:spTree>
    <p:extLst>
      <p:ext uri="{BB962C8B-B14F-4D97-AF65-F5344CB8AC3E}">
        <p14:creationId xmlns:p14="http://schemas.microsoft.com/office/powerpoint/2010/main" val="323021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9"/>
          <p:cNvSpPr txBox="1">
            <a:spLocks noGrp="1"/>
          </p:cNvSpPr>
          <p:nvPr>
            <p:ph type="title" idx="14"/>
          </p:nvPr>
        </p:nvSpPr>
        <p:spPr>
          <a:xfrm>
            <a:off x="943975" y="2047149"/>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24" name="Google Shape;224;p39"/>
          <p:cNvSpPr txBox="1">
            <a:spLocks noGrp="1"/>
          </p:cNvSpPr>
          <p:nvPr>
            <p:ph type="title" idx="15"/>
          </p:nvPr>
        </p:nvSpPr>
        <p:spPr>
          <a:xfrm>
            <a:off x="943975" y="3844823"/>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25" name="Google Shape;225;p39"/>
          <p:cNvSpPr txBox="1">
            <a:spLocks noGrp="1"/>
          </p:cNvSpPr>
          <p:nvPr>
            <p:ph type="title" idx="13"/>
          </p:nvPr>
        </p:nvSpPr>
        <p:spPr>
          <a:xfrm>
            <a:off x="943975" y="2945986"/>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26" name="Google Shape;226;p39"/>
          <p:cNvSpPr txBox="1">
            <a:spLocks noGrp="1"/>
          </p:cNvSpPr>
          <p:nvPr>
            <p:ph type="title" idx="9"/>
          </p:nvPr>
        </p:nvSpPr>
        <p:spPr>
          <a:xfrm>
            <a:off x="943975" y="1148312"/>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27" name="Google Shape;227;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228" name="Google Shape;228;p39"/>
          <p:cNvSpPr txBox="1">
            <a:spLocks noGrp="1"/>
          </p:cNvSpPr>
          <p:nvPr>
            <p:ph type="title" idx="2"/>
          </p:nvPr>
        </p:nvSpPr>
        <p:spPr>
          <a:xfrm>
            <a:off x="1872275" y="1330862"/>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Project Data</a:t>
            </a:r>
            <a:endParaRPr dirty="0"/>
          </a:p>
        </p:txBody>
      </p:sp>
      <p:sp>
        <p:nvSpPr>
          <p:cNvPr id="229" name="Google Shape;229;p39"/>
          <p:cNvSpPr txBox="1">
            <a:spLocks noGrp="1"/>
          </p:cNvSpPr>
          <p:nvPr>
            <p:ph type="title" idx="3"/>
          </p:nvPr>
        </p:nvSpPr>
        <p:spPr>
          <a:xfrm>
            <a:off x="1872275" y="2229699"/>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 Analytics Process</a:t>
            </a:r>
            <a:endParaRPr dirty="0"/>
          </a:p>
        </p:txBody>
      </p:sp>
      <p:sp>
        <p:nvSpPr>
          <p:cNvPr id="232" name="Google Shape;232;p39"/>
          <p:cNvSpPr txBox="1">
            <a:spLocks noGrp="1"/>
          </p:cNvSpPr>
          <p:nvPr>
            <p:ph type="title" idx="5"/>
          </p:nvPr>
        </p:nvSpPr>
        <p:spPr>
          <a:xfrm>
            <a:off x="1872275" y="3128536"/>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Visualizations</a:t>
            </a:r>
            <a:endParaRPr dirty="0"/>
          </a:p>
        </p:txBody>
      </p:sp>
      <p:sp>
        <p:nvSpPr>
          <p:cNvPr id="233" name="Google Shape;233;p39"/>
          <p:cNvSpPr txBox="1">
            <a:spLocks noGrp="1"/>
          </p:cNvSpPr>
          <p:nvPr>
            <p:ph type="title" idx="6"/>
          </p:nvPr>
        </p:nvSpPr>
        <p:spPr>
          <a:xfrm>
            <a:off x="1872275" y="4027373"/>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Future Considerations &amp; Conclusion</a:t>
            </a:r>
            <a:endParaRPr dirty="0"/>
          </a:p>
        </p:txBody>
      </p:sp>
      <p:cxnSp>
        <p:nvCxnSpPr>
          <p:cNvPr id="236" name="Google Shape;236;p39"/>
          <p:cNvCxnSpPr/>
          <p:nvPr/>
        </p:nvCxnSpPr>
        <p:spPr>
          <a:xfrm>
            <a:off x="894450" y="1977675"/>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39"/>
          <p:cNvCxnSpPr/>
          <p:nvPr/>
        </p:nvCxnSpPr>
        <p:spPr>
          <a:xfrm>
            <a:off x="894450" y="2876316"/>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39"/>
          <p:cNvCxnSpPr/>
          <p:nvPr/>
        </p:nvCxnSpPr>
        <p:spPr>
          <a:xfrm>
            <a:off x="894450" y="3774957"/>
            <a:ext cx="7306200" cy="0"/>
          </a:xfrm>
          <a:prstGeom prst="straightConnector1">
            <a:avLst/>
          </a:prstGeom>
          <a:noFill/>
          <a:ln w="9525" cap="flat" cmpd="sng">
            <a:solidFill>
              <a:schemeClr val="dk1"/>
            </a:solidFill>
            <a:prstDash val="solid"/>
            <a:round/>
            <a:headEnd type="none" w="med" len="med"/>
            <a:tailEnd type="none" w="med" len="med"/>
          </a:ln>
        </p:spPr>
      </p:cxnSp>
      <p:grpSp>
        <p:nvGrpSpPr>
          <p:cNvPr id="239" name="Google Shape;239;p39"/>
          <p:cNvGrpSpPr/>
          <p:nvPr/>
        </p:nvGrpSpPr>
        <p:grpSpPr>
          <a:xfrm>
            <a:off x="518561" y="4418531"/>
            <a:ext cx="402866" cy="369933"/>
            <a:chOff x="6985538" y="307000"/>
            <a:chExt cx="1545325" cy="1419000"/>
          </a:xfrm>
        </p:grpSpPr>
        <p:sp>
          <p:nvSpPr>
            <p:cNvPr id="240" name="Google Shape;240;p39"/>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9"/>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9"/>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9"/>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9"/>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Data Set Chosen</a:t>
            </a:r>
            <a:endParaRPr dirty="0"/>
          </a:p>
        </p:txBody>
      </p:sp>
      <p:sp>
        <p:nvSpPr>
          <p:cNvPr id="266" name="Google Shape;266;p41"/>
          <p:cNvSpPr txBox="1">
            <a:spLocks noGrp="1"/>
          </p:cNvSpPr>
          <p:nvPr>
            <p:ph type="title" idx="2"/>
          </p:nvPr>
        </p:nvSpPr>
        <p:spPr>
          <a:xfrm>
            <a:off x="7200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268" name="Google Shape;268;p41"/>
          <p:cNvCxnSpPr/>
          <p:nvPr/>
        </p:nvCxnSpPr>
        <p:spPr>
          <a:xfrm>
            <a:off x="720000" y="3600175"/>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2787774" y="165601"/>
            <a:ext cx="5239800" cy="84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Initial Data Set: Bankruptcy Data</a:t>
            </a:r>
            <a:endParaRPr dirty="0"/>
          </a:p>
        </p:txBody>
      </p:sp>
      <p:grpSp>
        <p:nvGrpSpPr>
          <p:cNvPr id="283" name="Google Shape;283;p42"/>
          <p:cNvGrpSpPr/>
          <p:nvPr/>
        </p:nvGrpSpPr>
        <p:grpSpPr>
          <a:xfrm>
            <a:off x="8222574" y="355031"/>
            <a:ext cx="402866" cy="369933"/>
            <a:chOff x="6985538" y="307000"/>
            <a:chExt cx="1545325" cy="1419000"/>
          </a:xfrm>
        </p:grpSpPr>
        <p:sp>
          <p:nvSpPr>
            <p:cNvPr id="284" name="Google Shape;284;p42"/>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2"/>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2"/>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2"/>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2"/>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2"/>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0" name="Google Shape;290;p42"/>
          <p:cNvCxnSpPr/>
          <p:nvPr/>
        </p:nvCxnSpPr>
        <p:spPr>
          <a:xfrm>
            <a:off x="2685121" y="939604"/>
            <a:ext cx="5940300" cy="0"/>
          </a:xfrm>
          <a:prstGeom prst="straightConnector1">
            <a:avLst/>
          </a:prstGeom>
          <a:noFill/>
          <a:ln w="9525" cap="flat" cmpd="sng">
            <a:solidFill>
              <a:schemeClr val="dk1"/>
            </a:solidFill>
            <a:prstDash val="solid"/>
            <a:round/>
            <a:headEnd type="none" w="med" len="med"/>
            <a:tailEnd type="none" w="med" len="med"/>
          </a:ln>
        </p:spPr>
      </p:cxnSp>
      <p:pic>
        <p:nvPicPr>
          <p:cNvPr id="291" name="Google Shape;291;p42"/>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92" name="Google Shape;292;p42"/>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92BB1C93-D04B-2525-2FC8-E135D4CFD39C}"/>
              </a:ext>
            </a:extLst>
          </p:cNvPr>
          <p:cNvPicPr>
            <a:picLocks noChangeAspect="1"/>
          </p:cNvPicPr>
          <p:nvPr/>
        </p:nvPicPr>
        <p:blipFill rotWithShape="1">
          <a:blip r:embed="rId4"/>
          <a:srcRect r="26011"/>
          <a:stretch/>
        </p:blipFill>
        <p:spPr>
          <a:xfrm>
            <a:off x="2744036" y="1175286"/>
            <a:ext cx="6072053" cy="35963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Switching Gears: Loan Data</a:t>
            </a:r>
            <a:endParaRPr dirty="0"/>
          </a:p>
        </p:txBody>
      </p:sp>
      <p:pic>
        <p:nvPicPr>
          <p:cNvPr id="3" name="Picture 2" descr="A screenshot of a computer&#10;&#10;Description automatically generated">
            <a:extLst>
              <a:ext uri="{FF2B5EF4-FFF2-40B4-BE49-F238E27FC236}">
                <a16:creationId xmlns:a16="http://schemas.microsoft.com/office/drawing/2014/main" id="{7CBAB790-39B5-454D-241A-5F988802BC34}"/>
              </a:ext>
            </a:extLst>
          </p:cNvPr>
          <p:cNvPicPr>
            <a:picLocks noChangeAspect="1"/>
          </p:cNvPicPr>
          <p:nvPr/>
        </p:nvPicPr>
        <p:blipFill>
          <a:blip r:embed="rId3"/>
          <a:stretch>
            <a:fillRect/>
          </a:stretch>
        </p:blipFill>
        <p:spPr>
          <a:xfrm>
            <a:off x="168586" y="1117363"/>
            <a:ext cx="8168154" cy="35811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Data Analytics Plan</a:t>
            </a:r>
            <a:endParaRPr dirty="0"/>
          </a:p>
        </p:txBody>
      </p:sp>
      <p:sp>
        <p:nvSpPr>
          <p:cNvPr id="266" name="Google Shape;266;p41"/>
          <p:cNvSpPr txBox="1">
            <a:spLocks noGrp="1"/>
          </p:cNvSpPr>
          <p:nvPr>
            <p:ph type="title" idx="2"/>
          </p:nvPr>
        </p:nvSpPr>
        <p:spPr>
          <a:xfrm>
            <a:off x="7200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268" name="Google Shape;268;p41"/>
          <p:cNvCxnSpPr/>
          <p:nvPr/>
        </p:nvCxnSpPr>
        <p:spPr>
          <a:xfrm>
            <a:off x="720000" y="3600175"/>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269" name="Google Shape;269;p41"/>
          <p:cNvGrpSpPr/>
          <p:nvPr/>
        </p:nvGrpSpPr>
        <p:grpSpPr>
          <a:xfrm>
            <a:off x="518561" y="355031"/>
            <a:ext cx="402866" cy="369933"/>
            <a:chOff x="6985538" y="307000"/>
            <a:chExt cx="1545325" cy="1419000"/>
          </a:xfrm>
        </p:grpSpPr>
        <p:sp>
          <p:nvSpPr>
            <p:cNvPr id="270" name="Google Shape;270;p4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6" name="Google Shape;276;p41"/>
          <p:cNvPicPr preferRelativeResize="0"/>
          <p:nvPr/>
        </p:nvPicPr>
        <p:blipFill>
          <a:blip r:embed="rId3">
            <a:alphaModFix/>
          </a:blip>
          <a:stretch>
            <a:fillRect/>
          </a:stretch>
        </p:blipFill>
        <p:spPr>
          <a:xfrm flipH="1">
            <a:off x="7129800" y="0"/>
            <a:ext cx="2014201" cy="5143475"/>
          </a:xfrm>
          <a:prstGeom prst="rect">
            <a:avLst/>
          </a:prstGeom>
          <a:noFill/>
          <a:ln>
            <a:noFill/>
          </a:ln>
        </p:spPr>
      </p:pic>
    </p:spTree>
    <p:extLst>
      <p:ext uri="{BB962C8B-B14F-4D97-AF65-F5344CB8AC3E}">
        <p14:creationId xmlns:p14="http://schemas.microsoft.com/office/powerpoint/2010/main" val="241744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4"/>
          <p:cNvSpPr txBox="1">
            <a:spLocks noGrp="1"/>
          </p:cNvSpPr>
          <p:nvPr>
            <p:ph type="title" idx="8"/>
          </p:nvPr>
        </p:nvSpPr>
        <p:spPr>
          <a:xfrm>
            <a:off x="720000" y="2695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I Planned to Analyze my Data</a:t>
            </a:r>
            <a:endParaRPr dirty="0"/>
          </a:p>
        </p:txBody>
      </p:sp>
      <p:sp>
        <p:nvSpPr>
          <p:cNvPr id="314" name="Google Shape;314;p44"/>
          <p:cNvSpPr txBox="1">
            <a:spLocks noGrp="1"/>
          </p:cNvSpPr>
          <p:nvPr>
            <p:ph type="title"/>
          </p:nvPr>
        </p:nvSpPr>
        <p:spPr>
          <a:xfrm>
            <a:off x="720007" y="1049436"/>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Training</a:t>
            </a:r>
            <a:endParaRPr dirty="0"/>
          </a:p>
        </p:txBody>
      </p:sp>
      <p:sp>
        <p:nvSpPr>
          <p:cNvPr id="315" name="Google Shape;315;p44"/>
          <p:cNvSpPr txBox="1">
            <a:spLocks noGrp="1"/>
          </p:cNvSpPr>
          <p:nvPr>
            <p:ph type="title" idx="2"/>
          </p:nvPr>
        </p:nvSpPr>
        <p:spPr>
          <a:xfrm>
            <a:off x="4571588" y="1049436"/>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SQL Database</a:t>
            </a:r>
            <a:endParaRPr dirty="0"/>
          </a:p>
        </p:txBody>
      </p:sp>
      <p:sp>
        <p:nvSpPr>
          <p:cNvPr id="316" name="Google Shape;316;p44"/>
          <p:cNvSpPr txBox="1">
            <a:spLocks noGrp="1"/>
          </p:cNvSpPr>
          <p:nvPr>
            <p:ph type="subTitle" idx="1"/>
          </p:nvPr>
        </p:nvSpPr>
        <p:spPr>
          <a:xfrm>
            <a:off x="720000" y="1437482"/>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I began by first exploring some fundamental training plans in Azure, focusing on PowerBI and Office 365</a:t>
            </a:r>
            <a:endParaRPr dirty="0"/>
          </a:p>
        </p:txBody>
      </p:sp>
      <p:sp>
        <p:nvSpPr>
          <p:cNvPr id="317" name="Google Shape;317;p44"/>
          <p:cNvSpPr txBox="1">
            <a:spLocks noGrp="1"/>
          </p:cNvSpPr>
          <p:nvPr>
            <p:ph type="subTitle" idx="3"/>
          </p:nvPr>
        </p:nvSpPr>
        <p:spPr>
          <a:xfrm>
            <a:off x="4571581" y="1406092"/>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I first tried jumping into a SQL Database within Azure, but found it was not possible with our subscription type</a:t>
            </a:r>
            <a:endParaRPr dirty="0"/>
          </a:p>
        </p:txBody>
      </p:sp>
      <p:sp>
        <p:nvSpPr>
          <p:cNvPr id="318" name="Google Shape;318;p44"/>
          <p:cNvSpPr txBox="1">
            <a:spLocks noGrp="1"/>
          </p:cNvSpPr>
          <p:nvPr>
            <p:ph type="title" idx="4"/>
          </p:nvPr>
        </p:nvSpPr>
        <p:spPr>
          <a:xfrm>
            <a:off x="720007" y="2573936"/>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Fabric</a:t>
            </a:r>
            <a:endParaRPr dirty="0"/>
          </a:p>
        </p:txBody>
      </p:sp>
      <p:sp>
        <p:nvSpPr>
          <p:cNvPr id="319" name="Google Shape;319;p44"/>
          <p:cNvSpPr txBox="1">
            <a:spLocks noGrp="1"/>
          </p:cNvSpPr>
          <p:nvPr>
            <p:ph type="title" idx="5"/>
          </p:nvPr>
        </p:nvSpPr>
        <p:spPr>
          <a:xfrm>
            <a:off x="4571588" y="2573936"/>
            <a:ext cx="2878500" cy="39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Azure ML Studio</a:t>
            </a:r>
            <a:endParaRPr dirty="0"/>
          </a:p>
        </p:txBody>
      </p:sp>
      <p:sp>
        <p:nvSpPr>
          <p:cNvPr id="320" name="Google Shape;320;p44"/>
          <p:cNvSpPr txBox="1">
            <a:spLocks noGrp="1"/>
          </p:cNvSpPr>
          <p:nvPr>
            <p:ph type="subTitle" idx="6"/>
          </p:nvPr>
        </p:nvSpPr>
        <p:spPr>
          <a:xfrm>
            <a:off x="720000" y="2967536"/>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My next step was to jump into Fabric, however, after loading my data in, I was unable to get any workflows started, and also realized it wouldn’t be the best solution for my data sets</a:t>
            </a:r>
            <a:endParaRPr dirty="0"/>
          </a:p>
        </p:txBody>
      </p:sp>
      <p:sp>
        <p:nvSpPr>
          <p:cNvPr id="321" name="Google Shape;321;p44"/>
          <p:cNvSpPr txBox="1">
            <a:spLocks noGrp="1"/>
          </p:cNvSpPr>
          <p:nvPr>
            <p:ph type="subTitle" idx="7"/>
          </p:nvPr>
        </p:nvSpPr>
        <p:spPr>
          <a:xfrm>
            <a:off x="4571581" y="2967536"/>
            <a:ext cx="287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Azure’s ML Studio seemed like the best place for my initial bankruptcy data, but like Fabric, I was unable to get anything going that would meaningfully allow me to analyze my data</a:t>
            </a:r>
            <a:endParaRPr dirty="0"/>
          </a:p>
        </p:txBody>
      </p:sp>
      <p:cxnSp>
        <p:nvCxnSpPr>
          <p:cNvPr id="322" name="Google Shape;322;p44"/>
          <p:cNvCxnSpPr/>
          <p:nvPr/>
        </p:nvCxnSpPr>
        <p:spPr>
          <a:xfrm>
            <a:off x="720000" y="2301066"/>
            <a:ext cx="7306200" cy="0"/>
          </a:xfrm>
          <a:prstGeom prst="straightConnector1">
            <a:avLst/>
          </a:prstGeom>
          <a:noFill/>
          <a:ln w="9525" cap="flat" cmpd="sng">
            <a:solidFill>
              <a:schemeClr val="dk1"/>
            </a:solidFill>
            <a:prstDash val="solid"/>
            <a:round/>
            <a:headEnd type="none" w="med" len="med"/>
            <a:tailEnd type="none" w="med" len="med"/>
          </a:ln>
        </p:spPr>
      </p:cxnSp>
      <p:sp>
        <p:nvSpPr>
          <p:cNvPr id="3" name="Oval 2">
            <a:extLst>
              <a:ext uri="{FF2B5EF4-FFF2-40B4-BE49-F238E27FC236}">
                <a16:creationId xmlns:a16="http://schemas.microsoft.com/office/drawing/2014/main" id="{C95E5522-0888-CED6-B82C-E159EAAA0448}"/>
              </a:ext>
            </a:extLst>
          </p:cNvPr>
          <p:cNvSpPr/>
          <p:nvPr/>
        </p:nvSpPr>
        <p:spPr>
          <a:xfrm>
            <a:off x="202763" y="928589"/>
            <a:ext cx="517233" cy="508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C0F68C-8F26-BA13-2E87-9517F245664D}"/>
              </a:ext>
            </a:extLst>
          </p:cNvPr>
          <p:cNvSpPr txBox="1"/>
          <p:nvPr/>
        </p:nvSpPr>
        <p:spPr>
          <a:xfrm>
            <a:off x="308979" y="982980"/>
            <a:ext cx="304800" cy="400110"/>
          </a:xfrm>
          <a:prstGeom prst="rect">
            <a:avLst/>
          </a:prstGeom>
          <a:noFill/>
        </p:spPr>
        <p:txBody>
          <a:bodyPr wrap="square" rtlCol="0">
            <a:spAutoFit/>
          </a:bodyPr>
          <a:lstStyle/>
          <a:p>
            <a:r>
              <a:rPr lang="en-US" sz="2000" dirty="0">
                <a:latin typeface="Anybody SemiBold" panose="020B0604020202020204" charset="0"/>
              </a:rPr>
              <a:t>1</a:t>
            </a:r>
          </a:p>
        </p:txBody>
      </p:sp>
      <p:sp>
        <p:nvSpPr>
          <p:cNvPr id="5" name="Oval 4">
            <a:extLst>
              <a:ext uri="{FF2B5EF4-FFF2-40B4-BE49-F238E27FC236}">
                <a16:creationId xmlns:a16="http://schemas.microsoft.com/office/drawing/2014/main" id="{953C873F-9795-C037-9E94-7A39353EE654}"/>
              </a:ext>
            </a:extLst>
          </p:cNvPr>
          <p:cNvSpPr/>
          <p:nvPr/>
        </p:nvSpPr>
        <p:spPr>
          <a:xfrm>
            <a:off x="202764" y="2458643"/>
            <a:ext cx="517233" cy="508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2B536A-060A-B854-F7C4-3E1AC63626C0}"/>
              </a:ext>
            </a:extLst>
          </p:cNvPr>
          <p:cNvSpPr txBox="1"/>
          <p:nvPr/>
        </p:nvSpPr>
        <p:spPr>
          <a:xfrm>
            <a:off x="308980" y="2513034"/>
            <a:ext cx="304800" cy="400110"/>
          </a:xfrm>
          <a:prstGeom prst="rect">
            <a:avLst/>
          </a:prstGeom>
          <a:noFill/>
        </p:spPr>
        <p:txBody>
          <a:bodyPr wrap="square" rtlCol="0">
            <a:spAutoFit/>
          </a:bodyPr>
          <a:lstStyle/>
          <a:p>
            <a:r>
              <a:rPr lang="en-US" sz="2000" dirty="0">
                <a:latin typeface="Anybody SemiBold" panose="020B0604020202020204" charset="0"/>
              </a:rPr>
              <a:t>3</a:t>
            </a:r>
          </a:p>
        </p:txBody>
      </p:sp>
      <p:sp>
        <p:nvSpPr>
          <p:cNvPr id="7" name="Oval 6">
            <a:extLst>
              <a:ext uri="{FF2B5EF4-FFF2-40B4-BE49-F238E27FC236}">
                <a16:creationId xmlns:a16="http://schemas.microsoft.com/office/drawing/2014/main" id="{61F0AC71-EE92-85AF-8FA7-21D7E2F56144}"/>
              </a:ext>
            </a:extLst>
          </p:cNvPr>
          <p:cNvSpPr/>
          <p:nvPr/>
        </p:nvSpPr>
        <p:spPr>
          <a:xfrm>
            <a:off x="4054345" y="928589"/>
            <a:ext cx="517233" cy="508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661BBBF-C4ED-9E1D-4052-D330E1BFA022}"/>
              </a:ext>
            </a:extLst>
          </p:cNvPr>
          <p:cNvSpPr txBox="1"/>
          <p:nvPr/>
        </p:nvSpPr>
        <p:spPr>
          <a:xfrm>
            <a:off x="4160561" y="982980"/>
            <a:ext cx="304800" cy="400110"/>
          </a:xfrm>
          <a:prstGeom prst="rect">
            <a:avLst/>
          </a:prstGeom>
          <a:noFill/>
        </p:spPr>
        <p:txBody>
          <a:bodyPr wrap="square" rtlCol="0">
            <a:spAutoFit/>
          </a:bodyPr>
          <a:lstStyle/>
          <a:p>
            <a:r>
              <a:rPr lang="en-US" sz="2000" dirty="0">
                <a:latin typeface="Anybody SemiBold" panose="020B0604020202020204" charset="0"/>
              </a:rPr>
              <a:t>2</a:t>
            </a:r>
          </a:p>
        </p:txBody>
      </p:sp>
      <p:sp>
        <p:nvSpPr>
          <p:cNvPr id="9" name="Oval 8">
            <a:extLst>
              <a:ext uri="{FF2B5EF4-FFF2-40B4-BE49-F238E27FC236}">
                <a16:creationId xmlns:a16="http://schemas.microsoft.com/office/drawing/2014/main" id="{0B9C7FF3-77F0-A0CD-3739-370FA1365A24}"/>
              </a:ext>
            </a:extLst>
          </p:cNvPr>
          <p:cNvSpPr/>
          <p:nvPr/>
        </p:nvSpPr>
        <p:spPr>
          <a:xfrm>
            <a:off x="4054345" y="2461899"/>
            <a:ext cx="517233" cy="5088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8A0951F-3D7D-4306-CEC0-A3E595F1F36F}"/>
              </a:ext>
            </a:extLst>
          </p:cNvPr>
          <p:cNvSpPr txBox="1"/>
          <p:nvPr/>
        </p:nvSpPr>
        <p:spPr>
          <a:xfrm>
            <a:off x="4160561" y="2516290"/>
            <a:ext cx="304800" cy="400110"/>
          </a:xfrm>
          <a:prstGeom prst="rect">
            <a:avLst/>
          </a:prstGeom>
          <a:noFill/>
        </p:spPr>
        <p:txBody>
          <a:bodyPr wrap="square" rtlCol="0">
            <a:spAutoFit/>
          </a:bodyPr>
          <a:lstStyle/>
          <a:p>
            <a:r>
              <a:rPr lang="en-US" sz="2000" dirty="0">
                <a:latin typeface="Anybody SemiBold" panose="020B0604020202020204" charset="0"/>
              </a:rPr>
              <a:t>4</a:t>
            </a:r>
          </a:p>
        </p:txBody>
      </p:sp>
      <p:pic>
        <p:nvPicPr>
          <p:cNvPr id="12" name="Picture 11" descr="A screenshot of a computer&#10;&#10;Description automatically generated">
            <a:extLst>
              <a:ext uri="{FF2B5EF4-FFF2-40B4-BE49-F238E27FC236}">
                <a16:creationId xmlns:a16="http://schemas.microsoft.com/office/drawing/2014/main" id="{0891B6FC-482D-A5BC-871C-40F2862D37A2}"/>
              </a:ext>
            </a:extLst>
          </p:cNvPr>
          <p:cNvPicPr>
            <a:picLocks noChangeAspect="1"/>
          </p:cNvPicPr>
          <p:nvPr/>
        </p:nvPicPr>
        <p:blipFill>
          <a:blip r:embed="rId3"/>
          <a:stretch>
            <a:fillRect/>
          </a:stretch>
        </p:blipFill>
        <p:spPr>
          <a:xfrm>
            <a:off x="507461" y="4181143"/>
            <a:ext cx="7306200" cy="925717"/>
          </a:xfrm>
          <a:prstGeom prst="rect">
            <a:avLst/>
          </a:prstGeom>
          <a:ln w="1270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 grpId="0"/>
      <p:bldP spid="317" grpId="0" build="p"/>
      <p:bldP spid="318" grpId="0"/>
      <p:bldP spid="319" grpId="0"/>
      <p:bldP spid="320" grpId="0" build="p"/>
      <p:bldP spid="321" grpId="0" build="p"/>
      <p:bldP spid="5" grpId="0" animBg="1"/>
      <p:bldP spid="6" grpId="0"/>
      <p:bldP spid="7" grpId="0" animBg="1"/>
      <p:bldP spid="8" grpId="0"/>
      <p:bldP spid="9"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grpSp>
        <p:nvGrpSpPr>
          <p:cNvPr id="603" name="Google Shape;603;p58"/>
          <p:cNvGrpSpPr/>
          <p:nvPr/>
        </p:nvGrpSpPr>
        <p:grpSpPr>
          <a:xfrm flipH="1">
            <a:off x="8222585" y="355031"/>
            <a:ext cx="402866" cy="369933"/>
            <a:chOff x="6985538" y="307000"/>
            <a:chExt cx="1545325" cy="1419000"/>
          </a:xfrm>
        </p:grpSpPr>
        <p:sp>
          <p:nvSpPr>
            <p:cNvPr id="604" name="Google Shape;604;p58"/>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0" name="Google Shape;610;p58"/>
          <p:cNvPicPr preferRelativeResize="0"/>
          <p:nvPr/>
        </p:nvPicPr>
        <p:blipFill>
          <a:blip r:embed="rId3">
            <a:alphaModFix/>
          </a:blip>
          <a:stretch>
            <a:fillRect/>
          </a:stretch>
        </p:blipFill>
        <p:spPr>
          <a:xfrm>
            <a:off x="11" y="12"/>
            <a:ext cx="2014201" cy="5143475"/>
          </a:xfrm>
          <a:prstGeom prst="rect">
            <a:avLst/>
          </a:prstGeom>
          <a:noFill/>
          <a:ln>
            <a:noFill/>
          </a:ln>
        </p:spPr>
      </p:pic>
      <p:sp>
        <p:nvSpPr>
          <p:cNvPr id="10" name="Google Shape;599;p58">
            <a:extLst>
              <a:ext uri="{FF2B5EF4-FFF2-40B4-BE49-F238E27FC236}">
                <a16:creationId xmlns:a16="http://schemas.microsoft.com/office/drawing/2014/main" id="{61233A8F-616D-4FDA-6419-5F035B70BED0}"/>
              </a:ext>
            </a:extLst>
          </p:cNvPr>
          <p:cNvSpPr txBox="1">
            <a:spLocks noGrp="1"/>
          </p:cNvSpPr>
          <p:nvPr>
            <p:ph type="title"/>
          </p:nvPr>
        </p:nvSpPr>
        <p:spPr>
          <a:xfrm flipH="1">
            <a:off x="3065200" y="1761725"/>
            <a:ext cx="4038300" cy="1673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dirty="0"/>
              <a:t>Trouble with ML Studio</a:t>
            </a:r>
            <a:endParaRPr dirty="0"/>
          </a:p>
        </p:txBody>
      </p:sp>
      <p:cxnSp>
        <p:nvCxnSpPr>
          <p:cNvPr id="11" name="Google Shape;602;p58">
            <a:extLst>
              <a:ext uri="{FF2B5EF4-FFF2-40B4-BE49-F238E27FC236}">
                <a16:creationId xmlns:a16="http://schemas.microsoft.com/office/drawing/2014/main" id="{43BDB83C-44A9-350C-60C3-4CB70C6E0FC2}"/>
              </a:ext>
            </a:extLst>
          </p:cNvPr>
          <p:cNvCxnSpPr/>
          <p:nvPr/>
        </p:nvCxnSpPr>
        <p:spPr>
          <a:xfrm rot="10800000">
            <a:off x="2166492" y="3600175"/>
            <a:ext cx="6405300" cy="0"/>
          </a:xfrm>
          <a:prstGeom prst="straightConnector1">
            <a:avLst/>
          </a:prstGeom>
          <a:noFill/>
          <a:ln w="9525" cap="flat" cmpd="sng">
            <a:solidFill>
              <a:schemeClr val="dk1"/>
            </a:solidFill>
            <a:prstDash val="solid"/>
            <a:round/>
            <a:headEnd type="none" w="med" len="med"/>
            <a:tailEnd type="none" w="med" len="med"/>
          </a:ln>
        </p:spPr>
      </p:cxnSp>
      <p:pic>
        <p:nvPicPr>
          <p:cNvPr id="9" name="Picture 8" descr="A screenshot of a computer&#10;&#10;Description automatically generated">
            <a:extLst>
              <a:ext uri="{FF2B5EF4-FFF2-40B4-BE49-F238E27FC236}">
                <a16:creationId xmlns:a16="http://schemas.microsoft.com/office/drawing/2014/main" id="{FF8E4C28-3F97-AB80-76D7-9BD35FF21291}"/>
              </a:ext>
            </a:extLst>
          </p:cNvPr>
          <p:cNvPicPr>
            <a:picLocks noChangeAspect="1"/>
          </p:cNvPicPr>
          <p:nvPr/>
        </p:nvPicPr>
        <p:blipFill>
          <a:blip r:embed="rId4"/>
          <a:stretch>
            <a:fillRect/>
          </a:stretch>
        </p:blipFill>
        <p:spPr>
          <a:xfrm>
            <a:off x="2142836" y="973757"/>
            <a:ext cx="6890327" cy="3195984"/>
          </a:xfrm>
          <a:prstGeom prst="rect">
            <a:avLst/>
          </a:prstGeom>
          <a:ln w="1270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 settled on: Power BI</a:t>
            </a:r>
            <a:endParaRPr dirty="0"/>
          </a:p>
        </p:txBody>
      </p:sp>
      <p:sp>
        <p:nvSpPr>
          <p:cNvPr id="5" name="Google Shape;388;p48">
            <a:extLst>
              <a:ext uri="{FF2B5EF4-FFF2-40B4-BE49-F238E27FC236}">
                <a16:creationId xmlns:a16="http://schemas.microsoft.com/office/drawing/2014/main" id="{8054D9E5-D822-B356-6361-AD6CF381157A}"/>
              </a:ext>
            </a:extLst>
          </p:cNvPr>
          <p:cNvSpPr txBox="1">
            <a:spLocks/>
          </p:cNvSpPr>
          <p:nvPr/>
        </p:nvSpPr>
        <p:spPr>
          <a:xfrm>
            <a:off x="1041781" y="1649606"/>
            <a:ext cx="2472257" cy="51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dirty="0"/>
              <a:t>I have experience and training with Power BI</a:t>
            </a:r>
          </a:p>
        </p:txBody>
      </p:sp>
      <p:sp>
        <p:nvSpPr>
          <p:cNvPr id="6" name="Google Shape;389;p48">
            <a:extLst>
              <a:ext uri="{FF2B5EF4-FFF2-40B4-BE49-F238E27FC236}">
                <a16:creationId xmlns:a16="http://schemas.microsoft.com/office/drawing/2014/main" id="{7E871845-0396-5AEF-04D7-2DC641090956}"/>
              </a:ext>
            </a:extLst>
          </p:cNvPr>
          <p:cNvSpPr txBox="1">
            <a:spLocks/>
          </p:cNvSpPr>
          <p:nvPr/>
        </p:nvSpPr>
        <p:spPr>
          <a:xfrm>
            <a:off x="1041756" y="2721932"/>
            <a:ext cx="2472282" cy="51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dirty="0"/>
              <a:t>Power BI allows for the creation of a vast degree of different visualization types</a:t>
            </a:r>
          </a:p>
        </p:txBody>
      </p:sp>
      <p:sp>
        <p:nvSpPr>
          <p:cNvPr id="7" name="Google Shape;390;p48">
            <a:extLst>
              <a:ext uri="{FF2B5EF4-FFF2-40B4-BE49-F238E27FC236}">
                <a16:creationId xmlns:a16="http://schemas.microsoft.com/office/drawing/2014/main" id="{9AD3048A-8365-4C96-C81E-50920B23DED7}"/>
              </a:ext>
            </a:extLst>
          </p:cNvPr>
          <p:cNvSpPr txBox="1">
            <a:spLocks/>
          </p:cNvSpPr>
          <p:nvPr/>
        </p:nvSpPr>
        <p:spPr>
          <a:xfrm>
            <a:off x="1041781" y="3794257"/>
            <a:ext cx="2472257" cy="51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dirty="0"/>
              <a:t>Overall, Power BI provides a simple analytics and reporting platform</a:t>
            </a:r>
          </a:p>
        </p:txBody>
      </p:sp>
      <p:sp>
        <p:nvSpPr>
          <p:cNvPr id="8" name="Google Shape;391;p48">
            <a:extLst>
              <a:ext uri="{FF2B5EF4-FFF2-40B4-BE49-F238E27FC236}">
                <a16:creationId xmlns:a16="http://schemas.microsoft.com/office/drawing/2014/main" id="{6E96EFBB-FC4D-FB4C-B60B-4414583E40D2}"/>
              </a:ext>
            </a:extLst>
          </p:cNvPr>
          <p:cNvSpPr txBox="1">
            <a:spLocks/>
          </p:cNvSpPr>
          <p:nvPr/>
        </p:nvSpPr>
        <p:spPr>
          <a:xfrm>
            <a:off x="1041769" y="3542127"/>
            <a:ext cx="3579300" cy="393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Simplicity</a:t>
            </a:r>
          </a:p>
        </p:txBody>
      </p:sp>
      <p:sp>
        <p:nvSpPr>
          <p:cNvPr id="9" name="Google Shape;392;p48">
            <a:extLst>
              <a:ext uri="{FF2B5EF4-FFF2-40B4-BE49-F238E27FC236}">
                <a16:creationId xmlns:a16="http://schemas.microsoft.com/office/drawing/2014/main" id="{6E4B8B66-C739-8319-2D09-823BB7842FF6}"/>
              </a:ext>
            </a:extLst>
          </p:cNvPr>
          <p:cNvSpPr txBox="1">
            <a:spLocks/>
          </p:cNvSpPr>
          <p:nvPr/>
        </p:nvSpPr>
        <p:spPr>
          <a:xfrm>
            <a:off x="1041767" y="2469801"/>
            <a:ext cx="3579300" cy="393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Vast Number of Options</a:t>
            </a:r>
          </a:p>
        </p:txBody>
      </p:sp>
      <p:sp>
        <p:nvSpPr>
          <p:cNvPr id="10" name="Google Shape;393;p48">
            <a:extLst>
              <a:ext uri="{FF2B5EF4-FFF2-40B4-BE49-F238E27FC236}">
                <a16:creationId xmlns:a16="http://schemas.microsoft.com/office/drawing/2014/main" id="{B6D487D6-0401-9C87-7123-B83158C9282A}"/>
              </a:ext>
            </a:extLst>
          </p:cNvPr>
          <p:cNvSpPr txBox="1">
            <a:spLocks/>
          </p:cNvSpPr>
          <p:nvPr/>
        </p:nvSpPr>
        <p:spPr>
          <a:xfrm>
            <a:off x="1041771" y="1397475"/>
            <a:ext cx="3579300" cy="393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Familiarity</a:t>
            </a:r>
          </a:p>
        </p:txBody>
      </p:sp>
      <p:grpSp>
        <p:nvGrpSpPr>
          <p:cNvPr id="11" name="Google Shape;394;p48">
            <a:extLst>
              <a:ext uri="{FF2B5EF4-FFF2-40B4-BE49-F238E27FC236}">
                <a16:creationId xmlns:a16="http://schemas.microsoft.com/office/drawing/2014/main" id="{9D8E716F-328E-DD16-8885-D7ECF9267900}"/>
              </a:ext>
            </a:extLst>
          </p:cNvPr>
          <p:cNvGrpSpPr/>
          <p:nvPr/>
        </p:nvGrpSpPr>
        <p:grpSpPr>
          <a:xfrm>
            <a:off x="316681" y="2591100"/>
            <a:ext cx="496225" cy="454800"/>
            <a:chOff x="1048600" y="1879850"/>
            <a:chExt cx="496225" cy="454800"/>
          </a:xfrm>
        </p:grpSpPr>
        <p:sp>
          <p:nvSpPr>
            <p:cNvPr id="12" name="Google Shape;395;p48">
              <a:extLst>
                <a:ext uri="{FF2B5EF4-FFF2-40B4-BE49-F238E27FC236}">
                  <a16:creationId xmlns:a16="http://schemas.microsoft.com/office/drawing/2014/main" id="{114E2F8E-55C0-A405-EF3F-89C996F74F7C}"/>
                </a:ext>
              </a:extLst>
            </p:cNvPr>
            <p:cNvSpPr/>
            <p:nvPr/>
          </p:nvSpPr>
          <p:spPr>
            <a:xfrm>
              <a:off x="1048600" y="1879850"/>
              <a:ext cx="496225" cy="454800"/>
            </a:xfrm>
            <a:custGeom>
              <a:avLst/>
              <a:gdLst/>
              <a:ahLst/>
              <a:cxnLst/>
              <a:rect l="l" t="t" r="r" b="b"/>
              <a:pathLst>
                <a:path w="19849" h="18192" extrusionOk="0">
                  <a:moveTo>
                    <a:pt x="18686" y="1163"/>
                  </a:moveTo>
                  <a:lnTo>
                    <a:pt x="18686" y="13949"/>
                  </a:lnTo>
                  <a:lnTo>
                    <a:pt x="1162" y="13949"/>
                  </a:lnTo>
                  <a:lnTo>
                    <a:pt x="1162" y="1163"/>
                  </a:lnTo>
                  <a:close/>
                  <a:moveTo>
                    <a:pt x="10491" y="15112"/>
                  </a:moveTo>
                  <a:lnTo>
                    <a:pt x="10491" y="17029"/>
                  </a:lnTo>
                  <a:lnTo>
                    <a:pt x="9329" y="17029"/>
                  </a:lnTo>
                  <a:lnTo>
                    <a:pt x="9329" y="15112"/>
                  </a:lnTo>
                  <a:close/>
                  <a:moveTo>
                    <a:pt x="581" y="1"/>
                  </a:moveTo>
                  <a:cubicBezTo>
                    <a:pt x="263" y="1"/>
                    <a:pt x="0" y="261"/>
                    <a:pt x="0" y="582"/>
                  </a:cubicBezTo>
                  <a:lnTo>
                    <a:pt x="0" y="14530"/>
                  </a:lnTo>
                  <a:cubicBezTo>
                    <a:pt x="0" y="14849"/>
                    <a:pt x="263" y="15112"/>
                    <a:pt x="581" y="15112"/>
                  </a:cubicBezTo>
                  <a:lnTo>
                    <a:pt x="8167" y="15112"/>
                  </a:lnTo>
                  <a:lnTo>
                    <a:pt x="8167" y="17029"/>
                  </a:lnTo>
                  <a:lnTo>
                    <a:pt x="6365" y="17029"/>
                  </a:lnTo>
                  <a:cubicBezTo>
                    <a:pt x="6044" y="17029"/>
                    <a:pt x="5784" y="17290"/>
                    <a:pt x="5784" y="17611"/>
                  </a:cubicBezTo>
                  <a:cubicBezTo>
                    <a:pt x="5784" y="17959"/>
                    <a:pt x="6044" y="18192"/>
                    <a:pt x="6365" y="18192"/>
                  </a:cubicBezTo>
                  <a:lnTo>
                    <a:pt x="13455" y="18192"/>
                  </a:lnTo>
                  <a:cubicBezTo>
                    <a:pt x="13774" y="18192"/>
                    <a:pt x="14037" y="17959"/>
                    <a:pt x="14037" y="17611"/>
                  </a:cubicBezTo>
                  <a:cubicBezTo>
                    <a:pt x="14037" y="17290"/>
                    <a:pt x="13774" y="17029"/>
                    <a:pt x="13455" y="17029"/>
                  </a:cubicBezTo>
                  <a:lnTo>
                    <a:pt x="11654" y="17029"/>
                  </a:lnTo>
                  <a:lnTo>
                    <a:pt x="11654" y="15112"/>
                  </a:lnTo>
                  <a:lnTo>
                    <a:pt x="19267" y="15112"/>
                  </a:lnTo>
                  <a:cubicBezTo>
                    <a:pt x="19586" y="15112"/>
                    <a:pt x="19848" y="14849"/>
                    <a:pt x="19848" y="14530"/>
                  </a:cubicBezTo>
                  <a:lnTo>
                    <a:pt x="19848" y="582"/>
                  </a:lnTo>
                  <a:cubicBezTo>
                    <a:pt x="19848" y="261"/>
                    <a:pt x="19586" y="1"/>
                    <a:pt x="19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6;p48">
              <a:extLst>
                <a:ext uri="{FF2B5EF4-FFF2-40B4-BE49-F238E27FC236}">
                  <a16:creationId xmlns:a16="http://schemas.microsoft.com/office/drawing/2014/main" id="{751C0DE9-5968-BFF5-4116-96EAED722201}"/>
                </a:ext>
              </a:extLst>
            </p:cNvPr>
            <p:cNvSpPr/>
            <p:nvPr/>
          </p:nvSpPr>
          <p:spPr>
            <a:xfrm>
              <a:off x="1145925" y="1937975"/>
              <a:ext cx="301550" cy="261550"/>
            </a:xfrm>
            <a:custGeom>
              <a:avLst/>
              <a:gdLst/>
              <a:ahLst/>
              <a:cxnLst/>
              <a:rect l="l" t="t" r="r" b="b"/>
              <a:pathLst>
                <a:path w="12062" h="10462" extrusionOk="0">
                  <a:moveTo>
                    <a:pt x="6017" y="1"/>
                  </a:moveTo>
                  <a:cubicBezTo>
                    <a:pt x="2705" y="1"/>
                    <a:pt x="1" y="2702"/>
                    <a:pt x="1" y="6015"/>
                  </a:cubicBezTo>
                  <a:cubicBezTo>
                    <a:pt x="1" y="7642"/>
                    <a:pt x="612" y="9153"/>
                    <a:pt x="1775" y="10287"/>
                  </a:cubicBezTo>
                  <a:cubicBezTo>
                    <a:pt x="1876" y="10404"/>
                    <a:pt x="2021" y="10462"/>
                    <a:pt x="2170" y="10462"/>
                  </a:cubicBezTo>
                  <a:cubicBezTo>
                    <a:pt x="2319" y="10462"/>
                    <a:pt x="2472" y="10404"/>
                    <a:pt x="2588" y="10287"/>
                  </a:cubicBezTo>
                  <a:lnTo>
                    <a:pt x="3488" y="9385"/>
                  </a:lnTo>
                  <a:cubicBezTo>
                    <a:pt x="3720" y="9153"/>
                    <a:pt x="3720" y="8776"/>
                    <a:pt x="3488" y="8544"/>
                  </a:cubicBezTo>
                  <a:cubicBezTo>
                    <a:pt x="3372" y="8442"/>
                    <a:pt x="3226" y="8391"/>
                    <a:pt x="3081" y="8391"/>
                  </a:cubicBezTo>
                  <a:cubicBezTo>
                    <a:pt x="2936" y="8391"/>
                    <a:pt x="2791" y="8442"/>
                    <a:pt x="2674" y="8544"/>
                  </a:cubicBezTo>
                  <a:lnTo>
                    <a:pt x="2209" y="9037"/>
                  </a:lnTo>
                  <a:cubicBezTo>
                    <a:pt x="1658" y="8311"/>
                    <a:pt x="1310" y="7498"/>
                    <a:pt x="1193" y="6596"/>
                  </a:cubicBezTo>
                  <a:lnTo>
                    <a:pt x="2035" y="6596"/>
                  </a:lnTo>
                  <a:cubicBezTo>
                    <a:pt x="2356" y="6596"/>
                    <a:pt x="2616" y="6335"/>
                    <a:pt x="2616" y="6015"/>
                  </a:cubicBezTo>
                  <a:cubicBezTo>
                    <a:pt x="2616" y="5696"/>
                    <a:pt x="2356" y="5433"/>
                    <a:pt x="2035" y="5433"/>
                  </a:cubicBezTo>
                  <a:lnTo>
                    <a:pt x="1193" y="5433"/>
                  </a:lnTo>
                  <a:cubicBezTo>
                    <a:pt x="1310" y="4562"/>
                    <a:pt x="1658" y="3720"/>
                    <a:pt x="2209" y="3023"/>
                  </a:cubicBezTo>
                  <a:lnTo>
                    <a:pt x="2674" y="3488"/>
                  </a:lnTo>
                  <a:cubicBezTo>
                    <a:pt x="2791" y="3604"/>
                    <a:pt x="2936" y="3662"/>
                    <a:pt x="3081" y="3662"/>
                  </a:cubicBezTo>
                  <a:cubicBezTo>
                    <a:pt x="3226" y="3662"/>
                    <a:pt x="3372" y="3604"/>
                    <a:pt x="3488" y="3488"/>
                  </a:cubicBezTo>
                  <a:cubicBezTo>
                    <a:pt x="3720" y="3255"/>
                    <a:pt x="3720" y="2907"/>
                    <a:pt x="3488" y="2674"/>
                  </a:cubicBezTo>
                  <a:lnTo>
                    <a:pt x="3023" y="2209"/>
                  </a:lnTo>
                  <a:cubicBezTo>
                    <a:pt x="3720" y="1628"/>
                    <a:pt x="4564" y="1307"/>
                    <a:pt x="5436" y="1191"/>
                  </a:cubicBezTo>
                  <a:lnTo>
                    <a:pt x="5436" y="2035"/>
                  </a:lnTo>
                  <a:cubicBezTo>
                    <a:pt x="5436" y="2353"/>
                    <a:pt x="5696" y="2616"/>
                    <a:pt x="6017" y="2616"/>
                  </a:cubicBezTo>
                  <a:cubicBezTo>
                    <a:pt x="6336" y="2616"/>
                    <a:pt x="6598" y="2353"/>
                    <a:pt x="6598" y="2035"/>
                  </a:cubicBezTo>
                  <a:lnTo>
                    <a:pt x="6598" y="1191"/>
                  </a:lnTo>
                  <a:cubicBezTo>
                    <a:pt x="7498" y="1307"/>
                    <a:pt x="8342" y="1628"/>
                    <a:pt x="9039" y="2209"/>
                  </a:cubicBezTo>
                  <a:lnTo>
                    <a:pt x="8544" y="2674"/>
                  </a:lnTo>
                  <a:cubicBezTo>
                    <a:pt x="8342" y="2907"/>
                    <a:pt x="8342" y="3255"/>
                    <a:pt x="8544" y="3488"/>
                  </a:cubicBezTo>
                  <a:cubicBezTo>
                    <a:pt x="8660" y="3604"/>
                    <a:pt x="8813" y="3662"/>
                    <a:pt x="8966" y="3662"/>
                  </a:cubicBezTo>
                  <a:cubicBezTo>
                    <a:pt x="9119" y="3662"/>
                    <a:pt x="9272" y="3604"/>
                    <a:pt x="9388" y="3488"/>
                  </a:cubicBezTo>
                  <a:lnTo>
                    <a:pt x="9853" y="3023"/>
                  </a:lnTo>
                  <a:cubicBezTo>
                    <a:pt x="10404" y="3720"/>
                    <a:pt x="10753" y="4562"/>
                    <a:pt x="10869" y="5433"/>
                  </a:cubicBezTo>
                  <a:lnTo>
                    <a:pt x="9997" y="5433"/>
                  </a:lnTo>
                  <a:cubicBezTo>
                    <a:pt x="9679" y="5433"/>
                    <a:pt x="9416" y="5696"/>
                    <a:pt x="9416" y="6015"/>
                  </a:cubicBezTo>
                  <a:cubicBezTo>
                    <a:pt x="9416" y="6335"/>
                    <a:pt x="9679" y="6596"/>
                    <a:pt x="9997" y="6596"/>
                  </a:cubicBezTo>
                  <a:lnTo>
                    <a:pt x="10869" y="6596"/>
                  </a:lnTo>
                  <a:cubicBezTo>
                    <a:pt x="10753" y="7498"/>
                    <a:pt x="10404" y="8311"/>
                    <a:pt x="9853" y="9037"/>
                  </a:cubicBezTo>
                  <a:lnTo>
                    <a:pt x="9388" y="8544"/>
                  </a:lnTo>
                  <a:cubicBezTo>
                    <a:pt x="9272" y="8442"/>
                    <a:pt x="9119" y="8391"/>
                    <a:pt x="8966" y="8391"/>
                  </a:cubicBezTo>
                  <a:cubicBezTo>
                    <a:pt x="8813" y="8391"/>
                    <a:pt x="8660" y="8442"/>
                    <a:pt x="8544" y="8544"/>
                  </a:cubicBezTo>
                  <a:cubicBezTo>
                    <a:pt x="8342" y="8776"/>
                    <a:pt x="8342" y="9153"/>
                    <a:pt x="8544" y="9385"/>
                  </a:cubicBezTo>
                  <a:lnTo>
                    <a:pt x="9474" y="10287"/>
                  </a:lnTo>
                  <a:cubicBezTo>
                    <a:pt x="9576" y="10404"/>
                    <a:pt x="9722" y="10462"/>
                    <a:pt x="9870" y="10462"/>
                  </a:cubicBezTo>
                  <a:cubicBezTo>
                    <a:pt x="10019" y="10462"/>
                    <a:pt x="10172" y="10404"/>
                    <a:pt x="10288" y="10287"/>
                  </a:cubicBezTo>
                  <a:cubicBezTo>
                    <a:pt x="11422" y="9153"/>
                    <a:pt x="12062" y="7642"/>
                    <a:pt x="12062" y="6015"/>
                  </a:cubicBezTo>
                  <a:cubicBezTo>
                    <a:pt x="12062" y="2702"/>
                    <a:pt x="9358" y="1"/>
                    <a:pt x="6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7;p48">
              <a:extLst>
                <a:ext uri="{FF2B5EF4-FFF2-40B4-BE49-F238E27FC236}">
                  <a16:creationId xmlns:a16="http://schemas.microsoft.com/office/drawing/2014/main" id="{CD359C99-46D0-356F-7B16-218198BA0059}"/>
                </a:ext>
              </a:extLst>
            </p:cNvPr>
            <p:cNvSpPr/>
            <p:nvPr/>
          </p:nvSpPr>
          <p:spPr>
            <a:xfrm>
              <a:off x="1252750" y="2036025"/>
              <a:ext cx="97375" cy="95925"/>
            </a:xfrm>
            <a:custGeom>
              <a:avLst/>
              <a:gdLst/>
              <a:ahLst/>
              <a:cxnLst/>
              <a:rect l="l" t="t" r="r" b="b"/>
              <a:pathLst>
                <a:path w="3895" h="3837" extrusionOk="0">
                  <a:moveTo>
                    <a:pt x="1744" y="1511"/>
                  </a:moveTo>
                  <a:cubicBezTo>
                    <a:pt x="2063" y="1511"/>
                    <a:pt x="2325" y="1774"/>
                    <a:pt x="2325" y="2093"/>
                  </a:cubicBezTo>
                  <a:cubicBezTo>
                    <a:pt x="2325" y="2413"/>
                    <a:pt x="2063" y="2674"/>
                    <a:pt x="1744" y="2674"/>
                  </a:cubicBezTo>
                  <a:cubicBezTo>
                    <a:pt x="1423" y="2674"/>
                    <a:pt x="1163" y="2413"/>
                    <a:pt x="1163" y="2093"/>
                  </a:cubicBezTo>
                  <a:cubicBezTo>
                    <a:pt x="1163" y="1774"/>
                    <a:pt x="1423" y="1511"/>
                    <a:pt x="1744" y="1511"/>
                  </a:cubicBezTo>
                  <a:close/>
                  <a:moveTo>
                    <a:pt x="3266" y="0"/>
                  </a:moveTo>
                  <a:cubicBezTo>
                    <a:pt x="3117" y="0"/>
                    <a:pt x="2965" y="59"/>
                    <a:pt x="2849" y="175"/>
                  </a:cubicBezTo>
                  <a:lnTo>
                    <a:pt x="2500" y="523"/>
                  </a:lnTo>
                  <a:cubicBezTo>
                    <a:pt x="2267" y="407"/>
                    <a:pt x="2035" y="349"/>
                    <a:pt x="1744" y="349"/>
                  </a:cubicBezTo>
                  <a:cubicBezTo>
                    <a:pt x="784" y="349"/>
                    <a:pt x="1" y="1135"/>
                    <a:pt x="1" y="2093"/>
                  </a:cubicBezTo>
                  <a:cubicBezTo>
                    <a:pt x="1" y="3053"/>
                    <a:pt x="784" y="3836"/>
                    <a:pt x="1744" y="3836"/>
                  </a:cubicBezTo>
                  <a:cubicBezTo>
                    <a:pt x="2702" y="3836"/>
                    <a:pt x="3488" y="3053"/>
                    <a:pt x="3488" y="2093"/>
                  </a:cubicBezTo>
                  <a:cubicBezTo>
                    <a:pt x="3488" y="1832"/>
                    <a:pt x="3430" y="1570"/>
                    <a:pt x="3313" y="1337"/>
                  </a:cubicBezTo>
                  <a:lnTo>
                    <a:pt x="3662" y="988"/>
                  </a:lnTo>
                  <a:cubicBezTo>
                    <a:pt x="3895" y="786"/>
                    <a:pt x="3895" y="407"/>
                    <a:pt x="3662" y="175"/>
                  </a:cubicBezTo>
                  <a:cubicBezTo>
                    <a:pt x="3560" y="59"/>
                    <a:pt x="3415" y="0"/>
                    <a:pt x="32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398;p48">
            <a:extLst>
              <a:ext uri="{FF2B5EF4-FFF2-40B4-BE49-F238E27FC236}">
                <a16:creationId xmlns:a16="http://schemas.microsoft.com/office/drawing/2014/main" id="{36E6AEB6-D4F5-381F-A55D-4F9E6D2DBEBE}"/>
              </a:ext>
            </a:extLst>
          </p:cNvPr>
          <p:cNvGrpSpPr/>
          <p:nvPr/>
        </p:nvGrpSpPr>
        <p:grpSpPr>
          <a:xfrm>
            <a:off x="316681" y="3661275"/>
            <a:ext cx="496925" cy="495675"/>
            <a:chOff x="1048600" y="2599575"/>
            <a:chExt cx="496925" cy="495675"/>
          </a:xfrm>
        </p:grpSpPr>
        <p:sp>
          <p:nvSpPr>
            <p:cNvPr id="16" name="Google Shape;399;p48">
              <a:extLst>
                <a:ext uri="{FF2B5EF4-FFF2-40B4-BE49-F238E27FC236}">
                  <a16:creationId xmlns:a16="http://schemas.microsoft.com/office/drawing/2014/main" id="{F446B01C-C2E5-048F-B018-B982D51C5642}"/>
                </a:ext>
              </a:extLst>
            </p:cNvPr>
            <p:cNvSpPr/>
            <p:nvPr/>
          </p:nvSpPr>
          <p:spPr>
            <a:xfrm>
              <a:off x="1048600" y="2599575"/>
              <a:ext cx="233925" cy="405175"/>
            </a:xfrm>
            <a:custGeom>
              <a:avLst/>
              <a:gdLst/>
              <a:ahLst/>
              <a:cxnLst/>
              <a:rect l="l" t="t" r="r" b="b"/>
              <a:pathLst>
                <a:path w="9357" h="16207" extrusionOk="0">
                  <a:moveTo>
                    <a:pt x="8195" y="1259"/>
                  </a:moveTo>
                  <a:lnTo>
                    <a:pt x="8195" y="2856"/>
                  </a:lnTo>
                  <a:cubicBezTo>
                    <a:pt x="6742" y="3235"/>
                    <a:pt x="5405" y="4049"/>
                    <a:pt x="4417" y="5211"/>
                  </a:cubicBezTo>
                  <a:cubicBezTo>
                    <a:pt x="3343" y="6517"/>
                    <a:pt x="2732" y="8175"/>
                    <a:pt x="2732" y="9888"/>
                  </a:cubicBezTo>
                  <a:cubicBezTo>
                    <a:pt x="2732" y="11197"/>
                    <a:pt x="3080" y="12476"/>
                    <a:pt x="3750" y="13608"/>
                  </a:cubicBezTo>
                  <a:lnTo>
                    <a:pt x="2615" y="14742"/>
                  </a:lnTo>
                  <a:cubicBezTo>
                    <a:pt x="1658" y="13289"/>
                    <a:pt x="1162" y="11632"/>
                    <a:pt x="1162" y="9888"/>
                  </a:cubicBezTo>
                  <a:cubicBezTo>
                    <a:pt x="1162" y="5676"/>
                    <a:pt x="4157" y="2073"/>
                    <a:pt x="8195" y="1259"/>
                  </a:cubicBezTo>
                  <a:close/>
                  <a:moveTo>
                    <a:pt x="8807" y="1"/>
                  </a:moveTo>
                  <a:cubicBezTo>
                    <a:pt x="8778" y="1"/>
                    <a:pt x="8748" y="3"/>
                    <a:pt x="8718" y="8"/>
                  </a:cubicBezTo>
                  <a:cubicBezTo>
                    <a:pt x="3750" y="620"/>
                    <a:pt x="0" y="4862"/>
                    <a:pt x="0" y="9888"/>
                  </a:cubicBezTo>
                  <a:cubicBezTo>
                    <a:pt x="0" y="12127"/>
                    <a:pt x="728" y="14219"/>
                    <a:pt x="2092" y="15991"/>
                  </a:cubicBezTo>
                  <a:cubicBezTo>
                    <a:pt x="2203" y="16133"/>
                    <a:pt x="2382" y="16207"/>
                    <a:pt x="2560" y="16207"/>
                  </a:cubicBezTo>
                  <a:cubicBezTo>
                    <a:pt x="2710" y="16207"/>
                    <a:pt x="2858" y="16155"/>
                    <a:pt x="2964" y="16049"/>
                  </a:cubicBezTo>
                  <a:lnTo>
                    <a:pt x="4912" y="14103"/>
                  </a:lnTo>
                  <a:cubicBezTo>
                    <a:pt x="5114" y="13898"/>
                    <a:pt x="5145" y="13580"/>
                    <a:pt x="4970" y="13347"/>
                  </a:cubicBezTo>
                  <a:cubicBezTo>
                    <a:pt x="4273" y="12329"/>
                    <a:pt x="3894" y="11139"/>
                    <a:pt x="3894" y="9888"/>
                  </a:cubicBezTo>
                  <a:cubicBezTo>
                    <a:pt x="3894" y="6924"/>
                    <a:pt x="5986" y="4425"/>
                    <a:pt x="8892" y="3902"/>
                  </a:cubicBezTo>
                  <a:cubicBezTo>
                    <a:pt x="9155" y="3844"/>
                    <a:pt x="9357" y="3611"/>
                    <a:pt x="9357" y="3321"/>
                  </a:cubicBezTo>
                  <a:lnTo>
                    <a:pt x="9357" y="589"/>
                  </a:lnTo>
                  <a:cubicBezTo>
                    <a:pt x="9357" y="271"/>
                    <a:pt x="9114" y="1"/>
                    <a:pt x="88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0;p48">
              <a:extLst>
                <a:ext uri="{FF2B5EF4-FFF2-40B4-BE49-F238E27FC236}">
                  <a16:creationId xmlns:a16="http://schemas.microsoft.com/office/drawing/2014/main" id="{E2753D04-E18F-17E8-5A05-7084F70B73B0}"/>
                </a:ext>
              </a:extLst>
            </p:cNvPr>
            <p:cNvSpPr/>
            <p:nvPr/>
          </p:nvSpPr>
          <p:spPr>
            <a:xfrm>
              <a:off x="1137225" y="2861300"/>
              <a:ext cx="408300" cy="233950"/>
            </a:xfrm>
            <a:custGeom>
              <a:avLst/>
              <a:gdLst/>
              <a:ahLst/>
              <a:cxnLst/>
              <a:rect l="l" t="t" r="r" b="b"/>
              <a:pathLst>
                <a:path w="16332" h="9358" extrusionOk="0">
                  <a:moveTo>
                    <a:pt x="15025" y="1163"/>
                  </a:moveTo>
                  <a:cubicBezTo>
                    <a:pt x="14211" y="5203"/>
                    <a:pt x="10608" y="8195"/>
                    <a:pt x="6423" y="8195"/>
                  </a:cubicBezTo>
                  <a:cubicBezTo>
                    <a:pt x="4650" y="8195"/>
                    <a:pt x="2994" y="7702"/>
                    <a:pt x="1541" y="6742"/>
                  </a:cubicBezTo>
                  <a:lnTo>
                    <a:pt x="2674" y="5610"/>
                  </a:lnTo>
                  <a:cubicBezTo>
                    <a:pt x="3808" y="6277"/>
                    <a:pt x="5087" y="6656"/>
                    <a:pt x="6423" y="6656"/>
                  </a:cubicBezTo>
                  <a:cubicBezTo>
                    <a:pt x="8109" y="6656"/>
                    <a:pt x="9764" y="6045"/>
                    <a:pt x="11073" y="4940"/>
                  </a:cubicBezTo>
                  <a:cubicBezTo>
                    <a:pt x="12235" y="3952"/>
                    <a:pt x="13077" y="2616"/>
                    <a:pt x="13425" y="1163"/>
                  </a:cubicBezTo>
                  <a:close/>
                  <a:moveTo>
                    <a:pt x="12960" y="0"/>
                  </a:moveTo>
                  <a:cubicBezTo>
                    <a:pt x="12670" y="0"/>
                    <a:pt x="12437" y="205"/>
                    <a:pt x="12379" y="465"/>
                  </a:cubicBezTo>
                  <a:cubicBezTo>
                    <a:pt x="11856" y="3371"/>
                    <a:pt x="9357" y="5463"/>
                    <a:pt x="6423" y="5463"/>
                  </a:cubicBezTo>
                  <a:cubicBezTo>
                    <a:pt x="5145" y="5463"/>
                    <a:pt x="3952" y="5087"/>
                    <a:pt x="2936" y="4389"/>
                  </a:cubicBezTo>
                  <a:cubicBezTo>
                    <a:pt x="2833" y="4312"/>
                    <a:pt x="2713" y="4275"/>
                    <a:pt x="2593" y="4275"/>
                  </a:cubicBezTo>
                  <a:cubicBezTo>
                    <a:pt x="2443" y="4275"/>
                    <a:pt x="2293" y="4334"/>
                    <a:pt x="2181" y="4448"/>
                  </a:cubicBezTo>
                  <a:lnTo>
                    <a:pt x="233" y="6393"/>
                  </a:lnTo>
                  <a:cubicBezTo>
                    <a:pt x="0" y="6656"/>
                    <a:pt x="30" y="7063"/>
                    <a:pt x="291" y="7265"/>
                  </a:cubicBezTo>
                  <a:cubicBezTo>
                    <a:pt x="2065" y="8632"/>
                    <a:pt x="4185" y="9357"/>
                    <a:pt x="6423" y="9357"/>
                  </a:cubicBezTo>
                  <a:cubicBezTo>
                    <a:pt x="11422" y="9357"/>
                    <a:pt x="15664" y="5610"/>
                    <a:pt x="16273" y="640"/>
                  </a:cubicBezTo>
                  <a:cubicBezTo>
                    <a:pt x="16331" y="291"/>
                    <a:pt x="16071" y="0"/>
                    <a:pt x="1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1;p48">
              <a:extLst>
                <a:ext uri="{FF2B5EF4-FFF2-40B4-BE49-F238E27FC236}">
                  <a16:creationId xmlns:a16="http://schemas.microsoft.com/office/drawing/2014/main" id="{53AC6C21-0794-D8DD-FE32-3E7ED8A544DB}"/>
                </a:ext>
              </a:extLst>
            </p:cNvPr>
            <p:cNvSpPr/>
            <p:nvPr/>
          </p:nvSpPr>
          <p:spPr>
            <a:xfrm>
              <a:off x="1312325" y="2599575"/>
              <a:ext cx="233200" cy="232700"/>
            </a:xfrm>
            <a:custGeom>
              <a:avLst/>
              <a:gdLst/>
              <a:ahLst/>
              <a:cxnLst/>
              <a:rect l="l" t="t" r="r" b="b"/>
              <a:pathLst>
                <a:path w="9328" h="9308" extrusionOk="0">
                  <a:moveTo>
                    <a:pt x="1163" y="1259"/>
                  </a:moveTo>
                  <a:cubicBezTo>
                    <a:pt x="4620" y="1956"/>
                    <a:pt x="7323" y="4658"/>
                    <a:pt x="8021" y="8117"/>
                  </a:cubicBezTo>
                  <a:lnTo>
                    <a:pt x="6421" y="8117"/>
                  </a:lnTo>
                  <a:cubicBezTo>
                    <a:pt x="5782" y="5529"/>
                    <a:pt x="3748" y="3495"/>
                    <a:pt x="1163" y="2856"/>
                  </a:cubicBezTo>
                  <a:lnTo>
                    <a:pt x="1163" y="1259"/>
                  </a:lnTo>
                  <a:close/>
                  <a:moveTo>
                    <a:pt x="551" y="1"/>
                  </a:moveTo>
                  <a:cubicBezTo>
                    <a:pt x="243" y="1"/>
                    <a:pt x="1" y="271"/>
                    <a:pt x="1" y="589"/>
                  </a:cubicBezTo>
                  <a:lnTo>
                    <a:pt x="1" y="3321"/>
                  </a:lnTo>
                  <a:cubicBezTo>
                    <a:pt x="1" y="3611"/>
                    <a:pt x="203" y="3844"/>
                    <a:pt x="466" y="3902"/>
                  </a:cubicBezTo>
                  <a:cubicBezTo>
                    <a:pt x="2965" y="4339"/>
                    <a:pt x="4941" y="6315"/>
                    <a:pt x="5375" y="8814"/>
                  </a:cubicBezTo>
                  <a:cubicBezTo>
                    <a:pt x="5433" y="9105"/>
                    <a:pt x="5666" y="9307"/>
                    <a:pt x="5956" y="9307"/>
                  </a:cubicBezTo>
                  <a:lnTo>
                    <a:pt x="8718" y="9307"/>
                  </a:lnTo>
                  <a:cubicBezTo>
                    <a:pt x="9067" y="9307"/>
                    <a:pt x="9327" y="8989"/>
                    <a:pt x="9269" y="8640"/>
                  </a:cubicBezTo>
                  <a:cubicBezTo>
                    <a:pt x="9009" y="6459"/>
                    <a:pt x="7991" y="4397"/>
                    <a:pt x="6452" y="2828"/>
                  </a:cubicBezTo>
                  <a:cubicBezTo>
                    <a:pt x="4882" y="1287"/>
                    <a:pt x="2818" y="271"/>
                    <a:pt x="640" y="8"/>
                  </a:cubicBezTo>
                  <a:cubicBezTo>
                    <a:pt x="610" y="3"/>
                    <a:pt x="580" y="1"/>
                    <a:pt x="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2;p48">
              <a:extLst>
                <a:ext uri="{FF2B5EF4-FFF2-40B4-BE49-F238E27FC236}">
                  <a16:creationId xmlns:a16="http://schemas.microsoft.com/office/drawing/2014/main" id="{FADD6886-A9C2-95D8-2D7A-5C0097122E3A}"/>
                </a:ext>
              </a:extLst>
            </p:cNvPr>
            <p:cNvSpPr/>
            <p:nvPr/>
          </p:nvSpPr>
          <p:spPr>
            <a:xfrm>
              <a:off x="1175000" y="2724025"/>
              <a:ext cx="244875" cy="244825"/>
            </a:xfrm>
            <a:custGeom>
              <a:avLst/>
              <a:gdLst/>
              <a:ahLst/>
              <a:cxnLst/>
              <a:rect l="l" t="t" r="r" b="b"/>
              <a:pathLst>
                <a:path w="9795" h="9793" extrusionOk="0">
                  <a:moveTo>
                    <a:pt x="4912" y="1163"/>
                  </a:moveTo>
                  <a:cubicBezTo>
                    <a:pt x="6947" y="1163"/>
                    <a:pt x="8632" y="2848"/>
                    <a:pt x="8632" y="4910"/>
                  </a:cubicBezTo>
                  <a:cubicBezTo>
                    <a:pt x="8632" y="6944"/>
                    <a:pt x="6947" y="8630"/>
                    <a:pt x="4912" y="8630"/>
                  </a:cubicBezTo>
                  <a:cubicBezTo>
                    <a:pt x="2848" y="8630"/>
                    <a:pt x="1163" y="6944"/>
                    <a:pt x="1163" y="4910"/>
                  </a:cubicBezTo>
                  <a:cubicBezTo>
                    <a:pt x="1163" y="2848"/>
                    <a:pt x="2848" y="1163"/>
                    <a:pt x="4912" y="1163"/>
                  </a:cubicBezTo>
                  <a:close/>
                  <a:moveTo>
                    <a:pt x="4912" y="0"/>
                  </a:moveTo>
                  <a:cubicBezTo>
                    <a:pt x="2209" y="0"/>
                    <a:pt x="0" y="2209"/>
                    <a:pt x="0" y="4910"/>
                  </a:cubicBezTo>
                  <a:cubicBezTo>
                    <a:pt x="0" y="7614"/>
                    <a:pt x="2209" y="9792"/>
                    <a:pt x="4912" y="9792"/>
                  </a:cubicBezTo>
                  <a:cubicBezTo>
                    <a:pt x="7586" y="9792"/>
                    <a:pt x="9794" y="7614"/>
                    <a:pt x="9794" y="4910"/>
                  </a:cubicBezTo>
                  <a:cubicBezTo>
                    <a:pt x="9794" y="2209"/>
                    <a:pt x="7586" y="0"/>
                    <a:pt x="4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403;p48">
            <a:extLst>
              <a:ext uri="{FF2B5EF4-FFF2-40B4-BE49-F238E27FC236}">
                <a16:creationId xmlns:a16="http://schemas.microsoft.com/office/drawing/2014/main" id="{25095905-F78D-2E55-D0D9-BB7BC52FCD23}"/>
              </a:ext>
            </a:extLst>
          </p:cNvPr>
          <p:cNvGrpSpPr/>
          <p:nvPr/>
        </p:nvGrpSpPr>
        <p:grpSpPr>
          <a:xfrm>
            <a:off x="316681" y="1479500"/>
            <a:ext cx="496225" cy="496225"/>
            <a:chOff x="1048600" y="1119225"/>
            <a:chExt cx="496225" cy="496225"/>
          </a:xfrm>
        </p:grpSpPr>
        <p:sp>
          <p:nvSpPr>
            <p:cNvPr id="21" name="Google Shape;404;p48">
              <a:extLst>
                <a:ext uri="{FF2B5EF4-FFF2-40B4-BE49-F238E27FC236}">
                  <a16:creationId xmlns:a16="http://schemas.microsoft.com/office/drawing/2014/main" id="{FF07D3A9-E016-C0DC-0297-9D6F216CF000}"/>
                </a:ext>
              </a:extLst>
            </p:cNvPr>
            <p:cNvSpPr/>
            <p:nvPr/>
          </p:nvSpPr>
          <p:spPr>
            <a:xfrm>
              <a:off x="1252750" y="1177325"/>
              <a:ext cx="29100" cy="29100"/>
            </a:xfrm>
            <a:custGeom>
              <a:avLst/>
              <a:gdLst/>
              <a:ahLst/>
              <a:cxnLst/>
              <a:rect l="l" t="t" r="r" b="b"/>
              <a:pathLst>
                <a:path w="1164" h="1164" extrusionOk="0">
                  <a:moveTo>
                    <a:pt x="582" y="1"/>
                  </a:moveTo>
                  <a:cubicBezTo>
                    <a:pt x="261" y="1"/>
                    <a:pt x="1" y="263"/>
                    <a:pt x="1" y="582"/>
                  </a:cubicBezTo>
                  <a:cubicBezTo>
                    <a:pt x="1" y="903"/>
                    <a:pt x="261" y="1163"/>
                    <a:pt x="582" y="1163"/>
                  </a:cubicBezTo>
                  <a:cubicBezTo>
                    <a:pt x="900" y="1163"/>
                    <a:pt x="1163" y="903"/>
                    <a:pt x="1163" y="582"/>
                  </a:cubicBezTo>
                  <a:cubicBezTo>
                    <a:pt x="1163" y="263"/>
                    <a:pt x="900"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5;p48">
              <a:extLst>
                <a:ext uri="{FF2B5EF4-FFF2-40B4-BE49-F238E27FC236}">
                  <a16:creationId xmlns:a16="http://schemas.microsoft.com/office/drawing/2014/main" id="{5490FBE8-E3B3-D984-B85B-8AB06F9BEA09}"/>
                </a:ext>
              </a:extLst>
            </p:cNvPr>
            <p:cNvSpPr/>
            <p:nvPr/>
          </p:nvSpPr>
          <p:spPr>
            <a:xfrm>
              <a:off x="1310875" y="1177325"/>
              <a:ext cx="29075" cy="29100"/>
            </a:xfrm>
            <a:custGeom>
              <a:avLst/>
              <a:gdLst/>
              <a:ahLst/>
              <a:cxnLst/>
              <a:rect l="l" t="t" r="r" b="b"/>
              <a:pathLst>
                <a:path w="1163" h="1164" extrusionOk="0">
                  <a:moveTo>
                    <a:pt x="582" y="1"/>
                  </a:moveTo>
                  <a:cubicBezTo>
                    <a:pt x="261" y="1"/>
                    <a:pt x="0" y="263"/>
                    <a:pt x="0" y="582"/>
                  </a:cubicBezTo>
                  <a:cubicBezTo>
                    <a:pt x="0" y="903"/>
                    <a:pt x="261" y="1163"/>
                    <a:pt x="582" y="1163"/>
                  </a:cubicBezTo>
                  <a:cubicBezTo>
                    <a:pt x="900" y="1163"/>
                    <a:pt x="1163" y="903"/>
                    <a:pt x="1163" y="582"/>
                  </a:cubicBezTo>
                  <a:cubicBezTo>
                    <a:pt x="1163" y="263"/>
                    <a:pt x="900" y="1"/>
                    <a:pt x="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6;p48">
              <a:extLst>
                <a:ext uri="{FF2B5EF4-FFF2-40B4-BE49-F238E27FC236}">
                  <a16:creationId xmlns:a16="http://schemas.microsoft.com/office/drawing/2014/main" id="{3C5CB1C1-2A3C-8DF3-6B9C-54BFA994E180}"/>
                </a:ext>
              </a:extLst>
            </p:cNvPr>
            <p:cNvSpPr/>
            <p:nvPr/>
          </p:nvSpPr>
          <p:spPr>
            <a:xfrm>
              <a:off x="1107450" y="1478850"/>
              <a:ext cx="29100" cy="29075"/>
            </a:xfrm>
            <a:custGeom>
              <a:avLst/>
              <a:gdLst/>
              <a:ahLst/>
              <a:cxnLst/>
              <a:rect l="l" t="t" r="r" b="b"/>
              <a:pathLst>
                <a:path w="1164" h="1163" extrusionOk="0">
                  <a:moveTo>
                    <a:pt x="582" y="0"/>
                  </a:moveTo>
                  <a:cubicBezTo>
                    <a:pt x="261" y="0"/>
                    <a:pt x="1" y="261"/>
                    <a:pt x="1" y="582"/>
                  </a:cubicBezTo>
                  <a:cubicBezTo>
                    <a:pt x="1" y="900"/>
                    <a:pt x="261" y="1163"/>
                    <a:pt x="582" y="1163"/>
                  </a:cubicBezTo>
                  <a:cubicBezTo>
                    <a:pt x="901" y="1163"/>
                    <a:pt x="1163" y="900"/>
                    <a:pt x="1163" y="582"/>
                  </a:cubicBezTo>
                  <a:cubicBezTo>
                    <a:pt x="1163" y="261"/>
                    <a:pt x="901"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7;p48">
              <a:extLst>
                <a:ext uri="{FF2B5EF4-FFF2-40B4-BE49-F238E27FC236}">
                  <a16:creationId xmlns:a16="http://schemas.microsoft.com/office/drawing/2014/main" id="{7A7E790C-0707-FA68-9775-F3CA89A000DC}"/>
                </a:ext>
              </a:extLst>
            </p:cNvPr>
            <p:cNvSpPr/>
            <p:nvPr/>
          </p:nvSpPr>
          <p:spPr>
            <a:xfrm>
              <a:off x="1165575" y="1478850"/>
              <a:ext cx="29100" cy="29075"/>
            </a:xfrm>
            <a:custGeom>
              <a:avLst/>
              <a:gdLst/>
              <a:ahLst/>
              <a:cxnLst/>
              <a:rect l="l" t="t" r="r" b="b"/>
              <a:pathLst>
                <a:path w="1164" h="1163" extrusionOk="0">
                  <a:moveTo>
                    <a:pt x="582" y="0"/>
                  </a:moveTo>
                  <a:cubicBezTo>
                    <a:pt x="261" y="0"/>
                    <a:pt x="1" y="261"/>
                    <a:pt x="1" y="582"/>
                  </a:cubicBezTo>
                  <a:cubicBezTo>
                    <a:pt x="1" y="900"/>
                    <a:pt x="261" y="1163"/>
                    <a:pt x="582" y="1163"/>
                  </a:cubicBezTo>
                  <a:cubicBezTo>
                    <a:pt x="900" y="1163"/>
                    <a:pt x="1163" y="900"/>
                    <a:pt x="1163" y="582"/>
                  </a:cubicBezTo>
                  <a:cubicBezTo>
                    <a:pt x="1163" y="261"/>
                    <a:pt x="900"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8;p48">
              <a:extLst>
                <a:ext uri="{FF2B5EF4-FFF2-40B4-BE49-F238E27FC236}">
                  <a16:creationId xmlns:a16="http://schemas.microsoft.com/office/drawing/2014/main" id="{18EECAB5-ADC4-DBBB-8A5C-BD1C8962567F}"/>
                </a:ext>
              </a:extLst>
            </p:cNvPr>
            <p:cNvSpPr/>
            <p:nvPr/>
          </p:nvSpPr>
          <p:spPr>
            <a:xfrm>
              <a:off x="1048600" y="1119225"/>
              <a:ext cx="496225" cy="496225"/>
            </a:xfrm>
            <a:custGeom>
              <a:avLst/>
              <a:gdLst/>
              <a:ahLst/>
              <a:cxnLst/>
              <a:rect l="l" t="t" r="r" b="b"/>
              <a:pathLst>
                <a:path w="19849" h="19849" extrusionOk="0">
                  <a:moveTo>
                    <a:pt x="12844" y="1162"/>
                  </a:moveTo>
                  <a:lnTo>
                    <a:pt x="12844" y="4649"/>
                  </a:lnTo>
                  <a:lnTo>
                    <a:pt x="7004" y="4649"/>
                  </a:lnTo>
                  <a:lnTo>
                    <a:pt x="7004" y="1162"/>
                  </a:lnTo>
                  <a:close/>
                  <a:moveTo>
                    <a:pt x="15169" y="10491"/>
                  </a:moveTo>
                  <a:lnTo>
                    <a:pt x="15169" y="12061"/>
                  </a:lnTo>
                  <a:lnTo>
                    <a:pt x="12235" y="12061"/>
                  </a:lnTo>
                  <a:cubicBezTo>
                    <a:pt x="11914" y="12061"/>
                    <a:pt x="11654" y="12321"/>
                    <a:pt x="11654" y="12642"/>
                  </a:cubicBezTo>
                  <a:lnTo>
                    <a:pt x="11654" y="14385"/>
                  </a:lnTo>
                  <a:lnTo>
                    <a:pt x="8167" y="14385"/>
                  </a:lnTo>
                  <a:lnTo>
                    <a:pt x="8167" y="12642"/>
                  </a:lnTo>
                  <a:cubicBezTo>
                    <a:pt x="8167" y="12321"/>
                    <a:pt x="7904" y="12061"/>
                    <a:pt x="7586" y="12061"/>
                  </a:cubicBezTo>
                  <a:lnTo>
                    <a:pt x="4680" y="12061"/>
                  </a:lnTo>
                  <a:lnTo>
                    <a:pt x="4680" y="10491"/>
                  </a:lnTo>
                  <a:close/>
                  <a:moveTo>
                    <a:pt x="7004" y="13223"/>
                  </a:moveTo>
                  <a:lnTo>
                    <a:pt x="7004" y="16710"/>
                  </a:lnTo>
                  <a:lnTo>
                    <a:pt x="1162" y="16710"/>
                  </a:lnTo>
                  <a:lnTo>
                    <a:pt x="1162" y="13223"/>
                  </a:lnTo>
                  <a:close/>
                  <a:moveTo>
                    <a:pt x="18686" y="13223"/>
                  </a:moveTo>
                  <a:lnTo>
                    <a:pt x="18686" y="16710"/>
                  </a:lnTo>
                  <a:lnTo>
                    <a:pt x="12816" y="16710"/>
                  </a:lnTo>
                  <a:lnTo>
                    <a:pt x="12816" y="13223"/>
                  </a:lnTo>
                  <a:close/>
                  <a:moveTo>
                    <a:pt x="6423" y="0"/>
                  </a:moveTo>
                  <a:cubicBezTo>
                    <a:pt x="6074" y="0"/>
                    <a:pt x="5842" y="263"/>
                    <a:pt x="5842" y="581"/>
                  </a:cubicBezTo>
                  <a:lnTo>
                    <a:pt x="5842" y="5231"/>
                  </a:lnTo>
                  <a:cubicBezTo>
                    <a:pt x="5842" y="5551"/>
                    <a:pt x="6074" y="5812"/>
                    <a:pt x="6423" y="5812"/>
                  </a:cubicBezTo>
                  <a:lnTo>
                    <a:pt x="9329" y="5812"/>
                  </a:lnTo>
                  <a:lnTo>
                    <a:pt x="9329" y="6625"/>
                  </a:lnTo>
                  <a:lnTo>
                    <a:pt x="8515" y="6625"/>
                  </a:lnTo>
                  <a:cubicBezTo>
                    <a:pt x="8195" y="6625"/>
                    <a:pt x="7934" y="6888"/>
                    <a:pt x="7934" y="7207"/>
                  </a:cubicBezTo>
                  <a:cubicBezTo>
                    <a:pt x="7934" y="7527"/>
                    <a:pt x="8195" y="7788"/>
                    <a:pt x="8515" y="7788"/>
                  </a:cubicBezTo>
                  <a:lnTo>
                    <a:pt x="9329" y="7788"/>
                  </a:lnTo>
                  <a:lnTo>
                    <a:pt x="9329" y="9329"/>
                  </a:lnTo>
                  <a:lnTo>
                    <a:pt x="4098" y="9329"/>
                  </a:lnTo>
                  <a:cubicBezTo>
                    <a:pt x="3778" y="9329"/>
                    <a:pt x="3517" y="9589"/>
                    <a:pt x="3517" y="9910"/>
                  </a:cubicBezTo>
                  <a:lnTo>
                    <a:pt x="3517" y="12061"/>
                  </a:lnTo>
                  <a:lnTo>
                    <a:pt x="581" y="12061"/>
                  </a:lnTo>
                  <a:cubicBezTo>
                    <a:pt x="263" y="12061"/>
                    <a:pt x="0" y="12321"/>
                    <a:pt x="0" y="12642"/>
                  </a:cubicBezTo>
                  <a:lnTo>
                    <a:pt x="0" y="17291"/>
                  </a:lnTo>
                  <a:cubicBezTo>
                    <a:pt x="0" y="17610"/>
                    <a:pt x="263" y="17872"/>
                    <a:pt x="581" y="17872"/>
                  </a:cubicBezTo>
                  <a:lnTo>
                    <a:pt x="3517" y="17872"/>
                  </a:lnTo>
                  <a:lnTo>
                    <a:pt x="3517" y="18686"/>
                  </a:lnTo>
                  <a:lnTo>
                    <a:pt x="2673" y="18686"/>
                  </a:lnTo>
                  <a:cubicBezTo>
                    <a:pt x="2355" y="18686"/>
                    <a:pt x="2092" y="18946"/>
                    <a:pt x="2092" y="19267"/>
                  </a:cubicBezTo>
                  <a:cubicBezTo>
                    <a:pt x="2092" y="19586"/>
                    <a:pt x="2355" y="19848"/>
                    <a:pt x="2673" y="19848"/>
                  </a:cubicBezTo>
                  <a:lnTo>
                    <a:pt x="5493" y="19848"/>
                  </a:lnTo>
                  <a:cubicBezTo>
                    <a:pt x="5812" y="19848"/>
                    <a:pt x="6074" y="19586"/>
                    <a:pt x="6074" y="19267"/>
                  </a:cubicBezTo>
                  <a:cubicBezTo>
                    <a:pt x="6074" y="18946"/>
                    <a:pt x="5812" y="18686"/>
                    <a:pt x="5493" y="18686"/>
                  </a:cubicBezTo>
                  <a:lnTo>
                    <a:pt x="4680" y="18686"/>
                  </a:lnTo>
                  <a:lnTo>
                    <a:pt x="4680" y="17872"/>
                  </a:lnTo>
                  <a:lnTo>
                    <a:pt x="7586" y="17872"/>
                  </a:lnTo>
                  <a:cubicBezTo>
                    <a:pt x="7904" y="17872"/>
                    <a:pt x="8167" y="17610"/>
                    <a:pt x="8167" y="17291"/>
                  </a:cubicBezTo>
                  <a:lnTo>
                    <a:pt x="8167" y="15548"/>
                  </a:lnTo>
                  <a:lnTo>
                    <a:pt x="11654" y="15548"/>
                  </a:lnTo>
                  <a:lnTo>
                    <a:pt x="11654" y="17291"/>
                  </a:lnTo>
                  <a:cubicBezTo>
                    <a:pt x="11654" y="17610"/>
                    <a:pt x="11914" y="17872"/>
                    <a:pt x="12235" y="17872"/>
                  </a:cubicBezTo>
                  <a:lnTo>
                    <a:pt x="15169" y="17872"/>
                  </a:lnTo>
                  <a:lnTo>
                    <a:pt x="15169" y="18686"/>
                  </a:lnTo>
                  <a:lnTo>
                    <a:pt x="14355" y="18686"/>
                  </a:lnTo>
                  <a:cubicBezTo>
                    <a:pt x="14037" y="18686"/>
                    <a:pt x="13774" y="18946"/>
                    <a:pt x="13774" y="19267"/>
                  </a:cubicBezTo>
                  <a:cubicBezTo>
                    <a:pt x="13774" y="19586"/>
                    <a:pt x="14037" y="19848"/>
                    <a:pt x="14355" y="19848"/>
                  </a:cubicBezTo>
                  <a:lnTo>
                    <a:pt x="17145" y="19848"/>
                  </a:lnTo>
                  <a:cubicBezTo>
                    <a:pt x="17466" y="19848"/>
                    <a:pt x="17726" y="19586"/>
                    <a:pt x="17726" y="19267"/>
                  </a:cubicBezTo>
                  <a:cubicBezTo>
                    <a:pt x="17726" y="18946"/>
                    <a:pt x="17466" y="18686"/>
                    <a:pt x="17145" y="18686"/>
                  </a:cubicBezTo>
                  <a:lnTo>
                    <a:pt x="16331" y="18686"/>
                  </a:lnTo>
                  <a:lnTo>
                    <a:pt x="16331" y="17872"/>
                  </a:lnTo>
                  <a:lnTo>
                    <a:pt x="19267" y="17872"/>
                  </a:lnTo>
                  <a:cubicBezTo>
                    <a:pt x="19586" y="17872"/>
                    <a:pt x="19848" y="17610"/>
                    <a:pt x="19848" y="17291"/>
                  </a:cubicBezTo>
                  <a:lnTo>
                    <a:pt x="19848" y="12642"/>
                  </a:lnTo>
                  <a:cubicBezTo>
                    <a:pt x="19848" y="12321"/>
                    <a:pt x="19586" y="12061"/>
                    <a:pt x="19267" y="12061"/>
                  </a:cubicBezTo>
                  <a:lnTo>
                    <a:pt x="16331" y="12061"/>
                  </a:lnTo>
                  <a:lnTo>
                    <a:pt x="16331" y="9910"/>
                  </a:lnTo>
                  <a:cubicBezTo>
                    <a:pt x="16331" y="9589"/>
                    <a:pt x="16071" y="9329"/>
                    <a:pt x="15750" y="9329"/>
                  </a:cubicBezTo>
                  <a:lnTo>
                    <a:pt x="10491" y="9329"/>
                  </a:lnTo>
                  <a:lnTo>
                    <a:pt x="10491" y="7788"/>
                  </a:lnTo>
                  <a:lnTo>
                    <a:pt x="11333" y="7788"/>
                  </a:lnTo>
                  <a:cubicBezTo>
                    <a:pt x="11654" y="7788"/>
                    <a:pt x="11914" y="7527"/>
                    <a:pt x="11914" y="7207"/>
                  </a:cubicBezTo>
                  <a:cubicBezTo>
                    <a:pt x="11914" y="6888"/>
                    <a:pt x="11654" y="6625"/>
                    <a:pt x="11333" y="6625"/>
                  </a:cubicBezTo>
                  <a:lnTo>
                    <a:pt x="10491" y="6625"/>
                  </a:lnTo>
                  <a:lnTo>
                    <a:pt x="10491" y="5812"/>
                  </a:lnTo>
                  <a:lnTo>
                    <a:pt x="13425" y="5812"/>
                  </a:lnTo>
                  <a:cubicBezTo>
                    <a:pt x="13746" y="5812"/>
                    <a:pt x="14006" y="5551"/>
                    <a:pt x="14006" y="5231"/>
                  </a:cubicBezTo>
                  <a:lnTo>
                    <a:pt x="14006" y="581"/>
                  </a:lnTo>
                  <a:cubicBezTo>
                    <a:pt x="14006" y="263"/>
                    <a:pt x="13746" y="0"/>
                    <a:pt x="13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9;p48">
              <a:extLst>
                <a:ext uri="{FF2B5EF4-FFF2-40B4-BE49-F238E27FC236}">
                  <a16:creationId xmlns:a16="http://schemas.microsoft.com/office/drawing/2014/main" id="{EA9F597D-5F05-0830-37A8-25BA267532C8}"/>
                </a:ext>
              </a:extLst>
            </p:cNvPr>
            <p:cNvSpPr/>
            <p:nvPr/>
          </p:nvSpPr>
          <p:spPr>
            <a:xfrm>
              <a:off x="1398750" y="1478850"/>
              <a:ext cx="29075" cy="29075"/>
            </a:xfrm>
            <a:custGeom>
              <a:avLst/>
              <a:gdLst/>
              <a:ahLst/>
              <a:cxnLst/>
              <a:rect l="l" t="t" r="r" b="b"/>
              <a:pathLst>
                <a:path w="1163" h="1163" extrusionOk="0">
                  <a:moveTo>
                    <a:pt x="582" y="0"/>
                  </a:moveTo>
                  <a:cubicBezTo>
                    <a:pt x="263" y="0"/>
                    <a:pt x="0" y="261"/>
                    <a:pt x="0" y="582"/>
                  </a:cubicBezTo>
                  <a:cubicBezTo>
                    <a:pt x="0" y="900"/>
                    <a:pt x="263" y="1163"/>
                    <a:pt x="582" y="1163"/>
                  </a:cubicBezTo>
                  <a:cubicBezTo>
                    <a:pt x="902" y="1163"/>
                    <a:pt x="1163" y="900"/>
                    <a:pt x="1163" y="582"/>
                  </a:cubicBezTo>
                  <a:cubicBezTo>
                    <a:pt x="1163" y="261"/>
                    <a:pt x="902" y="0"/>
                    <a:pt x="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0;p48">
              <a:extLst>
                <a:ext uri="{FF2B5EF4-FFF2-40B4-BE49-F238E27FC236}">
                  <a16:creationId xmlns:a16="http://schemas.microsoft.com/office/drawing/2014/main" id="{85D5F4EF-8091-4A02-61AF-C0441FE624A4}"/>
                </a:ext>
              </a:extLst>
            </p:cNvPr>
            <p:cNvSpPr/>
            <p:nvPr/>
          </p:nvSpPr>
          <p:spPr>
            <a:xfrm>
              <a:off x="1456875" y="1478850"/>
              <a:ext cx="29075" cy="29075"/>
            </a:xfrm>
            <a:custGeom>
              <a:avLst/>
              <a:gdLst/>
              <a:ahLst/>
              <a:cxnLst/>
              <a:rect l="l" t="t" r="r" b="b"/>
              <a:pathLst>
                <a:path w="1163" h="1163" extrusionOk="0">
                  <a:moveTo>
                    <a:pt x="581" y="0"/>
                  </a:moveTo>
                  <a:cubicBezTo>
                    <a:pt x="263" y="0"/>
                    <a:pt x="0" y="261"/>
                    <a:pt x="0" y="582"/>
                  </a:cubicBezTo>
                  <a:cubicBezTo>
                    <a:pt x="0" y="900"/>
                    <a:pt x="263" y="1163"/>
                    <a:pt x="581" y="1163"/>
                  </a:cubicBezTo>
                  <a:cubicBezTo>
                    <a:pt x="902" y="1163"/>
                    <a:pt x="1162" y="900"/>
                    <a:pt x="1162" y="582"/>
                  </a:cubicBezTo>
                  <a:cubicBezTo>
                    <a:pt x="1162" y="261"/>
                    <a:pt x="902" y="0"/>
                    <a:pt x="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Google Shape;418;p48">
            <a:extLst>
              <a:ext uri="{FF2B5EF4-FFF2-40B4-BE49-F238E27FC236}">
                <a16:creationId xmlns:a16="http://schemas.microsoft.com/office/drawing/2014/main" id="{DF2EF54E-A599-0879-A432-82C06F054051}"/>
              </a:ext>
            </a:extLst>
          </p:cNvPr>
          <p:cNvCxnSpPr/>
          <p:nvPr/>
        </p:nvCxnSpPr>
        <p:spPr>
          <a:xfrm>
            <a:off x="91931" y="2443689"/>
            <a:ext cx="4953900" cy="0"/>
          </a:xfrm>
          <a:prstGeom prst="straightConnector1">
            <a:avLst/>
          </a:prstGeom>
          <a:noFill/>
          <a:ln w="9525" cap="flat" cmpd="sng">
            <a:solidFill>
              <a:schemeClr val="dk1"/>
            </a:solidFill>
            <a:prstDash val="solid"/>
            <a:round/>
            <a:headEnd type="none" w="med" len="med"/>
            <a:tailEnd type="none" w="med" len="med"/>
          </a:ln>
        </p:spPr>
      </p:cxnSp>
      <p:cxnSp>
        <p:nvCxnSpPr>
          <p:cNvPr id="29" name="Google Shape;419;p48">
            <a:extLst>
              <a:ext uri="{FF2B5EF4-FFF2-40B4-BE49-F238E27FC236}">
                <a16:creationId xmlns:a16="http://schemas.microsoft.com/office/drawing/2014/main" id="{9C8BF747-7918-16BF-9290-7C854C747B62}"/>
              </a:ext>
            </a:extLst>
          </p:cNvPr>
          <p:cNvCxnSpPr/>
          <p:nvPr/>
        </p:nvCxnSpPr>
        <p:spPr>
          <a:xfrm>
            <a:off x="91931" y="3517079"/>
            <a:ext cx="4953900" cy="0"/>
          </a:xfrm>
          <a:prstGeom prst="straightConnector1">
            <a:avLst/>
          </a:prstGeom>
          <a:noFill/>
          <a:ln w="9525" cap="flat" cmpd="sng">
            <a:solidFill>
              <a:schemeClr val="dk1"/>
            </a:solidFill>
            <a:prstDash val="solid"/>
            <a:round/>
            <a:headEnd type="none" w="med" len="med"/>
            <a:tailEnd type="none" w="med" len="med"/>
          </a:ln>
        </p:spPr>
      </p:cxnSp>
      <p:pic>
        <p:nvPicPr>
          <p:cNvPr id="3" name="Picture 2" descr="A screen shot of a graph&#10;&#10;Description automatically generated">
            <a:extLst>
              <a:ext uri="{FF2B5EF4-FFF2-40B4-BE49-F238E27FC236}">
                <a16:creationId xmlns:a16="http://schemas.microsoft.com/office/drawing/2014/main" id="{150C9855-3C0E-F691-F998-03F335929E24}"/>
              </a:ext>
            </a:extLst>
          </p:cNvPr>
          <p:cNvPicPr>
            <a:picLocks noChangeAspect="1"/>
          </p:cNvPicPr>
          <p:nvPr/>
        </p:nvPicPr>
        <p:blipFill>
          <a:blip r:embed="rId3"/>
          <a:stretch>
            <a:fillRect/>
          </a:stretch>
        </p:blipFill>
        <p:spPr>
          <a:xfrm>
            <a:off x="3610295" y="1643093"/>
            <a:ext cx="5312469" cy="2812156"/>
          </a:xfrm>
          <a:prstGeom prst="rect">
            <a:avLst/>
          </a:prstGeom>
          <a:ln w="12700">
            <a:solidFill>
              <a:schemeClr val="tx1"/>
            </a:solidFill>
          </a:ln>
        </p:spPr>
      </p:pic>
    </p:spTree>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2079</Words>
  <Application>Microsoft Office PowerPoint</Application>
  <PresentationFormat>On-screen Show (16:9)</PresentationFormat>
  <Paragraphs>105</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Anybody SemiBold</vt:lpstr>
      <vt:lpstr>Albert Sans</vt:lpstr>
      <vt:lpstr>Arial</vt:lpstr>
      <vt:lpstr>Data Analysis Consulting by Slidesgo</vt:lpstr>
      <vt:lpstr>Loan Data and Project Progression</vt:lpstr>
      <vt:lpstr>02</vt:lpstr>
      <vt:lpstr>Data Set Chosen</vt:lpstr>
      <vt:lpstr>Initial Data Set: Bankruptcy Data</vt:lpstr>
      <vt:lpstr>Switching Gears: Loan Data</vt:lpstr>
      <vt:lpstr>Data Analytics Plan</vt:lpstr>
      <vt:lpstr>How I Planned to Analyze my Data</vt:lpstr>
      <vt:lpstr>Trouble with ML Studio</vt:lpstr>
      <vt:lpstr>What I settled on: Power BI</vt:lpstr>
      <vt:lpstr>Data Visualizations</vt:lpstr>
      <vt:lpstr>PowerPoint Presentation</vt:lpstr>
      <vt:lpstr>PowerPoint Presentation</vt:lpstr>
      <vt:lpstr>PowerPoint Presentation</vt:lpstr>
      <vt:lpstr>PowerPoint Presentation</vt:lpstr>
      <vt:lpstr>Future Thoughts and Conclusion</vt:lpstr>
      <vt:lpstr>Considerations for Future Analysis</vt:lpstr>
      <vt:lpstr>Concluding Thoughts</vt:lpstr>
      <vt:lpstr>Thank You! Any Questions or Comments?</vt:lpstr>
      <vt:lpstr>Data Source: Kaggle – Bank Loan Dataset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Consulting</dc:title>
  <cp:lastModifiedBy>Brandon</cp:lastModifiedBy>
  <cp:revision>20</cp:revision>
  <dcterms:modified xsi:type="dcterms:W3CDTF">2023-11-10T16:27:14Z</dcterms:modified>
</cp:coreProperties>
</file>