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59" r:id="rId3"/>
    <p:sldId id="262" r:id="rId4"/>
    <p:sldId id="261" r:id="rId5"/>
    <p:sldId id="263" r:id="rId6"/>
    <p:sldId id="264" r:id="rId7"/>
    <p:sldId id="266" r:id="rId8"/>
    <p:sldId id="267" r:id="rId9"/>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7" autoAdjust="0"/>
    <p:restoredTop sz="65075" autoAdjust="0"/>
  </p:normalViewPr>
  <p:slideViewPr>
    <p:cSldViewPr>
      <p:cViewPr varScale="1">
        <p:scale>
          <a:sx n="72" d="100"/>
          <a:sy n="72" d="100"/>
        </p:scale>
        <p:origin x="247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68485279"/>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ystem_context_diagra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lang="en-CA" sz="1200" dirty="0">
                <a:uFill>
                  <a:solidFill/>
                </a:uFill>
              </a:rPr>
              <a:t>Include</a:t>
            </a:r>
            <a:r>
              <a:rPr lang="en-CA" sz="1200" baseline="0" dirty="0">
                <a:uFill>
                  <a:solidFill/>
                </a:uFill>
              </a:rPr>
              <a:t> the context diagram here</a:t>
            </a:r>
          </a:p>
          <a:p>
            <a:pPr lvl="0">
              <a:buClr>
                <a:srgbClr val="000000"/>
              </a:buClr>
              <a:defRPr sz="1800">
                <a:uFillTx/>
              </a:defRPr>
            </a:pPr>
            <a:r>
              <a:rPr lang="en-CA" sz="1200" baseline="0" dirty="0">
                <a:uFill>
                  <a:solidFill/>
                </a:uFill>
              </a:rPr>
              <a:t>See: </a:t>
            </a:r>
            <a:r>
              <a:rPr lang="en-CA" sz="1800" dirty="0">
                <a:uFill>
                  <a:solidFill/>
                </a:uFill>
                <a:latin typeface="+mn-lt"/>
                <a:ea typeface="+mn-ea"/>
                <a:cs typeface="+mn-cs"/>
                <a:sym typeface="Calibri"/>
                <a:hlinkClick r:id="rId3"/>
              </a:rPr>
              <a:t>https://en.wikipedia.org/wiki/System_context_diagram</a:t>
            </a:r>
            <a:r>
              <a:rPr lang="en-CA" sz="1800" dirty="0">
                <a:uFill>
                  <a:solidFill/>
                </a:uFill>
                <a:latin typeface="+mn-lt"/>
                <a:ea typeface="+mn-ea"/>
                <a:cs typeface="+mn-cs"/>
                <a:sym typeface="Calibri"/>
              </a:rPr>
              <a:t> for details</a:t>
            </a:r>
            <a:endParaRPr sz="1200" dirty="0">
              <a:uFill>
                <a:solidFill/>
              </a:u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about letting people know how we plan on building this thing.</a:t>
            </a:r>
          </a:p>
          <a:p>
            <a:pPr lvl="0">
              <a:buClr>
                <a:srgbClr val="000000"/>
              </a:buClr>
              <a:defRPr sz="1800">
                <a:uFillTx/>
              </a:defRPr>
            </a:pPr>
            <a:r>
              <a:rPr sz="1200" dirty="0">
                <a:uFill>
                  <a:solidFill/>
                </a:uFill>
              </a:rPr>
              <a:t>If there are any tools or libraries assumptions you are making list them here.</a:t>
            </a:r>
          </a:p>
          <a:p>
            <a:pPr lvl="0">
              <a:buClr>
                <a:srgbClr val="000000"/>
              </a:buClr>
              <a:defRPr sz="1800">
                <a:uFillTx/>
              </a:defRPr>
            </a:pPr>
            <a:r>
              <a:rPr sz="1200" dirty="0">
                <a:uFill>
                  <a:solidFill/>
                </a:uFill>
              </a:rPr>
              <a:t>Also if there are areas of the application architecture that are risky highlight those too.</a:t>
            </a:r>
            <a:endParaRPr lang="en-CA" sz="1200" dirty="0">
              <a:uFill>
                <a:solidFill/>
              </a:uFill>
            </a:endParaRPr>
          </a:p>
          <a:p>
            <a:pPr lvl="0">
              <a:buClr>
                <a:srgbClr val="000000"/>
              </a:buClr>
              <a:defRPr sz="1800">
                <a:uFillTx/>
              </a:defRPr>
            </a:pPr>
            <a:r>
              <a:rPr lang="en-CA" sz="1200" dirty="0">
                <a:uFill>
                  <a:solidFill/>
                </a:uFill>
              </a:rPr>
              <a:t>This is to end up looking like a high level deployment diagram.  Show the user the key pieces, DB server, web server, browser and let them know where code is running.</a:t>
            </a:r>
          </a:p>
          <a:p>
            <a:pPr lvl="0">
              <a:buClr>
                <a:srgbClr val="000000"/>
              </a:buClr>
              <a:defRPr sz="1800">
                <a:uFillTx/>
              </a:defRPr>
            </a:pPr>
            <a:r>
              <a:rPr lang="en-CA" sz="1200" dirty="0">
                <a:uFill>
                  <a:solidFill/>
                </a:uFill>
              </a:rPr>
              <a:t>Doesn’t have to be a formal deployment, but convey the platforms.</a:t>
            </a:r>
          </a:p>
          <a:p>
            <a:pPr lvl="0">
              <a:buClr>
                <a:srgbClr val="000000"/>
              </a:buClr>
              <a:defRPr sz="1800">
                <a:uFillTx/>
              </a:defRPr>
            </a:pPr>
            <a:r>
              <a:rPr lang="en-CA" sz="1200" dirty="0">
                <a:uFill>
                  <a:solidFill/>
                </a:uFill>
              </a:rPr>
              <a:t>Get browser requirements if a web application.</a:t>
            </a:r>
            <a:endParaRPr sz="1200" dirty="0">
              <a:uFill>
                <a:solidFill/>
              </a:u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xfrm>
            <a:off x="627380" y="609600"/>
            <a:ext cx="7772400" cy="1470025"/>
          </a:xfrm>
          <a:prstGeom prst="rect">
            <a:avLst/>
          </a:prstGeom>
        </p:spPr>
        <p:txBody>
          <a:bodyPr/>
          <a:lstStyle>
            <a:lvl1pPr algn="ctr"/>
          </a:lstStyle>
          <a:p>
            <a:pPr lvl="0">
              <a:defRPr sz="1800">
                <a:solidFill>
                  <a:srgbClr val="000000"/>
                </a:solidFill>
                <a:uFillTx/>
              </a:defRPr>
            </a:pPr>
            <a:r>
              <a:rPr lang="en-CA" sz="4400" dirty="0">
                <a:solidFill>
                  <a:srgbClr val="1D4871"/>
                </a:solidFill>
                <a:uFill>
                  <a:solidFill>
                    <a:srgbClr val="1D4871"/>
                  </a:solidFill>
                </a:uFill>
              </a:rPr>
              <a:t>Happy Vally Kennel</a:t>
            </a:r>
            <a:endParaRPr sz="4400" dirty="0">
              <a:solidFill>
                <a:srgbClr val="1D4871"/>
              </a:solidFill>
              <a:uFill>
                <a:solidFill>
                  <a:srgbClr val="1D4871"/>
                </a:solidFill>
              </a:uFill>
            </a:endParaRPr>
          </a:p>
        </p:txBody>
      </p:sp>
      <p:sp>
        <p:nvSpPr>
          <p:cNvPr id="26" name="Shape 26"/>
          <p:cNvSpPr>
            <a:spLocks noGrp="1"/>
          </p:cNvSpPr>
          <p:nvPr>
            <p:ph type="body" idx="1"/>
          </p:nvPr>
        </p:nvSpPr>
        <p:spPr>
          <a:xfrm>
            <a:off x="1219200" y="2590800"/>
            <a:ext cx="6400800" cy="1752600"/>
          </a:xfrm>
          <a:prstGeom prst="rect">
            <a:avLst/>
          </a:prstGeom>
        </p:spPr>
        <p:txBody>
          <a:bodyPr/>
          <a:lstStyle/>
          <a:p>
            <a:pPr lvl="0" algn="l">
              <a:defRPr sz="1800">
                <a:solidFill>
                  <a:srgbClr val="000000"/>
                </a:solidFill>
                <a:uFillTx/>
              </a:defRPr>
            </a:pPr>
            <a:r>
              <a:rPr lang="en-CA" sz="3200" dirty="0">
                <a:solidFill>
                  <a:srgbClr val="9A9A9A"/>
                </a:solidFill>
                <a:uFill>
                  <a:solidFill>
                    <a:srgbClr val="9A9A9A"/>
                  </a:solidFill>
                </a:uFill>
              </a:rPr>
              <a:t>Team Members: Brandon, Christian, Parker</a:t>
            </a:r>
            <a:endParaRPr sz="3200" dirty="0">
              <a:solidFill>
                <a:srgbClr val="9A9A9A"/>
              </a:solidFill>
              <a:uFill>
                <a:solidFill>
                  <a:srgbClr val="9A9A9A"/>
                </a:solidFill>
              </a:uFill>
            </a:endParaRPr>
          </a:p>
        </p:txBody>
      </p:sp>
      <p:sp>
        <p:nvSpPr>
          <p:cNvPr id="2" name="Rectangle 1"/>
          <p:cNvSpPr/>
          <p:nvPr/>
        </p:nvSpPr>
        <p:spPr>
          <a:xfrm>
            <a:off x="1219200" y="1905000"/>
            <a:ext cx="6400800" cy="584775"/>
          </a:xfrm>
          <a:prstGeom prst="rect">
            <a:avLst/>
          </a:prstGeom>
        </p:spPr>
        <p:txBody>
          <a:bodyPr wrap="square">
            <a:spAutoFit/>
          </a:bodyPr>
          <a:lstStyle/>
          <a:p>
            <a:pPr lvl="0">
              <a:defRPr sz="1800">
                <a:solidFill>
                  <a:srgbClr val="000000"/>
                </a:solidFill>
                <a:uFillTx/>
              </a:defRPr>
            </a:pPr>
            <a:r>
              <a:rPr lang="en-US" sz="3200" dirty="0">
                <a:solidFill>
                  <a:srgbClr val="9A9A9A"/>
                </a:solidFill>
                <a:uFill>
                  <a:solidFill>
                    <a:srgbClr val="9A9A9A"/>
                  </a:solidFill>
                </a:uFill>
              </a:rPr>
              <a:t>Sponsors: Jim and Sally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lang="en-US" sz="3200" dirty="0">
                <a:solidFill>
                  <a:srgbClr val="008F00"/>
                </a:solidFill>
                <a:uFill>
                  <a:solidFill>
                    <a:srgbClr val="008F00"/>
                  </a:solidFill>
                </a:uFill>
              </a:rPr>
              <a:t>[Jim and Sally]</a:t>
            </a:r>
            <a:endParaRPr lang="en-US" sz="3200" dirty="0">
              <a:uFill>
                <a:solidFill/>
              </a:uFill>
            </a:endParaRPr>
          </a:p>
          <a:p>
            <a:pPr lvl="0">
              <a:lnSpc>
                <a:spcPct val="90000"/>
              </a:lnSpc>
              <a:defRPr sz="1800">
                <a:uFillTx/>
              </a:defRPr>
            </a:pPr>
            <a:r>
              <a:rPr lang="en-US" sz="3200" dirty="0">
                <a:uFill>
                  <a:solidFill/>
                </a:uFill>
              </a:rPr>
              <a:t>who </a:t>
            </a:r>
            <a:r>
              <a:rPr lang="en-US" sz="3200" dirty="0">
                <a:solidFill>
                  <a:srgbClr val="008F00"/>
                </a:solidFill>
                <a:uFill>
                  <a:solidFill>
                    <a:srgbClr val="008F00"/>
                  </a:solidFill>
                </a:uFill>
              </a:rPr>
              <a:t>[Need a way for customers to book reservations effectively]</a:t>
            </a:r>
            <a:endParaRPr lang="en-US"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a:t>
            </a:r>
            <a:r>
              <a:rPr lang="en-US" sz="3200" dirty="0">
                <a:solidFill>
                  <a:srgbClr val="008F00"/>
                </a:solidFill>
                <a:uFill>
                  <a:solidFill>
                    <a:srgbClr val="008F00"/>
                  </a:solidFill>
                </a:uFill>
              </a:rPr>
              <a:t>HVK website</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a:t>
            </a:r>
            <a:r>
              <a:rPr lang="en-US" sz="3200" dirty="0">
                <a:solidFill>
                  <a:srgbClr val="008F00"/>
                </a:solidFill>
                <a:uFill>
                  <a:solidFill>
                    <a:srgbClr val="008F00"/>
                  </a:solidFill>
                </a:uFill>
              </a:rPr>
              <a:t>Online reservation system</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a:t>
            </a:r>
            <a:r>
              <a:rPr lang="en-US" sz="3200" dirty="0">
                <a:solidFill>
                  <a:srgbClr val="008F00"/>
                </a:solidFill>
                <a:uFill>
                  <a:solidFill>
                    <a:srgbClr val="008F00"/>
                  </a:solidFill>
                </a:uFill>
              </a:rPr>
              <a:t>Allows clients to make reservations online</a:t>
            </a:r>
            <a:r>
              <a:rPr sz="3200" dirty="0">
                <a:solidFill>
                  <a:srgbClr val="008F00"/>
                </a:solidFill>
                <a:uFill>
                  <a:solidFill>
                    <a:srgbClr val="008F00"/>
                  </a:solidFill>
                </a:uFill>
              </a:rPr>
              <a:t>]</a:t>
            </a:r>
            <a:r>
              <a:rPr sz="3200" dirty="0">
                <a:uFill>
                  <a:solidFill/>
                </a:uFill>
              </a:rPr>
              <a:t>.</a:t>
            </a:r>
          </a:p>
          <a:p>
            <a:pPr lvl="0">
              <a:lnSpc>
                <a:spcPct val="90000"/>
              </a:lnSpc>
              <a:defRPr sz="1800">
                <a:uFillTx/>
              </a:defRPr>
            </a:pPr>
            <a:r>
              <a:rPr sz="3200" dirty="0">
                <a:uFill>
                  <a:solidFill/>
                </a:uFill>
              </a:rPr>
              <a:t>Unlike </a:t>
            </a:r>
            <a:r>
              <a:rPr sz="3200" dirty="0">
                <a:solidFill>
                  <a:srgbClr val="008F00"/>
                </a:solidFill>
                <a:uFill>
                  <a:solidFill>
                    <a:srgbClr val="008F00"/>
                  </a:solidFill>
                </a:uFill>
              </a:rPr>
              <a:t>[</a:t>
            </a:r>
            <a:r>
              <a:rPr lang="en-US" sz="3200" dirty="0">
                <a:solidFill>
                  <a:srgbClr val="008F00"/>
                </a:solidFill>
                <a:uFill>
                  <a:solidFill>
                    <a:srgbClr val="008F00"/>
                  </a:solidFill>
                </a:uFill>
              </a:rPr>
              <a:t>PetSmart</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a:t>
            </a:r>
            <a:r>
              <a:rPr lang="en-US" sz="3200" dirty="0">
                <a:solidFill>
                  <a:srgbClr val="008F00"/>
                </a:solidFill>
                <a:uFill>
                  <a:solidFill>
                    <a:srgbClr val="008F00"/>
                  </a:solidFill>
                </a:uFill>
              </a:rPr>
              <a:t>Allows users to make reservations online without their data being sold</a:t>
            </a:r>
            <a:r>
              <a:rPr sz="3200" dirty="0">
                <a:solidFill>
                  <a:srgbClr val="008F00"/>
                </a:solidFill>
                <a:uFill>
                  <a:solidFill>
                    <a:srgbClr val="008F00"/>
                  </a:solidFill>
                </a:uFill>
              </a:rPr>
              <a:t>]</a:t>
            </a:r>
            <a:r>
              <a:rPr sz="3200" dirty="0">
                <a:uFill>
                  <a:solidFill/>
                </a:uFill>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System context</a:t>
            </a:r>
            <a:endParaRPr sz="4400" dirty="0">
              <a:solidFill>
                <a:srgbClr val="1D4871"/>
              </a:solidFill>
              <a:uFill>
                <a:solidFill>
                  <a:srgbClr val="1D4871"/>
                </a:solidFill>
              </a:uFill>
            </a:endParaRPr>
          </a:p>
        </p:txBody>
      </p:sp>
      <p:pic>
        <p:nvPicPr>
          <p:cNvPr id="3" name="Picture 2" descr="A diagram of a software company&#10;&#10;Description automatically generated">
            <a:extLst>
              <a:ext uri="{FF2B5EF4-FFF2-40B4-BE49-F238E27FC236}">
                <a16:creationId xmlns:a16="http://schemas.microsoft.com/office/drawing/2014/main" id="{04E9EB18-9D35-336C-726C-A5B068043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018" y="1143000"/>
            <a:ext cx="5795963" cy="50556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402142894"/>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US" dirty="0"/>
                        <a:t>User CRUD</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dirty="0"/>
                        <a:t>Online payment</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US" dirty="0"/>
                        <a:t>Pet CRUD</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dirty="0"/>
                        <a:t>Cats</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US" dirty="0"/>
                        <a:t>Reservation CRUD</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US" dirty="0"/>
                        <a:t>Basic search</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US" dirty="0"/>
                        <a:t>Customer and Clerk side</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US" dirty="0"/>
                        <a:t>Basic Authentication and Authorization</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234178534"/>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US" dirty="0"/>
                        <a:t>Security</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r>
                        <a:rPr lang="en-US" dirty="0"/>
                        <a:t>Should cats be able to be implemented later</a:t>
                      </a: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r>
                        <a:rPr lang="en-US" dirty="0"/>
                        <a:t>Difference in look between customer and clerk pages</a:t>
                      </a: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US" dirty="0">
                <a:solidFill>
                  <a:schemeClr val="tx1"/>
                </a:solidFill>
              </a:rPr>
              <a:t>IIS</a:t>
            </a:r>
            <a:endParaRPr dirty="0">
              <a:solidFill>
                <a:schemeClr val="tx1"/>
              </a:solidFill>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US" dirty="0"/>
            </a:p>
            <a:p>
              <a:pPr lvl="0"/>
              <a:r>
                <a:rPr lang="en-US" dirty="0"/>
                <a:t>   SQL Server</a:t>
              </a:r>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7" name="image8.png"/>
          <p:cNvPicPr/>
          <p:nvPr/>
        </p:nvPicPr>
        <p:blipFill>
          <a:blip r:embed="rId4"/>
          <a:stretch>
            <a:fillRect/>
          </a:stretch>
        </p:blipFill>
        <p:spPr>
          <a:xfrm>
            <a:off x="990600" y="1831848"/>
            <a:ext cx="800100" cy="927101"/>
          </a:xfrm>
          <a:prstGeom prst="rect">
            <a:avLst/>
          </a:prstGeom>
          <a:ln w="12700">
            <a:miter lim="400000"/>
          </a:ln>
        </p:spPr>
      </p:pic>
      <p:sp>
        <p:nvSpPr>
          <p:cNvPr id="100" name="Shape 100"/>
          <p:cNvSpPr/>
          <p:nvPr/>
        </p:nvSpPr>
        <p:spPr>
          <a:xfrm>
            <a:off x="626185" y="4495800"/>
            <a:ext cx="4834657"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US" sz="2400" dirty="0">
                <a:uFill>
                  <a:solidFill/>
                </a:uFill>
              </a:rPr>
              <a:t>C#, </a:t>
            </a:r>
            <a:r>
              <a:rPr lang="en-US" sz="2400" dirty="0"/>
              <a:t>MVC, .NET, JavaScript</a:t>
            </a:r>
            <a:endParaRPr dirty="0">
              <a:uFill>
                <a:solidFill/>
              </a:uFill>
            </a:endParaRPr>
          </a:p>
          <a:p>
            <a:pPr lvl="0">
              <a:buSzPct val="100000"/>
              <a:buChar char="-"/>
              <a:defRPr>
                <a:uFillTx/>
              </a:defRPr>
            </a:pPr>
            <a:r>
              <a:rPr sz="2400" dirty="0">
                <a:uFill>
                  <a:solidFill/>
                </a:uFill>
              </a:rPr>
              <a:t> </a:t>
            </a:r>
            <a:r>
              <a:rPr lang="en-US" sz="2400" dirty="0"/>
              <a:t>SQL Server</a:t>
            </a:r>
            <a:endParaRPr dirty="0">
              <a:uFill>
                <a:solidFill/>
              </a:uFill>
            </a:endParaRPr>
          </a:p>
          <a:p>
            <a:pPr lvl="0">
              <a:buSzPct val="100000"/>
              <a:buChar char="-"/>
              <a:defRPr>
                <a:uFillTx/>
              </a:defRPr>
            </a:pPr>
            <a:r>
              <a:rPr sz="2400" dirty="0">
                <a:uFill>
                  <a:solidFill/>
                </a:uFill>
              </a:rPr>
              <a:t> </a:t>
            </a:r>
            <a:r>
              <a:rPr lang="en-US" sz="2400" dirty="0" err="1"/>
              <a:t>Moq</a:t>
            </a:r>
            <a:r>
              <a:rPr lang="en-US" sz="2400" dirty="0"/>
              <a:t>, Azure DevOps, Git</a:t>
            </a:r>
            <a:endParaRPr dirty="0">
              <a:uFill>
                <a:solidFill/>
              </a:uFill>
            </a:endParaRPr>
          </a:p>
          <a:p>
            <a:pPr lvl="0">
              <a:buSzPct val="100000"/>
              <a:buChar char="-"/>
              <a:defRPr>
                <a:uFillTx/>
              </a:defRPr>
            </a:pPr>
            <a:r>
              <a:rPr sz="2400" dirty="0">
                <a:uFill>
                  <a:solidFill/>
                </a:uFill>
              </a:rPr>
              <a:t> </a:t>
            </a:r>
            <a:r>
              <a:rPr lang="en-US" sz="2400" dirty="0"/>
              <a:t>IIS Express, Visual Studio 2022, SSMS</a:t>
            </a:r>
            <a:endParaRPr sz="2400" dirty="0">
              <a:uFill>
                <a:solidFill/>
              </a:uFill>
            </a:endParaRPr>
          </a:p>
        </p:txBody>
      </p:sp>
      <p:cxnSp>
        <p:nvCxnSpPr>
          <p:cNvPr id="3" name="Straight Arrow Connector 2">
            <a:extLst>
              <a:ext uri="{FF2B5EF4-FFF2-40B4-BE49-F238E27FC236}">
                <a16:creationId xmlns:a16="http://schemas.microsoft.com/office/drawing/2014/main" id="{C844B9CD-A263-888D-352B-AB160E1A7385}"/>
              </a:ext>
            </a:extLst>
          </p:cNvPr>
          <p:cNvCxnSpPr/>
          <p:nvPr/>
        </p:nvCxnSpPr>
        <p:spPr>
          <a:xfrm>
            <a:off x="6324600" y="2133600"/>
            <a:ext cx="7620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1003C8B6-0090-9EFA-A509-462EA8117552}"/>
              </a:ext>
            </a:extLst>
          </p:cNvPr>
          <p:cNvSpPr txBox="1"/>
          <p:nvPr/>
        </p:nvSpPr>
        <p:spPr>
          <a:xfrm>
            <a:off x="1076581" y="2737330"/>
            <a:ext cx="53540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User</a:t>
            </a:r>
          </a:p>
        </p:txBody>
      </p:sp>
      <p:sp>
        <p:nvSpPr>
          <p:cNvPr id="5" name="TextBox 4">
            <a:extLst>
              <a:ext uri="{FF2B5EF4-FFF2-40B4-BE49-F238E27FC236}">
                <a16:creationId xmlns:a16="http://schemas.microsoft.com/office/drawing/2014/main" id="{BF229DD5-6CC9-7578-9627-49AAF712D91A}"/>
              </a:ext>
            </a:extLst>
          </p:cNvPr>
          <p:cNvSpPr txBox="1"/>
          <p:nvPr/>
        </p:nvSpPr>
        <p:spPr>
          <a:xfrm>
            <a:off x="2794246" y="2211263"/>
            <a:ext cx="49853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HVK</a:t>
            </a:r>
          </a:p>
        </p:txBody>
      </p:sp>
      <p:cxnSp>
        <p:nvCxnSpPr>
          <p:cNvPr id="7" name="Straight Arrow Connector 6">
            <a:extLst>
              <a:ext uri="{FF2B5EF4-FFF2-40B4-BE49-F238E27FC236}">
                <a16:creationId xmlns:a16="http://schemas.microsoft.com/office/drawing/2014/main" id="{E295216C-A567-690C-79FB-E45D7F6FE9FA}"/>
              </a:ext>
            </a:extLst>
          </p:cNvPr>
          <p:cNvCxnSpPr>
            <a:stCxn id="97" idx="3"/>
          </p:cNvCxnSpPr>
          <p:nvPr/>
        </p:nvCxnSpPr>
        <p:spPr>
          <a:xfrm flipV="1">
            <a:off x="1790700" y="2287525"/>
            <a:ext cx="417621" cy="7874"/>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903D433F-C0C3-16C9-281B-DE3B9C4B3C8A}"/>
              </a:ext>
            </a:extLst>
          </p:cNvPr>
          <p:cNvCxnSpPr/>
          <p:nvPr/>
        </p:nvCxnSpPr>
        <p:spPr>
          <a:xfrm>
            <a:off x="3963239" y="2299538"/>
            <a:ext cx="608761"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US" sz="3200" dirty="0">
                <a:uFill>
                  <a:solidFill/>
                </a:uFill>
              </a:rPr>
              <a:t>Having a clerk and client side</a:t>
            </a:r>
            <a:endParaRPr sz="3200" dirty="0">
              <a:uFill>
                <a:solidFill/>
              </a:uFill>
            </a:endParaRPr>
          </a:p>
          <a:p>
            <a:pPr lvl="0">
              <a:defRPr sz="1800">
                <a:uFillTx/>
              </a:defRPr>
            </a:pPr>
            <a:r>
              <a:rPr lang="en-US" sz="3200" dirty="0">
                <a:uFill>
                  <a:solidFill/>
                </a:uFill>
              </a:rPr>
              <a:t>Creating a reservation</a:t>
            </a:r>
            <a:endParaRPr sz="3200" dirty="0">
              <a:uFill>
                <a:solidFill/>
              </a:uFill>
            </a:endParaRPr>
          </a:p>
          <a:p>
            <a:pPr lvl="0">
              <a:defRPr sz="1800">
                <a:uFillTx/>
              </a:defRPr>
            </a:pPr>
            <a:r>
              <a:rPr lang="en-US" sz="3200" dirty="0">
                <a:uFill>
                  <a:solidFill/>
                </a:uFill>
              </a:rPr>
              <a:t>Adding vaccinations</a:t>
            </a:r>
          </a:p>
          <a:p>
            <a:pPr lvl="0">
              <a:defRPr sz="1800">
                <a:uFillTx/>
              </a:defRPr>
            </a:pPr>
            <a:r>
              <a:rPr lang="en-US" sz="3200" dirty="0">
                <a:uFill>
                  <a:solidFill/>
                </a:uFill>
              </a:rPr>
              <a:t>Proper validation</a:t>
            </a: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1130118"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US" sz="2800" dirty="0">
                <a:uFill>
                  <a:solidFill/>
                </a:uFill>
              </a:rPr>
              <a:t>Testing</a:t>
            </a:r>
            <a:endParaRPr sz="2800" dirty="0">
              <a:uFill>
                <a:solidFill/>
              </a:uFill>
            </a:endParaRPr>
          </a:p>
        </p:txBody>
      </p:sp>
      <p:sp>
        <p:nvSpPr>
          <p:cNvPr id="128" name="Shape 128"/>
          <p:cNvSpPr/>
          <p:nvPr/>
        </p:nvSpPr>
        <p:spPr>
          <a:xfrm>
            <a:off x="6233310" y="2219979"/>
            <a:ext cx="1433085"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US" sz="2800" dirty="0">
                <a:uFill>
                  <a:solidFill/>
                </a:uFill>
              </a:rPr>
              <a:t>Bug Fixes</a:t>
            </a:r>
            <a:endParaRPr sz="2800" dirty="0">
              <a:uFill>
                <a:solidFill/>
              </a:uFill>
            </a:endParaRPr>
          </a:p>
        </p:txBody>
      </p:sp>
      <p:sp>
        <p:nvSpPr>
          <p:cNvPr id="129" name="Shape 129"/>
          <p:cNvSpPr/>
          <p:nvPr/>
        </p:nvSpPr>
        <p:spPr>
          <a:xfrm>
            <a:off x="2042310" y="2895600"/>
            <a:ext cx="155491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US" sz="2800" dirty="0">
                <a:solidFill>
                  <a:srgbClr val="FFFFFF"/>
                </a:solidFill>
                <a:uFill>
                  <a:solidFill>
                    <a:srgbClr val="FFFFFF"/>
                  </a:solidFill>
                </a:uFill>
              </a:rPr>
              <a:t>2</a:t>
            </a:r>
            <a:r>
              <a:rPr sz="2800" dirty="0">
                <a:solidFill>
                  <a:srgbClr val="FFFFFF"/>
                </a:solidFill>
                <a:uFill>
                  <a:solidFill>
                    <a:srgbClr val="FFFFFF"/>
                  </a:solidFill>
                </a:uFill>
              </a:rPr>
              <a:t>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sz="2400" dirty="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2011362"/>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364374861"/>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n-US" sz="2400" dirty="0">
                          <a:uFill>
                            <a:solidFill/>
                          </a:uFill>
                        </a:rPr>
                        <a:t>Effective code</a:t>
                      </a:r>
                      <a:endParaRPr sz="2400" dirty="0">
                        <a:uFill>
                          <a:solidFill/>
                        </a:uFill>
                      </a:endParaRP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620963"/>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154362"/>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687762"/>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754562"/>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2879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8213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3547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79021" y="195034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676401" y="25145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565219" y="309007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201" name="Shape 201"/>
          <p:cNvSpPr/>
          <p:nvPr/>
        </p:nvSpPr>
        <p:spPr>
          <a:xfrm>
            <a:off x="1861559" y="35813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303020" y="46481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119943" y="5181597"/>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2051165" y="57149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324100" y="62483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1391</TotalTime>
  <Words>709</Words>
  <Application>Microsoft Office PowerPoint</Application>
  <PresentationFormat>On-screen Show (4:3)</PresentationFormat>
  <Paragraphs>104</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White</vt:lpstr>
      <vt:lpstr>Happy Vally Kennel</vt:lpstr>
      <vt:lpstr>The elevator pitch</vt:lpstr>
      <vt:lpstr>System context</vt:lpstr>
      <vt:lpstr>The NOT list</vt:lpstr>
      <vt:lpstr>Technical solution</vt:lpstr>
      <vt:lpstr>What keeps us up at night</vt:lpstr>
      <vt:lpstr>How big is this thing?</vt:lpstr>
      <vt:lpstr>Trade-off sliders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Turanyi Susan</dc:creator>
  <cp:lastModifiedBy>Brandon Rouleau</cp:lastModifiedBy>
  <cp:revision>19</cp:revision>
  <dcterms:modified xsi:type="dcterms:W3CDTF">2024-09-09T03:09:07Z</dcterms:modified>
</cp:coreProperties>
</file>