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arlow Condensed ExtraBold"/>
      <p:bold r:id="rId20"/>
      <p:boldItalic r:id="rId21"/>
    </p:embeddedFont>
    <p:embeddedFont>
      <p:font typeface="Overpass Mon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.fntdata"/><Relationship Id="rId11" Type="http://schemas.openxmlformats.org/officeDocument/2006/relationships/slide" Target="slides/slide6.xml"/><Relationship Id="rId22" Type="http://schemas.openxmlformats.org/officeDocument/2006/relationships/font" Target="fonts/OverpassMono-regular.fntdata"/><Relationship Id="rId10" Type="http://schemas.openxmlformats.org/officeDocument/2006/relationships/slide" Target="slides/slide5.xml"/><Relationship Id="rId21" Type="http://schemas.openxmlformats.org/officeDocument/2006/relationships/font" Target="fonts/BarlowCondensed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verpass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nahei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debd03d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9debd03d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debd03d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9debd03d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ebd03d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9debd03d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debd03d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9debd03d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ebd03d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9debd03d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debd03d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9debd03d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debd03d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9debd03d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907610" y="256000"/>
            <a:ext cx="4236378" cy="1275904"/>
            <a:chOff x="4049654" y="323050"/>
            <a:chExt cx="5094250" cy="1534276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800000">
            <a:off x="11" y="3581007"/>
            <a:ext cx="4236378" cy="1275904"/>
            <a:chOff x="4049654" y="323050"/>
            <a:chExt cx="5094250" cy="1534276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6715125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039752" y="910981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330166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896105" y="323050"/>
              <a:ext cx="2247799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4620591" y="910975"/>
              <a:ext cx="151376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4049654" y="323050"/>
              <a:ext cx="2665470" cy="355301"/>
            </a:xfrm>
            <a:custGeom>
              <a:rect b="b" l="l" r="r" t="t"/>
              <a:pathLst>
                <a:path extrusionOk="0" h="2763" w="12348">
                  <a:moveTo>
                    <a:pt x="1" y="0"/>
                  </a:moveTo>
                  <a:lnTo>
                    <a:pt x="1" y="2762"/>
                  </a:lnTo>
                  <a:lnTo>
                    <a:pt x="12348" y="2762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4346512" y="1500475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flipH="1">
            <a:off x="7189050" y="4268800"/>
            <a:ext cx="1954825" cy="517822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flipH="1">
            <a:off x="7603701" y="4786625"/>
            <a:ext cx="1540299" cy="35687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517825"/>
            <a:ext cx="1540299" cy="356874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25" y="0"/>
            <a:ext cx="1954825" cy="517822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1621175" y="1809538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621227" y="3503925"/>
            <a:ext cx="5901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0" name="Google Shape;60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01" name="Google Shape;101;p9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1515925" y="2199813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s" sz="3000"/>
              <a:t>Monitoramento de Temperatura e Umidade em Brasília em relação a um Ambiente Residencial</a:t>
            </a:r>
            <a:endParaRPr sz="3000"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 flipH="1" rot="677598">
            <a:off x="-1894504" y="458392"/>
            <a:ext cx="810391" cy="428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33" name="Google Shape;133;p13"/>
            <p:cNvSpPr/>
            <p:nvPr/>
          </p:nvSpPr>
          <p:spPr>
            <a:xfrm>
              <a:off x="4465972" y="1186778"/>
              <a:ext cx="212098" cy="385776"/>
            </a:xfrm>
            <a:custGeom>
              <a:rect b="b" l="l" r="r" t="t"/>
              <a:pathLst>
                <a:path extrusionOk="0" h="5633" w="3097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290650" y="1256907"/>
              <a:ext cx="167240" cy="245519"/>
            </a:xfrm>
            <a:custGeom>
              <a:rect b="b" l="l" r="r" t="t"/>
              <a:pathLst>
                <a:path extrusionOk="0" h="3585" w="2442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685329" y="1256907"/>
              <a:ext cx="168062" cy="245519"/>
            </a:xfrm>
            <a:custGeom>
              <a:rect b="b" l="l" r="r" t="t"/>
              <a:pathLst>
                <a:path extrusionOk="0" h="3585" w="2454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598500" y="2298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Conclusão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51153" y="1921376"/>
            <a:ext cx="1194000" cy="1467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3051153" y="1921376"/>
            <a:ext cx="1194000" cy="1467300"/>
          </a:xfrm>
          <a:prstGeom prst="arc">
            <a:avLst>
              <a:gd fmla="val 16200000" name="adj1"/>
              <a:gd fmla="val 17741416" name="adj2"/>
            </a:avLst>
          </a:prstGeom>
          <a:noFill/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4898826" y="1977127"/>
            <a:ext cx="1194000" cy="14673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4898826" y="1977126"/>
            <a:ext cx="1194000" cy="1467300"/>
          </a:xfrm>
          <a:prstGeom prst="arc">
            <a:avLst>
              <a:gd fmla="val 16200000" name="adj1"/>
              <a:gd fmla="val 17121569" name="adj2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4"/>
          <p:cNvGrpSpPr/>
          <p:nvPr/>
        </p:nvGrpSpPr>
        <p:grpSpPr>
          <a:xfrm>
            <a:off x="720000" y="1921381"/>
            <a:ext cx="3685499" cy="1087609"/>
            <a:chOff x="720001" y="1332355"/>
            <a:chExt cx="3685499" cy="885170"/>
          </a:xfrm>
        </p:grpSpPr>
        <p:grpSp>
          <p:nvGrpSpPr>
            <p:cNvPr id="215" name="Google Shape;215;p24"/>
            <p:cNvGrpSpPr/>
            <p:nvPr/>
          </p:nvGrpSpPr>
          <p:grpSpPr>
            <a:xfrm>
              <a:off x="720001" y="1332355"/>
              <a:ext cx="2095500" cy="885170"/>
              <a:chOff x="720001" y="1332355"/>
              <a:chExt cx="2095500" cy="885170"/>
            </a:xfrm>
          </p:grpSpPr>
          <p:sp>
            <p:nvSpPr>
              <p:cNvPr id="216" name="Google Shape;216;p24"/>
              <p:cNvSpPr txBox="1"/>
              <p:nvPr/>
            </p:nvSpPr>
            <p:spPr>
              <a:xfrm>
                <a:off x="720001" y="155332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A Temperatura do quarto é, em média, </a:t>
                </a:r>
                <a:r>
                  <a:rPr lang="es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3.5</a:t>
                </a: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°C mais alta do que em Brasília.</a:t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7" name="Google Shape;217;p24"/>
              <p:cNvSpPr txBox="1"/>
              <p:nvPr/>
            </p:nvSpPr>
            <p:spPr>
              <a:xfrm>
                <a:off x="720001" y="133235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s" sz="2200" u="none" cap="none" strike="noStrike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Temperatura</a:t>
                </a:r>
                <a:endParaRPr b="1" i="0" sz="2200" u="none" cap="none" strike="noStrik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18" name="Google Shape;218;p24"/>
            <p:cNvSpPr txBox="1"/>
            <p:nvPr/>
          </p:nvSpPr>
          <p:spPr>
            <a:xfrm flipH="1">
              <a:off x="2890800" y="1641225"/>
              <a:ext cx="1514700" cy="5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s" sz="300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+3.5</a:t>
              </a:r>
              <a:r>
                <a:rPr b="1" i="0" lang="es" sz="3000" u="none" cap="none" strike="noStrike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º</a:t>
              </a:r>
              <a:endParaRPr b="1" i="0" sz="30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4705949" y="1921406"/>
            <a:ext cx="3718055" cy="1287923"/>
            <a:chOff x="4705950" y="1332375"/>
            <a:chExt cx="3718055" cy="1048200"/>
          </a:xfrm>
        </p:grpSpPr>
        <p:grpSp>
          <p:nvGrpSpPr>
            <p:cNvPr id="220" name="Google Shape;220;p24"/>
            <p:cNvGrpSpPr/>
            <p:nvPr/>
          </p:nvGrpSpPr>
          <p:grpSpPr>
            <a:xfrm>
              <a:off x="6210580" y="1332375"/>
              <a:ext cx="2213425" cy="1048200"/>
              <a:chOff x="6210580" y="1332375"/>
              <a:chExt cx="2213425" cy="1048200"/>
            </a:xfrm>
          </p:grpSpPr>
          <p:sp>
            <p:nvSpPr>
              <p:cNvPr id="221" name="Google Shape;221;p24"/>
              <p:cNvSpPr txBox="1"/>
              <p:nvPr/>
            </p:nvSpPr>
            <p:spPr>
              <a:xfrm>
                <a:off x="6210580" y="1716375"/>
                <a:ext cx="2095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A umidade do quarto é, em média, </a:t>
                </a:r>
                <a:r>
                  <a:rPr lang="es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4</a:t>
                </a:r>
                <a:r>
                  <a:rPr b="0" i="0" lang="es" sz="1400" u="none" cap="none" strike="noStrike">
                    <a:solidFill>
                      <a:srgbClr val="FFFFFF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% mais baixa do que em Brasília.</a:t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2" name="Google Shape;222;p24"/>
              <p:cNvSpPr txBox="1"/>
              <p:nvPr/>
            </p:nvSpPr>
            <p:spPr>
              <a:xfrm>
                <a:off x="6328505" y="1332375"/>
                <a:ext cx="20955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s" sz="2200" u="none" cap="none" strike="noStrike">
                    <a:solidFill>
                      <a:schemeClr val="lt1"/>
                    </a:solidFill>
                    <a:latin typeface="Overpass Mono"/>
                    <a:ea typeface="Overpass Mono"/>
                    <a:cs typeface="Overpass Mono"/>
                    <a:sym typeface="Overpass Mono"/>
                  </a:rPr>
                  <a:t>Umidade</a:t>
                </a:r>
                <a:endParaRPr b="1" i="0" sz="2200" u="none" cap="none" strike="noStrike">
                  <a:solidFill>
                    <a:schemeClr val="lt1"/>
                  </a:solidFill>
                  <a:latin typeface="Overpass Mono"/>
                  <a:ea typeface="Overpass Mono"/>
                  <a:cs typeface="Overpass Mono"/>
                  <a:sym typeface="Overpass Mono"/>
                </a:endParaRPr>
              </a:p>
            </p:txBody>
          </p:sp>
        </p:grpSp>
        <p:sp>
          <p:nvSpPr>
            <p:cNvPr id="223" name="Google Shape;223;p24"/>
            <p:cNvSpPr txBox="1"/>
            <p:nvPr/>
          </p:nvSpPr>
          <p:spPr>
            <a:xfrm flipH="1">
              <a:off x="4705950" y="1642709"/>
              <a:ext cx="1429500" cy="6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s" sz="3000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-4</a:t>
              </a:r>
              <a:r>
                <a:rPr b="1" i="0" lang="es" sz="3000" u="none" cap="none" strike="noStrike">
                  <a:solidFill>
                    <a:srgbClr val="FFFFFF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%</a:t>
              </a:r>
              <a:endParaRPr b="1" i="0" sz="30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Como costumo dizer às minhas ex’s: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25" y="1477350"/>
            <a:ext cx="55270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50" y="2323250"/>
            <a:ext cx="1603325" cy="199346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>
            <p:ph type="title"/>
          </p:nvPr>
        </p:nvSpPr>
        <p:spPr>
          <a:xfrm>
            <a:off x="102650" y="1760850"/>
            <a:ext cx="17454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1800"/>
              <a:t>Repositorio</a:t>
            </a:r>
            <a:endParaRPr sz="1800"/>
          </a:p>
        </p:txBody>
      </p:sp>
      <p:sp>
        <p:nvSpPr>
          <p:cNvPr id="232" name="Google Shape;232;p25"/>
          <p:cNvSpPr txBox="1"/>
          <p:nvPr/>
        </p:nvSpPr>
        <p:spPr>
          <a:xfrm>
            <a:off x="6817488" y="1754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Portfólio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037" y="2288725"/>
            <a:ext cx="1522925" cy="20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4150" y="1134138"/>
            <a:ext cx="3645000" cy="3101700"/>
          </a:xfrm>
          <a:prstGeom prst="rect">
            <a:avLst/>
          </a:prstGeom>
          <a:solidFill>
            <a:srgbClr val="1B1464"/>
          </a:solidFill>
          <a:ln cap="flat" cmpd="sng" w="9525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O projeto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envolveu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a coleta de dados por meio do sensor DHT22, que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estava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instalado em meu quarto e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realizava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medições a cada hora. Paralelamente,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realizei </a:t>
            </a:r>
            <a:r>
              <a:rPr b="1" i="0" lang="es" sz="1400" u="none" cap="none" strike="noStrike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um processo de web scraping para obter informações sobre a temperatura e umidade atual em Brasília, no exato momento da coleta, a fim de estabelecer um ponto de comparação.</a:t>
            </a:r>
            <a:endParaRPr b="1" i="0" sz="1400" u="none" cap="none" strike="noStrike">
              <a:solidFill>
                <a:schemeClr val="dk2"/>
              </a:solidFill>
              <a:highlight>
                <a:srgbClr val="1B1464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7772392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 flipH="1">
            <a:off x="-11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19089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flipH="1">
            <a:off x="8355564" y="0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650" y="1120075"/>
            <a:ext cx="5152949" cy="3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4520575" y="1126050"/>
            <a:ext cx="4495500" cy="3101700"/>
          </a:xfrm>
          <a:prstGeom prst="rect">
            <a:avLst/>
          </a:prstGeom>
          <a:solidFill>
            <a:srgbClr val="1B1464"/>
          </a:solidFill>
          <a:ln cap="flat" cmpd="sng" w="9525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Aproveitei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 o projeto para além de desenvolver minhas habilidades como cientista de dados (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programação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,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análise, engenharia de dados, paciência) conferir se minha intuição estava correta em relação ao meu quarto ser muito mais quente que a temperatura de Brasília.</a:t>
            </a:r>
            <a:endParaRPr b="1" i="0" sz="1400" u="none" cap="none" strike="noStrike">
              <a:solidFill>
                <a:schemeClr val="dk2"/>
              </a:solidFill>
              <a:highlight>
                <a:srgbClr val="1B1464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772392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 flipH="1">
            <a:off x="-11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19089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 flipH="1">
            <a:off x="8355564" y="0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4054366" cy="30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20000" y="34320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Dados e seu </a:t>
            </a:r>
            <a:r>
              <a:rPr lang="es"/>
              <a:t>armazenamento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4600"/>
            <a:ext cx="6351601" cy="3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6553775" y="1164725"/>
            <a:ext cx="2462400" cy="3664800"/>
          </a:xfrm>
          <a:prstGeom prst="rect">
            <a:avLst/>
          </a:prstGeom>
          <a:solidFill>
            <a:srgbClr val="1B1464"/>
          </a:solidFill>
          <a:ln cap="flat" cmpd="sng" w="9525">
            <a:solidFill>
              <a:srgbClr val="EC0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Os dados foram coletados de hora em hora, do 21 de setembro a 14 de novembro,totalizando 1.210 registros. Inicialmente, foram armazenados em formato CSV. Em seguida, foram submetidos a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diversos tratamentos para transformá-los em um 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dataframe</a:t>
            </a:r>
            <a:r>
              <a:rPr b="1" lang="es">
                <a:solidFill>
                  <a:schemeClr val="dk2"/>
                </a:solidFill>
                <a:highlight>
                  <a:srgbClr val="1B1464"/>
                </a:highlight>
                <a:latin typeface="Overpass Mono"/>
                <a:ea typeface="Overpass Mono"/>
                <a:cs typeface="Overpass Mono"/>
                <a:sym typeface="Overpass Mono"/>
              </a:rPr>
              <a:t>, que foi então inserido no banco de dados.</a:t>
            </a:r>
            <a:endParaRPr b="1">
              <a:solidFill>
                <a:schemeClr val="dk2"/>
              </a:solidFill>
              <a:highlight>
                <a:srgbClr val="1B1464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5" y="156375"/>
            <a:ext cx="8814202" cy="48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ctrTitle"/>
          </p:nvPr>
        </p:nvSpPr>
        <p:spPr>
          <a:xfrm>
            <a:off x="1494625" y="1318388"/>
            <a:ext cx="590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s" sz="3000"/>
              <a:t>Análise dos Dados</a:t>
            </a:r>
            <a:endParaRPr sz="3000"/>
          </a:p>
        </p:txBody>
      </p:sp>
      <p:sp>
        <p:nvSpPr>
          <p:cNvPr id="175" name="Google Shape;175;p18"/>
          <p:cNvSpPr txBox="1"/>
          <p:nvPr>
            <p:ph idx="1" type="subTitle"/>
          </p:nvPr>
        </p:nvSpPr>
        <p:spPr>
          <a:xfrm flipH="1" rot="677598">
            <a:off x="-1894565" y="458380"/>
            <a:ext cx="810391" cy="428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176" name="Google Shape;176;p18"/>
          <p:cNvGrpSpPr/>
          <p:nvPr/>
        </p:nvGrpSpPr>
        <p:grpSpPr>
          <a:xfrm>
            <a:off x="4290650" y="1186778"/>
            <a:ext cx="562741" cy="385776"/>
            <a:chOff x="4290650" y="1186778"/>
            <a:chExt cx="562741" cy="385776"/>
          </a:xfrm>
        </p:grpSpPr>
        <p:sp>
          <p:nvSpPr>
            <p:cNvPr id="177" name="Google Shape;177;p18"/>
            <p:cNvSpPr/>
            <p:nvPr/>
          </p:nvSpPr>
          <p:spPr>
            <a:xfrm>
              <a:off x="4465972" y="1186778"/>
              <a:ext cx="212098" cy="385776"/>
            </a:xfrm>
            <a:custGeom>
              <a:rect b="b" l="l" r="r" t="t"/>
              <a:pathLst>
                <a:path extrusionOk="0" h="5633" w="3097">
                  <a:moveTo>
                    <a:pt x="2239" y="1"/>
                  </a:moveTo>
                  <a:lnTo>
                    <a:pt x="1" y="5275"/>
                  </a:lnTo>
                  <a:lnTo>
                    <a:pt x="846" y="5633"/>
                  </a:lnTo>
                  <a:lnTo>
                    <a:pt x="3096" y="370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290650" y="1256907"/>
              <a:ext cx="167240" cy="245519"/>
            </a:xfrm>
            <a:custGeom>
              <a:rect b="b" l="l" r="r" t="t"/>
              <a:pathLst>
                <a:path extrusionOk="0" h="3585" w="2442">
                  <a:moveTo>
                    <a:pt x="1787" y="1"/>
                  </a:moveTo>
                  <a:lnTo>
                    <a:pt x="1" y="1787"/>
                  </a:lnTo>
                  <a:lnTo>
                    <a:pt x="1787" y="3585"/>
                  </a:lnTo>
                  <a:lnTo>
                    <a:pt x="2442" y="2930"/>
                  </a:lnTo>
                  <a:lnTo>
                    <a:pt x="1299" y="1787"/>
                  </a:lnTo>
                  <a:lnTo>
                    <a:pt x="2442" y="656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685329" y="1256907"/>
              <a:ext cx="168062" cy="245519"/>
            </a:xfrm>
            <a:custGeom>
              <a:rect b="b" l="l" r="r" t="t"/>
              <a:pathLst>
                <a:path extrusionOk="0" h="3585" w="2454">
                  <a:moveTo>
                    <a:pt x="655" y="1"/>
                  </a:moveTo>
                  <a:lnTo>
                    <a:pt x="0" y="656"/>
                  </a:lnTo>
                  <a:lnTo>
                    <a:pt x="1143" y="1787"/>
                  </a:lnTo>
                  <a:lnTo>
                    <a:pt x="0" y="2930"/>
                  </a:lnTo>
                  <a:lnTo>
                    <a:pt x="655" y="3585"/>
                  </a:lnTo>
                  <a:lnTo>
                    <a:pt x="2453" y="178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00F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1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Infographics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