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7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ade Gothic Next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ade Gothic Next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ade Gothic Next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ade Gothic Next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ade Gothic Next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ade Gothic Next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ade Gothic Next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ade Gothic Next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ade Gothic Next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278A5-3C57-43DA-8C9B-600F5D4E61D1}" v="247" dt="2022-06-06T11:21:33.170"/>
    <p1510:client id="{2D2F2B66-DB5B-4C84-9B55-180D73A2EB9E}" v="13" dt="2022-06-06T11:23:00.38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4CE"/>
          </a:solidFill>
        </a:fill>
      </a:tcStyle>
    </a:wholeTbl>
    <a:band2H>
      <a:tcTxStyle/>
      <a:tcStyle>
        <a:tcBdr/>
        <a:fill>
          <a:solidFill>
            <a:srgbClr val="E7EB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D0"/>
          </a:solidFill>
        </a:fill>
      </a:tcStyle>
    </a:wholeTbl>
    <a:band2H>
      <a:tcTxStyle/>
      <a:tcStyle>
        <a:tcBdr/>
        <a:fill>
          <a:solidFill>
            <a:srgbClr val="E6E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CE"/>
          </a:solidFill>
        </a:fill>
      </a:tcStyle>
    </a:wholeTbl>
    <a:band2H>
      <a:tcTxStyle/>
      <a:tcStyle>
        <a:tcBdr/>
        <a:fill>
          <a:solidFill>
            <a:srgbClr val="EA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n-lt"/>
        <a:ea typeface="+mn-ea"/>
        <a:cs typeface="+mn-cs"/>
        <a:sym typeface="Trade Gothic Next Light"/>
      </a:defRPr>
    </a:lvl1pPr>
    <a:lvl2pPr indent="228600" latinLnBrk="0">
      <a:defRPr sz="1200">
        <a:solidFill>
          <a:srgbClr val="FFFFFF"/>
        </a:solidFill>
        <a:latin typeface="+mn-lt"/>
        <a:ea typeface="+mn-ea"/>
        <a:cs typeface="+mn-cs"/>
        <a:sym typeface="Trade Gothic Next Light"/>
      </a:defRPr>
    </a:lvl2pPr>
    <a:lvl3pPr indent="457200" latinLnBrk="0">
      <a:defRPr sz="1200">
        <a:solidFill>
          <a:srgbClr val="FFFFFF"/>
        </a:solidFill>
        <a:latin typeface="+mn-lt"/>
        <a:ea typeface="+mn-ea"/>
        <a:cs typeface="+mn-cs"/>
        <a:sym typeface="Trade Gothic Next Light"/>
      </a:defRPr>
    </a:lvl3pPr>
    <a:lvl4pPr indent="685800" latinLnBrk="0">
      <a:defRPr sz="1200">
        <a:solidFill>
          <a:srgbClr val="FFFFFF"/>
        </a:solidFill>
        <a:latin typeface="+mn-lt"/>
        <a:ea typeface="+mn-ea"/>
        <a:cs typeface="+mn-cs"/>
        <a:sym typeface="Trade Gothic Next Light"/>
      </a:defRPr>
    </a:lvl4pPr>
    <a:lvl5pPr indent="914400" latinLnBrk="0">
      <a:defRPr sz="1200">
        <a:solidFill>
          <a:srgbClr val="FFFFFF"/>
        </a:solidFill>
        <a:latin typeface="+mn-lt"/>
        <a:ea typeface="+mn-ea"/>
        <a:cs typeface="+mn-cs"/>
        <a:sym typeface="Trade Gothic Next Light"/>
      </a:defRPr>
    </a:lvl5pPr>
    <a:lvl6pPr indent="1143000" latinLnBrk="0">
      <a:defRPr sz="1200">
        <a:solidFill>
          <a:srgbClr val="FFFFFF"/>
        </a:solidFill>
        <a:latin typeface="+mn-lt"/>
        <a:ea typeface="+mn-ea"/>
        <a:cs typeface="+mn-cs"/>
        <a:sym typeface="Trade Gothic Next Light"/>
      </a:defRPr>
    </a:lvl6pPr>
    <a:lvl7pPr indent="1371600" latinLnBrk="0">
      <a:defRPr sz="1200">
        <a:solidFill>
          <a:srgbClr val="FFFFFF"/>
        </a:solidFill>
        <a:latin typeface="+mn-lt"/>
        <a:ea typeface="+mn-ea"/>
        <a:cs typeface="+mn-cs"/>
        <a:sym typeface="Trade Gothic Next Light"/>
      </a:defRPr>
    </a:lvl7pPr>
    <a:lvl8pPr indent="1600200" latinLnBrk="0">
      <a:defRPr sz="1200">
        <a:solidFill>
          <a:srgbClr val="FFFFFF"/>
        </a:solidFill>
        <a:latin typeface="+mn-lt"/>
        <a:ea typeface="+mn-ea"/>
        <a:cs typeface="+mn-cs"/>
        <a:sym typeface="Trade Gothic Next Light"/>
      </a:defRPr>
    </a:lvl8pPr>
    <a:lvl9pPr indent="1828800" latinLnBrk="0">
      <a:defRPr sz="1200">
        <a:solidFill>
          <a:srgbClr val="FFFFFF"/>
        </a:solidFill>
        <a:latin typeface="+mn-lt"/>
        <a:ea typeface="+mn-ea"/>
        <a:cs typeface="+mn-cs"/>
        <a:sym typeface="Trade Gothic Next Ligh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429611" y="1013984"/>
            <a:ext cx="7714389" cy="32606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9611" y="4848464"/>
            <a:ext cx="7714389" cy="10858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indent="457200">
              <a:buFontTx/>
            </a:lvl2pPr>
            <a:lvl3pPr marL="0" indent="914400">
              <a:buSzTx/>
              <a:buFontTx/>
              <a:buNone/>
            </a:lvl3pPr>
            <a:lvl4pPr indent="1371600">
              <a:buFontTx/>
            </a:lvl4pPr>
            <a:lvl5pPr marL="0" indent="1828800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traight Connector 6"/>
          <p:cNvSpPr/>
          <p:nvPr/>
        </p:nvSpPr>
        <p:spPr>
          <a:xfrm>
            <a:off x="1524000" y="4571505"/>
            <a:ext cx="971154" cy="1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1433543" y="1383126"/>
            <a:ext cx="3289887" cy="2045874"/>
          </a:xfrm>
          <a:prstGeom prst="rect">
            <a:avLst/>
          </a:prstGeom>
        </p:spPr>
        <p:txBody>
          <a:bodyPr>
            <a:normAutofit/>
          </a:bodyPr>
          <a:lstStyle>
            <a:lvl1pPr algn="r"/>
          </a:lstStyle>
          <a:p>
            <a:r>
              <a:t>Title Text</a:t>
            </a:r>
          </a:p>
        </p:txBody>
      </p:sp>
      <p:sp>
        <p:nvSpPr>
          <p:cNvPr id="9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334001" y="762000"/>
            <a:ext cx="5333999" cy="533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33543" y="3649681"/>
            <a:ext cx="3243293" cy="1684318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1600"/>
            </a:lvl1pPr>
            <a:lvl2pPr indent="457200" algn="r">
              <a:buFontTx/>
              <a:defRPr sz="1600"/>
            </a:lvl2pPr>
            <a:lvl3pPr marL="0" indent="914400" algn="r">
              <a:buSzTx/>
              <a:buFontTx/>
              <a:buNone/>
              <a:defRPr sz="1600"/>
            </a:lvl3pPr>
            <a:lvl4pPr indent="1371600" algn="r">
              <a:buFontTx/>
              <a:defRPr sz="1600"/>
            </a:lvl4pPr>
            <a:lvl5pPr marL="0" indent="1828800" algn="r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1421745" y="1287553"/>
            <a:ext cx="8284964" cy="311306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1744" y="4619707"/>
            <a:ext cx="7722256" cy="14762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indent="457200">
              <a:buFontTx/>
            </a:lvl2pPr>
            <a:lvl3pPr marL="0" indent="914400">
              <a:buSzTx/>
              <a:buFontTx/>
              <a:buNone/>
            </a:lvl3pPr>
            <a:lvl4pPr indent="1371600">
              <a:buFontTx/>
            </a:lvl4pPr>
            <a:lvl5pPr marL="0" indent="1828800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1429566" y="1013411"/>
            <a:ext cx="9238434" cy="8895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9566" y="2135564"/>
            <a:ext cx="4495801" cy="396043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1429566" y="1079150"/>
            <a:ext cx="9238434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9567" y="2013217"/>
            <a:ext cx="4495799" cy="70423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SzTx/>
              <a:buFontTx/>
              <a:buNone/>
              <a:defRPr cap="all" spc="300">
                <a:latin typeface="Trade Gothic Next Cond"/>
                <a:ea typeface="Trade Gothic Next Cond"/>
                <a:cs typeface="Trade Gothic Next Cond"/>
                <a:sym typeface="Trade Gothic Next Cond"/>
              </a:defRPr>
            </a:lvl1pPr>
            <a:lvl2pPr indent="457200">
              <a:lnSpc>
                <a:spcPct val="100000"/>
              </a:lnSpc>
              <a:buFontTx/>
              <a:defRPr cap="all" spc="300">
                <a:latin typeface="Trade Gothic Next Cond"/>
                <a:ea typeface="Trade Gothic Next Cond"/>
                <a:cs typeface="Trade Gothic Next Cond"/>
                <a:sym typeface="Trade Gothic Next Cond"/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cap="all" spc="300">
                <a:latin typeface="Trade Gothic Next Cond"/>
                <a:ea typeface="Trade Gothic Next Cond"/>
                <a:cs typeface="Trade Gothic Next Cond"/>
                <a:sym typeface="Trade Gothic Next Cond"/>
              </a:defRPr>
            </a:lvl3pPr>
            <a:lvl4pPr indent="1371600">
              <a:lnSpc>
                <a:spcPct val="100000"/>
              </a:lnSpc>
              <a:buFontTx/>
              <a:defRPr cap="all" spc="300">
                <a:latin typeface="Trade Gothic Next Cond"/>
                <a:ea typeface="Trade Gothic Next Cond"/>
                <a:cs typeface="Trade Gothic Next Cond"/>
                <a:sym typeface="Trade Gothic Next Cond"/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cap="all" spc="300">
                <a:latin typeface="Trade Gothic Next Cond"/>
                <a:ea typeface="Trade Gothic Next Cond"/>
                <a:cs typeface="Trade Gothic Next Cond"/>
                <a:sym typeface="Trade Gothic Next C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2013214"/>
            <a:ext cx="4495800" cy="704234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SzTx/>
              <a:buFontTx/>
              <a:buNone/>
              <a:defRPr cap="all" spc="300">
                <a:latin typeface="Trade Gothic Next Cond"/>
                <a:ea typeface="Trade Gothic Next Cond"/>
                <a:cs typeface="Trade Gothic Next Cond"/>
                <a:sym typeface="Trade Gothic Next Cond"/>
              </a:defRPr>
            </a:pPr>
            <a:endParaRPr/>
          </a:p>
        </p:txBody>
      </p:sp>
      <p:sp>
        <p:nvSpPr>
          <p:cNvPr id="61" name="Straight Connector 10"/>
          <p:cNvSpPr/>
          <p:nvPr/>
        </p:nvSpPr>
        <p:spPr>
          <a:xfrm>
            <a:off x="6270726" y="2876662"/>
            <a:ext cx="971155" cy="1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Rectangle 12"/>
          <p:cNvSpPr/>
          <p:nvPr/>
        </p:nvSpPr>
        <p:spPr>
          <a:xfrm>
            <a:off x="-1171838" y="4592406"/>
            <a:ext cx="808263" cy="3897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Straight Connector 13"/>
          <p:cNvSpPr/>
          <p:nvPr/>
        </p:nvSpPr>
        <p:spPr>
          <a:xfrm>
            <a:off x="1524000" y="2876662"/>
            <a:ext cx="971154" cy="1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443739" y="1558943"/>
            <a:ext cx="3279690" cy="1864198"/>
          </a:xfrm>
          <a:prstGeom prst="rect">
            <a:avLst/>
          </a:prstGeom>
        </p:spPr>
        <p:txBody>
          <a:bodyPr>
            <a:normAutofit/>
          </a:bodyPr>
          <a:lstStyle>
            <a:lvl1pPr algn="r"/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34000" y="762000"/>
            <a:ext cx="5333999" cy="5334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  <a:lvl2pPr>
              <a:defRPr sz="2800"/>
            </a:lvl2pPr>
            <a:lvl3pPr marL="530352" indent="-256032">
              <a:defRPr sz="2800"/>
            </a:lvl3pPr>
            <a:lvl4pPr>
              <a:defRPr sz="2800"/>
            </a:lvl4pPr>
            <a:lvl5pPr marL="741680" indent="-28448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443741" y="3649681"/>
            <a:ext cx="3233097" cy="1933606"/>
          </a:xfrm>
          <a:prstGeom prst="rect">
            <a:avLst/>
          </a:prstGeom>
        </p:spPr>
        <p:txBody>
          <a:bodyPr/>
          <a:lstStyle/>
          <a:p>
            <a:pPr marL="0" indent="0" algn="r">
              <a:buSzTx/>
              <a:buFontTx/>
              <a:buNone/>
              <a:defRPr sz="1600"/>
            </a:pPr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42654" y="3268398"/>
            <a:ext cx="330161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600" b="1">
                <a:solidFill>
                  <a:srgbClr val="FFFFFF"/>
                </a:solidFill>
                <a:latin typeface="Trade Gothic Next Cond"/>
                <a:ea typeface="Trade Gothic Next Cond"/>
                <a:cs typeface="Trade Gothic Next Cond"/>
                <a:sym typeface="Trade Gothic Next C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all" spc="600" baseline="0">
          <a:solidFill>
            <a:srgbClr val="FFFFFF"/>
          </a:solidFill>
          <a:uFillTx/>
          <a:latin typeface="Trade Gothic Next Cond"/>
          <a:ea typeface="Trade Gothic Next Cond"/>
          <a:cs typeface="Trade Gothic Next Cond"/>
          <a:sym typeface="Trade Gothic Next Cond"/>
        </a:defRPr>
      </a:lvl1pPr>
      <a:lvl2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all" spc="600" baseline="0">
          <a:solidFill>
            <a:srgbClr val="FFFFFF"/>
          </a:solidFill>
          <a:uFillTx/>
          <a:latin typeface="Trade Gothic Next Cond"/>
          <a:ea typeface="Trade Gothic Next Cond"/>
          <a:cs typeface="Trade Gothic Next Cond"/>
          <a:sym typeface="Trade Gothic Next Cond"/>
        </a:defRPr>
      </a:lvl2pPr>
      <a:lvl3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all" spc="600" baseline="0">
          <a:solidFill>
            <a:srgbClr val="FFFFFF"/>
          </a:solidFill>
          <a:uFillTx/>
          <a:latin typeface="Trade Gothic Next Cond"/>
          <a:ea typeface="Trade Gothic Next Cond"/>
          <a:cs typeface="Trade Gothic Next Cond"/>
          <a:sym typeface="Trade Gothic Next Cond"/>
        </a:defRPr>
      </a:lvl3pPr>
      <a:lvl4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all" spc="600" baseline="0">
          <a:solidFill>
            <a:srgbClr val="FFFFFF"/>
          </a:solidFill>
          <a:uFillTx/>
          <a:latin typeface="Trade Gothic Next Cond"/>
          <a:ea typeface="Trade Gothic Next Cond"/>
          <a:cs typeface="Trade Gothic Next Cond"/>
          <a:sym typeface="Trade Gothic Next Cond"/>
        </a:defRPr>
      </a:lvl4pPr>
      <a:lvl5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all" spc="600" baseline="0">
          <a:solidFill>
            <a:srgbClr val="FFFFFF"/>
          </a:solidFill>
          <a:uFillTx/>
          <a:latin typeface="Trade Gothic Next Cond"/>
          <a:ea typeface="Trade Gothic Next Cond"/>
          <a:cs typeface="Trade Gothic Next Cond"/>
          <a:sym typeface="Trade Gothic Next Cond"/>
        </a:defRPr>
      </a:lvl5pPr>
      <a:lvl6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all" spc="600" baseline="0">
          <a:solidFill>
            <a:srgbClr val="FFFFFF"/>
          </a:solidFill>
          <a:uFillTx/>
          <a:latin typeface="Trade Gothic Next Cond"/>
          <a:ea typeface="Trade Gothic Next Cond"/>
          <a:cs typeface="Trade Gothic Next Cond"/>
          <a:sym typeface="Trade Gothic Next Cond"/>
        </a:defRPr>
      </a:lvl6pPr>
      <a:lvl7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all" spc="600" baseline="0">
          <a:solidFill>
            <a:srgbClr val="FFFFFF"/>
          </a:solidFill>
          <a:uFillTx/>
          <a:latin typeface="Trade Gothic Next Cond"/>
          <a:ea typeface="Trade Gothic Next Cond"/>
          <a:cs typeface="Trade Gothic Next Cond"/>
          <a:sym typeface="Trade Gothic Next Cond"/>
        </a:defRPr>
      </a:lvl7pPr>
      <a:lvl8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all" spc="600" baseline="0">
          <a:solidFill>
            <a:srgbClr val="FFFFFF"/>
          </a:solidFill>
          <a:uFillTx/>
          <a:latin typeface="Trade Gothic Next Cond"/>
          <a:ea typeface="Trade Gothic Next Cond"/>
          <a:cs typeface="Trade Gothic Next Cond"/>
          <a:sym typeface="Trade Gothic Next Cond"/>
        </a:defRPr>
      </a:lvl8pPr>
      <a:lvl9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all" spc="600" baseline="0">
          <a:solidFill>
            <a:srgbClr val="FFFFFF"/>
          </a:solidFill>
          <a:uFillTx/>
          <a:latin typeface="Trade Gothic Next Cond"/>
          <a:ea typeface="Trade Gothic Next Cond"/>
          <a:cs typeface="Trade Gothic Next Cond"/>
          <a:sym typeface="Trade Gothic Next Cond"/>
        </a:defRPr>
      </a:lvl9pPr>
    </p:titleStyle>
    <p:bodyStyle>
      <a:lvl1pPr marL="274320" marR="0" indent="-27432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85000"/>
        <a:buFont typeface="Arial"/>
        <a:buChar char="•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ade Gothic Next Light"/>
        </a:defRPr>
      </a:lvl1pPr>
      <a:lvl2pPr marL="0" marR="0" indent="27432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ade Gothic Next Light"/>
        </a:defRPr>
      </a:lvl2pPr>
      <a:lvl3pPr marL="509451" marR="0" indent="-235131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85000"/>
        <a:buFont typeface="Arial"/>
        <a:buChar char="•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ade Gothic Next Light"/>
        </a:defRPr>
      </a:lvl3pPr>
      <a:lvl4pPr marL="0" marR="0" indent="466344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ade Gothic Next Light"/>
        </a:defRPr>
      </a:lvl4pPr>
      <a:lvl5pPr marL="731520" marR="0" indent="-27432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85000"/>
        <a:buFont typeface="Arial"/>
        <a:buChar char="•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ade Gothic Next Light"/>
        </a:defRPr>
      </a:lvl5pPr>
      <a:lvl6pPr marL="2514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ade Gothic Next Light"/>
        </a:defRPr>
      </a:lvl6pPr>
      <a:lvl7pPr marL="2971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ade Gothic Next Light"/>
        </a:defRPr>
      </a:lvl7pPr>
      <a:lvl8pPr marL="3429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ade Gothic Next Light"/>
        </a:defRPr>
      </a:lvl8pPr>
      <a:lvl9pPr marL="3886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ade Gothic Next Ligh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 Gothic Next Cond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 Gothic Next Cond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 Gothic Next Cond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 Gothic Next Cond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 Gothic Next Cond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 Gothic Next Cond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 Gothic Next Cond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 Gothic Next Cond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 Gothic Next Con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e/employee.html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hewChatham/glassdoor-review-scrap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0" name="Picture 15" descr="Picture 15"/>
          <p:cNvPicPr>
            <a:picLocks noChangeAspect="1"/>
          </p:cNvPicPr>
          <p:nvPr/>
        </p:nvPicPr>
        <p:blipFill>
          <a:blip r:embed="rId2"/>
          <a:srcRect t="15605"/>
          <a:stretch>
            <a:fillRect/>
          </a:stretch>
        </p:blipFill>
        <p:spPr>
          <a:xfrm>
            <a:off x="-1" y="10"/>
            <a:ext cx="12191756" cy="6857828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Rectangle 21"/>
          <p:cNvSpPr/>
          <p:nvPr/>
        </p:nvSpPr>
        <p:spPr>
          <a:xfrm>
            <a:off x="1648636" y="1"/>
            <a:ext cx="8894728" cy="6858001"/>
          </a:xfrm>
          <a:prstGeom prst="rect">
            <a:avLst/>
          </a:prstGeom>
          <a:gradFill>
            <a:gsLst>
              <a:gs pos="0">
                <a:srgbClr val="000000">
                  <a:alpha val="34902"/>
                </a:srgbClr>
              </a:gs>
              <a:gs pos="51000">
                <a:srgbClr val="000000">
                  <a:alpha val="20000"/>
                </a:srgbClr>
              </a:gs>
              <a:gs pos="8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xfrm>
            <a:off x="2286000" y="905773"/>
            <a:ext cx="7620000" cy="19050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Improving workplace Hireability and Employee Mental Health Through NLP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91611" y="4161328"/>
            <a:ext cx="7714389" cy="1172673"/>
          </a:xfrm>
          <a:prstGeom prst="rect">
            <a:avLst/>
          </a:prstGeom>
        </p:spPr>
        <p:txBody>
          <a:bodyPr/>
          <a:lstStyle/>
          <a:p>
            <a:pPr algn="ctr"/>
            <a:r>
              <a:t>Capstone Project </a:t>
            </a:r>
          </a:p>
          <a:p>
            <a:pPr algn="ctr"/>
            <a:r>
              <a:t>by Brandon</a:t>
            </a:r>
          </a:p>
        </p:txBody>
      </p:sp>
      <p:sp>
        <p:nvSpPr>
          <p:cNvPr id="114" name="Straight Connector 23"/>
          <p:cNvSpPr/>
          <p:nvPr/>
        </p:nvSpPr>
        <p:spPr>
          <a:xfrm>
            <a:off x="5563227" y="3795164"/>
            <a:ext cx="971155" cy="1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 advAuto="0"/>
      <p:bldP spid="113" grpId="0" build="p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xfrm>
            <a:off x="1104896" y="771292"/>
            <a:ext cx="4991104" cy="1131714"/>
          </a:xfrm>
          <a:prstGeom prst="rect">
            <a:avLst/>
          </a:prstGeom>
        </p:spPr>
        <p:txBody>
          <a:bodyPr/>
          <a:lstStyle/>
          <a:p>
            <a:r>
              <a:t>Ratings</a:t>
            </a:r>
          </a:p>
        </p:txBody>
      </p:sp>
      <p:sp>
        <p:nvSpPr>
          <p:cNvPr id="17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104896" y="2286000"/>
            <a:ext cx="4991104" cy="3810000"/>
          </a:xfrm>
          <a:prstGeom prst="rect">
            <a:avLst/>
          </a:prstGeom>
        </p:spPr>
        <p:txBody>
          <a:bodyPr/>
          <a:lstStyle/>
          <a:p>
            <a:r>
              <a:t>Tencent – 67.2% (5 Stars) &amp; 20.8% (4 Stars)</a:t>
            </a:r>
          </a:p>
          <a:p>
            <a:r>
              <a:t>Google – 46.8.2% (5 Stars) &amp; 33.8% (4 Stars)</a:t>
            </a:r>
          </a:p>
          <a:p>
            <a:r>
              <a:t>About 7 % higher (Google)</a:t>
            </a:r>
          </a:p>
        </p:txBody>
      </p:sp>
      <p:pic>
        <p:nvPicPr>
          <p:cNvPr id="17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381" y="3431102"/>
            <a:ext cx="4667860" cy="31725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483" y="-4473"/>
            <a:ext cx="4953543" cy="3383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1104900" y="762001"/>
            <a:ext cx="4229100" cy="1141005"/>
          </a:xfrm>
          <a:prstGeom prst="rect">
            <a:avLst/>
          </a:prstGeom>
        </p:spPr>
        <p:txBody>
          <a:bodyPr/>
          <a:lstStyle/>
          <a:p>
            <a:r>
              <a:t>Ratings</a:t>
            </a:r>
          </a:p>
        </p:txBody>
      </p:sp>
      <p:sp>
        <p:nvSpPr>
          <p:cNvPr id="18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04900" y="2286000"/>
            <a:ext cx="4229100" cy="3810000"/>
          </a:xfrm>
          <a:prstGeom prst="rect">
            <a:avLst/>
          </a:prstGeom>
        </p:spPr>
        <p:txBody>
          <a:bodyPr/>
          <a:lstStyle/>
          <a:p>
            <a:r>
              <a:t>Tencent – 67.2% (5 Stars) &amp; 20.8% (4 Stars)</a:t>
            </a:r>
          </a:p>
          <a:p>
            <a:r>
              <a:t>Google – 46.8.2% (5 Stars) &amp; 33.8% (4 Stars)</a:t>
            </a:r>
          </a:p>
          <a:p>
            <a:r>
              <a:t>About 7 % higher (Google)</a:t>
            </a:r>
          </a:p>
        </p:txBody>
      </p:sp>
      <p:pic>
        <p:nvPicPr>
          <p:cNvPr id="183" name="Picture 8" descr="Picture 8"/>
          <p:cNvPicPr>
            <a:picLocks noChangeAspect="1"/>
          </p:cNvPicPr>
          <p:nvPr/>
        </p:nvPicPr>
        <p:blipFill>
          <a:blip r:embed="rId2"/>
          <a:srcRect l="778"/>
          <a:stretch>
            <a:fillRect/>
          </a:stretch>
        </p:blipFill>
        <p:spPr>
          <a:xfrm>
            <a:off x="6095999" y="10"/>
            <a:ext cx="6095817" cy="3440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9" descr="Picture 9"/>
          <p:cNvPicPr>
            <a:picLocks noChangeAspect="1"/>
          </p:cNvPicPr>
          <p:nvPr/>
        </p:nvPicPr>
        <p:blipFill>
          <a:blip r:embed="rId3"/>
          <a:srcRect l="8308"/>
          <a:stretch>
            <a:fillRect/>
          </a:stretch>
        </p:blipFill>
        <p:spPr>
          <a:xfrm>
            <a:off x="6095999" y="3429000"/>
            <a:ext cx="6096001" cy="3440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Title 1"/>
          <p:cNvSpPr txBox="1">
            <a:spLocks noGrp="1"/>
          </p:cNvSpPr>
          <p:nvPr>
            <p:ph type="title"/>
          </p:nvPr>
        </p:nvSpPr>
        <p:spPr>
          <a:xfrm>
            <a:off x="1104900" y="762001"/>
            <a:ext cx="4229100" cy="1141005"/>
          </a:xfrm>
          <a:prstGeom prst="rect">
            <a:avLst/>
          </a:prstGeom>
        </p:spPr>
        <p:txBody>
          <a:bodyPr/>
          <a:lstStyle/>
          <a:p>
            <a:r>
              <a:t>Date of reviews</a:t>
            </a:r>
          </a:p>
        </p:txBody>
      </p:sp>
      <p:sp>
        <p:nvSpPr>
          <p:cNvPr id="188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04900" y="2286000"/>
            <a:ext cx="4229100" cy="3810000"/>
          </a:xfrm>
          <a:prstGeom prst="rect">
            <a:avLst/>
          </a:prstGeom>
        </p:spPr>
        <p:txBody>
          <a:bodyPr/>
          <a:lstStyle/>
          <a:p>
            <a:r>
              <a:t>Tencent did not have much presence until 2021</a:t>
            </a:r>
          </a:p>
          <a:p>
            <a:r>
              <a:t>Number of review shot up in 2021 for both companies</a:t>
            </a:r>
          </a:p>
        </p:txBody>
      </p:sp>
      <p:pic>
        <p:nvPicPr>
          <p:cNvPr id="189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91" y="97808"/>
            <a:ext cx="4597880" cy="3326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91" y="3426945"/>
            <a:ext cx="4597880" cy="331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ata 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preprocessing</a:t>
            </a:r>
          </a:p>
        </p:txBody>
      </p:sp>
      <p:sp>
        <p:nvSpPr>
          <p:cNvPr id="193" name="Remove Punctuation and other symbol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Remove Punctuation and other symbols</a:t>
            </a:r>
          </a:p>
          <a:p>
            <a:r>
              <a:t>Tokenising</a:t>
            </a:r>
          </a:p>
          <a:p>
            <a:r>
              <a:t>Stopwords Removal</a:t>
            </a:r>
          </a:p>
          <a:p>
            <a:r>
              <a:t>Lemmatising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Rectangle 12"/>
          <p:cNvSpPr/>
          <p:nvPr/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xfrm>
            <a:off x="1429565" y="1374753"/>
            <a:ext cx="4827801" cy="10342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Pros</a:t>
            </a:r>
          </a:p>
        </p:txBody>
      </p:sp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68" y="1101557"/>
            <a:ext cx="2375650" cy="4505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610" y="1190175"/>
            <a:ext cx="2558631" cy="4420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Rectangle 12"/>
          <p:cNvSpPr/>
          <p:nvPr/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itle 1"/>
          <p:cNvSpPr txBox="1">
            <a:spLocks noGrp="1"/>
          </p:cNvSpPr>
          <p:nvPr>
            <p:ph type="title"/>
          </p:nvPr>
        </p:nvSpPr>
        <p:spPr>
          <a:xfrm>
            <a:off x="1429565" y="1374753"/>
            <a:ext cx="4827801" cy="10342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Cons</a:t>
            </a:r>
          </a:p>
        </p:txBody>
      </p:sp>
      <p:pic>
        <p:nvPicPr>
          <p:cNvPr id="204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52" y="1044048"/>
            <a:ext cx="2711219" cy="4620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116" y="1123051"/>
            <a:ext cx="2334524" cy="4540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CE06-A2B9-5A35-8298-E4915D1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t">
            <a:normAutofit/>
          </a:bodyPr>
          <a:lstStyle/>
          <a:p>
            <a:r>
              <a:rPr lang="en-US" dirty="0"/>
              <a:t>NLP model</a:t>
            </a:r>
          </a:p>
        </p:txBody>
      </p:sp>
    </p:spTree>
    <p:extLst>
      <p:ext uri="{BB962C8B-B14F-4D97-AF65-F5344CB8AC3E}">
        <p14:creationId xmlns:p14="http://schemas.microsoft.com/office/powerpoint/2010/main" val="40085977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A871-9BFB-C2B8-38DE-75AF51DA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b">
            <a:normAutofit/>
          </a:bodyPr>
          <a:lstStyle/>
          <a:p>
            <a:r>
              <a:rPr lang="en-US" dirty="0"/>
              <a:t>Accuracy and 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FE08-C9CC-8774-E674-9BDD3CFC2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6000"/>
            <a:ext cx="7256044" cy="3810000"/>
          </a:xfrm>
        </p:spPr>
        <p:txBody>
          <a:bodyPr lIns="45719" tIns="45720" rIns="45719" bIns="45720" anchor="t">
            <a:normAutofit/>
          </a:bodyPr>
          <a:lstStyle/>
          <a:p>
            <a:r>
              <a:rPr lang="en-US" dirty="0"/>
              <a:t>The best accuracy that I manage to achieve is 50.4%</a:t>
            </a:r>
          </a:p>
          <a:p>
            <a:r>
              <a:rPr lang="en-US"/>
              <a:t>This is achieved with</a:t>
            </a:r>
            <a:endParaRPr lang="en-US" dirty="0"/>
          </a:p>
          <a:p>
            <a:r>
              <a:rPr lang="en-US" dirty="0"/>
              <a:t>This is because the ratings given by the employees are subjective to </a:t>
            </a:r>
            <a:r>
              <a:rPr lang="en-US"/>
              <a:t>individual</a:t>
            </a:r>
          </a:p>
          <a:p>
            <a:r>
              <a:rPr lang="en-US" dirty="0"/>
              <a:t>Thus with the naïve bayes model with feature engineered from count </a:t>
            </a:r>
            <a:r>
              <a:rPr lang="en-US"/>
              <a:t>vectorizer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Chart, calendar&#10;&#10;Description automatically generated">
            <a:extLst>
              <a:ext uri="{FF2B5EF4-FFF2-40B4-BE49-F238E27FC236}">
                <a16:creationId xmlns:a16="http://schemas.microsoft.com/office/drawing/2014/main" id="{74D3CC87-29F9-02C4-E5DA-7CA9CFA8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447" y="2259489"/>
            <a:ext cx="2862262" cy="2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215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xfrm>
            <a:off x="1153235" y="1524000"/>
            <a:ext cx="3603011" cy="38100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conclusion</a:t>
            </a:r>
          </a:p>
        </p:txBody>
      </p:sp>
      <p:sp>
        <p:nvSpPr>
          <p:cNvPr id="20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5334000" y="761999"/>
            <a:ext cx="5334000" cy="5327177"/>
          </a:xfrm>
          <a:prstGeom prst="rect">
            <a:avLst/>
          </a:prstGeom>
        </p:spPr>
        <p:txBody>
          <a:bodyPr anchor="ctr"/>
          <a:lstStyle/>
          <a:p>
            <a:pPr>
              <a:defRPr sz="2000"/>
            </a:pPr>
            <a:r>
              <a:t>Areas that the company is good and bad at</a:t>
            </a:r>
          </a:p>
          <a:p>
            <a:pPr>
              <a:defRPr sz="2000"/>
            </a:pPr>
            <a:r>
              <a:t>Companies can know which area to look into to improve their reputation</a:t>
            </a:r>
          </a:p>
          <a:p>
            <a:pPr>
              <a:defRPr sz="2000"/>
            </a:pPr>
            <a:r>
              <a:t>Improve the manpower issue in Singapore</a:t>
            </a:r>
          </a:p>
          <a:p>
            <a:pPr>
              <a:defRPr sz="2000"/>
            </a:pPr>
            <a:r>
              <a:t>Spot early signs of negativity within the company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traight Connector 8"/>
          <p:cNvSpPr/>
          <p:nvPr/>
        </p:nvSpPr>
        <p:spPr>
          <a:xfrm>
            <a:off x="1524000" y="4571505"/>
            <a:ext cx="971154" cy="1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3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"/>
            <a:ext cx="12191756" cy="6857853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Rectangle 12"/>
          <p:cNvSpPr/>
          <p:nvPr/>
        </p:nvSpPr>
        <p:spPr>
          <a:xfrm>
            <a:off x="1648636" y="1"/>
            <a:ext cx="8894728" cy="6858001"/>
          </a:xfrm>
          <a:prstGeom prst="rect">
            <a:avLst/>
          </a:prstGeom>
          <a:gradFill>
            <a:gsLst>
              <a:gs pos="0">
                <a:srgbClr val="000000">
                  <a:alpha val="34902"/>
                </a:srgbClr>
              </a:gs>
              <a:gs pos="51000">
                <a:srgbClr val="000000">
                  <a:alpha val="20000"/>
                </a:srgbClr>
              </a:gs>
              <a:gs pos="8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Title 1"/>
          <p:cNvSpPr txBox="1">
            <a:spLocks noGrp="1"/>
          </p:cNvSpPr>
          <p:nvPr>
            <p:ph type="title"/>
          </p:nvPr>
        </p:nvSpPr>
        <p:spPr>
          <a:xfrm>
            <a:off x="2286000" y="1523999"/>
            <a:ext cx="7620000" cy="1905001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t>Problems Discovered</a:t>
            </a:r>
          </a:p>
        </p:txBody>
      </p:sp>
      <p:sp>
        <p:nvSpPr>
          <p:cNvPr id="216" name="Straight Connector 14"/>
          <p:cNvSpPr/>
          <p:nvPr/>
        </p:nvSpPr>
        <p:spPr>
          <a:xfrm>
            <a:off x="5563227" y="3795164"/>
            <a:ext cx="971155" cy="1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47,000,000 US workers resigned in 2021"/>
          <p:cNvSpPr txBox="1">
            <a:spLocks noGrp="1"/>
          </p:cNvSpPr>
          <p:nvPr>
            <p:ph type="title"/>
          </p:nvPr>
        </p:nvSpPr>
        <p:spPr>
          <a:xfrm>
            <a:off x="3980665" y="946119"/>
            <a:ext cx="4957416" cy="4527453"/>
          </a:xfrm>
          <a:prstGeom prst="rect">
            <a:avLst/>
          </a:prstGeom>
        </p:spPr>
        <p:txBody>
          <a:bodyPr/>
          <a:lstStyle>
            <a:lvl1pPr algn="ctr" defTabSz="603504">
              <a:defRPr sz="4950" spc="1060"/>
            </a:lvl1pPr>
          </a:lstStyle>
          <a:p>
            <a:r>
              <a:t>47,000,000 US workers resigned in 2021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9" name="Rectangle 9"/>
          <p:cNvSpPr/>
          <p:nvPr/>
        </p:nvSpPr>
        <p:spPr>
          <a:xfrm>
            <a:off x="-1926" y="0"/>
            <a:ext cx="12192001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0" name="Rectangle 11"/>
          <p:cNvSpPr/>
          <p:nvPr/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Title 1"/>
          <p:cNvSpPr txBox="1">
            <a:spLocks noGrp="1"/>
          </p:cNvSpPr>
          <p:nvPr>
            <p:ph type="title"/>
          </p:nvPr>
        </p:nvSpPr>
        <p:spPr>
          <a:xfrm>
            <a:off x="1289714" y="1524000"/>
            <a:ext cx="3466532" cy="38100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Problems</a:t>
            </a:r>
          </a:p>
        </p:txBody>
      </p:sp>
      <p:sp>
        <p:nvSpPr>
          <p:cNvPr id="2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5334000" y="1524000"/>
            <a:ext cx="5334000" cy="3810000"/>
          </a:xfrm>
          <a:prstGeom prst="rect">
            <a:avLst/>
          </a:prstGeom>
        </p:spPr>
        <p:txBody>
          <a:bodyPr anchor="ctr"/>
          <a:lstStyle/>
          <a:p>
            <a:r>
              <a:t>There were very limited data on Singapore companies</a:t>
            </a:r>
          </a:p>
          <a:p>
            <a:r>
              <a:t>Could it be that employees in Singapore are mostly afraid to voice out due to fear of being penalized?</a:t>
            </a:r>
          </a:p>
          <a:p>
            <a:r>
              <a:t>Although the identity is anonymous, assumptions can be made on who posted the reviews</a:t>
            </a:r>
          </a:p>
          <a:p>
            <a:r>
              <a:t>Discouraged employees from voicing out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Oval 21"/>
          <p:cNvSpPr/>
          <p:nvPr/>
        </p:nvSpPr>
        <p:spPr>
          <a:xfrm>
            <a:off x="733196" y="1113410"/>
            <a:ext cx="4629608" cy="462960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xfrm>
            <a:off x="1044054" y="2286000"/>
            <a:ext cx="3965457" cy="2286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Action</a:t>
            </a:r>
          </a:p>
        </p:txBody>
      </p:sp>
      <p:sp>
        <p:nvSpPr>
          <p:cNvPr id="227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096000" y="762000"/>
            <a:ext cx="4572000" cy="5334000"/>
          </a:xfrm>
          <a:prstGeom prst="rect">
            <a:avLst/>
          </a:prstGeom>
        </p:spPr>
        <p:txBody>
          <a:bodyPr anchor="ctr"/>
          <a:lstStyle/>
          <a:p>
            <a:pPr>
              <a:defRPr sz="2400"/>
            </a:pPr>
            <a:endParaRPr/>
          </a:p>
          <a:p>
            <a:pPr>
              <a:defRPr sz="2000"/>
            </a:pPr>
            <a:r>
              <a:t>Create a platform for Singaporeans to openly voice out on their professional life</a:t>
            </a:r>
          </a:p>
          <a:p>
            <a:pPr>
              <a:defRPr sz="2000"/>
            </a:pPr>
            <a:r>
              <a:t>Identity to stay anonymous</a:t>
            </a:r>
          </a:p>
          <a:p>
            <a:pPr>
              <a:defRPr sz="2000"/>
            </a:pPr>
            <a:r>
              <a:t>The information will be kept completely confidential</a:t>
            </a:r>
          </a:p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</p:spPr>
        <p:txBody>
          <a:bodyPr/>
          <a:lstStyle/>
          <a:p>
            <a:r>
              <a:t>Other Enhancement</a:t>
            </a:r>
          </a:p>
        </p:txBody>
      </p:sp>
      <p:sp>
        <p:nvSpPr>
          <p:cNvPr id="23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Review and create own set of stopwords to improve the performance</a:t>
            </a:r>
          </a:p>
          <a:p>
            <a:pPr>
              <a:defRPr sz="2400"/>
            </a:pPr>
            <a:r>
              <a:t>Hone the visuals for better presentation</a:t>
            </a:r>
          </a:p>
          <a:p>
            <a:pPr>
              <a:defRPr sz="2400"/>
            </a:pPr>
            <a:r>
              <a:t>Topic Modeling (using Gensim)</a:t>
            </a:r>
          </a:p>
          <a:p>
            <a:pPr>
              <a:defRPr sz="2400"/>
            </a:pPr>
            <a:r>
              <a:t>Aspect Mining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traight Connector 8"/>
          <p:cNvSpPr/>
          <p:nvPr/>
        </p:nvSpPr>
        <p:spPr>
          <a:xfrm>
            <a:off x="1524000" y="4571505"/>
            <a:ext cx="971154" cy="1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4" name="Picture 4" descr="Picture 4"/>
          <p:cNvPicPr>
            <a:picLocks noChangeAspect="1"/>
          </p:cNvPicPr>
          <p:nvPr/>
        </p:nvPicPr>
        <p:blipFill>
          <a:blip r:embed="rId2"/>
          <a:srcRect t="15728"/>
          <a:stretch>
            <a:fillRect/>
          </a:stretch>
        </p:blipFill>
        <p:spPr>
          <a:xfrm>
            <a:off x="-1" y="10"/>
            <a:ext cx="12191756" cy="685782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Rectangle 12"/>
          <p:cNvSpPr/>
          <p:nvPr/>
        </p:nvSpPr>
        <p:spPr>
          <a:xfrm>
            <a:off x="1648636" y="1"/>
            <a:ext cx="8894728" cy="6858001"/>
          </a:xfrm>
          <a:prstGeom prst="rect">
            <a:avLst/>
          </a:prstGeom>
          <a:gradFill>
            <a:gsLst>
              <a:gs pos="0">
                <a:srgbClr val="000000">
                  <a:alpha val="34902"/>
                </a:srgbClr>
              </a:gs>
              <a:gs pos="51000">
                <a:srgbClr val="000000">
                  <a:alpha val="20000"/>
                </a:srgbClr>
              </a:gs>
              <a:gs pos="8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Title 1"/>
          <p:cNvSpPr txBox="1">
            <a:spLocks noGrp="1"/>
          </p:cNvSpPr>
          <p:nvPr>
            <p:ph type="title"/>
          </p:nvPr>
        </p:nvSpPr>
        <p:spPr>
          <a:xfrm>
            <a:off x="2286000" y="1523999"/>
            <a:ext cx="7620000" cy="19050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scalability</a:t>
            </a:r>
          </a:p>
        </p:txBody>
      </p:sp>
      <p:sp>
        <p:nvSpPr>
          <p:cNvPr id="237" name="Straight Connector 14"/>
          <p:cNvSpPr/>
          <p:nvPr/>
        </p:nvSpPr>
        <p:spPr>
          <a:xfrm>
            <a:off x="5563227" y="3795164"/>
            <a:ext cx="971155" cy="1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</p:spPr>
        <p:txBody>
          <a:bodyPr/>
          <a:lstStyle/>
          <a:p>
            <a:r>
              <a:t>Growth potential</a:t>
            </a:r>
          </a:p>
        </p:txBody>
      </p:sp>
      <p:sp>
        <p:nvSpPr>
          <p:cNvPr id="24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Expand into consultant services for companies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Additional Revenue Stream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traight Connector 30"/>
          <p:cNvSpPr/>
          <p:nvPr/>
        </p:nvSpPr>
        <p:spPr>
          <a:xfrm>
            <a:off x="1524000" y="4571505"/>
            <a:ext cx="971154" cy="1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3" name="Rectangle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4" name="Picture 5" descr="Picture 5"/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-2" y="9"/>
            <a:ext cx="12192001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Rectangle 34"/>
          <p:cNvSpPr/>
          <p:nvPr/>
        </p:nvSpPr>
        <p:spPr>
          <a:xfrm rot="16200000" flipH="1">
            <a:off x="385762" y="-385763"/>
            <a:ext cx="6858001" cy="7629526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5600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Title 1"/>
          <p:cNvSpPr txBox="1">
            <a:spLocks noGrp="1"/>
          </p:cNvSpPr>
          <p:nvPr>
            <p:ph type="title"/>
          </p:nvPr>
        </p:nvSpPr>
        <p:spPr>
          <a:xfrm>
            <a:off x="948906" y="5147093"/>
            <a:ext cx="2631058" cy="1010960"/>
          </a:xfrm>
          <a:prstGeom prst="rect">
            <a:avLst/>
          </a:prstGeom>
        </p:spPr>
        <p:txBody>
          <a:bodyPr anchor="t"/>
          <a:lstStyle>
            <a:lvl1pPr defTabSz="905255">
              <a:defRPr sz="2772" spc="594"/>
            </a:lvl1pPr>
          </a:lstStyle>
          <a:p>
            <a:r>
              <a:t>Thank you</a:t>
            </a:r>
          </a:p>
        </p:txBody>
      </p:sp>
      <p:sp>
        <p:nvSpPr>
          <p:cNvPr id="247" name="Straight Connector 36"/>
          <p:cNvSpPr/>
          <p:nvPr/>
        </p:nvSpPr>
        <p:spPr>
          <a:xfrm>
            <a:off x="1609725" y="4572000"/>
            <a:ext cx="971154" cy="0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TextBox 5"/>
          <p:cNvSpPr txBox="1"/>
          <p:nvPr/>
        </p:nvSpPr>
        <p:spPr>
          <a:xfrm>
            <a:off x="9719246" y="6657944"/>
            <a:ext cx="2472753" cy="1930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spcBef>
                <a:spcPts val="600"/>
              </a:spcBef>
              <a:defRPr sz="700">
                <a:solidFill>
                  <a:srgbClr val="FFFFFF"/>
                </a:solidFill>
              </a:defRPr>
            </a:pPr>
            <a:r>
              <a:rPr u="sng">
                <a:solidFill>
                  <a:srgbClr val="1F855C"/>
                </a:solidFill>
                <a:uFill>
                  <a:solidFill>
                    <a:srgbClr val="1F855C"/>
                  </a:solidFill>
                </a:uFill>
                <a:hlinkClick r:id="rId3"/>
              </a:rPr>
              <a:t>This Photo</a:t>
            </a:r>
            <a:r>
              <a:t> by Unknown author is licensed under </a:t>
            </a:r>
            <a:r>
              <a:rPr u="sng">
                <a:solidFill>
                  <a:srgbClr val="1F855C"/>
                </a:solidFill>
                <a:uFill>
                  <a:solidFill>
                    <a:srgbClr val="1F855C"/>
                  </a:solidFill>
                </a:uFill>
                <a:hlinkClick r:id="rId4"/>
              </a:rPr>
              <a:t>CC BY-SA</a:t>
            </a:r>
            <a: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0" y="415965"/>
            <a:ext cx="10802000" cy="6026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524000" y="762001"/>
            <a:ext cx="9144000" cy="86909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Problem Statement</a:t>
            </a:r>
          </a:p>
        </p:txBody>
      </p:sp>
      <p:grpSp>
        <p:nvGrpSpPr>
          <p:cNvPr id="137" name="Content Placeholder 2"/>
          <p:cNvGrpSpPr/>
          <p:nvPr/>
        </p:nvGrpSpPr>
        <p:grpSpPr>
          <a:xfrm>
            <a:off x="1430338" y="2314599"/>
            <a:ext cx="9237662" cy="3839905"/>
            <a:chOff x="0" y="0"/>
            <a:chExt cx="9237661" cy="3839904"/>
          </a:xfrm>
        </p:grpSpPr>
        <p:grpSp>
          <p:nvGrpSpPr>
            <p:cNvPr id="124" name="Group"/>
            <p:cNvGrpSpPr/>
            <p:nvPr/>
          </p:nvGrpSpPr>
          <p:grpSpPr>
            <a:xfrm>
              <a:off x="0" y="0"/>
              <a:ext cx="2886769" cy="1732061"/>
              <a:chOff x="0" y="0"/>
              <a:chExt cx="2886768" cy="1732060"/>
            </a:xfrm>
          </p:grpSpPr>
          <p:sp>
            <p:nvSpPr>
              <p:cNvPr id="122" name="Rectangle"/>
              <p:cNvSpPr/>
              <p:nvPr/>
            </p:nvSpPr>
            <p:spPr>
              <a:xfrm>
                <a:off x="0" y="0"/>
                <a:ext cx="2886769" cy="173206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3" name="Employee turnover rate has been high worldwide"/>
              <p:cNvSpPr txBox="1"/>
              <p:nvPr/>
            </p:nvSpPr>
            <p:spPr>
              <a:xfrm>
                <a:off x="0" y="341520"/>
                <a:ext cx="2886769" cy="10490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>
                    <a:solidFill>
                      <a:srgbClr val="FFFFFF"/>
                    </a:solidFill>
                  </a:defRPr>
                </a:lvl1pPr>
              </a:lstStyle>
              <a:p>
                <a:r>
                  <a:t>Employee turnover rate has been high worldwide</a:t>
                </a:r>
              </a:p>
            </p:txBody>
          </p:sp>
        </p:grpSp>
        <p:grpSp>
          <p:nvGrpSpPr>
            <p:cNvPr id="127" name="Group"/>
            <p:cNvGrpSpPr/>
            <p:nvPr/>
          </p:nvGrpSpPr>
          <p:grpSpPr>
            <a:xfrm>
              <a:off x="3175446" y="0"/>
              <a:ext cx="2886770" cy="1732061"/>
              <a:chOff x="0" y="0"/>
              <a:chExt cx="2886768" cy="1732060"/>
            </a:xfrm>
          </p:grpSpPr>
          <p:sp>
            <p:nvSpPr>
              <p:cNvPr id="125" name="Rectangle"/>
              <p:cNvSpPr/>
              <p:nvPr/>
            </p:nvSpPr>
            <p:spPr>
              <a:xfrm>
                <a:off x="0" y="0"/>
                <a:ext cx="2886769" cy="173206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" name="Rising mental health issue"/>
              <p:cNvSpPr txBox="1"/>
              <p:nvPr/>
            </p:nvSpPr>
            <p:spPr>
              <a:xfrm>
                <a:off x="0" y="484395"/>
                <a:ext cx="2886769" cy="763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>
                    <a:solidFill>
                      <a:srgbClr val="FFFFFF"/>
                    </a:solidFill>
                    <a:latin typeface="Trade Gothic Next Cond"/>
                    <a:ea typeface="Trade Gothic Next Cond"/>
                    <a:cs typeface="Trade Gothic Next Cond"/>
                    <a:sym typeface="Trade Gothic Next Cond"/>
                  </a:defRPr>
                </a:lvl1pPr>
              </a:lstStyle>
              <a:p>
                <a:r>
                  <a:t>Rising mental health issue</a:t>
                </a:r>
              </a:p>
            </p:txBody>
          </p:sp>
        </p:grpSp>
        <p:grpSp>
          <p:nvGrpSpPr>
            <p:cNvPr id="130" name="Group"/>
            <p:cNvGrpSpPr/>
            <p:nvPr/>
          </p:nvGrpSpPr>
          <p:grpSpPr>
            <a:xfrm>
              <a:off x="6350892" y="0"/>
              <a:ext cx="2886770" cy="1732061"/>
              <a:chOff x="0" y="0"/>
              <a:chExt cx="2886768" cy="1732060"/>
            </a:xfrm>
          </p:grpSpPr>
          <p:sp>
            <p:nvSpPr>
              <p:cNvPr id="128" name="Rectangle"/>
              <p:cNvSpPr/>
              <p:nvPr/>
            </p:nvSpPr>
            <p:spPr>
              <a:xfrm>
                <a:off x="0" y="0"/>
                <a:ext cx="2886769" cy="173206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" name="Why are the employee's of certain company leaving?"/>
              <p:cNvSpPr txBox="1"/>
              <p:nvPr/>
            </p:nvSpPr>
            <p:spPr>
              <a:xfrm>
                <a:off x="0" y="341520"/>
                <a:ext cx="2886769" cy="10490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>
                    <a:solidFill>
                      <a:srgbClr val="FFFFFF"/>
                    </a:solidFill>
                  </a:defRPr>
                </a:lvl1pPr>
              </a:lstStyle>
              <a:p>
                <a:r>
                  <a:t>Why are the employee's of certain company leaving?</a:t>
                </a:r>
              </a:p>
            </p:txBody>
          </p:sp>
        </p:grpSp>
        <p:grpSp>
          <p:nvGrpSpPr>
            <p:cNvPr id="133" name="Group"/>
            <p:cNvGrpSpPr/>
            <p:nvPr/>
          </p:nvGrpSpPr>
          <p:grpSpPr>
            <a:xfrm>
              <a:off x="1587723" y="1933634"/>
              <a:ext cx="2886770" cy="1906271"/>
              <a:chOff x="0" y="0"/>
              <a:chExt cx="2886768" cy="1906269"/>
            </a:xfrm>
          </p:grpSpPr>
          <p:sp>
            <p:nvSpPr>
              <p:cNvPr id="131" name="Rectangle"/>
              <p:cNvSpPr/>
              <p:nvPr/>
            </p:nvSpPr>
            <p:spPr>
              <a:xfrm>
                <a:off x="0" y="87104"/>
                <a:ext cx="2886769" cy="173206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What is the underlying issue that employees face that are not explicit to the company's management?"/>
              <p:cNvSpPr txBox="1"/>
              <p:nvPr/>
            </p:nvSpPr>
            <p:spPr>
              <a:xfrm>
                <a:off x="0" y="-1"/>
                <a:ext cx="2886769" cy="1906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>
                    <a:solidFill>
                      <a:srgbClr val="FFFFFF"/>
                    </a:solidFill>
                  </a:defRPr>
                </a:lvl1pPr>
              </a:lstStyle>
              <a:p>
                <a:r>
                  <a:t>What is the underlying issue that employees face that are not explicit to the company's management?</a:t>
                </a:r>
              </a:p>
            </p:txBody>
          </p:sp>
        </p:grpSp>
        <p:grpSp>
          <p:nvGrpSpPr>
            <p:cNvPr id="136" name="Group"/>
            <p:cNvGrpSpPr/>
            <p:nvPr/>
          </p:nvGrpSpPr>
          <p:grpSpPr>
            <a:xfrm>
              <a:off x="4763168" y="2020739"/>
              <a:ext cx="2886770" cy="1732062"/>
              <a:chOff x="0" y="0"/>
              <a:chExt cx="2886768" cy="1732060"/>
            </a:xfrm>
          </p:grpSpPr>
          <p:sp>
            <p:nvSpPr>
              <p:cNvPr id="134" name="Rectangle"/>
              <p:cNvSpPr/>
              <p:nvPr/>
            </p:nvSpPr>
            <p:spPr>
              <a:xfrm>
                <a:off x="0" y="0"/>
                <a:ext cx="2886769" cy="173206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 sz="2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Are the companies responsible for the failing mental health by employees?"/>
              <p:cNvSpPr txBox="1"/>
              <p:nvPr/>
            </p:nvSpPr>
            <p:spPr>
              <a:xfrm>
                <a:off x="0" y="198645"/>
                <a:ext cx="2886769" cy="1334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>
                    <a:solidFill>
                      <a:srgbClr val="FFFFFF"/>
                    </a:solidFill>
                    <a:latin typeface="Trade Gothic Next Cond"/>
                    <a:ea typeface="Trade Gothic Next Cond"/>
                    <a:cs typeface="Trade Gothic Next Cond"/>
                    <a:sym typeface="Trade Gothic Next Cond"/>
                  </a:defRPr>
                </a:lvl1pPr>
              </a:lstStyle>
              <a:p>
                <a:r>
                  <a:t>Are the companies responsible for the failing mental health by employees?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traight Connector 28"/>
          <p:cNvSpPr/>
          <p:nvPr/>
        </p:nvSpPr>
        <p:spPr>
          <a:xfrm>
            <a:off x="1524000" y="4571505"/>
            <a:ext cx="971154" cy="1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1" name="Picture 4" descr="Picture 4"/>
          <p:cNvPicPr>
            <a:picLocks noChangeAspect="1"/>
          </p:cNvPicPr>
          <p:nvPr/>
        </p:nvPicPr>
        <p:blipFill>
          <a:blip r:embed="rId2"/>
          <a:srcRect t="15668" b="62"/>
          <a:stretch>
            <a:fillRect/>
          </a:stretch>
        </p:blipFill>
        <p:spPr>
          <a:xfrm>
            <a:off x="-2" y="10"/>
            <a:ext cx="12192001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32"/>
          <p:cNvSpPr/>
          <p:nvPr/>
        </p:nvSpPr>
        <p:spPr>
          <a:xfrm rot="10800000" flipH="1">
            <a:off x="1" y="2728686"/>
            <a:ext cx="12192001" cy="4129314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60000">
                <a:srgbClr val="000000">
                  <a:alpha val="24000"/>
                </a:srgbClr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1429611" y="2286000"/>
            <a:ext cx="8476389" cy="2737368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r>
              <a:t>Data extraction</a:t>
            </a:r>
          </a:p>
        </p:txBody>
      </p:sp>
      <p:sp>
        <p:nvSpPr>
          <p:cNvPr id="144" name="Straight Connector 34"/>
          <p:cNvSpPr/>
          <p:nvPr/>
        </p:nvSpPr>
        <p:spPr>
          <a:xfrm>
            <a:off x="1524000" y="5327343"/>
            <a:ext cx="971154" cy="1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</p:spPr>
        <p:txBody>
          <a:bodyPr/>
          <a:lstStyle/>
          <a:p>
            <a:r>
              <a:t>Data extraction</a:t>
            </a:r>
          </a:p>
        </p:txBody>
      </p:sp>
      <p:sp>
        <p:nvSpPr>
          <p:cNvPr id="148" name="Straight Connector 9"/>
          <p:cNvSpPr/>
          <p:nvPr/>
        </p:nvSpPr>
        <p:spPr>
          <a:xfrm>
            <a:off x="1524000" y="2286000"/>
            <a:ext cx="971154" cy="0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29566" y="2729553"/>
            <a:ext cx="8476434" cy="3359622"/>
          </a:xfrm>
          <a:prstGeom prst="rect">
            <a:avLst/>
          </a:prstGeom>
        </p:spPr>
        <p:txBody>
          <a:bodyPr/>
          <a:lstStyle/>
          <a:p>
            <a:r>
              <a:t>Extracted from Glassdoor</a:t>
            </a:r>
          </a:p>
          <a:p>
            <a:r>
              <a:t>Glassdoor uses Javascript Events</a:t>
            </a:r>
          </a:p>
          <a:p>
            <a:r>
              <a:t>Selenium library for simulating human interaction with the website for scraping</a:t>
            </a:r>
          </a:p>
          <a:p>
            <a:r>
              <a:t>Scraper credit to Matthew Chatham</a:t>
            </a:r>
          </a:p>
          <a:p>
            <a:r>
              <a:rPr u="sng">
                <a:solidFill>
                  <a:srgbClr val="1F855C"/>
                </a:solidFill>
                <a:uFill>
                  <a:solidFill>
                    <a:srgbClr val="1F855C"/>
                  </a:solidFill>
                </a:uFill>
                <a:hlinkClick r:id="rId2"/>
              </a:rPr>
              <a:t>https://github.com/MatthewChatham/glassdoor-review-scraper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xfrm>
            <a:off x="1104896" y="762001"/>
            <a:ext cx="5333367" cy="1141005"/>
          </a:xfrm>
          <a:prstGeom prst="rect">
            <a:avLst/>
          </a:prstGeom>
        </p:spPr>
        <p:txBody>
          <a:bodyPr/>
          <a:lstStyle>
            <a:lvl1pPr defTabSz="877823">
              <a:defRPr sz="2688" spc="576"/>
            </a:lvl1pPr>
          </a:lstStyle>
          <a:p>
            <a:r>
              <a:t>COmpanies selected for experiment</a:t>
            </a:r>
          </a:p>
        </p:txBody>
      </p:sp>
      <p:sp>
        <p:nvSpPr>
          <p:cNvPr id="15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104896" y="2259697"/>
            <a:ext cx="4991104" cy="3836303"/>
          </a:xfrm>
          <a:prstGeom prst="rect">
            <a:avLst/>
          </a:prstGeom>
        </p:spPr>
        <p:txBody>
          <a:bodyPr/>
          <a:lstStyle/>
          <a:p>
            <a:r>
              <a:t>Tencent – China leading internet company</a:t>
            </a:r>
          </a:p>
          <a:p>
            <a:r>
              <a:t>Google – US leading internet company</a:t>
            </a:r>
          </a:p>
        </p:txBody>
      </p:sp>
      <p:sp>
        <p:nvSpPr>
          <p:cNvPr id="154" name="Oval 13"/>
          <p:cNvSpPr/>
          <p:nvPr/>
        </p:nvSpPr>
        <p:spPr>
          <a:xfrm>
            <a:off x="6639965" y="1114196"/>
            <a:ext cx="4629607" cy="462960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30" y="3748149"/>
            <a:ext cx="3226276" cy="108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070" y="1835828"/>
            <a:ext cx="2347109" cy="1377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traight Connector 8"/>
          <p:cNvSpPr/>
          <p:nvPr/>
        </p:nvSpPr>
        <p:spPr>
          <a:xfrm>
            <a:off x="1524000" y="4571505"/>
            <a:ext cx="971154" cy="1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Rectangle 14"/>
          <p:cNvSpPr/>
          <p:nvPr/>
        </p:nvSpPr>
        <p:spPr>
          <a:xfrm>
            <a:off x="761999" y="762002"/>
            <a:ext cx="10668001" cy="53339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xfrm>
            <a:off x="1524000" y="1524000"/>
            <a:ext cx="4572000" cy="2581369"/>
          </a:xfrm>
          <a:prstGeom prst="rect">
            <a:avLst/>
          </a:prstGeom>
        </p:spPr>
        <p:txBody>
          <a:bodyPr anchor="t"/>
          <a:lstStyle/>
          <a:p>
            <a:r>
              <a:t>Sample extracted</a:t>
            </a:r>
          </a:p>
        </p:txBody>
      </p:sp>
      <p:pic>
        <p:nvPicPr>
          <p:cNvPr id="163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40" y="2059903"/>
            <a:ext cx="9171297" cy="258004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traight Connector 16"/>
          <p:cNvSpPr/>
          <p:nvPr/>
        </p:nv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raight Connector 8"/>
          <p:cNvSpPr/>
          <p:nvPr/>
        </p:nvSpPr>
        <p:spPr>
          <a:xfrm>
            <a:off x="1524000" y="4571505"/>
            <a:ext cx="971154" cy="1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8" name="Picture 4" descr="Picture 4"/>
          <p:cNvPicPr>
            <a:picLocks noChangeAspect="1"/>
          </p:cNvPicPr>
          <p:nvPr/>
        </p:nvPicPr>
        <p:blipFill>
          <a:blip r:embed="rId2"/>
          <a:srcRect t="10000"/>
          <a:stretch>
            <a:fillRect/>
          </a:stretch>
        </p:blipFill>
        <p:spPr>
          <a:xfrm>
            <a:off x="-1" y="10"/>
            <a:ext cx="12191756" cy="685783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ectangle 12"/>
          <p:cNvSpPr/>
          <p:nvPr/>
        </p:nvSpPr>
        <p:spPr>
          <a:xfrm>
            <a:off x="1648636" y="1"/>
            <a:ext cx="8894728" cy="6858001"/>
          </a:xfrm>
          <a:prstGeom prst="rect">
            <a:avLst/>
          </a:prstGeom>
          <a:gradFill>
            <a:gsLst>
              <a:gs pos="0">
                <a:srgbClr val="000000">
                  <a:alpha val="34902"/>
                </a:srgbClr>
              </a:gs>
              <a:gs pos="51000">
                <a:srgbClr val="000000">
                  <a:alpha val="20000"/>
                </a:srgbClr>
              </a:gs>
              <a:gs pos="8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xfrm>
            <a:off x="2286000" y="1523999"/>
            <a:ext cx="7620000" cy="1905001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t>Exploratory data analysis</a:t>
            </a:r>
          </a:p>
        </p:txBody>
      </p:sp>
      <p:sp>
        <p:nvSpPr>
          <p:cNvPr id="17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191611" y="4161328"/>
            <a:ext cx="7714389" cy="117267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defRPr sz="1500"/>
            </a:lvl1pPr>
          </a:lstStyle>
          <a:p>
            <a:r>
              <a:t>Part 2</a:t>
            </a:r>
          </a:p>
        </p:txBody>
      </p:sp>
      <p:sp>
        <p:nvSpPr>
          <p:cNvPr id="172" name="Straight Connector 14"/>
          <p:cNvSpPr/>
          <p:nvPr/>
        </p:nvSpPr>
        <p:spPr>
          <a:xfrm>
            <a:off x="5563227" y="3795164"/>
            <a:ext cx="971155" cy="1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ortalVTI">
  <a:themeElements>
    <a:clrScheme name="PortalVTI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0000FF"/>
      </a:hlink>
      <a:folHlink>
        <a:srgbClr val="FF00FF"/>
      </a:folHlink>
    </a:clrScheme>
    <a:fontScheme name="PortalVTI">
      <a:majorFont>
        <a:latin typeface="Helvetica"/>
        <a:ea typeface="Helvetica"/>
        <a:cs typeface="Helvetica"/>
      </a:majorFont>
      <a:minorFont>
        <a:latin typeface="Trade Gothic Next Light"/>
        <a:ea typeface="Trade Gothic Next Light"/>
        <a:cs typeface="Trade Gothic Next Light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ade Gothic N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ade Gothic N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ortalVTI">
  <a:themeElements>
    <a:clrScheme name="Portal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0000FF"/>
      </a:hlink>
      <a:folHlink>
        <a:srgbClr val="FF00FF"/>
      </a:folHlink>
    </a:clrScheme>
    <a:fontScheme name="PortalVTI">
      <a:majorFont>
        <a:latin typeface="Helvetica"/>
        <a:ea typeface="Helvetica"/>
        <a:cs typeface="Helvetica"/>
      </a:majorFont>
      <a:minorFont>
        <a:latin typeface="Trade Gothic Next Light"/>
        <a:ea typeface="Trade Gothic Next Light"/>
        <a:cs typeface="Trade Gothic Next Light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ade Gothic N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ade Gothic N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PortalVTI</vt:lpstr>
      <vt:lpstr>Improving workplace Hireability and Employee Mental Health Through NLP</vt:lpstr>
      <vt:lpstr>47,000,000 US workers resigned in 2021</vt:lpstr>
      <vt:lpstr>PowerPoint Presentation</vt:lpstr>
      <vt:lpstr>Problem Statement</vt:lpstr>
      <vt:lpstr>Data extraction</vt:lpstr>
      <vt:lpstr>Data extraction</vt:lpstr>
      <vt:lpstr>COmpanies selected for experiment</vt:lpstr>
      <vt:lpstr>Sample extracted</vt:lpstr>
      <vt:lpstr>Exploratory data analysis</vt:lpstr>
      <vt:lpstr>Ratings</vt:lpstr>
      <vt:lpstr>Ratings</vt:lpstr>
      <vt:lpstr>Date of reviews</vt:lpstr>
      <vt:lpstr>Data preprocessing</vt:lpstr>
      <vt:lpstr>Pros</vt:lpstr>
      <vt:lpstr>Cons</vt:lpstr>
      <vt:lpstr>NLP model</vt:lpstr>
      <vt:lpstr>Accuracy and confusion Matrix</vt:lpstr>
      <vt:lpstr>conclusion</vt:lpstr>
      <vt:lpstr>Problems Discovered</vt:lpstr>
      <vt:lpstr>Problems</vt:lpstr>
      <vt:lpstr>Action</vt:lpstr>
      <vt:lpstr>Other Enhancement</vt:lpstr>
      <vt:lpstr>scalability</vt:lpstr>
      <vt:lpstr>Growth potential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workplace Hireability and Employee Mental Health Through NLP</dc:title>
  <cp:revision>52</cp:revision>
  <dcterms:modified xsi:type="dcterms:W3CDTF">2022-06-06T11:23:12Z</dcterms:modified>
</cp:coreProperties>
</file>