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3" r:id="rId17"/>
    <p:sldId id="272" r:id="rId18"/>
    <p:sldId id="273" r:id="rId19"/>
    <p:sldId id="274" r:id="rId20"/>
    <p:sldId id="275" r:id="rId21"/>
    <p:sldId id="279" r:id="rId22"/>
  </p:sldIdLst>
  <p:sldSz cx="9144000" cy="5143500" type="screen16x9"/>
  <p:notesSz cx="6858000" cy="9144000"/>
  <p:embeddedFontLst>
    <p:embeddedFont>
      <p:font typeface="Muli Regular" panose="020B0604020202020204" charset="0"/>
      <p:regular r:id="rId24"/>
      <p:bold r:id="rId25"/>
      <p:italic r:id="rId26"/>
      <p:boldItalic r:id="rId27"/>
    </p:embeddedFont>
    <p:embeddedFont>
      <p:font typeface="Muli" panose="020B0604020202020204" charset="0"/>
      <p:regular r:id="rId28"/>
      <p:bold r:id="rId29"/>
      <p:italic r:id="rId30"/>
      <p:boldItalic r:id="rId31"/>
    </p:embeddedFont>
    <p:embeddedFont>
      <p:font typeface="Comfortaa" panose="020B0604020202020204" charset="0"/>
      <p:regular r:id="rId32"/>
      <p:bold r:id="rId33"/>
    </p:embeddedFont>
    <p:embeddedFont>
      <p:font typeface="Poppins Light" panose="020B0604020202020204" charset="0"/>
      <p:regular r:id="rId34"/>
      <p:bold r:id="rId35"/>
      <p:italic r:id="rId36"/>
      <p:boldItalic r:id="rId37"/>
    </p:embeddedFont>
    <p:embeddedFont>
      <p:font typeface="Nunito" panose="020B0604020202020204" charset="0"/>
      <p:regular r:id="rId38"/>
      <p:bold r:id="rId39"/>
      <p:italic r:id="rId40"/>
      <p:boldItalic r:id="rId41"/>
    </p:embeddedFont>
    <p:embeddedFont>
      <p:font typeface="Poppins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3088"/>
  </p:normalViewPr>
  <p:slideViewPr>
    <p:cSldViewPr snapToGrid="0" snapToObjects="1" showGuides="1">
      <p:cViewPr>
        <p:scale>
          <a:sx n="75" d="100"/>
          <a:sy n="75" d="100"/>
        </p:scale>
        <p:origin x="1240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rosson/extracting-names-emails-and-phone-numbers-5d576354ba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llenger.com.s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llenger.com.s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c91cd0b28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c91cd0b28_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81199171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81199171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c91cd0b28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c91cd0b28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91cd0b2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c91cd0b2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9972e80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c9972e80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273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c91cd0b2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c91cd0b2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259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c91cd0b2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c91cd0b2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41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c9972e8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c9972e8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837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c91cd0b2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c91cd0b2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= max(queries) != sum(queries) due to parallel computing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9988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c91cd0b2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c91cd0b2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457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c9a94785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c9a94785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Access: SSD Storage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Scalability: Easy to add additional storage when necessary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Reliability: Less likely to be down and to experience data loss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Latency: Accessed from lambda function in North Virginia, thus lambda can quickly connect to 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maintenance: Don't need to worry about spoilt hard drives or software updates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498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8119917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8119917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c9a94785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c9a94785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AWS WAF is not available with the AWS Educate Starter Account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https://medium.com/@acrosson/extracting-names-emails-and-phone-numbers-5d576354baa</a:t>
            </a:r>
            <a:r>
              <a:rPr lang="en"/>
              <a:t> [Using Machine Learning To identify names which could potentially be authors] [Amazon Comprehend]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 and Journal Citations can incorporate Textract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8176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681199171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681199171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68119917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68119917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92e843a3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92e843a3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8119917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8119917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81199171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81199171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https://www.dell.com/en-sg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https://www8.hp.com/sg/en/home.html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https://www.apple.com/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https://www.straitstimes.com/singapore/readers-rewarded-for-alerting-st-to-news-worthy-stories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https://www.channelnewsasia.com/news/cnainsider/india-entrepreneur-kinexcs-chinese-integration-immigrant-12280904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https://www.infosecinstitute.com/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https://www.facebook.com/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https://www.google.com/drive/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https://www.challenger.com.sg/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https://www.intel.sg/content/www/xa/en/homepage.html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c91cd0b28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c91cd0b28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81199171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81199171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https://www.dell.com/en-sg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https://www8.hp.com/sg/en/home.html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https://www.apple.com/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https://www.straitstimes.com/singapore/readers-rewarded-for-alerting-st-to-news-worthy-stories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https://www.channelnewsasia.com/news/cnainsider/india-entrepreneur-kinexcs-chinese-integration-immigrant-12280904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https://www.infosecinstitute.com/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https://www.facebook.com/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https://www.google.com/drive/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https://www.challenger.com.sg/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https://www.intel.sg/content/www/xa/en/homepage.html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786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92e843a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c92e843a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 Machine: 5 clicks and 1 copy-paste per citation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Autocite: 1 copy paste, 1 click for “infinite” citations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1120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accent2"/>
                </a:solidFill>
              </a:rPr>
              <a:t>AutoCite</a:t>
            </a:r>
            <a:endParaRPr sz="7000">
              <a:solidFill>
                <a:schemeClr val="accent2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33400" y="1824075"/>
            <a:ext cx="3425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274E13"/>
                </a:solidFill>
                <a:latin typeface="Muli"/>
                <a:ea typeface="Muli"/>
                <a:cs typeface="Muli"/>
                <a:sym typeface="Muli"/>
              </a:rPr>
              <a:t>TJC Team 2 </a:t>
            </a:r>
            <a:endParaRPr sz="2500" b="1">
              <a:solidFill>
                <a:srgbClr val="274E13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457200" y="19377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75" y="3061750"/>
            <a:ext cx="2081700" cy="20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162450" y="3522425"/>
            <a:ext cx="168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Lambda</a:t>
            </a:r>
            <a:endParaRPr sz="3000"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5901400" y="3853950"/>
            <a:ext cx="288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CloudFront</a:t>
            </a:r>
            <a:endParaRPr sz="3000"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6423700" y="1682125"/>
            <a:ext cx="168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S3</a:t>
            </a:r>
            <a:endParaRPr sz="3000" dirty="0"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870425" y="1434325"/>
            <a:ext cx="168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RDS</a:t>
            </a:r>
            <a:endParaRPr sz="30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CE546C-737C-9745-BACF-1177450CE6EA}"/>
              </a:ext>
            </a:extLst>
          </p:cNvPr>
          <p:cNvGrpSpPr/>
          <p:nvPr/>
        </p:nvGrpSpPr>
        <p:grpSpPr>
          <a:xfrm>
            <a:off x="2143338" y="152450"/>
            <a:ext cx="4864312" cy="4424500"/>
            <a:chOff x="2143338" y="152450"/>
            <a:chExt cx="4864312" cy="4424500"/>
          </a:xfrm>
        </p:grpSpPr>
        <p:sp>
          <p:nvSpPr>
            <p:cNvPr id="165" name="Google Shape;165;p24"/>
            <p:cNvSpPr/>
            <p:nvPr/>
          </p:nvSpPr>
          <p:spPr>
            <a:xfrm>
              <a:off x="2515950" y="566550"/>
              <a:ext cx="4112100" cy="4010400"/>
            </a:xfrm>
            <a:prstGeom prst="ellipse">
              <a:avLst/>
            </a:prstGeom>
            <a:noFill/>
            <a:ln w="114300" cap="flat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8" name="Google Shape;16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60488" y="3674825"/>
              <a:ext cx="857400" cy="8574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70" name="Google Shape;17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1650" y="3719550"/>
              <a:ext cx="857400" cy="8574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72" name="Google Shape;172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50250" y="1533500"/>
              <a:ext cx="857400" cy="8574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74" name="Google Shape;174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143338" y="1605625"/>
              <a:ext cx="857400" cy="8574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76" name="Google Shape;176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38500" y="152450"/>
              <a:ext cx="857400" cy="8574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4721550" y="-271650"/>
            <a:ext cx="25869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API Gateway</a:t>
            </a:r>
            <a:endParaRPr sz="3000" dirty="0"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8462" y1="13918" x2="19231" y2="39691"/>
                        <a14:foregroundMark x1="11154" y1="46392" x2="385" y2="70619"/>
                        <a14:foregroundMark x1="2692" y1="79897" x2="26923" y2="97423"/>
                        <a14:foregroundMark x1="26538" y1="96907" x2="79231" y2="92784"/>
                        <a14:foregroundMark x1="83077" y1="89691" x2="98077" y2="56186"/>
                        <a14:foregroundMark x1="94231" y1="46907" x2="50769" y2="5155"/>
                        <a14:foregroundMark x1="45385" y1="4639" x2="30385" y2="134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9300" y="1763875"/>
            <a:ext cx="2165400" cy="16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1" grpId="0"/>
      <p:bldP spid="173" grpId="0"/>
      <p:bldP spid="175" grpId="0"/>
      <p:bldP spid="1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457200" y="4950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Overview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900150" y="1941800"/>
            <a:ext cx="1921500" cy="177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Accessing the Webpage</a:t>
            </a:r>
            <a:endParaRPr sz="25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3294325" y="1941800"/>
            <a:ext cx="1921500" cy="177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Creating the Citations</a:t>
            </a:r>
            <a:endParaRPr sz="25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86" name="Google Shape;186;p25"/>
          <p:cNvCxnSpPr/>
          <p:nvPr/>
        </p:nvCxnSpPr>
        <p:spPr>
          <a:xfrm>
            <a:off x="2954188" y="2828900"/>
            <a:ext cx="207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title" idx="4294967295"/>
          </p:nvPr>
        </p:nvSpPr>
        <p:spPr>
          <a:xfrm>
            <a:off x="131300" y="205675"/>
            <a:ext cx="3056100" cy="14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Webpage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950" y="104838"/>
            <a:ext cx="4193750" cy="4933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76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 idx="4294967295"/>
          </p:nvPr>
        </p:nvSpPr>
        <p:spPr>
          <a:xfrm>
            <a:off x="404625" y="205675"/>
            <a:ext cx="6329100" cy="146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Simple Storage Services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500" y="205675"/>
            <a:ext cx="1293900" cy="1293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>
            <a:spLocks noGrp="1"/>
          </p:cNvSpPr>
          <p:nvPr>
            <p:ph type="subTitle" idx="4294967295"/>
          </p:nvPr>
        </p:nvSpPr>
        <p:spPr>
          <a:xfrm>
            <a:off x="404625" y="1744349"/>
            <a:ext cx="4754400" cy="201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Serverless Static Website Hosting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Low Maintenance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Low Latency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High Reliability</a:t>
            </a:r>
            <a:endParaRPr sz="2400"/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4">
            <a:alphaModFix/>
          </a:blip>
          <a:srcRect l="6323" t="4113" b="16319"/>
          <a:stretch/>
        </p:blipFill>
        <p:spPr>
          <a:xfrm>
            <a:off x="7131421" y="1839588"/>
            <a:ext cx="1723929" cy="14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 rotWithShape="1">
          <a:blip r:embed="rId5">
            <a:alphaModFix/>
          </a:blip>
          <a:srcRect b="12188"/>
          <a:stretch/>
        </p:blipFill>
        <p:spPr>
          <a:xfrm>
            <a:off x="7159587" y="3303900"/>
            <a:ext cx="1667599" cy="146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7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 idx="4294967295"/>
          </p:nvPr>
        </p:nvSpPr>
        <p:spPr>
          <a:xfrm>
            <a:off x="479175" y="279925"/>
            <a:ext cx="6329100" cy="87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CloudFront</a:t>
            </a:r>
            <a:endParaRPr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450" y="205675"/>
            <a:ext cx="1293900" cy="1293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>
            <a:spLocks noGrp="1"/>
          </p:cNvSpPr>
          <p:nvPr>
            <p:ph type="subTitle" idx="4294967295"/>
          </p:nvPr>
        </p:nvSpPr>
        <p:spPr>
          <a:xfrm>
            <a:off x="479175" y="1228072"/>
            <a:ext cx="4754400" cy="3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Global Content Delivery Network for S3 Hosted Files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Even Lower Latency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Transport Layer Security (SSL)</a:t>
            </a:r>
            <a:endParaRPr sz="2400"/>
          </a:p>
        </p:txBody>
      </p:sp>
      <p:grpSp>
        <p:nvGrpSpPr>
          <p:cNvPr id="212" name="Google Shape;212;p28"/>
          <p:cNvGrpSpPr/>
          <p:nvPr/>
        </p:nvGrpSpPr>
        <p:grpSpPr>
          <a:xfrm>
            <a:off x="7602362" y="1768226"/>
            <a:ext cx="1012231" cy="1012288"/>
            <a:chOff x="570875" y="4322250"/>
            <a:chExt cx="443300" cy="443325"/>
          </a:xfrm>
        </p:grpSpPr>
        <p:sp>
          <p:nvSpPr>
            <p:cNvPr id="213" name="Google Shape;213;p2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7" name="Google Shape;217;p28"/>
          <p:cNvPicPr preferRelativeResize="0"/>
          <p:nvPr/>
        </p:nvPicPr>
        <p:blipFill rotWithShape="1">
          <a:blip r:embed="rId4">
            <a:alphaModFix/>
          </a:blip>
          <a:srcRect b="13374"/>
          <a:stretch/>
        </p:blipFill>
        <p:spPr>
          <a:xfrm>
            <a:off x="7361600" y="2871800"/>
            <a:ext cx="1493749" cy="1293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356" y="0"/>
            <a:ext cx="58960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 idx="4294967295"/>
          </p:nvPr>
        </p:nvSpPr>
        <p:spPr>
          <a:xfrm>
            <a:off x="137000" y="161900"/>
            <a:ext cx="2993700" cy="14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Citations</a:t>
            </a:r>
            <a:endParaRPr/>
          </a:p>
        </p:txBody>
      </p:sp>
      <p:sp>
        <p:nvSpPr>
          <p:cNvPr id="2" name="Oval 1"/>
          <p:cNvSpPr/>
          <p:nvPr/>
        </p:nvSpPr>
        <p:spPr>
          <a:xfrm>
            <a:off x="5642981" y="4110436"/>
            <a:ext cx="460452" cy="460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25000" decel="2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4.19753E-6 L 0.01789 -0.05649 C 0.02188 -0.06852 0.02466 -0.08642 0.02518 -0.10587 C 0.0257 -0.12747 0.02414 -0.14476 0.02119 -0.15741 L 0.00678 -0.21729 " pathEditMode="relative" rAng="16380000" ptsTypes="AAA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-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25000" decel="2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-0.21698 L 0.02274 -0.28272 C 0.02604 -0.29784 0.02708 -0.31821 0.02534 -0.33889 C 0.02326 -0.36173 0.01892 -0.37963 0.01302 -0.39074 L -0.0132 -0.44692 " pathEditMode="relative" rAng="15660000" ptsTypes="AAA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-1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25000" decel="25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37 -0.44723 L 0.03455 -0.41543 C 0.04462 -0.40834 0.05972 -0.40432 0.07535 -0.40432 C 0.09323 -0.40432 0.10764 -0.40834 0.11771 -0.41543 L 0.1658 -0.44723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25000" decel="25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8 -0.44722 L 0.12275 -0.48426 C 0.11407 -0.49228 0.10018 -0.50062 0.08525 -0.50741 C 0.06841 -0.51512 0.05469 -0.51852 0.04428 -0.51913 L -0.00364 -0.52253 " pathEditMode="relative" rAng="11640000" ptsTypes="AAAAA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25000" decel="25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52254 L 0.00903 -0.57346 C 0.01198 -0.58426 0.01389 -0.60031 0.01389 -0.61698 C 0.01389 -0.63612 0.01198 -0.65155 0.00903 -0.66204 L -0.004 -0.71358 " pathEditMode="relative" rAng="16200000" ptsTypes="AAAAA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25000" decel="25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71327 L -0.05504 -0.69228 C -0.06598 -0.68827 -0.07709 -0.67438 -0.08559 -0.65648 C -0.09462 -0.63457 -0.09896 -0.61358 -0.09844 -0.59321 L -0.09809 -0.5 " pathEditMode="relative" rAng="7680000" ptsTypes="AAAAA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1" y="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25000" decel="25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44 -0.50031 L -0.0533 -0.46111 C -0.04357 -0.45216 -0.02934 -0.44661 -0.01475 -0.44661 C 0.00226 -0.44661 0.01563 -0.45216 0.02535 -0.46111 L 0.07084 -0.50031 " pathEditMode="relative" rAng="0" ptsTypes="AAAAA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25000" decel="25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5003 L 0.02517 -0.53117 C 0.0158 -0.53919 0.00156 -0.54135 -0.01215 -0.53641 C -0.02847 -0.53487 -0.04115 -0.52623 -0.04965 -0.51543 L -0.09028 -0.4645 " pathEditMode="relative" rAng="10380000" ptsTypes="AAAAA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-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62 -0.46389 L -0.10469 -0.41235 C -0.10781 -0.40124 -0.11007 -0.38519 -0.11007 -0.36821 C -0.11007 -0.34908 -0.10781 -0.33365 -0.10469 -0.32284 L -0.09062 -0.27038 " pathEditMode="relative" rAng="5400000" ptsTypes="AAAAA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" y="9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62 -0.27099 L -0.10486 -0.18673 C -0.10815 -0.16914 -0.11006 -0.14259 -0.11006 -0.11512 C -0.11006 -0.08364 -0.10815 -0.05833 -0.10503 -0.04074 L -0.09079 0.04383 " pathEditMode="relative" rAng="5400000" ptsTypes="AAAAA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450" y="205675"/>
            <a:ext cx="1293900" cy="1293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 idx="4294967295"/>
          </p:nvPr>
        </p:nvSpPr>
        <p:spPr>
          <a:xfrm>
            <a:off x="479175" y="279925"/>
            <a:ext cx="6329100" cy="87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Lambda</a:t>
            </a:r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4294967295"/>
          </p:nvPr>
        </p:nvSpPr>
        <p:spPr>
          <a:xfrm>
            <a:off x="479175" y="1228075"/>
            <a:ext cx="6093000" cy="3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Asynchronous Invocation of Functions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Low Maintenance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Automatic Scaling with Demand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Parallel Computing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Pay-Per-Use</a:t>
            </a:r>
            <a:endParaRPr sz="2400"/>
          </a:p>
        </p:txBody>
      </p:sp>
      <p:grpSp>
        <p:nvGrpSpPr>
          <p:cNvPr id="233" name="Google Shape;233;p30"/>
          <p:cNvGrpSpPr/>
          <p:nvPr/>
        </p:nvGrpSpPr>
        <p:grpSpPr>
          <a:xfrm>
            <a:off x="7172531" y="1574845"/>
            <a:ext cx="1761549" cy="1291729"/>
            <a:chOff x="3936375" y="3703750"/>
            <a:chExt cx="453050" cy="332175"/>
          </a:xfrm>
        </p:grpSpPr>
        <p:sp>
          <p:nvSpPr>
            <p:cNvPr id="234" name="Google Shape;234;p3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9" name="Google Shape;239;p30"/>
          <p:cNvPicPr preferRelativeResize="0"/>
          <p:nvPr/>
        </p:nvPicPr>
        <p:blipFill rotWithShape="1">
          <a:blip r:embed="rId4">
            <a:alphaModFix/>
          </a:blip>
          <a:srcRect b="13329"/>
          <a:stretch/>
        </p:blipFill>
        <p:spPr>
          <a:xfrm>
            <a:off x="6990925" y="2966125"/>
            <a:ext cx="1943149" cy="1684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1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450" y="205675"/>
            <a:ext cx="1293900" cy="1293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 idx="4294967295"/>
          </p:nvPr>
        </p:nvSpPr>
        <p:spPr>
          <a:xfrm>
            <a:off x="479175" y="279925"/>
            <a:ext cx="6329100" cy="87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API Gateway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4294967295"/>
          </p:nvPr>
        </p:nvSpPr>
        <p:spPr>
          <a:xfrm>
            <a:off x="479175" y="1228075"/>
            <a:ext cx="6093000" cy="37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Route HTTP Request to Lambda Trigger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Trigger Lambda from HTTP Post Request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Allows Website to Invoke Lambda Function</a:t>
            </a:r>
            <a:endParaRPr sz="2400"/>
          </a:p>
        </p:txBody>
      </p:sp>
      <p:pic>
        <p:nvPicPr>
          <p:cNvPr id="248" name="Google Shape;248;p31"/>
          <p:cNvPicPr preferRelativeResize="0"/>
          <p:nvPr/>
        </p:nvPicPr>
        <p:blipFill rotWithShape="1">
          <a:blip r:embed="rId4">
            <a:alphaModFix/>
          </a:blip>
          <a:srcRect b="12134"/>
          <a:stretch/>
        </p:blipFill>
        <p:spPr>
          <a:xfrm>
            <a:off x="7472133" y="2108225"/>
            <a:ext cx="1472543" cy="1293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1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450" y="205675"/>
            <a:ext cx="1293900" cy="1293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title" idx="4294967295"/>
          </p:nvPr>
        </p:nvSpPr>
        <p:spPr>
          <a:xfrm>
            <a:off x="404625" y="205675"/>
            <a:ext cx="6329100" cy="146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Relational Database Service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294967295"/>
          </p:nvPr>
        </p:nvSpPr>
        <p:spPr>
          <a:xfrm>
            <a:off x="404625" y="1744350"/>
            <a:ext cx="6329100" cy="26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MySQL Database to Store Cached Citations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Scalability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Fast Access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High Reliability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Low Maintenance</a:t>
            </a:r>
            <a:endParaRPr sz="2400"/>
          </a:p>
        </p:txBody>
      </p:sp>
      <p:pic>
        <p:nvPicPr>
          <p:cNvPr id="257" name="Google Shape;257;p32"/>
          <p:cNvPicPr preferRelativeResize="0"/>
          <p:nvPr/>
        </p:nvPicPr>
        <p:blipFill rotWithShape="1">
          <a:blip r:embed="rId4">
            <a:alphaModFix/>
          </a:blip>
          <a:srcRect b="18407"/>
          <a:stretch/>
        </p:blipFill>
        <p:spPr>
          <a:xfrm>
            <a:off x="7373534" y="1829325"/>
            <a:ext cx="1585817" cy="129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 rotWithShape="1">
          <a:blip r:embed="rId5">
            <a:alphaModFix/>
          </a:blip>
          <a:srcRect b="15690"/>
          <a:stretch/>
        </p:blipFill>
        <p:spPr>
          <a:xfrm>
            <a:off x="7399091" y="3289587"/>
            <a:ext cx="1534684" cy="1293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6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57200" y="12752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autocite</a:t>
            </a:r>
            <a:r>
              <a:rPr lang="en" dirty="0"/>
              <a:t>/about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26750" y="1730725"/>
            <a:ext cx="8890500" cy="14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AutoCite</a:t>
            </a:r>
            <a:endParaRPr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(automated - citations)</a:t>
            </a:r>
            <a:endParaRPr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150" y="3489250"/>
            <a:ext cx="59937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AutoCite is a website citation machine meant to expedite the process of creating citations for papers in both Chicago or APA format.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218225" y="243700"/>
            <a:ext cx="7452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for Improvement</a:t>
            </a:r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body" idx="1"/>
          </p:nvPr>
        </p:nvSpPr>
        <p:spPr>
          <a:xfrm>
            <a:off x="354625" y="1101100"/>
            <a:ext cx="2359800" cy="311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Security Improvements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DDOS Protection of Lambda Function with AWS Web Application Firewall</a:t>
            </a:r>
            <a:endParaRPr sz="1800" dirty="0"/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2"/>
          </p:nvPr>
        </p:nvSpPr>
        <p:spPr>
          <a:xfrm>
            <a:off x="6429575" y="1101100"/>
            <a:ext cx="2359800" cy="32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Quality of Citations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Better Machine Learning for More Accurate Citations</a:t>
            </a:r>
            <a:endParaRPr sz="1800"/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50" y="3207250"/>
            <a:ext cx="1362900" cy="13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8200" y="32029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7603" y="320290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 txBox="1">
            <a:spLocks noGrp="1"/>
          </p:cNvSpPr>
          <p:nvPr>
            <p:ph type="body" idx="3"/>
          </p:nvPr>
        </p:nvSpPr>
        <p:spPr>
          <a:xfrm>
            <a:off x="3392100" y="1101100"/>
            <a:ext cx="2359800" cy="210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Variety of Citations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Different types of reference material. I.e. PDF Documents, Journal Articles, etc</a:t>
            </a:r>
            <a:endParaRPr sz="1800"/>
          </a:p>
        </p:txBody>
      </p:sp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466450" y="4635600"/>
            <a:ext cx="16821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WAF</a:t>
            </a:r>
            <a:endParaRPr sz="2500"/>
          </a:p>
        </p:txBody>
      </p:sp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>
            <a:off x="3502350" y="4635600"/>
            <a:ext cx="16821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Textract</a:t>
            </a:r>
            <a:endParaRPr sz="2500"/>
          </a:p>
        </p:txBody>
      </p:sp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5969900" y="4635600"/>
            <a:ext cx="29082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Comprehend</a:t>
            </a:r>
            <a:endParaRPr sz="2500"/>
          </a:p>
        </p:txBody>
      </p:sp>
    </p:spTree>
    <p:extLst>
      <p:ext uri="{BB962C8B-B14F-4D97-AF65-F5344CB8AC3E}">
        <p14:creationId xmlns:p14="http://schemas.microsoft.com/office/powerpoint/2010/main" val="234875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301325" y="467600"/>
            <a:ext cx="6300300" cy="19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You!</a:t>
            </a:r>
            <a:endParaRPr sz="7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Visit AutoCite at</a:t>
            </a:r>
            <a:endParaRPr sz="30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“https://tinyurl.com/autocite”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98" name="Google Shape;2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362" y="4221825"/>
            <a:ext cx="1054825" cy="7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 txBox="1"/>
          <p:nvPr/>
        </p:nvSpPr>
        <p:spPr>
          <a:xfrm>
            <a:off x="457200" y="4352800"/>
            <a:ext cx="30000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Powered By: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57200" y="12752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autocite/about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75" y="1137325"/>
            <a:ext cx="3610499" cy="18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400" y="2632825"/>
            <a:ext cx="3243225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225475" y="1656825"/>
            <a:ext cx="355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401925" y="3261025"/>
            <a:ext cx="355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46250" y="245300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 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02750" y="1618950"/>
            <a:ext cx="75948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3">
                    <a:lumMod val="50000"/>
                  </a:schemeClr>
                </a:solidFill>
                <a:latin typeface="Muli Regular"/>
                <a:ea typeface="Muli Regular"/>
                <a:cs typeface="Muli Regular"/>
                <a:sym typeface="Muli Regular"/>
              </a:rPr>
              <a:t>Students and Researchers </a:t>
            </a:r>
            <a:endParaRPr sz="7200" b="1" dirty="0">
              <a:solidFill>
                <a:schemeClr val="accent3">
                  <a:lumMod val="50000"/>
                </a:schemeClr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24700" y="2143050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813" y="600160"/>
            <a:ext cx="2114200" cy="21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505" y="152639"/>
            <a:ext cx="4232975" cy="31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1421850" y="339122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57200" y="519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Strengths: 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14" name="Google Shape;114;p20"/>
          <p:cNvGrpSpPr/>
          <p:nvPr/>
        </p:nvGrpSpPr>
        <p:grpSpPr>
          <a:xfrm>
            <a:off x="-120063" y="693887"/>
            <a:ext cx="3997516" cy="3907353"/>
            <a:chOff x="1293736" y="1258050"/>
            <a:chExt cx="2547000" cy="2547000"/>
          </a:xfrm>
        </p:grpSpPr>
        <p:sp>
          <p:nvSpPr>
            <p:cNvPr id="115" name="Google Shape;115;p2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2400" b="1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17" name="Google Shape;117;p2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Batch Citations</a:t>
              </a:r>
              <a:endParaRPr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18" name="Google Shape;118;p20"/>
          <p:cNvGrpSpPr/>
          <p:nvPr/>
        </p:nvGrpSpPr>
        <p:grpSpPr>
          <a:xfrm>
            <a:off x="1523212" y="748587"/>
            <a:ext cx="3997516" cy="3907353"/>
            <a:chOff x="1293736" y="1258050"/>
            <a:chExt cx="2547000" cy="2547000"/>
          </a:xfrm>
        </p:grpSpPr>
        <p:sp>
          <p:nvSpPr>
            <p:cNvPr id="119" name="Google Shape;119;p2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2400" b="1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21" name="Google Shape;121;p2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Beauty in a Click</a:t>
              </a:r>
              <a:endParaRPr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22" name="Google Shape;122;p20"/>
          <p:cNvGrpSpPr/>
          <p:nvPr/>
        </p:nvGrpSpPr>
        <p:grpSpPr>
          <a:xfrm>
            <a:off x="3054487" y="909387"/>
            <a:ext cx="3997517" cy="3907353"/>
            <a:chOff x="1293736" y="1258050"/>
            <a:chExt cx="2547000" cy="2547000"/>
          </a:xfrm>
        </p:grpSpPr>
        <p:sp>
          <p:nvSpPr>
            <p:cNvPr id="123" name="Google Shape;123;p2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2400" b="1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Accurate Citations</a:t>
              </a:r>
              <a:endParaRPr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6BDB94-0C23-FC4F-95AA-AAB2A1BD36C6}"/>
              </a:ext>
            </a:extLst>
          </p:cNvPr>
          <p:cNvSpPr/>
          <p:nvPr/>
        </p:nvSpPr>
        <p:spPr>
          <a:xfrm>
            <a:off x="2512640" y="1409473"/>
            <a:ext cx="6287231" cy="341266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137;p21">
            <a:extLst>
              <a:ext uri="{FF2B5EF4-FFF2-40B4-BE49-F238E27FC236}">
                <a16:creationId xmlns:a16="http://schemas.microsoft.com/office/drawing/2014/main" id="{395986B4-F623-8847-A12A-2C0C537FD5E3}"/>
              </a:ext>
            </a:extLst>
          </p:cNvPr>
          <p:cNvSpPr txBox="1"/>
          <p:nvPr/>
        </p:nvSpPr>
        <p:spPr>
          <a:xfrm>
            <a:off x="153225" y="0"/>
            <a:ext cx="89907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Speed Test Results</a:t>
            </a:r>
            <a:endParaRPr dirty="0"/>
          </a:p>
        </p:txBody>
      </p:sp>
      <p:sp>
        <p:nvSpPr>
          <p:cNvPr id="8" name="Google Shape;139;p21">
            <a:extLst>
              <a:ext uri="{FF2B5EF4-FFF2-40B4-BE49-F238E27FC236}">
                <a16:creationId xmlns:a16="http://schemas.microsoft.com/office/drawing/2014/main" id="{AF453ACD-48AA-9740-9850-2C76E7F25FD5}"/>
              </a:ext>
            </a:extLst>
          </p:cNvPr>
          <p:cNvSpPr txBox="1">
            <a:spLocks/>
          </p:cNvSpPr>
          <p:nvPr/>
        </p:nvSpPr>
        <p:spPr>
          <a:xfrm>
            <a:off x="5592184" y="738749"/>
            <a:ext cx="34371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buFont typeface="Muli Regular"/>
              <a:buNone/>
            </a:pPr>
            <a:r>
              <a:rPr lang="en-SG" sz="2400" dirty="0"/>
              <a:t>*Sample Size of 10 Links</a:t>
            </a:r>
          </a:p>
        </p:txBody>
      </p:sp>
      <p:sp>
        <p:nvSpPr>
          <p:cNvPr id="9" name="Google Shape;131;p21">
            <a:extLst>
              <a:ext uri="{FF2B5EF4-FFF2-40B4-BE49-F238E27FC236}">
                <a16:creationId xmlns:a16="http://schemas.microsoft.com/office/drawing/2014/main" id="{11347073-86BA-7D4B-90F2-6FF5638DCFB7}"/>
              </a:ext>
            </a:extLst>
          </p:cNvPr>
          <p:cNvSpPr txBox="1">
            <a:spLocks/>
          </p:cNvSpPr>
          <p:nvPr/>
        </p:nvSpPr>
        <p:spPr>
          <a:xfrm>
            <a:off x="170270" y="2862172"/>
            <a:ext cx="2203555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 algn="r">
              <a:buFont typeface="Muli Regular"/>
              <a:buNone/>
            </a:pPr>
            <a:r>
              <a:rPr lang="en-SG" sz="2400" dirty="0"/>
              <a:t>Before Cache</a:t>
            </a:r>
          </a:p>
        </p:txBody>
      </p:sp>
      <p:sp>
        <p:nvSpPr>
          <p:cNvPr id="10" name="Google Shape;133;p21">
            <a:extLst>
              <a:ext uri="{FF2B5EF4-FFF2-40B4-BE49-F238E27FC236}">
                <a16:creationId xmlns:a16="http://schemas.microsoft.com/office/drawing/2014/main" id="{63F80C02-57AE-074C-9AED-527CFDA57147}"/>
              </a:ext>
            </a:extLst>
          </p:cNvPr>
          <p:cNvSpPr txBox="1">
            <a:spLocks/>
          </p:cNvSpPr>
          <p:nvPr/>
        </p:nvSpPr>
        <p:spPr>
          <a:xfrm>
            <a:off x="532735" y="3860927"/>
            <a:ext cx="184109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 algn="r">
              <a:buFont typeface="Muli Regular"/>
              <a:buNone/>
            </a:pPr>
            <a:r>
              <a:rPr lang="en-SG" sz="2400" dirty="0"/>
              <a:t>After Cache</a:t>
            </a:r>
          </a:p>
        </p:txBody>
      </p:sp>
      <p:sp>
        <p:nvSpPr>
          <p:cNvPr id="11" name="Google Shape;135;p21">
            <a:extLst>
              <a:ext uri="{FF2B5EF4-FFF2-40B4-BE49-F238E27FC236}">
                <a16:creationId xmlns:a16="http://schemas.microsoft.com/office/drawing/2014/main" id="{43440002-B5A1-5B4B-B965-4CEA53B4FA93}"/>
              </a:ext>
            </a:extLst>
          </p:cNvPr>
          <p:cNvSpPr txBox="1">
            <a:spLocks/>
          </p:cNvSpPr>
          <p:nvPr/>
        </p:nvSpPr>
        <p:spPr>
          <a:xfrm>
            <a:off x="-122319" y="1863417"/>
            <a:ext cx="2496144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 b="0" i="0" u="none" strike="noStrike" cap="none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 algn="r">
              <a:buFont typeface="Muli Regular"/>
              <a:buNone/>
            </a:pPr>
            <a:r>
              <a:rPr lang="en-SG" sz="2400" dirty="0" err="1"/>
              <a:t>CitationMachine</a:t>
            </a:r>
            <a:endParaRPr lang="en-SG" sz="2400" dirty="0"/>
          </a:p>
        </p:txBody>
      </p:sp>
      <p:sp>
        <p:nvSpPr>
          <p:cNvPr id="15" name="Google Shape;184;p25">
            <a:extLst>
              <a:ext uri="{FF2B5EF4-FFF2-40B4-BE49-F238E27FC236}">
                <a16:creationId xmlns:a16="http://schemas.microsoft.com/office/drawing/2014/main" id="{4669C46B-3395-2244-B1DC-0F215EA572EF}"/>
              </a:ext>
            </a:extLst>
          </p:cNvPr>
          <p:cNvSpPr/>
          <p:nvPr/>
        </p:nvSpPr>
        <p:spPr>
          <a:xfrm>
            <a:off x="2536027" y="2862172"/>
            <a:ext cx="3079544" cy="5072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9.71 s</a:t>
            </a:r>
            <a:endParaRPr sz="25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" name="Google Shape;184;p25">
            <a:extLst>
              <a:ext uri="{FF2B5EF4-FFF2-40B4-BE49-F238E27FC236}">
                <a16:creationId xmlns:a16="http://schemas.microsoft.com/office/drawing/2014/main" id="{1EC3A358-AFC4-0642-9E05-9DA9525A9F07}"/>
              </a:ext>
            </a:extLst>
          </p:cNvPr>
          <p:cNvSpPr/>
          <p:nvPr/>
        </p:nvSpPr>
        <p:spPr>
          <a:xfrm>
            <a:off x="2532812" y="3860927"/>
            <a:ext cx="1085966" cy="507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2.00 s</a:t>
            </a:r>
            <a:endParaRPr sz="25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" name="Google Shape;184;p25">
            <a:extLst>
              <a:ext uri="{FF2B5EF4-FFF2-40B4-BE49-F238E27FC236}">
                <a16:creationId xmlns:a16="http://schemas.microsoft.com/office/drawing/2014/main" id="{FDCB97C0-241D-E24F-B8AB-5F0347E59BAE}"/>
              </a:ext>
            </a:extLst>
          </p:cNvPr>
          <p:cNvSpPr/>
          <p:nvPr/>
        </p:nvSpPr>
        <p:spPr>
          <a:xfrm>
            <a:off x="2532812" y="1863417"/>
            <a:ext cx="6727242" cy="5072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266.87 s</a:t>
            </a:r>
            <a:endParaRPr sz="25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66281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ctrTitle" idx="4294967295"/>
          </p:nvPr>
        </p:nvSpPr>
        <p:spPr>
          <a:xfrm>
            <a:off x="783575" y="3203923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4294967295"/>
          </p:nvPr>
        </p:nvSpPr>
        <p:spPr>
          <a:xfrm>
            <a:off x="777450" y="3020531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 err="1"/>
              <a:t>Autocite</a:t>
            </a:r>
            <a:endParaRPr sz="2400" b="1" dirty="0"/>
          </a:p>
        </p:txBody>
      </p:sp>
      <p:sp>
        <p:nvSpPr>
          <p:cNvPr id="147" name="Google Shape;147;p22"/>
          <p:cNvSpPr txBox="1">
            <a:spLocks noGrp="1"/>
          </p:cNvSpPr>
          <p:nvPr>
            <p:ph type="ctrTitle" idx="4294967295"/>
          </p:nvPr>
        </p:nvSpPr>
        <p:spPr>
          <a:xfrm>
            <a:off x="777450" y="1505306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5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4294967295"/>
          </p:nvPr>
        </p:nvSpPr>
        <p:spPr>
          <a:xfrm>
            <a:off x="777450" y="1314935"/>
            <a:ext cx="559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 err="1"/>
              <a:t>CitationMachine.net</a:t>
            </a:r>
            <a:endParaRPr sz="2400" b="1"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231222" y="117396"/>
            <a:ext cx="89907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Redirects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975" y="2435875"/>
            <a:ext cx="3292776" cy="259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234" y="117396"/>
            <a:ext cx="1173050" cy="1173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51BFFE9-C6A3-0F48-92CE-621A9D05C5EB}"/>
              </a:ext>
            </a:extLst>
          </p:cNvPr>
          <p:cNvGrpSpPr/>
          <p:nvPr/>
        </p:nvGrpSpPr>
        <p:grpSpPr>
          <a:xfrm>
            <a:off x="663722" y="1314935"/>
            <a:ext cx="3697892" cy="3245877"/>
            <a:chOff x="663722" y="1314935"/>
            <a:chExt cx="3697892" cy="32458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BDC9BA1-8ADE-2948-B41A-0D3623CD76F4}"/>
                </a:ext>
              </a:extLst>
            </p:cNvPr>
            <p:cNvGrpSpPr/>
            <p:nvPr/>
          </p:nvGrpSpPr>
          <p:grpSpPr>
            <a:xfrm>
              <a:off x="663722" y="3020531"/>
              <a:ext cx="3697892" cy="1540281"/>
              <a:chOff x="586409" y="3020531"/>
              <a:chExt cx="3697892" cy="154028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A1E5FF-FD50-D94A-B46C-009D938C15AA}"/>
                  </a:ext>
                </a:extLst>
              </p:cNvPr>
              <p:cNvSpPr/>
              <p:nvPr/>
            </p:nvSpPr>
            <p:spPr>
              <a:xfrm>
                <a:off x="586409" y="3020531"/>
                <a:ext cx="3150704" cy="1178980"/>
              </a:xfrm>
              <a:prstGeom prst="rect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3" name="Google Shape;153;p22"/>
              <p:cNvPicPr preferRelativeResize="0"/>
              <p:nvPr/>
            </p:nvPicPr>
            <p:blipFill>
              <a:blip r:embed="rId5">
                <a:alphaModFix/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2085059">
                <a:off x="3189925" y="3466436"/>
                <a:ext cx="1094376" cy="10943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A06EBB-371C-644B-8137-62FAF1CA9438}"/>
                </a:ext>
              </a:extLst>
            </p:cNvPr>
            <p:cNvSpPr/>
            <p:nvPr/>
          </p:nvSpPr>
          <p:spPr>
            <a:xfrm>
              <a:off x="663722" y="1314935"/>
              <a:ext cx="3150704" cy="11789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oogle Shape;153;p22">
              <a:extLst>
                <a:ext uri="{FF2B5EF4-FFF2-40B4-BE49-F238E27FC236}">
                  <a16:creationId xmlns:a16="http://schemas.microsoft.com/office/drawing/2014/main" id="{942BC445-B0DD-0744-B09F-C5F5166B468B}"/>
                </a:ext>
              </a:extLst>
            </p:cNvPr>
            <p:cNvPicPr preferRelativeResize="0"/>
            <p:nvPr/>
          </p:nvPicPr>
          <p:blipFill>
            <a:blip r:embed="rId5">
              <a:alphaModFix/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2894167">
              <a:off x="3262958" y="1878306"/>
              <a:ext cx="1094376" cy="10943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478</Words>
  <Application>Microsoft Office PowerPoint</Application>
  <PresentationFormat>On-screen Show (16:9)</PresentationFormat>
  <Paragraphs>135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Muli Regular</vt:lpstr>
      <vt:lpstr>Arial</vt:lpstr>
      <vt:lpstr>Muli</vt:lpstr>
      <vt:lpstr>Comfortaa</vt:lpstr>
      <vt:lpstr>Poppins Light</vt:lpstr>
      <vt:lpstr>Nunito</vt:lpstr>
      <vt:lpstr>Poppins</vt:lpstr>
      <vt:lpstr>Gower template</vt:lpstr>
      <vt:lpstr>AutoCite</vt:lpstr>
      <vt:lpstr>autocite/about</vt:lpstr>
      <vt:lpstr>autocite/about</vt:lpstr>
      <vt:lpstr>Target Audience </vt:lpstr>
      <vt:lpstr>How to use</vt:lpstr>
      <vt:lpstr>Live Demo</vt:lpstr>
      <vt:lpstr>Strengths: </vt:lpstr>
      <vt:lpstr>PowerPoint Presentation</vt:lpstr>
      <vt:lpstr>0</vt:lpstr>
      <vt:lpstr>How It Works</vt:lpstr>
      <vt:lpstr>Lambda</vt:lpstr>
      <vt:lpstr> Overview</vt:lpstr>
      <vt:lpstr>Access Webpage</vt:lpstr>
      <vt:lpstr>AWS Simple Storage Services</vt:lpstr>
      <vt:lpstr>AWS CloudFront</vt:lpstr>
      <vt:lpstr>Making Citations</vt:lpstr>
      <vt:lpstr>AWS Lambda</vt:lpstr>
      <vt:lpstr>AWS API Gateway</vt:lpstr>
      <vt:lpstr>AWS Relational Database Service</vt:lpstr>
      <vt:lpstr>Areas for Improvement</vt:lpstr>
      <vt:lpstr>Thank You! Visit AutoCite at “https://tinyurl.com/autocite”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AutoCite</dc:title>
  <dc:creator>Tang Yu Han Brandon</dc:creator>
  <cp:lastModifiedBy>Tang Yu Han Brandon</cp:lastModifiedBy>
  <cp:revision>11</cp:revision>
  <dcterms:modified xsi:type="dcterms:W3CDTF">2020-01-19T00:53:04Z</dcterms:modified>
</cp:coreProperties>
</file>