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75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507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261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019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8773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2526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628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03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7" d="100"/>
          <a:sy n="17" d="100"/>
        </p:scale>
        <p:origin x="-1716" y="15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F571-9F8F-4334-83B3-91861E18D9BF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58DC-AA57-4462-A0E0-0A960D2A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80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56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84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122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2808" indent="0">
              <a:buNone/>
              <a:defRPr sz="13400"/>
            </a:lvl2pPr>
            <a:lvl3pPr marL="4385616" indent="0">
              <a:buNone/>
              <a:defRPr sz="11500"/>
            </a:lvl3pPr>
            <a:lvl4pPr marL="6578424" indent="0">
              <a:buNone/>
              <a:defRPr sz="9600"/>
            </a:lvl4pPr>
            <a:lvl5pPr marL="8771222" indent="0">
              <a:buNone/>
              <a:defRPr sz="9600"/>
            </a:lvl5pPr>
            <a:lvl6pPr marL="10964021" indent="0">
              <a:buNone/>
              <a:defRPr sz="9600"/>
            </a:lvl6pPr>
            <a:lvl7pPr marL="13156824" indent="0">
              <a:buNone/>
              <a:defRPr sz="9600"/>
            </a:lvl7pPr>
            <a:lvl8pPr marL="15349632" indent="0">
              <a:buNone/>
              <a:defRPr sz="9600"/>
            </a:lvl8pPr>
            <a:lvl9pPr marL="1754244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552" tIns="219288" rIns="438552" bIns="219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552" tIns="219288" rIns="438552" bIns="219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38561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600" indent="-1644600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3304" indent="-1370496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200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4816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7624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432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3240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603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8837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808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5616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122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4021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68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963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244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2" y="29596557"/>
            <a:ext cx="6008914" cy="24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29994691"/>
            <a:ext cx="25668514" cy="1437811"/>
          </a:xfrm>
          <a:prstGeom prst="rect">
            <a:avLst/>
          </a:prstGeom>
          <a:noFill/>
        </p:spPr>
        <p:txBody>
          <a:bodyPr wrap="square" lIns="73829" tIns="36917" rIns="73829" bIns="36917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18" name="Picture 17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3577"/>
            <a:ext cx="5621315" cy="3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125200" y="1951268"/>
            <a:ext cx="2210989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Signal Integrity Education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By: Travis Berger and Luis </a:t>
            </a:r>
            <a:r>
              <a:rPr lang="en-US" sz="5400" dirty="0" smtClean="0">
                <a:solidFill>
                  <a:schemeClr val="tx2"/>
                </a:solidFill>
              </a:rPr>
              <a:t>Santiago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Sponsor: Tony </a:t>
            </a:r>
            <a:r>
              <a:rPr lang="en-US" sz="5400" dirty="0" err="1" smtClean="0">
                <a:solidFill>
                  <a:schemeClr val="tx2"/>
                </a:solidFill>
              </a:rPr>
              <a:t>Muilenburg</a:t>
            </a:r>
            <a:r>
              <a:rPr lang="en-US" sz="5400" dirty="0" smtClean="0">
                <a:solidFill>
                  <a:schemeClr val="tx2"/>
                </a:solidFill>
              </a:rPr>
              <a:t>          </a:t>
            </a:r>
            <a:r>
              <a:rPr lang="en-US" sz="5400" dirty="0" smtClean="0">
                <a:solidFill>
                  <a:schemeClr val="tx2"/>
                </a:solidFill>
              </a:rPr>
              <a:t>Advisor: Dr. James Morris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0" name="Picture 19" descr="ev_board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1" y="17887341"/>
            <a:ext cx="9677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359310" y="14992023"/>
            <a:ext cx="915045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tx2"/>
                </a:solidFill>
              </a:rPr>
              <a:t>Education Engagement</a:t>
            </a:r>
          </a:p>
          <a:p>
            <a:r>
              <a:rPr lang="en-US" sz="6600" dirty="0" smtClean="0">
                <a:solidFill>
                  <a:schemeClr val="tx2"/>
                </a:solidFill>
              </a:rPr>
              <a:t>Electrical Validation Board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13716000" y="13745527"/>
            <a:ext cx="128302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Proposed New Experiments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611600" y="7010400"/>
            <a:ext cx="49271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5768" y="9452044"/>
            <a:ext cx="1139812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 order for students and industry members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o build an intuition for signal integrity issues </a:t>
            </a:r>
          </a:p>
          <a:p>
            <a:r>
              <a:rPr lang="en-US" sz="4000" dirty="0" smtClean="0"/>
              <a:t>Intel developed an educational board  </a:t>
            </a:r>
            <a:r>
              <a:rPr lang="en-US" sz="4000" dirty="0" smtClean="0"/>
              <a:t>to demonstrate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hese issues </a:t>
            </a:r>
            <a:r>
              <a:rPr lang="en-US" sz="4000" dirty="0" smtClean="0"/>
              <a:t>with a physical circuit</a:t>
            </a:r>
            <a:r>
              <a:rPr lang="en-US" sz="4000" dirty="0" smtClean="0"/>
              <a:t>. </a:t>
            </a:r>
            <a:r>
              <a:rPr lang="en-US" sz="4000" dirty="0" smtClean="0"/>
              <a:t>The Education </a:t>
            </a:r>
            <a:endParaRPr lang="en-US" sz="4000" dirty="0" smtClean="0"/>
          </a:p>
          <a:p>
            <a:r>
              <a:rPr lang="en-US" sz="4000" dirty="0" smtClean="0"/>
              <a:t>Engagement Electrical </a:t>
            </a:r>
            <a:r>
              <a:rPr lang="en-US" sz="4000" dirty="0" smtClean="0"/>
              <a:t>Validation Board E3VB </a:t>
            </a:r>
            <a:endParaRPr lang="en-US" sz="4000" dirty="0" smtClean="0"/>
          </a:p>
          <a:p>
            <a:r>
              <a:rPr lang="en-US" sz="4000" dirty="0" smtClean="0"/>
              <a:t>Helps bridge </a:t>
            </a:r>
            <a:r>
              <a:rPr lang="en-US" sz="4000" dirty="0" smtClean="0"/>
              <a:t>the gap </a:t>
            </a:r>
            <a:r>
              <a:rPr lang="en-US" sz="4000" dirty="0" smtClean="0"/>
              <a:t>between </a:t>
            </a:r>
            <a:r>
              <a:rPr lang="en-US" sz="4000" dirty="0" smtClean="0"/>
              <a:t>theory learned in the </a:t>
            </a:r>
            <a:endParaRPr lang="en-US" sz="4000" dirty="0" smtClean="0"/>
          </a:p>
          <a:p>
            <a:r>
              <a:rPr lang="en-US" sz="4000" dirty="0" smtClean="0"/>
              <a:t>classroom </a:t>
            </a:r>
            <a:r>
              <a:rPr lang="en-US" sz="4000" dirty="0" smtClean="0"/>
              <a:t>and </a:t>
            </a:r>
            <a:r>
              <a:rPr lang="en-US" sz="4000" dirty="0" smtClean="0"/>
              <a:t>common </a:t>
            </a:r>
            <a:r>
              <a:rPr lang="en-US" sz="4000" dirty="0" smtClean="0"/>
              <a:t>problems that </a:t>
            </a:r>
            <a:r>
              <a:rPr lang="en-US" sz="4000" dirty="0" smtClean="0"/>
              <a:t>occur</a:t>
            </a:r>
          </a:p>
          <a:p>
            <a:r>
              <a:rPr lang="en-US" sz="4000" dirty="0" smtClean="0"/>
              <a:t>while measuring circuits t</a:t>
            </a:r>
            <a:r>
              <a:rPr lang="en-US" sz="4000" dirty="0" smtClean="0"/>
              <a:t>he bench. 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86689" y="26473696"/>
            <a:ext cx="14178625" cy="37856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000" b="1" dirty="0" err="1" smtClean="0"/>
              <a:t>Intersymbol</a:t>
            </a:r>
            <a:r>
              <a:rPr lang="en-US" sz="4000" b="1" dirty="0" smtClean="0"/>
              <a:t> Interference</a:t>
            </a:r>
            <a:br>
              <a:rPr lang="en-US" sz="4000" b="1" dirty="0" smtClean="0"/>
            </a:br>
            <a:r>
              <a:rPr lang="en-US" sz="4000" dirty="0" smtClean="0"/>
              <a:t>The goal of this experiment is  to expand on the </a:t>
            </a:r>
            <a:r>
              <a:rPr lang="en-US" sz="4000" dirty="0" err="1" smtClean="0"/>
              <a:t>Intersymbol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Interference and the Crosstalk </a:t>
            </a:r>
            <a:r>
              <a:rPr lang="en-US" sz="4000" dirty="0" smtClean="0"/>
              <a:t>experiments currently on the E3VB. </a:t>
            </a:r>
          </a:p>
          <a:p>
            <a:r>
              <a:rPr lang="en-US" sz="4000" dirty="0" smtClean="0"/>
              <a:t>This experiment uses four lines in parallel to  show the effects of </a:t>
            </a:r>
          </a:p>
          <a:p>
            <a:r>
              <a:rPr lang="en-US" sz="4000" dirty="0" smtClean="0"/>
              <a:t>aggressor lines  </a:t>
            </a:r>
            <a:r>
              <a:rPr lang="en-US" sz="4000" dirty="0" smtClean="0"/>
              <a:t>on the  signal integrity of the victim line. An LFSR is </a:t>
            </a:r>
          </a:p>
          <a:p>
            <a:r>
              <a:rPr lang="en-US" sz="4000" dirty="0"/>
              <a:t>u</a:t>
            </a:r>
            <a:r>
              <a:rPr lang="en-US" sz="4000" dirty="0" smtClean="0"/>
              <a:t>sed to create a random pattern generator.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750921" y="15810748"/>
            <a:ext cx="139146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Mixed Signal Ground Technique</a:t>
            </a:r>
            <a:br>
              <a:rPr lang="en-US" sz="4000" b="1" dirty="0" smtClean="0"/>
            </a:br>
            <a:r>
              <a:rPr lang="en-US" sz="4000" dirty="0" smtClean="0"/>
              <a:t>The goal of this experiment is to highlight signal integrity issues that occur with improper grounding when a board contains both analog and digital circuity.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755" y="9991466"/>
            <a:ext cx="6696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67000" y="7010400"/>
            <a:ext cx="6107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20800" y="9474080"/>
            <a:ext cx="132613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</a:t>
            </a:r>
            <a:r>
              <a:rPr lang="en-US" sz="4000" dirty="0" smtClean="0"/>
              <a:t>objective </a:t>
            </a:r>
            <a:r>
              <a:rPr lang="en-US" sz="4000" dirty="0"/>
              <a:t>of this capstone project was  to help improve</a:t>
            </a:r>
          </a:p>
          <a:p>
            <a:r>
              <a:rPr lang="en-US" sz="4000" dirty="0"/>
              <a:t>the E3VB by adding new experiments to the existing board.   </a:t>
            </a:r>
          </a:p>
          <a:p>
            <a:r>
              <a:rPr lang="en-US" sz="4000" dirty="0" smtClean="0"/>
              <a:t>These experiments were required to work independently from </a:t>
            </a:r>
          </a:p>
          <a:p>
            <a:r>
              <a:rPr lang="en-US" sz="4000" dirty="0" smtClean="0"/>
              <a:t>the E3VB but still be capable of being added to the E3VB </a:t>
            </a:r>
          </a:p>
          <a:p>
            <a:r>
              <a:rPr lang="en-US" sz="4000" dirty="0" smtClean="0"/>
              <a:t>in a  future revision . 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48424" y="25077501"/>
            <a:ext cx="9677400" cy="4663440"/>
          </a:xfrm>
          <a:prstGeom prst="rect">
            <a:avLst/>
          </a:prstGeom>
          <a:noFill/>
        </p:spPr>
        <p:txBody>
          <a:bodyPr wrap="square" numCol="2" spcCol="365760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Crosstalk </a:t>
            </a: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Decoupling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Corners and </a:t>
            </a:r>
            <a:r>
              <a:rPr lang="en-US" sz="3600" dirty="0" err="1" smtClean="0"/>
              <a:t>Vias</a:t>
            </a: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Mystery Traces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Simultaneous </a:t>
            </a:r>
            <a:br>
              <a:rPr lang="en-US" sz="3600" dirty="0" smtClean="0"/>
            </a:br>
            <a:r>
              <a:rPr lang="en-US" sz="3600" dirty="0" smtClean="0"/>
              <a:t>Switching Noise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LCR </a:t>
            </a:r>
            <a:r>
              <a:rPr lang="en-US" sz="3600" dirty="0" smtClean="0"/>
              <a:t>Transmission Lines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Driver Circuit Comparison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Package Differences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Intersymbol</a:t>
            </a:r>
            <a:r>
              <a:rPr lang="en-US" sz="3600" dirty="0" smtClean="0"/>
              <a:t> Interference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24" y="23990781"/>
            <a:ext cx="6630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Current Experiments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199" y="19545484"/>
            <a:ext cx="5301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30" y="19545484"/>
            <a:ext cx="52153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9" y="24765000"/>
            <a:ext cx="518738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595199" y="23283480"/>
            <a:ext cx="539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Analog signal without digital </a:t>
            </a:r>
            <a:r>
              <a:rPr lang="en-US" sz="2400" dirty="0"/>
              <a:t>i</a:t>
            </a:r>
            <a:r>
              <a:rPr lang="en-US" sz="2400" dirty="0" smtClean="0"/>
              <a:t>nterference 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1593787" y="23296477"/>
            <a:ext cx="513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Analog signal with isolated GND planes 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30728" y="28463909"/>
            <a:ext cx="501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Analog signal with shared return path </a:t>
            </a:r>
            <a:endParaRPr 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345" y="16762103"/>
            <a:ext cx="6699373" cy="461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582" y="16762103"/>
            <a:ext cx="6298334" cy="437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172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Travis</cp:lastModifiedBy>
  <cp:revision>54</cp:revision>
  <dcterms:created xsi:type="dcterms:W3CDTF">2008-12-19T19:08:39Z</dcterms:created>
  <dcterms:modified xsi:type="dcterms:W3CDTF">2015-05-25T19:04:04Z</dcterms:modified>
</cp:coreProperties>
</file>