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3754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7507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1261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5019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68773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2526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56280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0034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A"/>
    <a:srgbClr val="6A7F10"/>
    <a:srgbClr val="A1D8E0"/>
    <a:srgbClr val="B0C7E2"/>
    <a:srgbClr val="FAFFBD"/>
    <a:srgbClr val="A8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2" d="100"/>
          <a:sy n="22" d="100"/>
        </p:scale>
        <p:origin x="-996" y="36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5F571-9F8F-4334-83B3-91861E18D9BF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B58DC-AA57-4462-A0E0-0A960D2AE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73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128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256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379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507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5635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742763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3199886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657014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2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5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78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1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64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56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49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42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8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3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74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74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8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4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9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2808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561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7842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122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6402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5682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4963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424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0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2808" indent="0">
              <a:buNone/>
              <a:defRPr sz="9600" b="1"/>
            </a:lvl2pPr>
            <a:lvl3pPr marL="4385616" indent="0">
              <a:buNone/>
              <a:defRPr sz="8600" b="1"/>
            </a:lvl3pPr>
            <a:lvl4pPr marL="6578424" indent="0">
              <a:buNone/>
              <a:defRPr sz="7700" b="1"/>
            </a:lvl4pPr>
            <a:lvl5pPr marL="8771222" indent="0">
              <a:buNone/>
              <a:defRPr sz="7700" b="1"/>
            </a:lvl5pPr>
            <a:lvl6pPr marL="10964021" indent="0">
              <a:buNone/>
              <a:defRPr sz="7700" b="1"/>
            </a:lvl6pPr>
            <a:lvl7pPr marL="13156824" indent="0">
              <a:buNone/>
              <a:defRPr sz="7700" b="1"/>
            </a:lvl7pPr>
            <a:lvl8pPr marL="15349632" indent="0">
              <a:buNone/>
              <a:defRPr sz="7700" b="1"/>
            </a:lvl8pPr>
            <a:lvl9pPr marL="1754244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2808" indent="0">
              <a:buNone/>
              <a:defRPr sz="9600" b="1"/>
            </a:lvl2pPr>
            <a:lvl3pPr marL="4385616" indent="0">
              <a:buNone/>
              <a:defRPr sz="8600" b="1"/>
            </a:lvl3pPr>
            <a:lvl4pPr marL="6578424" indent="0">
              <a:buNone/>
              <a:defRPr sz="7700" b="1"/>
            </a:lvl4pPr>
            <a:lvl5pPr marL="8771222" indent="0">
              <a:buNone/>
              <a:defRPr sz="7700" b="1"/>
            </a:lvl5pPr>
            <a:lvl6pPr marL="10964021" indent="0">
              <a:buNone/>
              <a:defRPr sz="7700" b="1"/>
            </a:lvl6pPr>
            <a:lvl7pPr marL="13156824" indent="0">
              <a:buNone/>
              <a:defRPr sz="7700" b="1"/>
            </a:lvl7pPr>
            <a:lvl8pPr marL="15349632" indent="0">
              <a:buNone/>
              <a:defRPr sz="7700" b="1"/>
            </a:lvl8pPr>
            <a:lvl9pPr marL="1754244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0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2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2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7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6888487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2808" indent="0">
              <a:buNone/>
              <a:defRPr sz="5800"/>
            </a:lvl2pPr>
            <a:lvl3pPr marL="4385616" indent="0">
              <a:buNone/>
              <a:defRPr sz="4800"/>
            </a:lvl3pPr>
            <a:lvl4pPr marL="6578424" indent="0">
              <a:buNone/>
              <a:defRPr sz="4300"/>
            </a:lvl4pPr>
            <a:lvl5pPr marL="8771222" indent="0">
              <a:buNone/>
              <a:defRPr sz="4300"/>
            </a:lvl5pPr>
            <a:lvl6pPr marL="10964021" indent="0">
              <a:buNone/>
              <a:defRPr sz="4300"/>
            </a:lvl6pPr>
            <a:lvl7pPr marL="13156824" indent="0">
              <a:buNone/>
              <a:defRPr sz="4300"/>
            </a:lvl7pPr>
            <a:lvl8pPr marL="15349632" indent="0">
              <a:buNone/>
              <a:defRPr sz="4300"/>
            </a:lvl8pPr>
            <a:lvl9pPr marL="1754244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7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2808" indent="0">
              <a:buNone/>
              <a:defRPr sz="13400"/>
            </a:lvl2pPr>
            <a:lvl3pPr marL="4385616" indent="0">
              <a:buNone/>
              <a:defRPr sz="11500"/>
            </a:lvl3pPr>
            <a:lvl4pPr marL="6578424" indent="0">
              <a:buNone/>
              <a:defRPr sz="9600"/>
            </a:lvl4pPr>
            <a:lvl5pPr marL="8771222" indent="0">
              <a:buNone/>
              <a:defRPr sz="9600"/>
            </a:lvl5pPr>
            <a:lvl6pPr marL="10964021" indent="0">
              <a:buNone/>
              <a:defRPr sz="9600"/>
            </a:lvl6pPr>
            <a:lvl7pPr marL="13156824" indent="0">
              <a:buNone/>
              <a:defRPr sz="9600"/>
            </a:lvl7pPr>
            <a:lvl8pPr marL="15349632" indent="0">
              <a:buNone/>
              <a:defRPr sz="9600"/>
            </a:lvl8pPr>
            <a:lvl9pPr marL="1754244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2808" indent="0">
              <a:buNone/>
              <a:defRPr sz="5800"/>
            </a:lvl2pPr>
            <a:lvl3pPr marL="4385616" indent="0">
              <a:buNone/>
              <a:defRPr sz="4800"/>
            </a:lvl3pPr>
            <a:lvl4pPr marL="6578424" indent="0">
              <a:buNone/>
              <a:defRPr sz="4300"/>
            </a:lvl4pPr>
            <a:lvl5pPr marL="8771222" indent="0">
              <a:buNone/>
              <a:defRPr sz="4300"/>
            </a:lvl5pPr>
            <a:lvl6pPr marL="10964021" indent="0">
              <a:buNone/>
              <a:defRPr sz="4300"/>
            </a:lvl6pPr>
            <a:lvl7pPr marL="13156824" indent="0">
              <a:buNone/>
              <a:defRPr sz="4300"/>
            </a:lvl7pPr>
            <a:lvl8pPr marL="15349632" indent="0">
              <a:buNone/>
              <a:defRPr sz="4300"/>
            </a:lvl8pPr>
            <a:lvl9pPr marL="1754244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4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552" tIns="219288" rIns="438552" bIns="219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 vert="horz" lIns="438552" tIns="219288" rIns="438552" bIns="219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552" tIns="219288" rIns="438552" bIns="219288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552" tIns="219288" rIns="438552" bIns="219288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552" tIns="219288" rIns="438552" bIns="219288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9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4385616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4600" indent="-1644600" algn="l" defTabSz="4385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3304" indent="-1370496" algn="l" defTabSz="4385616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2008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4816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67624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0432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3240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46038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38837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2808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5616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78424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1222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4021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56824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49632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42440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su-mcecs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2" y="29596557"/>
            <a:ext cx="6008914" cy="2464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2229" y="29994691"/>
            <a:ext cx="25668514" cy="1437811"/>
          </a:xfrm>
          <a:prstGeom prst="rect">
            <a:avLst/>
          </a:prstGeom>
          <a:noFill/>
        </p:spPr>
        <p:txBody>
          <a:bodyPr wrap="square" lIns="73829" tIns="36917" rIns="73829" bIns="36917" rtlCol="0">
            <a:spAutoFit/>
          </a:bodyPr>
          <a:lstStyle/>
          <a:p>
            <a:r>
              <a:rPr lang="en-US" dirty="0" smtClean="0"/>
              <a:t>Department of Electrical and Computer Engineering</a:t>
            </a:r>
            <a:endParaRPr lang="en-US" dirty="0"/>
          </a:p>
        </p:txBody>
      </p:sp>
      <p:pic>
        <p:nvPicPr>
          <p:cNvPr id="18" name="Picture 17" descr="Intel Leap Ahead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933577"/>
            <a:ext cx="5621315" cy="36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4466103" y="3877215"/>
            <a:ext cx="2210989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chemeClr val="tx2"/>
                </a:solidFill>
              </a:rPr>
              <a:t>Signal Integrity Education</a:t>
            </a:r>
          </a:p>
          <a:p>
            <a:r>
              <a:rPr lang="en-US" sz="5400" dirty="0" smtClean="0">
                <a:solidFill>
                  <a:schemeClr val="tx2"/>
                </a:solidFill>
              </a:rPr>
              <a:t>By: Travis Berger and Luis Santiago</a:t>
            </a:r>
            <a:endParaRPr lang="en-US" sz="4800" dirty="0">
              <a:solidFill>
                <a:schemeClr val="tx2"/>
              </a:solidFill>
            </a:endParaRPr>
          </a:p>
        </p:txBody>
      </p:sp>
      <p:pic>
        <p:nvPicPr>
          <p:cNvPr id="20" name="Picture 19" descr="ev_board.bm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652" y="11811750"/>
            <a:ext cx="967740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20"/>
          <p:cNvSpPr/>
          <p:nvPr/>
        </p:nvSpPr>
        <p:spPr>
          <a:xfrm>
            <a:off x="18897600" y="9474080"/>
            <a:ext cx="277832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chemeClr val="tx2"/>
                </a:solidFill>
              </a:rPr>
              <a:t>E3VB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843652" y="18345900"/>
            <a:ext cx="8218404" cy="757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Current Experiments</a:t>
            </a:r>
            <a:r>
              <a:rPr lang="en-US" dirty="0" smtClean="0"/>
              <a:t>: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 smtClean="0"/>
              <a:t>Crosstalk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 smtClean="0"/>
              <a:t>Decoupling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 smtClean="0"/>
              <a:t>Corners and </a:t>
            </a:r>
            <a:r>
              <a:rPr lang="en-US" sz="4000" dirty="0" err="1" smtClean="0"/>
              <a:t>Vias</a:t>
            </a:r>
            <a:endParaRPr lang="en-US" sz="40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 smtClean="0"/>
              <a:t>Mystery Traces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 smtClean="0"/>
              <a:t>Simultaneous </a:t>
            </a:r>
            <a:br>
              <a:rPr lang="en-US" sz="4000" dirty="0" smtClean="0"/>
            </a:br>
            <a:r>
              <a:rPr lang="en-US" sz="4000" dirty="0" smtClean="0"/>
              <a:t>Switching Noise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 smtClean="0"/>
              <a:t>LCR Transmission Lines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 smtClean="0"/>
              <a:t>Driver Circuit Comparison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 smtClean="0"/>
              <a:t>Package Differences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 err="1" smtClean="0"/>
              <a:t>Intersymbol</a:t>
            </a:r>
            <a:r>
              <a:rPr lang="en-US" sz="4000" dirty="0" smtClean="0"/>
              <a:t> Interference</a:t>
            </a:r>
            <a:endParaRPr lang="en-US" sz="4000" dirty="0"/>
          </a:p>
        </p:txBody>
      </p:sp>
      <p:sp>
        <p:nvSpPr>
          <p:cNvPr id="24" name="Rectangle 23"/>
          <p:cNvSpPr/>
          <p:nvPr/>
        </p:nvSpPr>
        <p:spPr>
          <a:xfrm>
            <a:off x="28670250" y="9474080"/>
            <a:ext cx="1283024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 smtClean="0">
                <a:solidFill>
                  <a:schemeClr val="tx2"/>
                </a:solidFill>
              </a:rPr>
              <a:t>Proposed New Experiments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845282" y="9605750"/>
            <a:ext cx="49271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chemeClr val="tx2"/>
                </a:solidFill>
              </a:rPr>
              <a:t>Objective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02229" y="11811750"/>
            <a:ext cx="1281017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In order for students and industry members</a:t>
            </a:r>
          </a:p>
          <a:p>
            <a:r>
              <a:rPr lang="en-US" sz="4000" dirty="0"/>
              <a:t>t</a:t>
            </a:r>
            <a:r>
              <a:rPr lang="en-US" sz="4000" dirty="0" smtClean="0"/>
              <a:t>o build an intuition for signal integrity issues </a:t>
            </a:r>
          </a:p>
          <a:p>
            <a:r>
              <a:rPr lang="en-US" sz="4000" dirty="0" smtClean="0"/>
              <a:t>an educational board was developed to demonstrate</a:t>
            </a:r>
          </a:p>
          <a:p>
            <a:r>
              <a:rPr lang="en-US" sz="4000" dirty="0"/>
              <a:t>t</a:t>
            </a:r>
            <a:r>
              <a:rPr lang="en-US" sz="4000" dirty="0" smtClean="0"/>
              <a:t>hese issues on the bench. The Education Engagement </a:t>
            </a:r>
          </a:p>
          <a:p>
            <a:r>
              <a:rPr lang="en-US" sz="4000" dirty="0" smtClean="0"/>
              <a:t>Electrical Validation Board E3VB helps bridge the gap </a:t>
            </a:r>
          </a:p>
          <a:p>
            <a:r>
              <a:rPr lang="en-US" sz="4000" dirty="0" smtClean="0"/>
              <a:t>between theory learned in the classroom and </a:t>
            </a:r>
          </a:p>
          <a:p>
            <a:r>
              <a:rPr lang="en-US" sz="4000" dirty="0"/>
              <a:t>c</a:t>
            </a:r>
            <a:r>
              <a:rPr lang="en-US" sz="4000" dirty="0" smtClean="0"/>
              <a:t>ommon problems that occur in a physical circuit. The </a:t>
            </a:r>
          </a:p>
          <a:p>
            <a:r>
              <a:rPr lang="en-US" sz="4000" dirty="0"/>
              <a:t>o</a:t>
            </a:r>
            <a:r>
              <a:rPr lang="en-US" sz="4000" dirty="0" smtClean="0"/>
              <a:t>bjective of this capstone project was  to help improve</a:t>
            </a:r>
          </a:p>
          <a:p>
            <a:r>
              <a:rPr lang="en-US" sz="4000" dirty="0" smtClean="0"/>
              <a:t>the E3VB by adding new experiments to the existing board.   </a:t>
            </a:r>
            <a:endParaRPr lang="en-US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1502229" y="19126200"/>
            <a:ext cx="12015020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Oscilloscope pictures from</a:t>
            </a:r>
          </a:p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670250" y="12268200"/>
            <a:ext cx="1417862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Intersymbol</a:t>
            </a:r>
            <a:r>
              <a:rPr lang="en-US" sz="4000" b="1" dirty="0" smtClean="0"/>
              <a:t> Interference</a:t>
            </a:r>
            <a:br>
              <a:rPr lang="en-US" sz="4000" b="1" dirty="0" smtClean="0"/>
            </a:br>
            <a:r>
              <a:rPr lang="en-US" sz="4000" dirty="0" smtClean="0"/>
              <a:t>The goal of this experiment is  to expand on the </a:t>
            </a:r>
            <a:r>
              <a:rPr lang="en-US" sz="4000" dirty="0" err="1" smtClean="0"/>
              <a:t>Intersymbol</a:t>
            </a:r>
            <a:r>
              <a:rPr lang="en-US" sz="4000" dirty="0"/>
              <a:t> </a:t>
            </a:r>
            <a:endParaRPr lang="en-US" sz="4000" dirty="0" smtClean="0"/>
          </a:p>
          <a:p>
            <a:r>
              <a:rPr lang="en-US" sz="4000" dirty="0" smtClean="0"/>
              <a:t>Interference and the Crosstalk experiments.</a:t>
            </a:r>
          </a:p>
          <a:p>
            <a:r>
              <a:rPr lang="en-US" sz="4000" dirty="0" smtClean="0"/>
              <a:t>This experiment uses four lines in parallel to  show the effects of </a:t>
            </a:r>
          </a:p>
          <a:p>
            <a:r>
              <a:rPr lang="en-US" sz="4000" dirty="0" smtClean="0"/>
              <a:t>aggressor lines  on the  signal integrity of the victim line. An LFSR is </a:t>
            </a:r>
          </a:p>
          <a:p>
            <a:r>
              <a:rPr lang="en-US" sz="4000" dirty="0"/>
              <a:t>u</a:t>
            </a:r>
            <a:r>
              <a:rPr lang="en-US" sz="4000" dirty="0" smtClean="0"/>
              <a:t>sed to create a random pattern generator.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8474327" y="23221341"/>
            <a:ext cx="1391466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Mixed Signal Ground Technique</a:t>
            </a:r>
            <a:br>
              <a:rPr lang="en-US" sz="4000" b="1" dirty="0" smtClean="0"/>
            </a:br>
            <a:r>
              <a:rPr lang="en-US" sz="4000" dirty="0" smtClean="0"/>
              <a:t>The goal of this experiment is to highlight signal integrity issues that occur with improper grounding when a board contains both analog and digital circuity.</a:t>
            </a:r>
            <a:endParaRPr lang="en-US" sz="4000" dirty="0"/>
          </a:p>
        </p:txBody>
      </p:sp>
      <p:pic>
        <p:nvPicPr>
          <p:cNvPr id="30" name="Picture 29"/>
          <p:cNvPicPr/>
          <p:nvPr/>
        </p:nvPicPr>
        <p:blipFill>
          <a:blip r:embed="rId5"/>
          <a:stretch>
            <a:fillRect/>
          </a:stretch>
        </p:blipFill>
        <p:spPr>
          <a:xfrm>
            <a:off x="1502228" y="21821867"/>
            <a:ext cx="11756571" cy="6676933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28050378" y="26857346"/>
            <a:ext cx="1345011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Oscilloscope pictures </a:t>
            </a:r>
            <a:r>
              <a:rPr lang="en-US" dirty="0" smtClean="0"/>
              <a:t>from new experiments or layout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2421" y="16516442"/>
            <a:ext cx="66960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4327" y="17088021"/>
            <a:ext cx="6540963" cy="407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2734</TotalTime>
  <Words>125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Travis</cp:lastModifiedBy>
  <cp:revision>46</cp:revision>
  <dcterms:created xsi:type="dcterms:W3CDTF">2008-12-19T19:08:39Z</dcterms:created>
  <dcterms:modified xsi:type="dcterms:W3CDTF">2015-05-22T06:08:16Z</dcterms:modified>
</cp:coreProperties>
</file>