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75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7507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1261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5019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8773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2526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6280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0034" algn="l" defTabSz="4387507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A"/>
    <a:srgbClr val="6A7F10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564" y="87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5F571-9F8F-4334-83B3-91861E18D9BF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58DC-AA57-4462-A0E0-0A960D2AEE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7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742763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99886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657014" algn="l" defTabSz="91425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78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280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561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84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122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640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5682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496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424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6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2808" indent="0">
              <a:buNone/>
              <a:defRPr sz="9600" b="1"/>
            </a:lvl2pPr>
            <a:lvl3pPr marL="4385616" indent="0">
              <a:buNone/>
              <a:defRPr sz="8600" b="1"/>
            </a:lvl3pPr>
            <a:lvl4pPr marL="6578424" indent="0">
              <a:buNone/>
              <a:defRPr sz="7700" b="1"/>
            </a:lvl4pPr>
            <a:lvl5pPr marL="8771222" indent="0">
              <a:buNone/>
              <a:defRPr sz="7700" b="1"/>
            </a:lvl5pPr>
            <a:lvl6pPr marL="10964021" indent="0">
              <a:buNone/>
              <a:defRPr sz="7700" b="1"/>
            </a:lvl6pPr>
            <a:lvl7pPr marL="13156824" indent="0">
              <a:buNone/>
              <a:defRPr sz="7700" b="1"/>
            </a:lvl7pPr>
            <a:lvl8pPr marL="15349632" indent="0">
              <a:buNone/>
              <a:defRPr sz="7700" b="1"/>
            </a:lvl8pPr>
            <a:lvl9pPr marL="1754244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0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2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2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2808" indent="0">
              <a:buNone/>
              <a:defRPr sz="13400"/>
            </a:lvl2pPr>
            <a:lvl3pPr marL="4385616" indent="0">
              <a:buNone/>
              <a:defRPr sz="11500"/>
            </a:lvl3pPr>
            <a:lvl4pPr marL="6578424" indent="0">
              <a:buNone/>
              <a:defRPr sz="9600"/>
            </a:lvl4pPr>
            <a:lvl5pPr marL="8771222" indent="0">
              <a:buNone/>
              <a:defRPr sz="9600"/>
            </a:lvl5pPr>
            <a:lvl6pPr marL="10964021" indent="0">
              <a:buNone/>
              <a:defRPr sz="9600"/>
            </a:lvl6pPr>
            <a:lvl7pPr marL="13156824" indent="0">
              <a:buNone/>
              <a:defRPr sz="9600"/>
            </a:lvl7pPr>
            <a:lvl8pPr marL="15349632" indent="0">
              <a:buNone/>
              <a:defRPr sz="9600"/>
            </a:lvl8pPr>
            <a:lvl9pPr marL="1754244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2808" indent="0">
              <a:buNone/>
              <a:defRPr sz="5800"/>
            </a:lvl2pPr>
            <a:lvl3pPr marL="4385616" indent="0">
              <a:buNone/>
              <a:defRPr sz="4800"/>
            </a:lvl3pPr>
            <a:lvl4pPr marL="6578424" indent="0">
              <a:buNone/>
              <a:defRPr sz="4300"/>
            </a:lvl4pPr>
            <a:lvl5pPr marL="8771222" indent="0">
              <a:buNone/>
              <a:defRPr sz="4300"/>
            </a:lvl5pPr>
            <a:lvl6pPr marL="10964021" indent="0">
              <a:buNone/>
              <a:defRPr sz="4300"/>
            </a:lvl6pPr>
            <a:lvl7pPr marL="13156824" indent="0">
              <a:buNone/>
              <a:defRPr sz="4300"/>
            </a:lvl7pPr>
            <a:lvl8pPr marL="15349632" indent="0">
              <a:buNone/>
              <a:defRPr sz="4300"/>
            </a:lvl8pPr>
            <a:lvl9pPr marL="1754244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4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552" tIns="219288" rIns="438552" bIns="219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552" tIns="219288" rIns="438552" bIns="219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552" tIns="219288" rIns="438552" bIns="21928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4385616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4600" indent="-1644600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3304" indent="-1370496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200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4816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7624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432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3240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46038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38837" indent="-1096397" algn="l" defTabSz="4385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2808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5616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84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122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4021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56824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49632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42440" algn="l" defTabSz="4385616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su-mcecs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2" y="29596557"/>
            <a:ext cx="6008914" cy="2464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29994691"/>
            <a:ext cx="25668514" cy="1437811"/>
          </a:xfrm>
          <a:prstGeom prst="rect">
            <a:avLst/>
          </a:prstGeom>
          <a:noFill/>
        </p:spPr>
        <p:txBody>
          <a:bodyPr wrap="square" lIns="73829" tIns="36917" rIns="73829" bIns="36917" rtlCol="0">
            <a:spAutoFit/>
          </a:bodyPr>
          <a:lstStyle/>
          <a:p>
            <a:r>
              <a:rPr lang="en-US" dirty="0" smtClean="0"/>
              <a:t>Department of Electrical and Computer Engineering</a:t>
            </a:r>
            <a:endParaRPr lang="en-US" dirty="0"/>
          </a:p>
        </p:txBody>
      </p:sp>
      <p:pic>
        <p:nvPicPr>
          <p:cNvPr id="18" name="Picture 17" descr="Intel Leap Ahead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933577"/>
            <a:ext cx="5621315" cy="36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1125200" y="1951268"/>
            <a:ext cx="2210989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chemeClr val="tx2"/>
                </a:solidFill>
              </a:rPr>
              <a:t>Signal Integrity Education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By: Travis Berger and Luis Santiago</a:t>
            </a:r>
          </a:p>
          <a:p>
            <a:r>
              <a:rPr lang="en-US" sz="5400" dirty="0" smtClean="0">
                <a:solidFill>
                  <a:schemeClr val="tx2"/>
                </a:solidFill>
              </a:rPr>
              <a:t>Sponsor: Tony </a:t>
            </a:r>
            <a:r>
              <a:rPr lang="en-US" sz="5400" dirty="0" smtClean="0">
                <a:solidFill>
                  <a:schemeClr val="tx2"/>
                </a:solidFill>
              </a:rPr>
              <a:t>Muilenburg</a:t>
            </a:r>
            <a:r>
              <a:rPr lang="en-US" sz="5400" dirty="0" smtClean="0">
                <a:solidFill>
                  <a:schemeClr val="tx2"/>
                </a:solidFill>
              </a:rPr>
              <a:t>          	Advisor: Dr. James Morris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20" name="Picture 19" descr="ev_board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1" y="17887341"/>
            <a:ext cx="96774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1272411" y="14858374"/>
            <a:ext cx="110632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0" dirty="0" smtClean="0">
                <a:solidFill>
                  <a:schemeClr val="tx2"/>
                </a:solidFill>
              </a:rPr>
              <a:t>Education Engagement</a:t>
            </a:r>
          </a:p>
          <a:p>
            <a:r>
              <a:rPr lang="en-US" sz="8000" dirty="0" smtClean="0">
                <a:solidFill>
                  <a:schemeClr val="tx2"/>
                </a:solidFill>
              </a:rPr>
              <a:t>Electrical Validation Board</a:t>
            </a:r>
            <a:endParaRPr lang="en-US" sz="7200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294752" y="14992023"/>
            <a:ext cx="1463015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Mixed Signal Ground Technique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611600" y="7010400"/>
            <a:ext cx="49271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Objective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315768" y="9005262"/>
            <a:ext cx="115620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 order for students and industry members  to build an intuition for signal integrity issues </a:t>
            </a:r>
            <a:r>
              <a:rPr lang="en-US" sz="4400" dirty="0" smtClean="0"/>
              <a:t>, </a:t>
            </a:r>
            <a:r>
              <a:rPr lang="en-US" sz="4400" dirty="0" smtClean="0"/>
              <a:t>Intel developed an educational board  to demonstrate these issues with a physical circuit. The Education  Engagement Electrical Validation Board E3VB Helps bridge the gap between theory learned in the </a:t>
            </a:r>
            <a:r>
              <a:rPr lang="en-US" sz="4400" dirty="0"/>
              <a:t> </a:t>
            </a:r>
            <a:r>
              <a:rPr lang="en-US" sz="4400" dirty="0" smtClean="0"/>
              <a:t>classroom and common problems that occur while measuring circuits </a:t>
            </a:r>
            <a:r>
              <a:rPr lang="en-US" sz="4400" dirty="0" smtClean="0"/>
              <a:t> at the </a:t>
            </a:r>
            <a:r>
              <a:rPr lang="en-US" sz="4400" dirty="0" smtClean="0"/>
              <a:t>bench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13652499" y="16794734"/>
            <a:ext cx="1391466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T</a:t>
            </a:r>
            <a:r>
              <a:rPr lang="en-US" sz="4400" dirty="0" smtClean="0"/>
              <a:t>he </a:t>
            </a:r>
            <a:r>
              <a:rPr lang="en-US" sz="4400" dirty="0" smtClean="0"/>
              <a:t>goal of this experiment was to highlight signal integrity issues that occur with improper grounding when a board contains both analog and digital circuity.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271" y="22454863"/>
            <a:ext cx="7420395" cy="587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166188" y="6959600"/>
            <a:ext cx="61071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tx2"/>
                </a:solidFill>
              </a:rPr>
              <a:t>Background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934820" y="9005262"/>
            <a:ext cx="12611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</a:t>
            </a:r>
            <a:r>
              <a:rPr lang="en-US" sz="4400" dirty="0" smtClean="0"/>
              <a:t>objective </a:t>
            </a:r>
            <a:r>
              <a:rPr lang="en-US" sz="4400" dirty="0"/>
              <a:t>of this capstone project was  to help </a:t>
            </a:r>
            <a:r>
              <a:rPr lang="en-US" sz="4400" dirty="0" smtClean="0"/>
              <a:t>improve the </a:t>
            </a:r>
            <a:r>
              <a:rPr lang="en-US" sz="4400" dirty="0"/>
              <a:t>E3VB by adding new experiments to the existing </a:t>
            </a:r>
            <a:r>
              <a:rPr lang="en-US" sz="4400" dirty="0" smtClean="0"/>
              <a:t>board. These </a:t>
            </a:r>
            <a:r>
              <a:rPr lang="en-US" sz="4400" dirty="0" smtClean="0"/>
              <a:t>experiments were required to work independently from  the E3VB but </a:t>
            </a:r>
            <a:r>
              <a:rPr lang="en-US" sz="4400" smtClean="0"/>
              <a:t>still </a:t>
            </a:r>
            <a:r>
              <a:rPr lang="en-US" sz="4400" smtClean="0"/>
              <a:t>be capable </a:t>
            </a:r>
            <a:r>
              <a:rPr lang="en-US" sz="4400" dirty="0" smtClean="0"/>
              <a:t>of being added to the E3VB in a  future </a:t>
            </a:r>
            <a:r>
              <a:rPr lang="en-US" sz="4400" dirty="0" smtClean="0"/>
              <a:t>revision. The experiments are designed to be interactive  which helps students gain insight into signal integrity issues.</a:t>
            </a:r>
            <a:endParaRPr 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48424" y="25077501"/>
            <a:ext cx="9677400" cy="5078313"/>
          </a:xfrm>
          <a:prstGeom prst="rect">
            <a:avLst/>
          </a:prstGeom>
          <a:noFill/>
        </p:spPr>
        <p:txBody>
          <a:bodyPr wrap="square" numCol="2" spcCol="365760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Crosstalk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Decoupling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Corners and </a:t>
            </a:r>
            <a:r>
              <a:rPr lang="en-US" sz="3600" dirty="0" smtClean="0"/>
              <a:t>Vias</a:t>
            </a: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Mystery Traces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Simultaneous </a:t>
            </a:r>
            <a:br>
              <a:rPr lang="en-US" sz="3600" dirty="0" smtClean="0"/>
            </a:br>
            <a:r>
              <a:rPr lang="en-US" sz="3600" dirty="0" smtClean="0"/>
              <a:t>Switching Noise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endParaRPr lang="en-US" sz="36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LCR Transmission Lines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Driver Circuit Comparison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Package Differences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600" dirty="0" smtClean="0"/>
              <a:t>Intersymbol</a:t>
            </a:r>
            <a:r>
              <a:rPr lang="en-US" sz="3600" dirty="0" smtClean="0"/>
              <a:t> Interference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872114" y="23990780"/>
            <a:ext cx="6630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Current Experiments</a:t>
            </a:r>
            <a:endParaRPr lang="en-US" sz="6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5199" y="19545484"/>
            <a:ext cx="530198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1130" y="19545484"/>
            <a:ext cx="521536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499" y="24765000"/>
            <a:ext cx="518738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3595199" y="23283480"/>
            <a:ext cx="5006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without digital </a:t>
            </a:r>
          </a:p>
          <a:p>
            <a:r>
              <a:rPr lang="en-US" sz="3200" dirty="0" smtClean="0"/>
              <a:t>Interference </a:t>
            </a:r>
            <a:endParaRPr 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1593787" y="23296477"/>
            <a:ext cx="4724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isolated </a:t>
            </a:r>
          </a:p>
          <a:p>
            <a:r>
              <a:rPr lang="en-US" sz="3200" dirty="0" smtClean="0"/>
              <a:t>GND planes 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13630728" y="28463909"/>
            <a:ext cx="45426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Analog signal with shared </a:t>
            </a:r>
          </a:p>
          <a:p>
            <a:r>
              <a:rPr lang="en-US" sz="3200" dirty="0" smtClean="0"/>
              <a:t>return path </a:t>
            </a:r>
            <a:endParaRPr lang="en-US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302" y="14992023"/>
            <a:ext cx="6298334" cy="437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49418" y="9005262"/>
            <a:ext cx="140718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</a:t>
            </a:r>
            <a:r>
              <a:rPr lang="en-US" sz="4400" dirty="0"/>
              <a:t>goal of this experiment </a:t>
            </a:r>
            <a:r>
              <a:rPr lang="en-US" sz="4400" dirty="0" smtClean="0"/>
              <a:t>was  </a:t>
            </a:r>
            <a:r>
              <a:rPr lang="en-US" sz="4400" dirty="0"/>
              <a:t>to expand on the </a:t>
            </a:r>
            <a:r>
              <a:rPr lang="en-US" sz="4400" dirty="0"/>
              <a:t>Intersymbol</a:t>
            </a:r>
            <a:r>
              <a:rPr lang="en-US" sz="4400" dirty="0"/>
              <a:t>  Interference and the Crosstalk experiments currently on the E3VB.  This experiment </a:t>
            </a:r>
            <a:r>
              <a:rPr lang="en-US" sz="4400" dirty="0" smtClean="0"/>
              <a:t>used four aggressor lines in parallel </a:t>
            </a:r>
            <a:r>
              <a:rPr lang="en-US" sz="4400" dirty="0"/>
              <a:t>to  show the effects </a:t>
            </a:r>
            <a:r>
              <a:rPr lang="en-US" sz="4400" dirty="0" smtClean="0"/>
              <a:t>of crosstalk on</a:t>
            </a:r>
            <a:r>
              <a:rPr lang="en-US" sz="4400" dirty="0" smtClean="0"/>
              <a:t> </a:t>
            </a:r>
            <a:r>
              <a:rPr lang="en-US" sz="4400" dirty="0" smtClean="0"/>
              <a:t>a nearby victim </a:t>
            </a:r>
            <a:r>
              <a:rPr lang="en-US" sz="4400" dirty="0"/>
              <a:t>line. An LFSR </a:t>
            </a:r>
            <a:r>
              <a:rPr lang="en-US" sz="4400" dirty="0" smtClean="0"/>
              <a:t>was  </a:t>
            </a:r>
            <a:r>
              <a:rPr lang="en-US" sz="4400" dirty="0"/>
              <a:t>used to create a random pattern </a:t>
            </a:r>
            <a:r>
              <a:rPr lang="en-US" sz="4400" dirty="0" smtClean="0"/>
              <a:t>generator for each trace. This shows that the effect on the signal depends on both the  previous symbols and the nearby signals.</a:t>
            </a:r>
            <a:endParaRPr lang="en-US" sz="4400" dirty="0"/>
          </a:p>
        </p:txBody>
      </p:sp>
      <p:sp>
        <p:nvSpPr>
          <p:cNvPr id="30" name="Rectangle 29"/>
          <p:cNvSpPr/>
          <p:nvPr/>
        </p:nvSpPr>
        <p:spPr>
          <a:xfrm>
            <a:off x="29788014" y="6959600"/>
            <a:ext cx="1152155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 smtClean="0">
                <a:solidFill>
                  <a:schemeClr val="tx2"/>
                </a:solidFill>
              </a:rPr>
              <a:t>Intersymbol</a:t>
            </a:r>
            <a:r>
              <a:rPr lang="en-US" sz="8800" dirty="0" smtClean="0">
                <a:solidFill>
                  <a:schemeClr val="tx2"/>
                </a:solidFill>
              </a:rPr>
              <a:t> Interference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849417" y="19861762"/>
            <a:ext cx="6047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Victim  line with no aggressors</a:t>
            </a:r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417" y="14788789"/>
            <a:ext cx="6699373" cy="465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349887" y="19640685"/>
            <a:ext cx="515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Transmission line with two</a:t>
            </a:r>
          </a:p>
          <a:p>
            <a:r>
              <a:rPr lang="en-US" sz="3600" dirty="0" smtClean="0"/>
              <a:t> aggressor on each side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8849416" y="21624258"/>
            <a:ext cx="669937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In order to induce Crosstalk the transmission lines  were </a:t>
            </a:r>
            <a:r>
              <a:rPr lang="en-US" sz="4400" dirty="0" smtClean="0"/>
              <a:t>routed </a:t>
            </a:r>
            <a:r>
              <a:rPr lang="en-US" sz="4400" dirty="0" smtClean="0"/>
              <a:t> with only 6 mil of separation between them.  </a:t>
            </a:r>
            <a:r>
              <a:rPr lang="en-US" sz="4400" dirty="0" smtClean="0"/>
              <a:t>Different </a:t>
            </a:r>
            <a:r>
              <a:rPr lang="en-US" sz="4400" dirty="0" smtClean="0"/>
              <a:t>series inductor values </a:t>
            </a:r>
            <a:r>
              <a:rPr lang="en-US" sz="4400" dirty="0" smtClean="0"/>
              <a:t>can </a:t>
            </a:r>
            <a:r>
              <a:rPr lang="en-US" sz="4400" dirty="0" smtClean="0"/>
              <a:t>be selected to magnify the </a:t>
            </a:r>
            <a:r>
              <a:rPr lang="en-US" sz="4400" dirty="0" smtClean="0"/>
              <a:t>intersymbol</a:t>
            </a:r>
            <a:r>
              <a:rPr lang="en-US" sz="4400" i="1" dirty="0" smtClean="0"/>
              <a:t> </a:t>
            </a:r>
            <a:r>
              <a:rPr lang="en-US" sz="4400" dirty="0" smtClean="0"/>
              <a:t>interference which helps  the student build an intuition for the cause of these problems.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</TotalTime>
  <Words>341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Portland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Travis</cp:lastModifiedBy>
  <cp:revision>70</cp:revision>
  <dcterms:created xsi:type="dcterms:W3CDTF">2008-12-19T19:08:39Z</dcterms:created>
  <dcterms:modified xsi:type="dcterms:W3CDTF">2015-05-27T03:31:00Z</dcterms:modified>
</cp:coreProperties>
</file>