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75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7507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1261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5019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8773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2526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628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003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1422" y="-13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F571-9F8F-4334-83B3-91861E18D9BF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58DC-AA57-4462-A0E0-0A960D2A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8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80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56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84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122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2808" indent="0">
              <a:buNone/>
              <a:defRPr sz="13400"/>
            </a:lvl2pPr>
            <a:lvl3pPr marL="4385616" indent="0">
              <a:buNone/>
              <a:defRPr sz="11500"/>
            </a:lvl3pPr>
            <a:lvl4pPr marL="6578424" indent="0">
              <a:buNone/>
              <a:defRPr sz="9600"/>
            </a:lvl4pPr>
            <a:lvl5pPr marL="8771222" indent="0">
              <a:buNone/>
              <a:defRPr sz="9600"/>
            </a:lvl5pPr>
            <a:lvl6pPr marL="10964021" indent="0">
              <a:buNone/>
              <a:defRPr sz="9600"/>
            </a:lvl6pPr>
            <a:lvl7pPr marL="13156824" indent="0">
              <a:buNone/>
              <a:defRPr sz="9600"/>
            </a:lvl7pPr>
            <a:lvl8pPr marL="15349632" indent="0">
              <a:buNone/>
              <a:defRPr sz="9600"/>
            </a:lvl8pPr>
            <a:lvl9pPr marL="1754244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552" tIns="219288" rIns="438552" bIns="219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552" tIns="219288" rIns="438552" bIns="219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38561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4600" indent="-1644600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3304" indent="-1370496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200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4816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7624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432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3240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603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8837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808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5616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122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4021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68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963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244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2" y="29596557"/>
            <a:ext cx="6008914" cy="2464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29994691"/>
            <a:ext cx="25668514" cy="1437811"/>
          </a:xfrm>
          <a:prstGeom prst="rect">
            <a:avLst/>
          </a:prstGeom>
          <a:noFill/>
        </p:spPr>
        <p:txBody>
          <a:bodyPr wrap="square" lIns="73829" tIns="36917" rIns="73829" bIns="36917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18" name="Picture 17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33577"/>
            <a:ext cx="5621315" cy="3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125200" y="1951268"/>
            <a:ext cx="2210989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Signal Integrity Education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By: Travis Berger and Luis Santiago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Sponsor: Tony </a:t>
            </a:r>
            <a:r>
              <a:rPr lang="en-US" sz="5400" dirty="0" err="1" smtClean="0">
                <a:solidFill>
                  <a:schemeClr val="tx2"/>
                </a:solidFill>
              </a:rPr>
              <a:t>Muilenburg</a:t>
            </a:r>
            <a:r>
              <a:rPr lang="en-US" sz="5400" dirty="0" smtClean="0">
                <a:solidFill>
                  <a:schemeClr val="tx2"/>
                </a:solidFill>
              </a:rPr>
              <a:t>          	Advisor: Dr. James Morris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0" name="Picture 19" descr="ev_board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1" y="17887341"/>
            <a:ext cx="9677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1359310" y="14992023"/>
            <a:ext cx="915045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tx2"/>
                </a:solidFill>
              </a:rPr>
              <a:t>Education Engagement</a:t>
            </a:r>
          </a:p>
          <a:p>
            <a:r>
              <a:rPr lang="en-US" sz="6600" dirty="0" smtClean="0">
                <a:solidFill>
                  <a:schemeClr val="tx2"/>
                </a:solidFill>
              </a:rPr>
              <a:t>Electrical Validation Board</a:t>
            </a:r>
            <a:endParaRPr lang="en-US" sz="6000" dirty="0"/>
          </a:p>
        </p:txBody>
      </p:sp>
      <p:sp>
        <p:nvSpPr>
          <p:cNvPr id="24" name="Rectangle 23"/>
          <p:cNvSpPr/>
          <p:nvPr/>
        </p:nvSpPr>
        <p:spPr>
          <a:xfrm>
            <a:off x="13393174" y="14593301"/>
            <a:ext cx="14630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tx2"/>
                </a:solidFill>
              </a:rPr>
              <a:t>Mixed Signal Ground Technique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611600" y="7010400"/>
            <a:ext cx="49271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15768" y="9005262"/>
            <a:ext cx="115620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 order for students and industry members  to build an intuition for signal integrity issues  Intel developed an educational board  to demonstrate these issues with a physical circuit. The Education  Engagement Electrical Validation Board E3VB Helps bridge the gap between theory learned in the </a:t>
            </a:r>
            <a:r>
              <a:rPr lang="en-US" sz="4400" dirty="0"/>
              <a:t> </a:t>
            </a:r>
            <a:r>
              <a:rPr lang="en-US" sz="4400" dirty="0" smtClean="0"/>
              <a:t>classroom and common problems that occur while measuring circuits the bench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9" name="Rectangle 28"/>
          <p:cNvSpPr/>
          <p:nvPr/>
        </p:nvSpPr>
        <p:spPr>
          <a:xfrm>
            <a:off x="13652499" y="16297171"/>
            <a:ext cx="1391466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 </a:t>
            </a:r>
            <a:r>
              <a:rPr lang="en-US" sz="4400" dirty="0" smtClean="0"/>
              <a:t>The goal of this experiment was to highlight signal integrity issues that occur with improper grounding when a board contains both analog and digital circuity.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313" y="8293883"/>
            <a:ext cx="8748953" cy="693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67000" y="7010400"/>
            <a:ext cx="61071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934820" y="9005262"/>
            <a:ext cx="12611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dirty="0" smtClean="0"/>
              <a:t>objective </a:t>
            </a:r>
            <a:r>
              <a:rPr lang="en-US" sz="4400" dirty="0"/>
              <a:t>of this capstone project was  to help </a:t>
            </a:r>
            <a:r>
              <a:rPr lang="en-US" sz="4400" dirty="0" smtClean="0"/>
              <a:t>improve the </a:t>
            </a:r>
            <a:r>
              <a:rPr lang="en-US" sz="4400" dirty="0"/>
              <a:t>E3VB by adding new experiments to the existing board.   </a:t>
            </a:r>
            <a:r>
              <a:rPr lang="en-US" sz="4400" dirty="0" smtClean="0"/>
              <a:t> These experiments were required to work independently from  the E3VB but still be capable of being added to the E3VB in a  future revision . 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48424" y="25077501"/>
            <a:ext cx="9677400" cy="4663440"/>
          </a:xfrm>
          <a:prstGeom prst="rect">
            <a:avLst/>
          </a:prstGeom>
          <a:noFill/>
        </p:spPr>
        <p:txBody>
          <a:bodyPr wrap="square" numCol="2" spcCol="365760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Crosstalk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Decoupling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Corners and </a:t>
            </a:r>
            <a:r>
              <a:rPr lang="en-US" sz="3600" dirty="0" err="1" smtClean="0"/>
              <a:t>Vias</a:t>
            </a: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Mystery Traces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Simultaneous </a:t>
            </a:r>
            <a:br>
              <a:rPr lang="en-US" sz="3600" dirty="0" smtClean="0"/>
            </a:br>
            <a:r>
              <a:rPr lang="en-US" sz="3600" dirty="0" smtClean="0"/>
              <a:t>Switching Noise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LCR Transmission Lines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Driver Circuit Comparison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Package Differences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Intersymbol</a:t>
            </a:r>
            <a:r>
              <a:rPr lang="en-US" sz="3600" dirty="0" smtClean="0"/>
              <a:t> Interference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24" y="23990781"/>
            <a:ext cx="6630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Current Experiments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199" y="19545484"/>
            <a:ext cx="53019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30" y="19545484"/>
            <a:ext cx="52153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99" y="24765000"/>
            <a:ext cx="518738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595199" y="23283480"/>
            <a:ext cx="5006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without digital </a:t>
            </a:r>
          </a:p>
          <a:p>
            <a:r>
              <a:rPr lang="en-US" sz="3200" dirty="0" smtClean="0"/>
              <a:t>Interference 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593787" y="23296477"/>
            <a:ext cx="4724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 isolated </a:t>
            </a:r>
          </a:p>
          <a:p>
            <a:r>
              <a:rPr lang="en-US" sz="3200" dirty="0" smtClean="0"/>
              <a:t>GND planes 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30728" y="28463909"/>
            <a:ext cx="4542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 shared </a:t>
            </a:r>
          </a:p>
          <a:p>
            <a:r>
              <a:rPr lang="en-US" sz="3200" dirty="0" smtClean="0"/>
              <a:t>return path </a:t>
            </a:r>
            <a:endParaRPr lang="en-US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271" y="17887341"/>
            <a:ext cx="6298334" cy="437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12847" y="23990781"/>
            <a:ext cx="14071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goal of this experiment </a:t>
            </a:r>
            <a:r>
              <a:rPr lang="en-US" sz="4400" dirty="0" smtClean="0"/>
              <a:t>was  </a:t>
            </a:r>
            <a:r>
              <a:rPr lang="en-US" sz="4400" dirty="0"/>
              <a:t>to expand on the </a:t>
            </a:r>
            <a:r>
              <a:rPr lang="en-US" sz="4400" dirty="0" err="1"/>
              <a:t>Intersymbol</a:t>
            </a:r>
            <a:r>
              <a:rPr lang="en-US" sz="4400" dirty="0"/>
              <a:t>  Interference and the Crosstalk experiments currently on the E3VB.  This experiment </a:t>
            </a:r>
            <a:r>
              <a:rPr lang="en-US" sz="4400" dirty="0" smtClean="0"/>
              <a:t>used four aggressor lines in parallel </a:t>
            </a:r>
            <a:r>
              <a:rPr lang="en-US" sz="4400" dirty="0"/>
              <a:t>to  show the effects </a:t>
            </a:r>
            <a:r>
              <a:rPr lang="en-US" sz="4400" dirty="0" smtClean="0"/>
              <a:t>on a nearby victim </a:t>
            </a:r>
            <a:r>
              <a:rPr lang="en-US" sz="4400" dirty="0"/>
              <a:t>line. An LFSR </a:t>
            </a:r>
            <a:r>
              <a:rPr lang="en-US" sz="4400" dirty="0" smtClean="0"/>
              <a:t>was  </a:t>
            </a:r>
            <a:r>
              <a:rPr lang="en-US" sz="4400" dirty="0"/>
              <a:t>used to create a random pattern </a:t>
            </a:r>
            <a:r>
              <a:rPr lang="en-US" sz="4400" dirty="0" smtClean="0"/>
              <a:t>generator for each trace. This shows that the effect on the signal depends on both the  previous symbols and the nearby signals.</a:t>
            </a:r>
            <a:endParaRPr lang="en-US" sz="4400" dirty="0"/>
          </a:p>
        </p:txBody>
      </p:sp>
      <p:sp>
        <p:nvSpPr>
          <p:cNvPr id="30" name="Rectangle 29"/>
          <p:cNvSpPr/>
          <p:nvPr/>
        </p:nvSpPr>
        <p:spPr>
          <a:xfrm>
            <a:off x="29788014" y="6959600"/>
            <a:ext cx="1152155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err="1" smtClean="0">
                <a:solidFill>
                  <a:schemeClr val="tx2"/>
                </a:solidFill>
              </a:rPr>
              <a:t>Intersymbol</a:t>
            </a:r>
            <a:r>
              <a:rPr lang="en-US" sz="8800" dirty="0" smtClean="0">
                <a:solidFill>
                  <a:schemeClr val="tx2"/>
                </a:solidFill>
              </a:rPr>
              <a:t> Interference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849418" y="22960314"/>
            <a:ext cx="604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Victim  line with no aggressors</a:t>
            </a: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418" y="17887341"/>
            <a:ext cx="6699373" cy="465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76002" y="22536003"/>
            <a:ext cx="5154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Transmission line with two</a:t>
            </a:r>
          </a:p>
          <a:p>
            <a:r>
              <a:rPr lang="en-US" sz="3600" dirty="0" smtClean="0"/>
              <a:t> aggressor on each side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512847" y="15266120"/>
            <a:ext cx="140720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traces are routed 6 </a:t>
            </a:r>
            <a:r>
              <a:rPr lang="en-US" sz="4400" smtClean="0"/>
              <a:t>mil apart   </a:t>
            </a:r>
            <a:r>
              <a:rPr lang="en-US" sz="4400" dirty="0" smtClean="0"/>
              <a:t>to induce crosstalk between them . Different inductor </a:t>
            </a:r>
            <a:r>
              <a:rPr lang="en-US" sz="4400" dirty="0"/>
              <a:t>v</a:t>
            </a:r>
            <a:r>
              <a:rPr lang="en-US" sz="4400" dirty="0" smtClean="0"/>
              <a:t>alues can be selected to magnify the </a:t>
            </a:r>
            <a:r>
              <a:rPr lang="en-US" sz="4400" i="1" dirty="0" err="1" smtClean="0"/>
              <a:t>intersymbol</a:t>
            </a:r>
            <a:r>
              <a:rPr lang="en-US" sz="4400" i="1" dirty="0" smtClean="0"/>
              <a:t> </a:t>
            </a:r>
            <a:r>
              <a:rPr lang="en-US" sz="4400" dirty="0" smtClean="0"/>
              <a:t>interference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300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LUIS SANTIAGO</cp:lastModifiedBy>
  <cp:revision>62</cp:revision>
  <dcterms:created xsi:type="dcterms:W3CDTF">2008-12-19T19:08:39Z</dcterms:created>
  <dcterms:modified xsi:type="dcterms:W3CDTF">2015-05-26T22:30:35Z</dcterms:modified>
</cp:coreProperties>
</file>