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750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3754" algn="l" defTabSz="438750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7507" algn="l" defTabSz="438750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1261" algn="l" defTabSz="438750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5019" algn="l" defTabSz="438750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68773" algn="l" defTabSz="438750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2526" algn="l" defTabSz="438750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56280" algn="l" defTabSz="438750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0034" algn="l" defTabSz="438750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A"/>
    <a:srgbClr val="6A7F10"/>
    <a:srgbClr val="A1D8E0"/>
    <a:srgbClr val="B0C7E2"/>
    <a:srgbClr val="FAFFBD"/>
    <a:srgbClr val="A8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8" d="100"/>
          <a:sy n="18" d="100"/>
        </p:scale>
        <p:origin x="-1566" y="-19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5F571-9F8F-4334-83B3-91861E18D9BF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B58DC-AA57-4462-A0E0-0A960D2AE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73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128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256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379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507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5635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742763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3199886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657014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2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5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78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1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64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56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49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42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8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3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74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74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8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4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9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2808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5616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7842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122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6402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5682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4963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424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0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7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7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2808" indent="0">
              <a:buNone/>
              <a:defRPr sz="9600" b="1"/>
            </a:lvl2pPr>
            <a:lvl3pPr marL="4385616" indent="0">
              <a:buNone/>
              <a:defRPr sz="8600" b="1"/>
            </a:lvl3pPr>
            <a:lvl4pPr marL="6578424" indent="0">
              <a:buNone/>
              <a:defRPr sz="7700" b="1"/>
            </a:lvl4pPr>
            <a:lvl5pPr marL="8771222" indent="0">
              <a:buNone/>
              <a:defRPr sz="7700" b="1"/>
            </a:lvl5pPr>
            <a:lvl6pPr marL="10964021" indent="0">
              <a:buNone/>
              <a:defRPr sz="7700" b="1"/>
            </a:lvl6pPr>
            <a:lvl7pPr marL="13156824" indent="0">
              <a:buNone/>
              <a:defRPr sz="7700" b="1"/>
            </a:lvl7pPr>
            <a:lvl8pPr marL="15349632" indent="0">
              <a:buNone/>
              <a:defRPr sz="7700" b="1"/>
            </a:lvl8pPr>
            <a:lvl9pPr marL="1754244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2808" indent="0">
              <a:buNone/>
              <a:defRPr sz="9600" b="1"/>
            </a:lvl2pPr>
            <a:lvl3pPr marL="4385616" indent="0">
              <a:buNone/>
              <a:defRPr sz="8600" b="1"/>
            </a:lvl3pPr>
            <a:lvl4pPr marL="6578424" indent="0">
              <a:buNone/>
              <a:defRPr sz="7700" b="1"/>
            </a:lvl4pPr>
            <a:lvl5pPr marL="8771222" indent="0">
              <a:buNone/>
              <a:defRPr sz="7700" b="1"/>
            </a:lvl5pPr>
            <a:lvl6pPr marL="10964021" indent="0">
              <a:buNone/>
              <a:defRPr sz="7700" b="1"/>
            </a:lvl6pPr>
            <a:lvl7pPr marL="13156824" indent="0">
              <a:buNone/>
              <a:defRPr sz="7700" b="1"/>
            </a:lvl7pPr>
            <a:lvl8pPr marL="15349632" indent="0">
              <a:buNone/>
              <a:defRPr sz="7700" b="1"/>
            </a:lvl8pPr>
            <a:lvl9pPr marL="1754244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0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2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2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7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7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7" y="6888487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2808" indent="0">
              <a:buNone/>
              <a:defRPr sz="5800"/>
            </a:lvl2pPr>
            <a:lvl3pPr marL="4385616" indent="0">
              <a:buNone/>
              <a:defRPr sz="4800"/>
            </a:lvl3pPr>
            <a:lvl4pPr marL="6578424" indent="0">
              <a:buNone/>
              <a:defRPr sz="4300"/>
            </a:lvl4pPr>
            <a:lvl5pPr marL="8771222" indent="0">
              <a:buNone/>
              <a:defRPr sz="4300"/>
            </a:lvl5pPr>
            <a:lvl6pPr marL="10964021" indent="0">
              <a:buNone/>
              <a:defRPr sz="4300"/>
            </a:lvl6pPr>
            <a:lvl7pPr marL="13156824" indent="0">
              <a:buNone/>
              <a:defRPr sz="4300"/>
            </a:lvl7pPr>
            <a:lvl8pPr marL="15349632" indent="0">
              <a:buNone/>
              <a:defRPr sz="4300"/>
            </a:lvl8pPr>
            <a:lvl9pPr marL="1754244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7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2808" indent="0">
              <a:buNone/>
              <a:defRPr sz="13400"/>
            </a:lvl2pPr>
            <a:lvl3pPr marL="4385616" indent="0">
              <a:buNone/>
              <a:defRPr sz="11500"/>
            </a:lvl3pPr>
            <a:lvl4pPr marL="6578424" indent="0">
              <a:buNone/>
              <a:defRPr sz="9600"/>
            </a:lvl4pPr>
            <a:lvl5pPr marL="8771222" indent="0">
              <a:buNone/>
              <a:defRPr sz="9600"/>
            </a:lvl5pPr>
            <a:lvl6pPr marL="10964021" indent="0">
              <a:buNone/>
              <a:defRPr sz="9600"/>
            </a:lvl6pPr>
            <a:lvl7pPr marL="13156824" indent="0">
              <a:buNone/>
              <a:defRPr sz="9600"/>
            </a:lvl7pPr>
            <a:lvl8pPr marL="15349632" indent="0">
              <a:buNone/>
              <a:defRPr sz="9600"/>
            </a:lvl8pPr>
            <a:lvl9pPr marL="1754244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2808" indent="0">
              <a:buNone/>
              <a:defRPr sz="5800"/>
            </a:lvl2pPr>
            <a:lvl3pPr marL="4385616" indent="0">
              <a:buNone/>
              <a:defRPr sz="4800"/>
            </a:lvl3pPr>
            <a:lvl4pPr marL="6578424" indent="0">
              <a:buNone/>
              <a:defRPr sz="4300"/>
            </a:lvl4pPr>
            <a:lvl5pPr marL="8771222" indent="0">
              <a:buNone/>
              <a:defRPr sz="4300"/>
            </a:lvl5pPr>
            <a:lvl6pPr marL="10964021" indent="0">
              <a:buNone/>
              <a:defRPr sz="4300"/>
            </a:lvl6pPr>
            <a:lvl7pPr marL="13156824" indent="0">
              <a:buNone/>
              <a:defRPr sz="4300"/>
            </a:lvl7pPr>
            <a:lvl8pPr marL="15349632" indent="0">
              <a:buNone/>
              <a:defRPr sz="4300"/>
            </a:lvl8pPr>
            <a:lvl9pPr marL="1754244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4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552" tIns="219288" rIns="438552" bIns="219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7"/>
            <a:ext cx="39502080" cy="21724622"/>
          </a:xfrm>
          <a:prstGeom prst="rect">
            <a:avLst/>
          </a:prstGeom>
        </p:spPr>
        <p:txBody>
          <a:bodyPr vert="horz" lIns="438552" tIns="219288" rIns="438552" bIns="219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552" tIns="219288" rIns="438552" bIns="219288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6CB9-01E4-44B8-8084-BCC418CF4A2D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552" tIns="219288" rIns="438552" bIns="219288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552" tIns="219288" rIns="438552" bIns="219288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9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4385616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4600" indent="-1644600" algn="l" defTabSz="43856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3304" indent="-1370496" algn="l" defTabSz="4385616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2008" indent="-1096397" algn="l" defTabSz="43856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4816" indent="-1096397" algn="l" defTabSz="4385616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67624" indent="-1096397" algn="l" defTabSz="4385616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0432" indent="-1096397" algn="l" defTabSz="4385616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3240" indent="-1096397" algn="l" defTabSz="4385616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46038" indent="-1096397" algn="l" defTabSz="4385616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38837" indent="-1096397" algn="l" defTabSz="4385616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56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2808" algn="l" defTabSz="43856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5616" algn="l" defTabSz="43856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78424" algn="l" defTabSz="43856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1222" algn="l" defTabSz="43856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4021" algn="l" defTabSz="43856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56824" algn="l" defTabSz="43856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49632" algn="l" defTabSz="43856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42440" algn="l" defTabSz="43856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wmf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su-mcecs_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2" y="29596557"/>
            <a:ext cx="6008914" cy="24645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2229" y="29994691"/>
            <a:ext cx="25668514" cy="1437811"/>
          </a:xfrm>
          <a:prstGeom prst="rect">
            <a:avLst/>
          </a:prstGeom>
          <a:noFill/>
        </p:spPr>
        <p:txBody>
          <a:bodyPr wrap="square" lIns="73829" tIns="36917" rIns="73829" bIns="36917" rtlCol="0">
            <a:spAutoFit/>
          </a:bodyPr>
          <a:lstStyle/>
          <a:p>
            <a:r>
              <a:rPr lang="en-US" dirty="0" smtClean="0"/>
              <a:t>Department of Electrical and Computer Engineering</a:t>
            </a:r>
            <a:endParaRPr lang="en-US" dirty="0"/>
          </a:p>
        </p:txBody>
      </p:sp>
      <p:pic>
        <p:nvPicPr>
          <p:cNvPr id="18" name="Picture 17" descr="Intel Leap Ahead 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933577"/>
            <a:ext cx="5621315" cy="36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1125200" y="1951268"/>
            <a:ext cx="22109899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chemeClr val="tx2"/>
                </a:solidFill>
              </a:rPr>
              <a:t>Signal Integrity Education</a:t>
            </a:r>
          </a:p>
          <a:p>
            <a:r>
              <a:rPr lang="en-US" sz="5400" dirty="0" smtClean="0">
                <a:solidFill>
                  <a:schemeClr val="tx2"/>
                </a:solidFill>
              </a:rPr>
              <a:t>By: Travis Berger and Luis Santiago</a:t>
            </a:r>
          </a:p>
          <a:p>
            <a:r>
              <a:rPr lang="en-US" sz="5400" dirty="0" smtClean="0">
                <a:solidFill>
                  <a:schemeClr val="tx2"/>
                </a:solidFill>
              </a:rPr>
              <a:t>Sponsor: Tony </a:t>
            </a:r>
            <a:r>
              <a:rPr lang="en-US" sz="5400" dirty="0" err="1" smtClean="0">
                <a:solidFill>
                  <a:schemeClr val="tx2"/>
                </a:solidFill>
              </a:rPr>
              <a:t>Muilenburg</a:t>
            </a:r>
            <a:r>
              <a:rPr lang="en-US" sz="5400" dirty="0" smtClean="0">
                <a:solidFill>
                  <a:schemeClr val="tx2"/>
                </a:solidFill>
              </a:rPr>
              <a:t>          </a:t>
            </a:r>
            <a:r>
              <a:rPr lang="en-US" sz="5400" dirty="0" smtClean="0">
                <a:solidFill>
                  <a:schemeClr val="tx2"/>
                </a:solidFill>
              </a:rPr>
              <a:t>	Advisor</a:t>
            </a:r>
            <a:r>
              <a:rPr lang="en-US" sz="5400" dirty="0" smtClean="0">
                <a:solidFill>
                  <a:schemeClr val="tx2"/>
                </a:solidFill>
              </a:rPr>
              <a:t>: Dr. James Morris</a:t>
            </a:r>
            <a:endParaRPr lang="en-US" sz="4800" dirty="0">
              <a:solidFill>
                <a:schemeClr val="tx2"/>
              </a:solidFill>
            </a:endParaRPr>
          </a:p>
        </p:txBody>
      </p:sp>
      <p:pic>
        <p:nvPicPr>
          <p:cNvPr id="20" name="Picture 19" descr="ev_board.bmp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081" y="17887341"/>
            <a:ext cx="9677400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ectangle 20"/>
          <p:cNvSpPr/>
          <p:nvPr/>
        </p:nvSpPr>
        <p:spPr>
          <a:xfrm>
            <a:off x="1359310" y="14992023"/>
            <a:ext cx="9150454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solidFill>
                  <a:schemeClr val="tx2"/>
                </a:solidFill>
              </a:rPr>
              <a:t>Education Engagement</a:t>
            </a:r>
          </a:p>
          <a:p>
            <a:r>
              <a:rPr lang="en-US" sz="6600" dirty="0" smtClean="0">
                <a:solidFill>
                  <a:schemeClr val="tx2"/>
                </a:solidFill>
              </a:rPr>
              <a:t>Electrical Validation Board</a:t>
            </a:r>
            <a:endParaRPr lang="en-US" sz="6000" dirty="0"/>
          </a:p>
        </p:txBody>
      </p:sp>
      <p:sp>
        <p:nvSpPr>
          <p:cNvPr id="24" name="Rectangle 23"/>
          <p:cNvSpPr/>
          <p:nvPr/>
        </p:nvSpPr>
        <p:spPr>
          <a:xfrm>
            <a:off x="13393174" y="14593301"/>
            <a:ext cx="1463015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dirty="0" smtClean="0">
                <a:solidFill>
                  <a:schemeClr val="tx2"/>
                </a:solidFill>
              </a:rPr>
              <a:t>Mixed Signal Ground Technique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6611600" y="7010400"/>
            <a:ext cx="49271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chemeClr val="tx2"/>
                </a:solidFill>
              </a:rPr>
              <a:t>Objective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15768" y="9005262"/>
            <a:ext cx="1156203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In order for students and industry </a:t>
            </a:r>
            <a:r>
              <a:rPr lang="en-US" sz="4400" dirty="0" smtClean="0"/>
              <a:t>members  to </a:t>
            </a:r>
            <a:r>
              <a:rPr lang="en-US" sz="4400" dirty="0" smtClean="0"/>
              <a:t>build an intuition for signal integrity issues </a:t>
            </a:r>
            <a:r>
              <a:rPr lang="en-US" sz="4400" dirty="0" smtClean="0"/>
              <a:t> Intel </a:t>
            </a:r>
            <a:r>
              <a:rPr lang="en-US" sz="4400" dirty="0" smtClean="0"/>
              <a:t>developed an educational board  to </a:t>
            </a:r>
            <a:r>
              <a:rPr lang="en-US" sz="4400" dirty="0" smtClean="0"/>
              <a:t>demonstrate these </a:t>
            </a:r>
            <a:r>
              <a:rPr lang="en-US" sz="4400" dirty="0" smtClean="0"/>
              <a:t>issues with a physical circuit. The Education </a:t>
            </a:r>
            <a:r>
              <a:rPr lang="en-US" sz="4400" dirty="0" smtClean="0"/>
              <a:t> Engagement </a:t>
            </a:r>
            <a:r>
              <a:rPr lang="en-US" sz="4400" dirty="0" smtClean="0"/>
              <a:t>Electrical Validation Board E3VB </a:t>
            </a:r>
            <a:r>
              <a:rPr lang="en-US" sz="4400" dirty="0" smtClean="0"/>
              <a:t>Helps </a:t>
            </a:r>
            <a:r>
              <a:rPr lang="en-US" sz="4400" dirty="0" smtClean="0"/>
              <a:t>bridge the </a:t>
            </a:r>
            <a:r>
              <a:rPr lang="en-US" sz="4400" dirty="0" smtClean="0"/>
              <a:t>gap between </a:t>
            </a:r>
            <a:r>
              <a:rPr lang="en-US" sz="4400" dirty="0" smtClean="0"/>
              <a:t>theory learned in the </a:t>
            </a:r>
            <a:r>
              <a:rPr lang="en-US" sz="4400" dirty="0"/>
              <a:t> </a:t>
            </a:r>
            <a:r>
              <a:rPr lang="en-US" sz="4400" dirty="0" smtClean="0"/>
              <a:t>classroom and common </a:t>
            </a:r>
            <a:r>
              <a:rPr lang="en-US" sz="4400" dirty="0" smtClean="0"/>
              <a:t>problems that </a:t>
            </a:r>
            <a:r>
              <a:rPr lang="en-US" sz="4400" dirty="0" smtClean="0"/>
              <a:t>occur while </a:t>
            </a:r>
            <a:r>
              <a:rPr lang="en-US" sz="4400" dirty="0" smtClean="0"/>
              <a:t>measuring </a:t>
            </a:r>
            <a:r>
              <a:rPr lang="en-US" sz="4400" dirty="0" smtClean="0"/>
              <a:t>circuits the </a:t>
            </a:r>
            <a:r>
              <a:rPr lang="en-US" sz="4400" dirty="0" smtClean="0"/>
              <a:t>bench</a:t>
            </a:r>
            <a:r>
              <a:rPr lang="en-US" sz="4000" dirty="0" smtClean="0"/>
              <a:t>. </a:t>
            </a:r>
            <a:endParaRPr lang="en-US" sz="4000" dirty="0"/>
          </a:p>
        </p:txBody>
      </p:sp>
      <p:sp>
        <p:nvSpPr>
          <p:cNvPr id="29" name="Rectangle 28"/>
          <p:cNvSpPr/>
          <p:nvPr/>
        </p:nvSpPr>
        <p:spPr>
          <a:xfrm>
            <a:off x="13652499" y="16297171"/>
            <a:ext cx="1391466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 </a:t>
            </a:r>
            <a:r>
              <a:rPr lang="en-US" sz="4400" dirty="0" smtClean="0"/>
              <a:t>The </a:t>
            </a:r>
            <a:r>
              <a:rPr lang="en-US" sz="4400" dirty="0" smtClean="0"/>
              <a:t>goal of this experiment </a:t>
            </a:r>
            <a:r>
              <a:rPr lang="en-US" sz="4400" dirty="0" smtClean="0"/>
              <a:t>was </a:t>
            </a:r>
            <a:r>
              <a:rPr lang="en-US" sz="4400" dirty="0" smtClean="0"/>
              <a:t>to highlight signal integrity </a:t>
            </a:r>
            <a:r>
              <a:rPr lang="en-US" sz="4400" dirty="0" smtClean="0"/>
              <a:t>issues that </a:t>
            </a:r>
            <a:r>
              <a:rPr lang="en-US" sz="4400" dirty="0" smtClean="0"/>
              <a:t>occur with improper grounding when a board contains </a:t>
            </a:r>
            <a:r>
              <a:rPr lang="en-US" sz="4400" dirty="0" smtClean="0"/>
              <a:t>both analog </a:t>
            </a:r>
            <a:r>
              <a:rPr lang="en-US" sz="4400" dirty="0" smtClean="0"/>
              <a:t>and digital circuity.</a:t>
            </a:r>
            <a:endParaRPr lang="en-US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4314" y="9070483"/>
            <a:ext cx="8748953" cy="6931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2667000" y="7010400"/>
            <a:ext cx="610718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chemeClr val="tx2"/>
                </a:solidFill>
              </a:rPr>
              <a:t>Background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934820" y="9005262"/>
            <a:ext cx="126114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</a:t>
            </a:r>
            <a:r>
              <a:rPr lang="en-US" sz="4400" dirty="0" smtClean="0"/>
              <a:t>objective </a:t>
            </a:r>
            <a:r>
              <a:rPr lang="en-US" sz="4400" dirty="0"/>
              <a:t>of this capstone project was  to help </a:t>
            </a:r>
            <a:r>
              <a:rPr lang="en-US" sz="4400" dirty="0" smtClean="0"/>
              <a:t>improve the </a:t>
            </a:r>
            <a:r>
              <a:rPr lang="en-US" sz="4400" dirty="0"/>
              <a:t>E3VB by adding new experiments to the existing board.   </a:t>
            </a:r>
            <a:r>
              <a:rPr lang="en-US" sz="4400" dirty="0" smtClean="0"/>
              <a:t> These </a:t>
            </a:r>
            <a:r>
              <a:rPr lang="en-US" sz="4400" dirty="0" smtClean="0"/>
              <a:t>experiments were required to work independently from </a:t>
            </a:r>
            <a:r>
              <a:rPr lang="en-US" sz="4400" dirty="0" smtClean="0"/>
              <a:t> the </a:t>
            </a:r>
            <a:r>
              <a:rPr lang="en-US" sz="4400" dirty="0" smtClean="0"/>
              <a:t>E3VB but still be capable of being added to the </a:t>
            </a:r>
            <a:r>
              <a:rPr lang="en-US" sz="4400" dirty="0" smtClean="0"/>
              <a:t>E3VB in </a:t>
            </a:r>
            <a:r>
              <a:rPr lang="en-US" sz="4400" dirty="0" smtClean="0"/>
              <a:t>a  future revision . </a:t>
            </a:r>
            <a:endParaRPr lang="en-US" sz="4400" dirty="0"/>
          </a:p>
        </p:txBody>
      </p:sp>
      <p:sp>
        <p:nvSpPr>
          <p:cNvPr id="34" name="TextBox 33"/>
          <p:cNvSpPr txBox="1"/>
          <p:nvPr/>
        </p:nvSpPr>
        <p:spPr>
          <a:xfrm>
            <a:off x="1348424" y="25077501"/>
            <a:ext cx="9677400" cy="4663440"/>
          </a:xfrm>
          <a:prstGeom prst="rect">
            <a:avLst/>
          </a:prstGeom>
          <a:noFill/>
        </p:spPr>
        <p:txBody>
          <a:bodyPr wrap="square" numCol="2" spcCol="365760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600" dirty="0" smtClean="0"/>
              <a:t>Crosstalk 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600" dirty="0" smtClean="0"/>
              <a:t>Decoupling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600" dirty="0" smtClean="0"/>
              <a:t>Corners and </a:t>
            </a:r>
            <a:r>
              <a:rPr lang="en-US" sz="3600" dirty="0" err="1" smtClean="0"/>
              <a:t>Vias</a:t>
            </a:r>
            <a:endParaRPr lang="en-US" sz="36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600" dirty="0" smtClean="0"/>
              <a:t>Mystery Traces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600" dirty="0" smtClean="0"/>
              <a:t>Simultaneous </a:t>
            </a:r>
            <a:br>
              <a:rPr lang="en-US" sz="3600" dirty="0" smtClean="0"/>
            </a:br>
            <a:r>
              <a:rPr lang="en-US" sz="3600" dirty="0" smtClean="0"/>
              <a:t>Switching Noise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endParaRPr lang="en-US" sz="36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600" dirty="0" smtClean="0"/>
              <a:t>LCR Transmission Lines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600" dirty="0" smtClean="0"/>
              <a:t>Driver Circuit Comparison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600" dirty="0" smtClean="0"/>
              <a:t>Package Differences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600" dirty="0" err="1" smtClean="0"/>
              <a:t>Intersymbol</a:t>
            </a:r>
            <a:r>
              <a:rPr lang="en-US" sz="3600" dirty="0" smtClean="0"/>
              <a:t> Interference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255524" y="23990781"/>
            <a:ext cx="66300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Current Experiments</a:t>
            </a:r>
            <a:endParaRPr lang="en-US" sz="6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5199" y="19545484"/>
            <a:ext cx="5301981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1130" y="19545484"/>
            <a:ext cx="5215363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499" y="24765000"/>
            <a:ext cx="518738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3595199" y="23283480"/>
            <a:ext cx="5006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Analog signal without digital </a:t>
            </a:r>
            <a:endParaRPr lang="en-US" sz="3200" dirty="0" smtClean="0"/>
          </a:p>
          <a:p>
            <a:r>
              <a:rPr lang="en-US" sz="3200" dirty="0" smtClean="0"/>
              <a:t>Interference </a:t>
            </a:r>
            <a:endParaRPr lang="en-US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21593787" y="23296477"/>
            <a:ext cx="47241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Analog signal with isolated </a:t>
            </a:r>
            <a:endParaRPr lang="en-US" sz="3200" dirty="0" smtClean="0"/>
          </a:p>
          <a:p>
            <a:r>
              <a:rPr lang="en-US" sz="3200" dirty="0" smtClean="0"/>
              <a:t>GND </a:t>
            </a:r>
            <a:r>
              <a:rPr lang="en-US" sz="3200" dirty="0" smtClean="0"/>
              <a:t>planes 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13630728" y="28463909"/>
            <a:ext cx="45426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Analog signal with shared </a:t>
            </a:r>
            <a:endParaRPr lang="en-US" sz="3200" dirty="0" smtClean="0"/>
          </a:p>
          <a:p>
            <a:r>
              <a:rPr lang="en-US" sz="3200" dirty="0" smtClean="0"/>
              <a:t>return </a:t>
            </a:r>
            <a:r>
              <a:rPr lang="en-US" sz="3200" dirty="0" smtClean="0"/>
              <a:t>path </a:t>
            </a:r>
            <a:endParaRPr lang="en-US" sz="32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6402" y="17389778"/>
            <a:ext cx="6298334" cy="4379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512847" y="23990781"/>
            <a:ext cx="1407188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The </a:t>
            </a:r>
            <a:r>
              <a:rPr lang="en-US" sz="4400" dirty="0"/>
              <a:t>goal of this experiment </a:t>
            </a:r>
            <a:r>
              <a:rPr lang="en-US" sz="4400" dirty="0" smtClean="0"/>
              <a:t>was  </a:t>
            </a:r>
            <a:r>
              <a:rPr lang="en-US" sz="4400" dirty="0"/>
              <a:t>to expand on the </a:t>
            </a:r>
            <a:r>
              <a:rPr lang="en-US" sz="4400" dirty="0" err="1"/>
              <a:t>Intersymbol</a:t>
            </a:r>
            <a:r>
              <a:rPr lang="en-US" sz="4400" dirty="0"/>
              <a:t>  Interference and the Crosstalk experiments currently on the E3VB.  This experiment </a:t>
            </a:r>
            <a:r>
              <a:rPr lang="en-US" sz="4400" dirty="0" smtClean="0"/>
              <a:t>used four aggressor lines in parallel </a:t>
            </a:r>
            <a:r>
              <a:rPr lang="en-US" sz="4400" dirty="0"/>
              <a:t>to  show the effects </a:t>
            </a:r>
            <a:r>
              <a:rPr lang="en-US" sz="4400" dirty="0" smtClean="0"/>
              <a:t>on a nearby victim </a:t>
            </a:r>
            <a:r>
              <a:rPr lang="en-US" sz="4400" dirty="0"/>
              <a:t>line. An LFSR </a:t>
            </a:r>
            <a:r>
              <a:rPr lang="en-US" sz="4400" dirty="0" smtClean="0"/>
              <a:t>was  </a:t>
            </a:r>
            <a:r>
              <a:rPr lang="en-US" sz="4400" dirty="0"/>
              <a:t>used to create a random pattern </a:t>
            </a:r>
            <a:r>
              <a:rPr lang="en-US" sz="4400" dirty="0" smtClean="0"/>
              <a:t>generator for each trace. This shows that the effect on the signal depends on both the  previous symbols and the nearby signals.</a:t>
            </a:r>
            <a:endParaRPr lang="en-US" sz="4400" dirty="0"/>
          </a:p>
        </p:txBody>
      </p:sp>
      <p:sp>
        <p:nvSpPr>
          <p:cNvPr id="30" name="Rectangle 29"/>
          <p:cNvSpPr/>
          <p:nvPr/>
        </p:nvSpPr>
        <p:spPr>
          <a:xfrm>
            <a:off x="29788014" y="6959600"/>
            <a:ext cx="1152155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dirty="0" err="1" smtClean="0">
                <a:solidFill>
                  <a:schemeClr val="tx2"/>
                </a:solidFill>
              </a:rPr>
              <a:t>Intersymbol</a:t>
            </a:r>
            <a:r>
              <a:rPr lang="en-US" sz="8800" dirty="0" smtClean="0">
                <a:solidFill>
                  <a:schemeClr val="tx2"/>
                </a:solidFill>
              </a:rPr>
              <a:t> Interference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8849418" y="22046462"/>
            <a:ext cx="6047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Victim  line with no aggressors</a:t>
            </a:r>
          </a:p>
        </p:txBody>
      </p:sp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418" y="17252729"/>
            <a:ext cx="6699373" cy="4653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299849" y="21784164"/>
            <a:ext cx="51548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Transmission line with two</a:t>
            </a:r>
          </a:p>
          <a:p>
            <a:r>
              <a:rPr lang="en-US" sz="3600" dirty="0" smtClean="0"/>
              <a:t> aggressor on each side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2970</TotalTime>
  <Words>276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Portland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amyj</dc:creator>
  <cp:lastModifiedBy>LUIS SANTIAGO</cp:lastModifiedBy>
  <cp:revision>60</cp:revision>
  <dcterms:created xsi:type="dcterms:W3CDTF">2008-12-19T19:08:39Z</dcterms:created>
  <dcterms:modified xsi:type="dcterms:W3CDTF">2015-05-25T20:50:25Z</dcterms:modified>
</cp:coreProperties>
</file>