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
  </p:notesMasterIdLst>
  <p:sldIdLst>
    <p:sldId id="256" r:id="rId2"/>
  </p:sldIdLst>
  <p:sldSz cx="43891200" cy="32918400"/>
  <p:notesSz cx="6858000" cy="9144000"/>
  <p:defaultTextStyle>
    <a:defPPr>
      <a:defRPr lang="en-US"/>
    </a:defPPr>
    <a:lvl1pPr marL="0" algn="l" defTabSz="4387507" rtl="0" eaLnBrk="1" latinLnBrk="0" hangingPunct="1">
      <a:defRPr sz="8600" kern="1200">
        <a:solidFill>
          <a:schemeClr val="tx1"/>
        </a:solidFill>
        <a:latin typeface="+mn-lt"/>
        <a:ea typeface="+mn-ea"/>
        <a:cs typeface="+mn-cs"/>
      </a:defRPr>
    </a:lvl1pPr>
    <a:lvl2pPr marL="2193754" algn="l" defTabSz="4387507" rtl="0" eaLnBrk="1" latinLnBrk="0" hangingPunct="1">
      <a:defRPr sz="8600" kern="1200">
        <a:solidFill>
          <a:schemeClr val="tx1"/>
        </a:solidFill>
        <a:latin typeface="+mn-lt"/>
        <a:ea typeface="+mn-ea"/>
        <a:cs typeface="+mn-cs"/>
      </a:defRPr>
    </a:lvl2pPr>
    <a:lvl3pPr marL="4387507" algn="l" defTabSz="4387507" rtl="0" eaLnBrk="1" latinLnBrk="0" hangingPunct="1">
      <a:defRPr sz="8600" kern="1200">
        <a:solidFill>
          <a:schemeClr val="tx1"/>
        </a:solidFill>
        <a:latin typeface="+mn-lt"/>
        <a:ea typeface="+mn-ea"/>
        <a:cs typeface="+mn-cs"/>
      </a:defRPr>
    </a:lvl3pPr>
    <a:lvl4pPr marL="6581261" algn="l" defTabSz="4387507" rtl="0" eaLnBrk="1" latinLnBrk="0" hangingPunct="1">
      <a:defRPr sz="8600" kern="1200">
        <a:solidFill>
          <a:schemeClr val="tx1"/>
        </a:solidFill>
        <a:latin typeface="+mn-lt"/>
        <a:ea typeface="+mn-ea"/>
        <a:cs typeface="+mn-cs"/>
      </a:defRPr>
    </a:lvl4pPr>
    <a:lvl5pPr marL="8775019" algn="l" defTabSz="4387507" rtl="0" eaLnBrk="1" latinLnBrk="0" hangingPunct="1">
      <a:defRPr sz="8600" kern="1200">
        <a:solidFill>
          <a:schemeClr val="tx1"/>
        </a:solidFill>
        <a:latin typeface="+mn-lt"/>
        <a:ea typeface="+mn-ea"/>
        <a:cs typeface="+mn-cs"/>
      </a:defRPr>
    </a:lvl5pPr>
    <a:lvl6pPr marL="10968773" algn="l" defTabSz="4387507" rtl="0" eaLnBrk="1" latinLnBrk="0" hangingPunct="1">
      <a:defRPr sz="8600" kern="1200">
        <a:solidFill>
          <a:schemeClr val="tx1"/>
        </a:solidFill>
        <a:latin typeface="+mn-lt"/>
        <a:ea typeface="+mn-ea"/>
        <a:cs typeface="+mn-cs"/>
      </a:defRPr>
    </a:lvl6pPr>
    <a:lvl7pPr marL="13162526" algn="l" defTabSz="4387507" rtl="0" eaLnBrk="1" latinLnBrk="0" hangingPunct="1">
      <a:defRPr sz="8600" kern="1200">
        <a:solidFill>
          <a:schemeClr val="tx1"/>
        </a:solidFill>
        <a:latin typeface="+mn-lt"/>
        <a:ea typeface="+mn-ea"/>
        <a:cs typeface="+mn-cs"/>
      </a:defRPr>
    </a:lvl7pPr>
    <a:lvl8pPr marL="15356280" algn="l" defTabSz="4387507" rtl="0" eaLnBrk="1" latinLnBrk="0" hangingPunct="1">
      <a:defRPr sz="8600" kern="1200">
        <a:solidFill>
          <a:schemeClr val="tx1"/>
        </a:solidFill>
        <a:latin typeface="+mn-lt"/>
        <a:ea typeface="+mn-ea"/>
        <a:cs typeface="+mn-cs"/>
      </a:defRPr>
    </a:lvl8pPr>
    <a:lvl9pPr marL="17550034" algn="l" defTabSz="4387507"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5" d="100"/>
          <a:sy n="25" d="100"/>
        </p:scale>
        <p:origin x="-1950" y="-7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45F571-9F8F-4334-83B3-91861E18D9BF}" type="datetimeFigureOut">
              <a:rPr lang="en-US" smtClean="0"/>
              <a:t>5/26/2015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1B58DC-AA57-4462-A0E0-0A960D2AEED8}" type="slidenum">
              <a:rPr lang="en-US" smtClean="0"/>
              <a:t>‹#›</a:t>
            </a:fld>
            <a:endParaRPr lang="en-US" dirty="0"/>
          </a:p>
        </p:txBody>
      </p:sp>
    </p:spTree>
    <p:extLst>
      <p:ext uri="{BB962C8B-B14F-4D97-AF65-F5344CB8AC3E}">
        <p14:creationId xmlns:p14="http://schemas.microsoft.com/office/powerpoint/2010/main" val="3042473568"/>
      </p:ext>
    </p:extLst>
  </p:cSld>
  <p:clrMap bg1="lt1" tx1="dk1" bg2="lt2" tx2="dk2" accent1="accent1" accent2="accent2" accent3="accent3" accent4="accent4" accent5="accent5" accent6="accent6" hlink="hlink" folHlink="folHlink"/>
  <p:notesStyle>
    <a:lvl1pPr marL="0" algn="l" defTabSz="914256" rtl="0" eaLnBrk="1" latinLnBrk="0" hangingPunct="1">
      <a:defRPr sz="1000" kern="1200">
        <a:solidFill>
          <a:schemeClr val="tx1"/>
        </a:solidFill>
        <a:latin typeface="+mn-lt"/>
        <a:ea typeface="+mn-ea"/>
        <a:cs typeface="+mn-cs"/>
      </a:defRPr>
    </a:lvl1pPr>
    <a:lvl2pPr marL="457128" algn="l" defTabSz="914256" rtl="0" eaLnBrk="1" latinLnBrk="0" hangingPunct="1">
      <a:defRPr sz="1000" kern="1200">
        <a:solidFill>
          <a:schemeClr val="tx1"/>
        </a:solidFill>
        <a:latin typeface="+mn-lt"/>
        <a:ea typeface="+mn-ea"/>
        <a:cs typeface="+mn-cs"/>
      </a:defRPr>
    </a:lvl2pPr>
    <a:lvl3pPr marL="914256" algn="l" defTabSz="914256" rtl="0" eaLnBrk="1" latinLnBrk="0" hangingPunct="1">
      <a:defRPr sz="1000" kern="1200">
        <a:solidFill>
          <a:schemeClr val="tx1"/>
        </a:solidFill>
        <a:latin typeface="+mn-lt"/>
        <a:ea typeface="+mn-ea"/>
        <a:cs typeface="+mn-cs"/>
      </a:defRPr>
    </a:lvl3pPr>
    <a:lvl4pPr marL="1371379" algn="l" defTabSz="914256" rtl="0" eaLnBrk="1" latinLnBrk="0" hangingPunct="1">
      <a:defRPr sz="1000" kern="1200">
        <a:solidFill>
          <a:schemeClr val="tx1"/>
        </a:solidFill>
        <a:latin typeface="+mn-lt"/>
        <a:ea typeface="+mn-ea"/>
        <a:cs typeface="+mn-cs"/>
      </a:defRPr>
    </a:lvl4pPr>
    <a:lvl5pPr marL="1828507" algn="l" defTabSz="914256" rtl="0" eaLnBrk="1" latinLnBrk="0" hangingPunct="1">
      <a:defRPr sz="1000" kern="1200">
        <a:solidFill>
          <a:schemeClr val="tx1"/>
        </a:solidFill>
        <a:latin typeface="+mn-lt"/>
        <a:ea typeface="+mn-ea"/>
        <a:cs typeface="+mn-cs"/>
      </a:defRPr>
    </a:lvl5pPr>
    <a:lvl6pPr marL="2285635" algn="l" defTabSz="914256" rtl="0" eaLnBrk="1" latinLnBrk="0" hangingPunct="1">
      <a:defRPr sz="1000" kern="1200">
        <a:solidFill>
          <a:schemeClr val="tx1"/>
        </a:solidFill>
        <a:latin typeface="+mn-lt"/>
        <a:ea typeface="+mn-ea"/>
        <a:cs typeface="+mn-cs"/>
      </a:defRPr>
    </a:lvl6pPr>
    <a:lvl7pPr marL="2742763" algn="l" defTabSz="914256" rtl="0" eaLnBrk="1" latinLnBrk="0" hangingPunct="1">
      <a:defRPr sz="1000" kern="1200">
        <a:solidFill>
          <a:schemeClr val="tx1"/>
        </a:solidFill>
        <a:latin typeface="+mn-lt"/>
        <a:ea typeface="+mn-ea"/>
        <a:cs typeface="+mn-cs"/>
      </a:defRPr>
    </a:lvl7pPr>
    <a:lvl8pPr marL="3199886" algn="l" defTabSz="914256" rtl="0" eaLnBrk="1" latinLnBrk="0" hangingPunct="1">
      <a:defRPr sz="1000" kern="1200">
        <a:solidFill>
          <a:schemeClr val="tx1"/>
        </a:solidFill>
        <a:latin typeface="+mn-lt"/>
        <a:ea typeface="+mn-ea"/>
        <a:cs typeface="+mn-cs"/>
      </a:defRPr>
    </a:lvl8pPr>
    <a:lvl9pPr marL="3657014" algn="l" defTabSz="914256"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2808" indent="0" algn="ctr">
              <a:buNone/>
              <a:defRPr>
                <a:solidFill>
                  <a:schemeClr val="tx1">
                    <a:tint val="75000"/>
                  </a:schemeClr>
                </a:solidFill>
              </a:defRPr>
            </a:lvl2pPr>
            <a:lvl3pPr marL="4385616" indent="0" algn="ctr">
              <a:buNone/>
              <a:defRPr>
                <a:solidFill>
                  <a:schemeClr val="tx1">
                    <a:tint val="75000"/>
                  </a:schemeClr>
                </a:solidFill>
              </a:defRPr>
            </a:lvl3pPr>
            <a:lvl4pPr marL="6578424" indent="0" algn="ctr">
              <a:buNone/>
              <a:defRPr>
                <a:solidFill>
                  <a:schemeClr val="tx1">
                    <a:tint val="75000"/>
                  </a:schemeClr>
                </a:solidFill>
              </a:defRPr>
            </a:lvl4pPr>
            <a:lvl5pPr marL="8771222" indent="0" algn="ctr">
              <a:buNone/>
              <a:defRPr>
                <a:solidFill>
                  <a:schemeClr val="tx1">
                    <a:tint val="75000"/>
                  </a:schemeClr>
                </a:solidFill>
              </a:defRPr>
            </a:lvl5pPr>
            <a:lvl6pPr marL="10964021" indent="0" algn="ctr">
              <a:buNone/>
              <a:defRPr>
                <a:solidFill>
                  <a:schemeClr val="tx1">
                    <a:tint val="75000"/>
                  </a:schemeClr>
                </a:solidFill>
              </a:defRPr>
            </a:lvl6pPr>
            <a:lvl7pPr marL="13156824" indent="0" algn="ctr">
              <a:buNone/>
              <a:defRPr>
                <a:solidFill>
                  <a:schemeClr val="tx1">
                    <a:tint val="75000"/>
                  </a:schemeClr>
                </a:solidFill>
              </a:defRPr>
            </a:lvl7pPr>
            <a:lvl8pPr marL="15349632" indent="0" algn="ctr">
              <a:buNone/>
              <a:defRPr>
                <a:solidFill>
                  <a:schemeClr val="tx1">
                    <a:tint val="75000"/>
                  </a:schemeClr>
                </a:solidFill>
              </a:defRPr>
            </a:lvl8pPr>
            <a:lvl9pPr marL="1754244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extLst>
      <p:ext uri="{BB962C8B-B14F-4D97-AF65-F5344CB8AC3E}">
        <p14:creationId xmlns:p14="http://schemas.microsoft.com/office/powerpoint/2010/main" val="1121384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extLst>
      <p:ext uri="{BB962C8B-B14F-4D97-AF65-F5344CB8AC3E}">
        <p14:creationId xmlns:p14="http://schemas.microsoft.com/office/powerpoint/2010/main" val="70723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4"/>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4"/>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extLst>
      <p:ext uri="{BB962C8B-B14F-4D97-AF65-F5344CB8AC3E}">
        <p14:creationId xmlns:p14="http://schemas.microsoft.com/office/powerpoint/2010/main" val="3683180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extLst>
      <p:ext uri="{BB962C8B-B14F-4D97-AF65-F5344CB8AC3E}">
        <p14:creationId xmlns:p14="http://schemas.microsoft.com/office/powerpoint/2010/main" val="368414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2808" indent="0">
              <a:buNone/>
              <a:defRPr sz="8600">
                <a:solidFill>
                  <a:schemeClr val="tx1">
                    <a:tint val="75000"/>
                  </a:schemeClr>
                </a:solidFill>
              </a:defRPr>
            </a:lvl2pPr>
            <a:lvl3pPr marL="4385616" indent="0">
              <a:buNone/>
              <a:defRPr sz="7700">
                <a:solidFill>
                  <a:schemeClr val="tx1">
                    <a:tint val="75000"/>
                  </a:schemeClr>
                </a:solidFill>
              </a:defRPr>
            </a:lvl3pPr>
            <a:lvl4pPr marL="6578424" indent="0">
              <a:buNone/>
              <a:defRPr sz="6700">
                <a:solidFill>
                  <a:schemeClr val="tx1">
                    <a:tint val="75000"/>
                  </a:schemeClr>
                </a:solidFill>
              </a:defRPr>
            </a:lvl4pPr>
            <a:lvl5pPr marL="8771222" indent="0">
              <a:buNone/>
              <a:defRPr sz="6700">
                <a:solidFill>
                  <a:schemeClr val="tx1">
                    <a:tint val="75000"/>
                  </a:schemeClr>
                </a:solidFill>
              </a:defRPr>
            </a:lvl5pPr>
            <a:lvl6pPr marL="10964021" indent="0">
              <a:buNone/>
              <a:defRPr sz="6700">
                <a:solidFill>
                  <a:schemeClr val="tx1">
                    <a:tint val="75000"/>
                  </a:schemeClr>
                </a:solidFill>
              </a:defRPr>
            </a:lvl6pPr>
            <a:lvl7pPr marL="13156824" indent="0">
              <a:buNone/>
              <a:defRPr sz="6700">
                <a:solidFill>
                  <a:schemeClr val="tx1">
                    <a:tint val="75000"/>
                  </a:schemeClr>
                </a:solidFill>
              </a:defRPr>
            </a:lvl7pPr>
            <a:lvl8pPr marL="15349632" indent="0">
              <a:buNone/>
              <a:defRPr sz="6700">
                <a:solidFill>
                  <a:schemeClr val="tx1">
                    <a:tint val="75000"/>
                  </a:schemeClr>
                </a:solidFill>
              </a:defRPr>
            </a:lvl8pPr>
            <a:lvl9pPr marL="1754244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extLst>
      <p:ext uri="{BB962C8B-B14F-4D97-AF65-F5344CB8AC3E}">
        <p14:creationId xmlns:p14="http://schemas.microsoft.com/office/powerpoint/2010/main" val="1728604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D26CB9-01E4-44B8-8084-BCC418CF4A2D}" type="datetimeFigureOut">
              <a:rPr lang="en-US" smtClean="0"/>
              <a:pPr/>
              <a:t>5/26/2015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extLst>
      <p:ext uri="{BB962C8B-B14F-4D97-AF65-F5344CB8AC3E}">
        <p14:creationId xmlns:p14="http://schemas.microsoft.com/office/powerpoint/2010/main" val="269969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2808" indent="0">
              <a:buNone/>
              <a:defRPr sz="9600" b="1"/>
            </a:lvl2pPr>
            <a:lvl3pPr marL="4385616" indent="0">
              <a:buNone/>
              <a:defRPr sz="8600" b="1"/>
            </a:lvl3pPr>
            <a:lvl4pPr marL="6578424" indent="0">
              <a:buNone/>
              <a:defRPr sz="7700" b="1"/>
            </a:lvl4pPr>
            <a:lvl5pPr marL="8771222" indent="0">
              <a:buNone/>
              <a:defRPr sz="7700" b="1"/>
            </a:lvl5pPr>
            <a:lvl6pPr marL="10964021" indent="0">
              <a:buNone/>
              <a:defRPr sz="7700" b="1"/>
            </a:lvl6pPr>
            <a:lvl7pPr marL="13156824" indent="0">
              <a:buNone/>
              <a:defRPr sz="7700" b="1"/>
            </a:lvl7pPr>
            <a:lvl8pPr marL="15349632" indent="0">
              <a:buNone/>
              <a:defRPr sz="7700" b="1"/>
            </a:lvl8pPr>
            <a:lvl9pPr marL="1754244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2808" indent="0">
              <a:buNone/>
              <a:defRPr sz="9600" b="1"/>
            </a:lvl2pPr>
            <a:lvl3pPr marL="4385616" indent="0">
              <a:buNone/>
              <a:defRPr sz="8600" b="1"/>
            </a:lvl3pPr>
            <a:lvl4pPr marL="6578424" indent="0">
              <a:buNone/>
              <a:defRPr sz="7700" b="1"/>
            </a:lvl4pPr>
            <a:lvl5pPr marL="8771222" indent="0">
              <a:buNone/>
              <a:defRPr sz="7700" b="1"/>
            </a:lvl5pPr>
            <a:lvl6pPr marL="10964021" indent="0">
              <a:buNone/>
              <a:defRPr sz="7700" b="1"/>
            </a:lvl6pPr>
            <a:lvl7pPr marL="13156824" indent="0">
              <a:buNone/>
              <a:defRPr sz="7700" b="1"/>
            </a:lvl7pPr>
            <a:lvl8pPr marL="15349632" indent="0">
              <a:buNone/>
              <a:defRPr sz="7700" b="1"/>
            </a:lvl8pPr>
            <a:lvl9pPr marL="1754244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26CB9-01E4-44B8-8084-BCC418CF4A2D}" type="datetimeFigureOut">
              <a:rPr lang="en-US" smtClean="0"/>
              <a:pPr/>
              <a:t>5/26/2015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dirty="0"/>
          </a:p>
        </p:txBody>
      </p:sp>
    </p:spTree>
    <p:extLst>
      <p:ext uri="{BB962C8B-B14F-4D97-AF65-F5344CB8AC3E}">
        <p14:creationId xmlns:p14="http://schemas.microsoft.com/office/powerpoint/2010/main" val="3236903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5/26/2015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dirty="0"/>
          </a:p>
        </p:txBody>
      </p:sp>
    </p:spTree>
    <p:extLst>
      <p:ext uri="{BB962C8B-B14F-4D97-AF65-F5344CB8AC3E}">
        <p14:creationId xmlns:p14="http://schemas.microsoft.com/office/powerpoint/2010/main" val="658628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dirty="0"/>
          </a:p>
        </p:txBody>
      </p:sp>
    </p:spTree>
    <p:extLst>
      <p:ext uri="{BB962C8B-B14F-4D97-AF65-F5344CB8AC3E}">
        <p14:creationId xmlns:p14="http://schemas.microsoft.com/office/powerpoint/2010/main" val="2914027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2808" indent="0">
              <a:buNone/>
              <a:defRPr sz="5800"/>
            </a:lvl2pPr>
            <a:lvl3pPr marL="4385616" indent="0">
              <a:buNone/>
              <a:defRPr sz="4800"/>
            </a:lvl3pPr>
            <a:lvl4pPr marL="6578424" indent="0">
              <a:buNone/>
              <a:defRPr sz="4300"/>
            </a:lvl4pPr>
            <a:lvl5pPr marL="8771222" indent="0">
              <a:buNone/>
              <a:defRPr sz="4300"/>
            </a:lvl5pPr>
            <a:lvl6pPr marL="10964021" indent="0">
              <a:buNone/>
              <a:defRPr sz="4300"/>
            </a:lvl6pPr>
            <a:lvl7pPr marL="13156824" indent="0">
              <a:buNone/>
              <a:defRPr sz="4300"/>
            </a:lvl7pPr>
            <a:lvl8pPr marL="15349632" indent="0">
              <a:buNone/>
              <a:defRPr sz="4300"/>
            </a:lvl8pPr>
            <a:lvl9pPr marL="1754244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extLst>
      <p:ext uri="{BB962C8B-B14F-4D97-AF65-F5344CB8AC3E}">
        <p14:creationId xmlns:p14="http://schemas.microsoft.com/office/powerpoint/2010/main" val="1982976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2808" indent="0">
              <a:buNone/>
              <a:defRPr sz="13400"/>
            </a:lvl2pPr>
            <a:lvl3pPr marL="4385616" indent="0">
              <a:buNone/>
              <a:defRPr sz="11500"/>
            </a:lvl3pPr>
            <a:lvl4pPr marL="6578424" indent="0">
              <a:buNone/>
              <a:defRPr sz="9600"/>
            </a:lvl4pPr>
            <a:lvl5pPr marL="8771222" indent="0">
              <a:buNone/>
              <a:defRPr sz="9600"/>
            </a:lvl5pPr>
            <a:lvl6pPr marL="10964021" indent="0">
              <a:buNone/>
              <a:defRPr sz="9600"/>
            </a:lvl6pPr>
            <a:lvl7pPr marL="13156824" indent="0">
              <a:buNone/>
              <a:defRPr sz="9600"/>
            </a:lvl7pPr>
            <a:lvl8pPr marL="15349632" indent="0">
              <a:buNone/>
              <a:defRPr sz="9600"/>
            </a:lvl8pPr>
            <a:lvl9pPr marL="1754244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2808" indent="0">
              <a:buNone/>
              <a:defRPr sz="5800"/>
            </a:lvl2pPr>
            <a:lvl3pPr marL="4385616" indent="0">
              <a:buNone/>
              <a:defRPr sz="4800"/>
            </a:lvl3pPr>
            <a:lvl4pPr marL="6578424" indent="0">
              <a:buNone/>
              <a:defRPr sz="4300"/>
            </a:lvl4pPr>
            <a:lvl5pPr marL="8771222" indent="0">
              <a:buNone/>
              <a:defRPr sz="4300"/>
            </a:lvl5pPr>
            <a:lvl6pPr marL="10964021" indent="0">
              <a:buNone/>
              <a:defRPr sz="4300"/>
            </a:lvl6pPr>
            <a:lvl7pPr marL="13156824" indent="0">
              <a:buNone/>
              <a:defRPr sz="4300"/>
            </a:lvl7pPr>
            <a:lvl8pPr marL="15349632" indent="0">
              <a:buNone/>
              <a:defRPr sz="4300"/>
            </a:lvl8pPr>
            <a:lvl9pPr marL="1754244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extLst>
      <p:ext uri="{BB962C8B-B14F-4D97-AF65-F5344CB8AC3E}">
        <p14:creationId xmlns:p14="http://schemas.microsoft.com/office/powerpoint/2010/main" val="2512345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552" tIns="219288" rIns="438552" bIns="21928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7"/>
            <a:ext cx="39502080" cy="21724622"/>
          </a:xfrm>
          <a:prstGeom prst="rect">
            <a:avLst/>
          </a:prstGeom>
        </p:spPr>
        <p:txBody>
          <a:bodyPr vert="horz" lIns="438552" tIns="219288" rIns="438552" bIns="21928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552" tIns="219288" rIns="438552" bIns="219288" rtlCol="0" anchor="ctr"/>
          <a:lstStyle>
            <a:lvl1pPr algn="l">
              <a:defRPr sz="5800">
                <a:solidFill>
                  <a:schemeClr val="tx1">
                    <a:tint val="75000"/>
                  </a:schemeClr>
                </a:solidFill>
              </a:defRPr>
            </a:lvl1pPr>
          </a:lstStyle>
          <a:p>
            <a:fld id="{D9D26CB9-01E4-44B8-8084-BCC418CF4A2D}" type="datetimeFigureOut">
              <a:rPr lang="en-US" smtClean="0"/>
              <a:pPr/>
              <a:t>5/26/2015</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552" tIns="219288" rIns="438552" bIns="219288"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552" tIns="219288" rIns="438552" bIns="219288" rtlCol="0" anchor="ctr"/>
          <a:lstStyle>
            <a:lvl1pPr algn="r">
              <a:defRPr sz="5800">
                <a:solidFill>
                  <a:schemeClr val="tx1">
                    <a:tint val="75000"/>
                  </a:schemeClr>
                </a:solidFill>
              </a:defRPr>
            </a:lvl1pPr>
          </a:lstStyle>
          <a:p>
            <a:fld id="{8EAD30C5-67B1-44D9-8976-9ADE03107179}" type="slidenum">
              <a:rPr lang="en-US" smtClean="0"/>
              <a:pPr/>
              <a:t>‹#›</a:t>
            </a:fld>
            <a:endParaRPr lang="en-US" dirty="0"/>
          </a:p>
        </p:txBody>
      </p:sp>
    </p:spTree>
    <p:extLst>
      <p:ext uri="{BB962C8B-B14F-4D97-AF65-F5344CB8AC3E}">
        <p14:creationId xmlns:p14="http://schemas.microsoft.com/office/powerpoint/2010/main" val="225389044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4385616" rtl="0" eaLnBrk="1" latinLnBrk="0" hangingPunct="1">
        <a:spcBef>
          <a:spcPct val="0"/>
        </a:spcBef>
        <a:buNone/>
        <a:defRPr sz="21100" kern="1200">
          <a:solidFill>
            <a:schemeClr val="tx1"/>
          </a:solidFill>
          <a:latin typeface="+mj-lt"/>
          <a:ea typeface="+mj-ea"/>
          <a:cs typeface="+mj-cs"/>
        </a:defRPr>
      </a:lvl1pPr>
    </p:titleStyle>
    <p:bodyStyle>
      <a:lvl1pPr marL="1644600" indent="-1644600" algn="l" defTabSz="4385616"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3304" indent="-1370496" algn="l" defTabSz="4385616"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2008" indent="-1096397" algn="l" defTabSz="4385616"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4816" indent="-1096397" algn="l" defTabSz="4385616"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67624" indent="-1096397" algn="l" defTabSz="4385616"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0432" indent="-1096397" algn="l" defTabSz="4385616"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53240" indent="-1096397" algn="l" defTabSz="4385616"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46038" indent="-1096397" algn="l" defTabSz="4385616"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38837" indent="-1096397" algn="l" defTabSz="4385616"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5616" rtl="0" eaLnBrk="1" latinLnBrk="0" hangingPunct="1">
        <a:defRPr sz="8600" kern="1200">
          <a:solidFill>
            <a:schemeClr val="tx1"/>
          </a:solidFill>
          <a:latin typeface="+mn-lt"/>
          <a:ea typeface="+mn-ea"/>
          <a:cs typeface="+mn-cs"/>
        </a:defRPr>
      </a:lvl1pPr>
      <a:lvl2pPr marL="2192808" algn="l" defTabSz="4385616" rtl="0" eaLnBrk="1" latinLnBrk="0" hangingPunct="1">
        <a:defRPr sz="8600" kern="1200">
          <a:solidFill>
            <a:schemeClr val="tx1"/>
          </a:solidFill>
          <a:latin typeface="+mn-lt"/>
          <a:ea typeface="+mn-ea"/>
          <a:cs typeface="+mn-cs"/>
        </a:defRPr>
      </a:lvl2pPr>
      <a:lvl3pPr marL="4385616" algn="l" defTabSz="4385616" rtl="0" eaLnBrk="1" latinLnBrk="0" hangingPunct="1">
        <a:defRPr sz="8600" kern="1200">
          <a:solidFill>
            <a:schemeClr val="tx1"/>
          </a:solidFill>
          <a:latin typeface="+mn-lt"/>
          <a:ea typeface="+mn-ea"/>
          <a:cs typeface="+mn-cs"/>
        </a:defRPr>
      </a:lvl3pPr>
      <a:lvl4pPr marL="6578424" algn="l" defTabSz="4385616" rtl="0" eaLnBrk="1" latinLnBrk="0" hangingPunct="1">
        <a:defRPr sz="8600" kern="1200">
          <a:solidFill>
            <a:schemeClr val="tx1"/>
          </a:solidFill>
          <a:latin typeface="+mn-lt"/>
          <a:ea typeface="+mn-ea"/>
          <a:cs typeface="+mn-cs"/>
        </a:defRPr>
      </a:lvl4pPr>
      <a:lvl5pPr marL="8771222" algn="l" defTabSz="4385616" rtl="0" eaLnBrk="1" latinLnBrk="0" hangingPunct="1">
        <a:defRPr sz="8600" kern="1200">
          <a:solidFill>
            <a:schemeClr val="tx1"/>
          </a:solidFill>
          <a:latin typeface="+mn-lt"/>
          <a:ea typeface="+mn-ea"/>
          <a:cs typeface="+mn-cs"/>
        </a:defRPr>
      </a:lvl5pPr>
      <a:lvl6pPr marL="10964021" algn="l" defTabSz="4385616" rtl="0" eaLnBrk="1" latinLnBrk="0" hangingPunct="1">
        <a:defRPr sz="8600" kern="1200">
          <a:solidFill>
            <a:schemeClr val="tx1"/>
          </a:solidFill>
          <a:latin typeface="+mn-lt"/>
          <a:ea typeface="+mn-ea"/>
          <a:cs typeface="+mn-cs"/>
        </a:defRPr>
      </a:lvl6pPr>
      <a:lvl7pPr marL="13156824" algn="l" defTabSz="4385616" rtl="0" eaLnBrk="1" latinLnBrk="0" hangingPunct="1">
        <a:defRPr sz="8600" kern="1200">
          <a:solidFill>
            <a:schemeClr val="tx1"/>
          </a:solidFill>
          <a:latin typeface="+mn-lt"/>
          <a:ea typeface="+mn-ea"/>
          <a:cs typeface="+mn-cs"/>
        </a:defRPr>
      </a:lvl7pPr>
      <a:lvl8pPr marL="15349632" algn="l" defTabSz="4385616" rtl="0" eaLnBrk="1" latinLnBrk="0" hangingPunct="1">
        <a:defRPr sz="8600" kern="1200">
          <a:solidFill>
            <a:schemeClr val="tx1"/>
          </a:solidFill>
          <a:latin typeface="+mn-lt"/>
          <a:ea typeface="+mn-ea"/>
          <a:cs typeface="+mn-cs"/>
        </a:defRPr>
      </a:lvl8pPr>
      <a:lvl9pPr marL="17542440" algn="l" defTabSz="4385616"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wmf"/><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su-mcecs_logo.jpg"/>
          <p:cNvPicPr>
            <a:picLocks noChangeAspect="1"/>
          </p:cNvPicPr>
          <p:nvPr/>
        </p:nvPicPr>
        <p:blipFill>
          <a:blip r:embed="rId2"/>
          <a:stretch>
            <a:fillRect/>
          </a:stretch>
        </p:blipFill>
        <p:spPr>
          <a:xfrm>
            <a:off x="36576002" y="29596557"/>
            <a:ext cx="6008914" cy="2464594"/>
          </a:xfrm>
          <a:prstGeom prst="rect">
            <a:avLst/>
          </a:prstGeom>
        </p:spPr>
      </p:pic>
      <p:sp>
        <p:nvSpPr>
          <p:cNvPr id="5" name="TextBox 4"/>
          <p:cNvSpPr txBox="1"/>
          <p:nvPr/>
        </p:nvSpPr>
        <p:spPr>
          <a:xfrm>
            <a:off x="1502229" y="29994691"/>
            <a:ext cx="25668514" cy="1437811"/>
          </a:xfrm>
          <a:prstGeom prst="rect">
            <a:avLst/>
          </a:prstGeom>
          <a:noFill/>
        </p:spPr>
        <p:txBody>
          <a:bodyPr wrap="square" lIns="73829" tIns="36917" rIns="73829" bIns="36917" rtlCol="0">
            <a:spAutoFit/>
          </a:bodyPr>
          <a:lstStyle/>
          <a:p>
            <a:r>
              <a:rPr lang="en-US" dirty="0" smtClean="0"/>
              <a:t>Department of Electrical and Computer Engineering</a:t>
            </a:r>
            <a:endParaRPr lang="en-US" dirty="0"/>
          </a:p>
        </p:txBody>
      </p:sp>
      <p:pic>
        <p:nvPicPr>
          <p:cNvPr id="18" name="Picture 17" descr="Intel Leap Ahead Logo"/>
          <p:cNvPicPr/>
          <p:nvPr/>
        </p:nvPicPr>
        <p:blipFill>
          <a:blip r:embed="rId3" cstate="print"/>
          <a:srcRect/>
          <a:stretch>
            <a:fillRect/>
          </a:stretch>
        </p:blipFill>
        <p:spPr bwMode="auto">
          <a:xfrm>
            <a:off x="2286000" y="1933577"/>
            <a:ext cx="5621315" cy="3682575"/>
          </a:xfrm>
          <a:prstGeom prst="rect">
            <a:avLst/>
          </a:prstGeom>
          <a:noFill/>
          <a:ln w="9525">
            <a:noFill/>
            <a:miter lim="800000"/>
            <a:headEnd/>
            <a:tailEnd/>
          </a:ln>
        </p:spPr>
      </p:pic>
      <p:sp>
        <p:nvSpPr>
          <p:cNvPr id="12" name="TextBox 11"/>
          <p:cNvSpPr txBox="1"/>
          <p:nvPr/>
        </p:nvSpPr>
        <p:spPr>
          <a:xfrm>
            <a:off x="11125200" y="1951268"/>
            <a:ext cx="22109899" cy="4308872"/>
          </a:xfrm>
          <a:prstGeom prst="rect">
            <a:avLst/>
          </a:prstGeom>
          <a:noFill/>
        </p:spPr>
        <p:txBody>
          <a:bodyPr wrap="none" rtlCol="0">
            <a:spAutoFit/>
          </a:bodyPr>
          <a:lstStyle/>
          <a:p>
            <a:r>
              <a:rPr lang="en-US" sz="16600" dirty="0" smtClean="0">
                <a:solidFill>
                  <a:schemeClr val="tx2"/>
                </a:solidFill>
              </a:rPr>
              <a:t>Signal Integrity Education</a:t>
            </a:r>
          </a:p>
          <a:p>
            <a:r>
              <a:rPr lang="en-US" sz="5400" dirty="0" smtClean="0">
                <a:solidFill>
                  <a:schemeClr val="tx2"/>
                </a:solidFill>
              </a:rPr>
              <a:t>By: Travis Berger and Luis Santiago</a:t>
            </a:r>
          </a:p>
          <a:p>
            <a:r>
              <a:rPr lang="en-US" sz="5400" dirty="0" smtClean="0">
                <a:solidFill>
                  <a:schemeClr val="tx2"/>
                </a:solidFill>
              </a:rPr>
              <a:t>Sponsor: Tony Muilenburg          	Advisor: Dr. James Morris</a:t>
            </a:r>
            <a:endParaRPr lang="en-US" sz="4800" dirty="0">
              <a:solidFill>
                <a:schemeClr val="tx2"/>
              </a:solidFill>
            </a:endParaRPr>
          </a:p>
        </p:txBody>
      </p:sp>
      <p:pic>
        <p:nvPicPr>
          <p:cNvPr id="20" name="Picture 19" descr="ev_board.bmp"/>
          <p:cNvPicPr/>
          <p:nvPr/>
        </p:nvPicPr>
        <p:blipFill>
          <a:blip r:embed="rId4">
            <a:extLst>
              <a:ext uri="{28A0092B-C50C-407E-A947-70E740481C1C}">
                <a14:useLocalDpi xmlns:a14="http://schemas.microsoft.com/office/drawing/2010/main" val="0"/>
              </a:ext>
            </a:extLst>
          </a:blip>
          <a:srcRect/>
          <a:stretch>
            <a:fillRect/>
          </a:stretch>
        </p:blipFill>
        <p:spPr bwMode="auto">
          <a:xfrm>
            <a:off x="1381081" y="17887341"/>
            <a:ext cx="9677400" cy="5334000"/>
          </a:xfrm>
          <a:prstGeom prst="rect">
            <a:avLst/>
          </a:prstGeom>
          <a:noFill/>
          <a:ln>
            <a:noFill/>
          </a:ln>
        </p:spPr>
      </p:pic>
      <p:sp>
        <p:nvSpPr>
          <p:cNvPr id="21" name="Rectangle 20"/>
          <p:cNvSpPr/>
          <p:nvPr/>
        </p:nvSpPr>
        <p:spPr>
          <a:xfrm>
            <a:off x="1272411" y="14858374"/>
            <a:ext cx="11063221" cy="2554545"/>
          </a:xfrm>
          <a:prstGeom prst="rect">
            <a:avLst/>
          </a:prstGeom>
        </p:spPr>
        <p:txBody>
          <a:bodyPr wrap="none">
            <a:spAutoFit/>
          </a:bodyPr>
          <a:lstStyle/>
          <a:p>
            <a:pPr algn="ctr"/>
            <a:r>
              <a:rPr lang="en-US" sz="8000" dirty="0" smtClean="0">
                <a:solidFill>
                  <a:schemeClr val="tx2"/>
                </a:solidFill>
              </a:rPr>
              <a:t>Education Engagement</a:t>
            </a:r>
          </a:p>
          <a:p>
            <a:r>
              <a:rPr lang="en-US" sz="8000" dirty="0" smtClean="0">
                <a:solidFill>
                  <a:schemeClr val="tx2"/>
                </a:solidFill>
              </a:rPr>
              <a:t>Electrical Validation Board</a:t>
            </a:r>
            <a:endParaRPr lang="en-US" sz="7200" dirty="0">
              <a:solidFill>
                <a:schemeClr val="tx2"/>
              </a:solidFill>
            </a:endParaRPr>
          </a:p>
        </p:txBody>
      </p:sp>
      <p:sp>
        <p:nvSpPr>
          <p:cNvPr id="24" name="Rectangle 23"/>
          <p:cNvSpPr/>
          <p:nvPr/>
        </p:nvSpPr>
        <p:spPr>
          <a:xfrm>
            <a:off x="13294752" y="14992023"/>
            <a:ext cx="14630159" cy="1446550"/>
          </a:xfrm>
          <a:prstGeom prst="rect">
            <a:avLst/>
          </a:prstGeom>
        </p:spPr>
        <p:txBody>
          <a:bodyPr wrap="none">
            <a:spAutoFit/>
          </a:bodyPr>
          <a:lstStyle/>
          <a:p>
            <a:r>
              <a:rPr lang="en-US" sz="8800" dirty="0" smtClean="0">
                <a:solidFill>
                  <a:schemeClr val="tx2"/>
                </a:solidFill>
              </a:rPr>
              <a:t>Mixed Signal Ground Technique</a:t>
            </a:r>
            <a:endParaRPr lang="en-US" dirty="0"/>
          </a:p>
        </p:txBody>
      </p:sp>
      <p:sp>
        <p:nvSpPr>
          <p:cNvPr id="25" name="Rectangle 24"/>
          <p:cNvSpPr/>
          <p:nvPr/>
        </p:nvSpPr>
        <p:spPr>
          <a:xfrm>
            <a:off x="16611600" y="7010400"/>
            <a:ext cx="4927118" cy="1569660"/>
          </a:xfrm>
          <a:prstGeom prst="rect">
            <a:avLst/>
          </a:prstGeom>
        </p:spPr>
        <p:txBody>
          <a:bodyPr wrap="none">
            <a:spAutoFit/>
          </a:bodyPr>
          <a:lstStyle/>
          <a:p>
            <a:r>
              <a:rPr lang="en-US" sz="9600" dirty="0" smtClean="0">
                <a:solidFill>
                  <a:schemeClr val="tx2"/>
                </a:solidFill>
              </a:rPr>
              <a:t>Objective</a:t>
            </a:r>
            <a:endParaRPr lang="en-US" dirty="0"/>
          </a:p>
        </p:txBody>
      </p:sp>
      <p:sp>
        <p:nvSpPr>
          <p:cNvPr id="26" name="TextBox 25"/>
          <p:cNvSpPr txBox="1"/>
          <p:nvPr/>
        </p:nvSpPr>
        <p:spPr>
          <a:xfrm>
            <a:off x="1315768" y="9005262"/>
            <a:ext cx="11562032" cy="5509200"/>
          </a:xfrm>
          <a:prstGeom prst="rect">
            <a:avLst/>
          </a:prstGeom>
          <a:noFill/>
        </p:spPr>
        <p:txBody>
          <a:bodyPr wrap="square" rtlCol="0">
            <a:spAutoFit/>
          </a:bodyPr>
          <a:lstStyle/>
          <a:p>
            <a:r>
              <a:rPr lang="en-US" sz="4400" dirty="0" smtClean="0"/>
              <a:t>In order for students and industry members  to build an intuition for signal integrity issues, Intel developed an educational board  to demonstrate these issues with a physical circuit. The Education  Engagement Electrical Validation Board E3VB </a:t>
            </a:r>
            <a:r>
              <a:rPr lang="en-US" sz="4400" dirty="0"/>
              <a:t>h</a:t>
            </a:r>
            <a:r>
              <a:rPr lang="en-US" sz="4400" dirty="0" smtClean="0"/>
              <a:t>elps  bridge the gap between theory learned in the classroom and common problems that occur while measuring circuits  at the bench</a:t>
            </a:r>
            <a:r>
              <a:rPr lang="en-US" sz="4000" dirty="0" smtClean="0"/>
              <a:t>. </a:t>
            </a:r>
            <a:endParaRPr lang="en-US" sz="4000" dirty="0"/>
          </a:p>
        </p:txBody>
      </p:sp>
      <p:sp>
        <p:nvSpPr>
          <p:cNvPr id="29" name="Rectangle 28"/>
          <p:cNvSpPr/>
          <p:nvPr/>
        </p:nvSpPr>
        <p:spPr>
          <a:xfrm>
            <a:off x="13652499" y="16794734"/>
            <a:ext cx="13914666" cy="2185214"/>
          </a:xfrm>
          <a:prstGeom prst="rect">
            <a:avLst/>
          </a:prstGeom>
        </p:spPr>
        <p:txBody>
          <a:bodyPr wrap="square">
            <a:spAutoFit/>
          </a:bodyPr>
          <a:lstStyle/>
          <a:p>
            <a:r>
              <a:rPr lang="en-US" sz="4800" dirty="0"/>
              <a:t>T</a:t>
            </a:r>
            <a:r>
              <a:rPr lang="en-US" sz="4400" dirty="0" smtClean="0"/>
              <a:t>he goal of this experiment was  to highlight signal integrity issues  that occur with improper grounding when a board contains both analog and digital circuity. In mixed signal </a:t>
            </a:r>
            <a:endParaRPr lang="en-US" sz="4400"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6991" y="22065711"/>
            <a:ext cx="6813645" cy="5398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3166188" y="6959600"/>
            <a:ext cx="6107185" cy="1569660"/>
          </a:xfrm>
          <a:prstGeom prst="rect">
            <a:avLst/>
          </a:prstGeom>
        </p:spPr>
        <p:txBody>
          <a:bodyPr wrap="none">
            <a:spAutoFit/>
          </a:bodyPr>
          <a:lstStyle/>
          <a:p>
            <a:r>
              <a:rPr lang="en-US" sz="9600" dirty="0" smtClean="0">
                <a:solidFill>
                  <a:schemeClr val="tx2"/>
                </a:solidFill>
              </a:rPr>
              <a:t>Background</a:t>
            </a:r>
            <a:endParaRPr lang="en-US" dirty="0"/>
          </a:p>
        </p:txBody>
      </p:sp>
      <p:sp>
        <p:nvSpPr>
          <p:cNvPr id="2" name="TextBox 1"/>
          <p:cNvSpPr txBox="1"/>
          <p:nvPr/>
        </p:nvSpPr>
        <p:spPr>
          <a:xfrm>
            <a:off x="13934820" y="9005262"/>
            <a:ext cx="12611423" cy="5509200"/>
          </a:xfrm>
          <a:prstGeom prst="rect">
            <a:avLst/>
          </a:prstGeom>
          <a:noFill/>
        </p:spPr>
        <p:txBody>
          <a:bodyPr wrap="square" rtlCol="0">
            <a:spAutoFit/>
          </a:bodyPr>
          <a:lstStyle/>
          <a:p>
            <a:r>
              <a:rPr lang="en-US" sz="4400" dirty="0"/>
              <a:t>The </a:t>
            </a:r>
            <a:r>
              <a:rPr lang="en-US" sz="4400" dirty="0" smtClean="0"/>
              <a:t>objective </a:t>
            </a:r>
            <a:r>
              <a:rPr lang="en-US" sz="4400" dirty="0"/>
              <a:t>of this capstone project was  to help </a:t>
            </a:r>
            <a:r>
              <a:rPr lang="en-US" sz="4400" dirty="0" smtClean="0"/>
              <a:t>improve the </a:t>
            </a:r>
            <a:r>
              <a:rPr lang="en-US" sz="4400" dirty="0"/>
              <a:t>E3VB by adding new experiments to the existing </a:t>
            </a:r>
            <a:r>
              <a:rPr lang="en-US" sz="4400" dirty="0" smtClean="0"/>
              <a:t>board. These experiments were required to work independently from  the E3VB but still be capable of being added to the E3VB in a  future revision. The experiments are designed to be interactive which helps students gain insight into signal integrity issues.</a:t>
            </a:r>
            <a:endParaRPr lang="en-US" sz="4400" dirty="0"/>
          </a:p>
        </p:txBody>
      </p:sp>
      <p:sp>
        <p:nvSpPr>
          <p:cNvPr id="34" name="TextBox 33"/>
          <p:cNvSpPr txBox="1"/>
          <p:nvPr/>
        </p:nvSpPr>
        <p:spPr>
          <a:xfrm>
            <a:off x="1348424" y="25077501"/>
            <a:ext cx="9677400" cy="5078313"/>
          </a:xfrm>
          <a:prstGeom prst="rect">
            <a:avLst/>
          </a:prstGeom>
          <a:noFill/>
        </p:spPr>
        <p:txBody>
          <a:bodyPr wrap="square" numCol="2" spcCol="365760" rtlCol="0">
            <a:spAutoFit/>
          </a:bodyPr>
          <a:lstStyle/>
          <a:p>
            <a:pPr marL="1143000" indent="-1143000">
              <a:buFont typeface="Arial" panose="020B0604020202020204" pitchFamily="34" charset="0"/>
              <a:buChar char="•"/>
            </a:pPr>
            <a:r>
              <a:rPr lang="en-US" sz="3600" dirty="0" smtClean="0"/>
              <a:t>Crosstalk </a:t>
            </a:r>
          </a:p>
          <a:p>
            <a:pPr marL="1143000" indent="-1143000">
              <a:buFont typeface="Arial" panose="020B0604020202020204" pitchFamily="34" charset="0"/>
              <a:buChar char="•"/>
            </a:pPr>
            <a:r>
              <a:rPr lang="en-US" sz="3600" dirty="0" smtClean="0"/>
              <a:t>Decoupling</a:t>
            </a:r>
          </a:p>
          <a:p>
            <a:pPr marL="1143000" indent="-1143000">
              <a:buFont typeface="Arial" panose="020B0604020202020204" pitchFamily="34" charset="0"/>
              <a:buChar char="•"/>
            </a:pPr>
            <a:r>
              <a:rPr lang="en-US" sz="3600" dirty="0" smtClean="0"/>
              <a:t>Corners and Vias</a:t>
            </a:r>
          </a:p>
          <a:p>
            <a:pPr marL="1143000" indent="-1143000">
              <a:buFont typeface="Arial" panose="020B0604020202020204" pitchFamily="34" charset="0"/>
              <a:buChar char="•"/>
            </a:pPr>
            <a:r>
              <a:rPr lang="en-US" sz="3600" dirty="0" smtClean="0"/>
              <a:t>Mystery Traces</a:t>
            </a:r>
          </a:p>
          <a:p>
            <a:pPr marL="1143000" indent="-1143000">
              <a:buFont typeface="Arial" panose="020B0604020202020204" pitchFamily="34" charset="0"/>
              <a:buChar char="•"/>
            </a:pPr>
            <a:r>
              <a:rPr lang="en-US" sz="3600" dirty="0" smtClean="0"/>
              <a:t>Simultaneous </a:t>
            </a:r>
            <a:br>
              <a:rPr lang="en-US" sz="3600" dirty="0" smtClean="0"/>
            </a:br>
            <a:r>
              <a:rPr lang="en-US" sz="3600" dirty="0" smtClean="0"/>
              <a:t>Switching Noise</a:t>
            </a:r>
          </a:p>
          <a:p>
            <a:pPr marL="1143000" indent="-1143000">
              <a:buFont typeface="Arial" panose="020B0604020202020204" pitchFamily="34" charset="0"/>
              <a:buChar char="•"/>
            </a:pPr>
            <a:endParaRPr lang="en-US" sz="3600" dirty="0" smtClean="0"/>
          </a:p>
          <a:p>
            <a:pPr marL="1143000" indent="-1143000">
              <a:buFont typeface="Arial" panose="020B0604020202020204" pitchFamily="34" charset="0"/>
              <a:buChar char="•"/>
            </a:pPr>
            <a:endParaRPr lang="en-US" sz="3600" dirty="0" smtClean="0"/>
          </a:p>
          <a:p>
            <a:endParaRPr lang="en-US" sz="3600" dirty="0" smtClean="0"/>
          </a:p>
          <a:p>
            <a:pPr marL="1143000" indent="-1143000">
              <a:buFont typeface="Arial" panose="020B0604020202020204" pitchFamily="34" charset="0"/>
              <a:buChar char="•"/>
            </a:pPr>
            <a:r>
              <a:rPr lang="en-US" sz="3600" dirty="0" smtClean="0"/>
              <a:t>LCR Transmission Lines</a:t>
            </a:r>
          </a:p>
          <a:p>
            <a:pPr marL="1143000" indent="-1143000">
              <a:buFont typeface="Arial" panose="020B0604020202020204" pitchFamily="34" charset="0"/>
              <a:buChar char="•"/>
            </a:pPr>
            <a:r>
              <a:rPr lang="en-US" sz="3600" dirty="0" smtClean="0"/>
              <a:t>Driver Circuit Comparison</a:t>
            </a:r>
          </a:p>
          <a:p>
            <a:pPr marL="1143000" indent="-1143000">
              <a:buFont typeface="Arial" panose="020B0604020202020204" pitchFamily="34" charset="0"/>
              <a:buChar char="•"/>
            </a:pPr>
            <a:r>
              <a:rPr lang="en-US" sz="3600" dirty="0" smtClean="0"/>
              <a:t>Package Differences</a:t>
            </a:r>
          </a:p>
          <a:p>
            <a:pPr marL="1143000" indent="-1143000">
              <a:buFont typeface="Arial" panose="020B0604020202020204" pitchFamily="34" charset="0"/>
              <a:buChar char="•"/>
            </a:pPr>
            <a:r>
              <a:rPr lang="en-US" sz="3600" dirty="0" smtClean="0"/>
              <a:t>Intersymbol Interference</a:t>
            </a:r>
            <a:endParaRPr lang="en-US" sz="3600" dirty="0"/>
          </a:p>
        </p:txBody>
      </p:sp>
      <p:sp>
        <p:nvSpPr>
          <p:cNvPr id="7" name="TextBox 6"/>
          <p:cNvSpPr txBox="1"/>
          <p:nvPr/>
        </p:nvSpPr>
        <p:spPr>
          <a:xfrm>
            <a:off x="2872114" y="23990780"/>
            <a:ext cx="6630020" cy="1015663"/>
          </a:xfrm>
          <a:prstGeom prst="rect">
            <a:avLst/>
          </a:prstGeom>
          <a:noFill/>
        </p:spPr>
        <p:txBody>
          <a:bodyPr wrap="none" rtlCol="0">
            <a:spAutoFit/>
          </a:bodyPr>
          <a:lstStyle/>
          <a:p>
            <a:r>
              <a:rPr lang="en-US" sz="6000" dirty="0" smtClean="0"/>
              <a:t>Current Experiments</a:t>
            </a:r>
            <a:endParaRPr lang="en-US" sz="6000" dirty="0"/>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6415" y="19563741"/>
            <a:ext cx="5301981"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85156" y="24806309"/>
            <a:ext cx="5215363"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18186" y="24765000"/>
            <a:ext cx="5187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1596415" y="23301737"/>
            <a:ext cx="5006307" cy="1077218"/>
          </a:xfrm>
          <a:prstGeom prst="rect">
            <a:avLst/>
          </a:prstGeom>
          <a:noFill/>
        </p:spPr>
        <p:txBody>
          <a:bodyPr wrap="none" rtlCol="0">
            <a:spAutoFit/>
          </a:bodyPr>
          <a:lstStyle/>
          <a:p>
            <a:r>
              <a:rPr lang="en-US" sz="3200" dirty="0" smtClean="0"/>
              <a:t>Analog signal without digital </a:t>
            </a:r>
          </a:p>
          <a:p>
            <a:r>
              <a:rPr lang="en-US" sz="3200" dirty="0" smtClean="0"/>
              <a:t>Interference </a:t>
            </a:r>
            <a:endParaRPr lang="en-US" sz="3200" dirty="0"/>
          </a:p>
        </p:txBody>
      </p:sp>
      <p:sp>
        <p:nvSpPr>
          <p:cNvPr id="35" name="TextBox 34"/>
          <p:cNvSpPr txBox="1"/>
          <p:nvPr/>
        </p:nvSpPr>
        <p:spPr>
          <a:xfrm>
            <a:off x="13717813" y="28557302"/>
            <a:ext cx="4724178" cy="1077218"/>
          </a:xfrm>
          <a:prstGeom prst="rect">
            <a:avLst/>
          </a:prstGeom>
          <a:noFill/>
        </p:spPr>
        <p:txBody>
          <a:bodyPr wrap="none" rtlCol="0">
            <a:spAutoFit/>
          </a:bodyPr>
          <a:lstStyle/>
          <a:p>
            <a:r>
              <a:rPr lang="en-US" sz="3200" dirty="0" smtClean="0"/>
              <a:t>Analog signal with isolated </a:t>
            </a:r>
          </a:p>
          <a:p>
            <a:r>
              <a:rPr lang="en-US" sz="3200" dirty="0" smtClean="0"/>
              <a:t>GND planes </a:t>
            </a:r>
            <a:endParaRPr lang="en-US" sz="3200" dirty="0"/>
          </a:p>
        </p:txBody>
      </p:sp>
      <p:sp>
        <p:nvSpPr>
          <p:cNvPr id="36" name="TextBox 35"/>
          <p:cNvSpPr txBox="1"/>
          <p:nvPr/>
        </p:nvSpPr>
        <p:spPr>
          <a:xfrm>
            <a:off x="21596415" y="28463909"/>
            <a:ext cx="4542654" cy="1077218"/>
          </a:xfrm>
          <a:prstGeom prst="rect">
            <a:avLst/>
          </a:prstGeom>
          <a:noFill/>
        </p:spPr>
        <p:txBody>
          <a:bodyPr wrap="none" rtlCol="0">
            <a:spAutoFit/>
          </a:bodyPr>
          <a:lstStyle/>
          <a:p>
            <a:r>
              <a:rPr lang="en-US" sz="3200" dirty="0" smtClean="0"/>
              <a:t>Analog signal with shared </a:t>
            </a:r>
          </a:p>
          <a:p>
            <a:r>
              <a:rPr lang="en-US" sz="3200" dirty="0" smtClean="0"/>
              <a:t>return path </a:t>
            </a:r>
            <a:endParaRPr lang="en-US" sz="3200" dirty="0"/>
          </a:p>
        </p:txBody>
      </p:sp>
      <p:pic>
        <p:nvPicPr>
          <p:cNvPr id="103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32302" y="14992023"/>
            <a:ext cx="6298334" cy="4379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8849418" y="9005262"/>
            <a:ext cx="14071889" cy="5509200"/>
          </a:xfrm>
          <a:prstGeom prst="rect">
            <a:avLst/>
          </a:prstGeom>
          <a:noFill/>
        </p:spPr>
        <p:txBody>
          <a:bodyPr wrap="square" rtlCol="0">
            <a:spAutoFit/>
          </a:bodyPr>
          <a:lstStyle/>
          <a:p>
            <a:r>
              <a:rPr lang="en-US" sz="4400" dirty="0" smtClean="0"/>
              <a:t>The </a:t>
            </a:r>
            <a:r>
              <a:rPr lang="en-US" sz="4400" dirty="0"/>
              <a:t>goal of </a:t>
            </a:r>
            <a:r>
              <a:rPr lang="en-US" sz="4400" dirty="0" smtClean="0"/>
              <a:t>this </a:t>
            </a:r>
            <a:r>
              <a:rPr lang="en-US" sz="4400" dirty="0"/>
              <a:t>experiment </a:t>
            </a:r>
            <a:r>
              <a:rPr lang="en-US" sz="4400" dirty="0" smtClean="0"/>
              <a:t>was  </a:t>
            </a:r>
            <a:r>
              <a:rPr lang="en-US" sz="4400" dirty="0"/>
              <a:t>to expand on the Intersymbol  Interference and the Crosstalk experiments currently on the E3VB.  This experiment </a:t>
            </a:r>
            <a:r>
              <a:rPr lang="en-US" sz="4400" dirty="0" smtClean="0"/>
              <a:t>uses </a:t>
            </a:r>
            <a:r>
              <a:rPr lang="en-US" sz="4400" dirty="0" smtClean="0"/>
              <a:t>four aggressor lines in parallel </a:t>
            </a:r>
            <a:r>
              <a:rPr lang="en-US" sz="4400" dirty="0"/>
              <a:t>to  show the effects </a:t>
            </a:r>
            <a:r>
              <a:rPr lang="en-US" sz="4400" dirty="0" smtClean="0"/>
              <a:t>of crosstalk on a nearby victim line</a:t>
            </a:r>
            <a:r>
              <a:rPr lang="en-US" sz="4400" dirty="0"/>
              <a:t>. An LFSR </a:t>
            </a:r>
            <a:r>
              <a:rPr lang="en-US" sz="4400" dirty="0" smtClean="0"/>
              <a:t>was  </a:t>
            </a:r>
            <a:r>
              <a:rPr lang="en-US" sz="4400" dirty="0"/>
              <a:t>used to create a random </a:t>
            </a:r>
            <a:r>
              <a:rPr lang="en-US" sz="4400" dirty="0" smtClean="0"/>
              <a:t>patterns </a:t>
            </a:r>
            <a:r>
              <a:rPr lang="en-US" sz="4400" dirty="0" smtClean="0"/>
              <a:t>for each trace. This shows that the effect on the signal depends on both the  previous symbols and the nearby signals.</a:t>
            </a:r>
            <a:endParaRPr lang="en-US" sz="4400" dirty="0"/>
          </a:p>
        </p:txBody>
      </p:sp>
      <p:sp>
        <p:nvSpPr>
          <p:cNvPr id="30" name="Rectangle 29"/>
          <p:cNvSpPr/>
          <p:nvPr/>
        </p:nvSpPr>
        <p:spPr>
          <a:xfrm>
            <a:off x="29788014" y="6959600"/>
            <a:ext cx="11521552" cy="1446550"/>
          </a:xfrm>
          <a:prstGeom prst="rect">
            <a:avLst/>
          </a:prstGeom>
        </p:spPr>
        <p:txBody>
          <a:bodyPr wrap="none">
            <a:spAutoFit/>
          </a:bodyPr>
          <a:lstStyle/>
          <a:p>
            <a:r>
              <a:rPr lang="en-US" sz="8800" dirty="0" smtClean="0">
                <a:solidFill>
                  <a:schemeClr val="tx2"/>
                </a:solidFill>
              </a:rPr>
              <a:t>Intersymbol Interference</a:t>
            </a:r>
            <a:endParaRPr lang="en-US" dirty="0"/>
          </a:p>
        </p:txBody>
      </p:sp>
      <p:sp>
        <p:nvSpPr>
          <p:cNvPr id="32" name="TextBox 31"/>
          <p:cNvSpPr txBox="1"/>
          <p:nvPr/>
        </p:nvSpPr>
        <p:spPr>
          <a:xfrm>
            <a:off x="28849417" y="19861762"/>
            <a:ext cx="6047642" cy="646331"/>
          </a:xfrm>
          <a:prstGeom prst="rect">
            <a:avLst/>
          </a:prstGeom>
          <a:noFill/>
        </p:spPr>
        <p:txBody>
          <a:bodyPr wrap="square" rtlCol="0">
            <a:spAutoFit/>
          </a:bodyPr>
          <a:lstStyle/>
          <a:p>
            <a:r>
              <a:rPr lang="en-US" sz="3600" dirty="0" smtClean="0"/>
              <a:t>Victim line with no aggressors</a:t>
            </a:r>
          </a:p>
        </p:txBody>
      </p:sp>
      <p:pic>
        <p:nvPicPr>
          <p:cNvPr id="33"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49417" y="14788789"/>
            <a:ext cx="6699373" cy="465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6349887" y="19640685"/>
            <a:ext cx="5512856" cy="1200329"/>
          </a:xfrm>
          <a:prstGeom prst="rect">
            <a:avLst/>
          </a:prstGeom>
          <a:noFill/>
        </p:spPr>
        <p:txBody>
          <a:bodyPr wrap="none" rtlCol="0">
            <a:spAutoFit/>
          </a:bodyPr>
          <a:lstStyle/>
          <a:p>
            <a:r>
              <a:rPr lang="en-US" sz="3600" dirty="0" smtClean="0"/>
              <a:t>Transmission line with two</a:t>
            </a:r>
          </a:p>
          <a:p>
            <a:r>
              <a:rPr lang="en-US" sz="3600" dirty="0" smtClean="0"/>
              <a:t> aggressor lines on each side</a:t>
            </a:r>
            <a:endParaRPr lang="en-US" sz="3600" dirty="0"/>
          </a:p>
        </p:txBody>
      </p:sp>
      <p:sp>
        <p:nvSpPr>
          <p:cNvPr id="6" name="TextBox 5"/>
          <p:cNvSpPr txBox="1"/>
          <p:nvPr/>
        </p:nvSpPr>
        <p:spPr>
          <a:xfrm>
            <a:off x="28849415" y="22056031"/>
            <a:ext cx="6699373" cy="7540526"/>
          </a:xfrm>
          <a:prstGeom prst="rect">
            <a:avLst/>
          </a:prstGeom>
          <a:noFill/>
        </p:spPr>
        <p:txBody>
          <a:bodyPr wrap="square" rtlCol="0">
            <a:spAutoFit/>
          </a:bodyPr>
          <a:lstStyle/>
          <a:p>
            <a:r>
              <a:rPr lang="en-US" sz="4400" dirty="0" smtClean="0"/>
              <a:t>In order to induce Crosstalk the transmission lines  were routed  with only 6 mil of separation between them.  Different series inductor values can be selected to intensify the intersymbol</a:t>
            </a:r>
            <a:r>
              <a:rPr lang="en-US" sz="4400" i="1" dirty="0" smtClean="0"/>
              <a:t> </a:t>
            </a:r>
            <a:r>
              <a:rPr lang="en-US" sz="4400" dirty="0" smtClean="0"/>
              <a:t>interference which helps  the student build an intuition for the cause of these problems. </a:t>
            </a:r>
            <a:endParaRPr lang="en-US" sz="4400" dirty="0"/>
          </a:p>
        </p:txBody>
      </p:sp>
      <p:sp>
        <p:nvSpPr>
          <p:cNvPr id="31" name="Rectangle 30"/>
          <p:cNvSpPr/>
          <p:nvPr/>
        </p:nvSpPr>
        <p:spPr>
          <a:xfrm>
            <a:off x="13652499" y="18769155"/>
            <a:ext cx="7226301" cy="5509200"/>
          </a:xfrm>
          <a:prstGeom prst="rect">
            <a:avLst/>
          </a:prstGeom>
        </p:spPr>
        <p:txBody>
          <a:bodyPr wrap="square">
            <a:spAutoFit/>
          </a:bodyPr>
          <a:lstStyle/>
          <a:p>
            <a:r>
              <a:rPr lang="en-US" sz="4400" dirty="0"/>
              <a:t>a</a:t>
            </a:r>
            <a:r>
              <a:rPr lang="en-US" sz="4400" dirty="0" smtClean="0"/>
              <a:t>pplications the analog portion needs to be isolated from the digital section of the circuit. This experiment allows the students to measure the effects of different isolation techniques  on the analog output signal.</a:t>
            </a:r>
            <a:endParaRPr lang="en-US" sz="4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3098</TotalTime>
  <Words>379</Words>
  <Application>Microsoft Office PowerPoint</Application>
  <PresentationFormat>Custom</PresentationFormat>
  <Paragraphs>38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Portland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LUIS SANTIAGO</cp:lastModifiedBy>
  <cp:revision>74</cp:revision>
  <dcterms:created xsi:type="dcterms:W3CDTF">2008-12-19T19:08:39Z</dcterms:created>
  <dcterms:modified xsi:type="dcterms:W3CDTF">2015-05-27T04:21:44Z</dcterms:modified>
</cp:coreProperties>
</file>