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73" r:id="rId3"/>
    <p:sldId id="270" r:id="rId4"/>
    <p:sldId id="274" r:id="rId5"/>
    <p:sldId id="269" r:id="rId6"/>
    <p:sldId id="257" r:id="rId7"/>
    <p:sldId id="258" r:id="rId8"/>
    <p:sldId id="272" r:id="rId9"/>
    <p:sldId id="259" r:id="rId10"/>
    <p:sldId id="260" r:id="rId11"/>
    <p:sldId id="271" r:id="rId12"/>
    <p:sldId id="263" r:id="rId13"/>
    <p:sldId id="264" r:id="rId14"/>
    <p:sldId id="265" r:id="rId15"/>
    <p:sldId id="266" r:id="rId16"/>
    <p:sldId id="267" r:id="rId17"/>
    <p:sldId id="268"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849" autoAdjust="0"/>
    <p:restoredTop sz="84760" autoAdjust="0"/>
  </p:normalViewPr>
  <p:slideViewPr>
    <p:cSldViewPr>
      <p:cViewPr varScale="1">
        <p:scale>
          <a:sx n="57" d="100"/>
          <a:sy n="57" d="100"/>
        </p:scale>
        <p:origin x="-96" y="-34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15B2D2-DD28-4D03-BBD5-F06AE157C305}" type="datetimeFigureOut">
              <a:rPr lang="en-US" smtClean="0"/>
              <a:t>1/28/2015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9AED16-7912-4983-B460-6FE6A76074DA}" type="slidenum">
              <a:rPr lang="en-US" smtClean="0"/>
              <a:t>‹#›</a:t>
            </a:fld>
            <a:endParaRPr lang="en-US"/>
          </a:p>
        </p:txBody>
      </p:sp>
    </p:spTree>
    <p:extLst>
      <p:ext uri="{BB962C8B-B14F-4D97-AF65-F5344CB8AC3E}">
        <p14:creationId xmlns:p14="http://schemas.microsoft.com/office/powerpoint/2010/main" val="679415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Brandon</a:t>
            </a:r>
            <a:endParaRPr lang="en-US" dirty="0"/>
          </a:p>
        </p:txBody>
      </p:sp>
      <p:sp>
        <p:nvSpPr>
          <p:cNvPr id="4" name="Slide Number Placeholder 3"/>
          <p:cNvSpPr>
            <a:spLocks noGrp="1"/>
          </p:cNvSpPr>
          <p:nvPr>
            <p:ph type="sldNum" sz="quarter" idx="10"/>
          </p:nvPr>
        </p:nvSpPr>
        <p:spPr/>
        <p:txBody>
          <a:bodyPr/>
          <a:lstStyle/>
          <a:p>
            <a:fld id="{579AED16-7912-4983-B460-6FE6A76074DA}" type="slidenum">
              <a:rPr lang="en-US" smtClean="0"/>
              <a:t>1</a:t>
            </a:fld>
            <a:endParaRPr lang="en-US"/>
          </a:p>
        </p:txBody>
      </p:sp>
    </p:spTree>
    <p:extLst>
      <p:ext uri="{BB962C8B-B14F-4D97-AF65-F5344CB8AC3E}">
        <p14:creationId xmlns:p14="http://schemas.microsoft.com/office/powerpoint/2010/main" val="35243307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Kris</a:t>
            </a:r>
            <a:endParaRPr lang="en-US" dirty="0"/>
          </a:p>
        </p:txBody>
      </p:sp>
      <p:sp>
        <p:nvSpPr>
          <p:cNvPr id="4" name="Slide Number Placeholder 3"/>
          <p:cNvSpPr>
            <a:spLocks noGrp="1"/>
          </p:cNvSpPr>
          <p:nvPr>
            <p:ph type="sldNum" sz="quarter" idx="10"/>
          </p:nvPr>
        </p:nvSpPr>
        <p:spPr/>
        <p:txBody>
          <a:bodyPr/>
          <a:lstStyle/>
          <a:p>
            <a:fld id="{579AED16-7912-4983-B460-6FE6A76074DA}" type="slidenum">
              <a:rPr lang="en-US" smtClean="0"/>
              <a:t>12</a:t>
            </a:fld>
            <a:endParaRPr lang="en-US"/>
          </a:p>
        </p:txBody>
      </p:sp>
    </p:spTree>
    <p:extLst>
      <p:ext uri="{BB962C8B-B14F-4D97-AF65-F5344CB8AC3E}">
        <p14:creationId xmlns:p14="http://schemas.microsoft.com/office/powerpoint/2010/main" val="18441769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Luis</a:t>
            </a:r>
            <a:endParaRPr lang="en-US" dirty="0"/>
          </a:p>
        </p:txBody>
      </p:sp>
      <p:sp>
        <p:nvSpPr>
          <p:cNvPr id="4" name="Slide Number Placeholder 3"/>
          <p:cNvSpPr>
            <a:spLocks noGrp="1"/>
          </p:cNvSpPr>
          <p:nvPr>
            <p:ph type="sldNum" sz="quarter" idx="10"/>
          </p:nvPr>
        </p:nvSpPr>
        <p:spPr/>
        <p:txBody>
          <a:bodyPr/>
          <a:lstStyle/>
          <a:p>
            <a:fld id="{579AED16-7912-4983-B460-6FE6A76074DA}" type="slidenum">
              <a:rPr lang="en-US" smtClean="0"/>
              <a:t>13</a:t>
            </a:fld>
            <a:endParaRPr lang="en-US"/>
          </a:p>
        </p:txBody>
      </p:sp>
    </p:spTree>
    <p:extLst>
      <p:ext uri="{BB962C8B-B14F-4D97-AF65-F5344CB8AC3E}">
        <p14:creationId xmlns:p14="http://schemas.microsoft.com/office/powerpoint/2010/main" val="25277381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Luis</a:t>
            </a:r>
            <a:endParaRPr lang="en-US" dirty="0"/>
          </a:p>
        </p:txBody>
      </p:sp>
      <p:sp>
        <p:nvSpPr>
          <p:cNvPr id="4" name="Slide Number Placeholder 3"/>
          <p:cNvSpPr>
            <a:spLocks noGrp="1"/>
          </p:cNvSpPr>
          <p:nvPr>
            <p:ph type="sldNum" sz="quarter" idx="10"/>
          </p:nvPr>
        </p:nvSpPr>
        <p:spPr/>
        <p:txBody>
          <a:bodyPr/>
          <a:lstStyle/>
          <a:p>
            <a:fld id="{579AED16-7912-4983-B460-6FE6A76074DA}" type="slidenum">
              <a:rPr lang="en-US" smtClean="0"/>
              <a:t>14</a:t>
            </a:fld>
            <a:endParaRPr lang="en-US"/>
          </a:p>
        </p:txBody>
      </p:sp>
    </p:spTree>
    <p:extLst>
      <p:ext uri="{BB962C8B-B14F-4D97-AF65-F5344CB8AC3E}">
        <p14:creationId xmlns:p14="http://schemas.microsoft.com/office/powerpoint/2010/main" val="37873420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Brandon</a:t>
            </a:r>
            <a:endParaRPr lang="en-US" dirty="0"/>
          </a:p>
        </p:txBody>
      </p:sp>
      <p:sp>
        <p:nvSpPr>
          <p:cNvPr id="4" name="Slide Number Placeholder 3"/>
          <p:cNvSpPr>
            <a:spLocks noGrp="1"/>
          </p:cNvSpPr>
          <p:nvPr>
            <p:ph type="sldNum" sz="quarter" idx="10"/>
          </p:nvPr>
        </p:nvSpPr>
        <p:spPr/>
        <p:txBody>
          <a:bodyPr/>
          <a:lstStyle/>
          <a:p>
            <a:fld id="{579AED16-7912-4983-B460-6FE6A76074DA}" type="slidenum">
              <a:rPr lang="en-US" smtClean="0"/>
              <a:t>15</a:t>
            </a:fld>
            <a:endParaRPr lang="en-US"/>
          </a:p>
        </p:txBody>
      </p:sp>
    </p:spTree>
    <p:extLst>
      <p:ext uri="{BB962C8B-B14F-4D97-AF65-F5344CB8AC3E}">
        <p14:creationId xmlns:p14="http://schemas.microsoft.com/office/powerpoint/2010/main" val="40805692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Brandon</a:t>
            </a:r>
            <a:endParaRPr lang="en-US" dirty="0"/>
          </a:p>
        </p:txBody>
      </p:sp>
      <p:sp>
        <p:nvSpPr>
          <p:cNvPr id="4" name="Slide Number Placeholder 3"/>
          <p:cNvSpPr>
            <a:spLocks noGrp="1"/>
          </p:cNvSpPr>
          <p:nvPr>
            <p:ph type="sldNum" sz="quarter" idx="10"/>
          </p:nvPr>
        </p:nvSpPr>
        <p:spPr/>
        <p:txBody>
          <a:bodyPr/>
          <a:lstStyle/>
          <a:p>
            <a:fld id="{579AED16-7912-4983-B460-6FE6A76074DA}" type="slidenum">
              <a:rPr lang="en-US" smtClean="0"/>
              <a:t>16</a:t>
            </a:fld>
            <a:endParaRPr lang="en-US"/>
          </a:p>
        </p:txBody>
      </p:sp>
    </p:spTree>
    <p:extLst>
      <p:ext uri="{BB962C8B-B14F-4D97-AF65-F5344CB8AC3E}">
        <p14:creationId xmlns:p14="http://schemas.microsoft.com/office/powerpoint/2010/main" val="25739591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Travis</a:t>
            </a:r>
            <a:endParaRPr lang="en-US" dirty="0"/>
          </a:p>
        </p:txBody>
      </p:sp>
      <p:sp>
        <p:nvSpPr>
          <p:cNvPr id="4" name="Slide Number Placeholder 3"/>
          <p:cNvSpPr>
            <a:spLocks noGrp="1"/>
          </p:cNvSpPr>
          <p:nvPr>
            <p:ph type="sldNum" sz="quarter" idx="10"/>
          </p:nvPr>
        </p:nvSpPr>
        <p:spPr/>
        <p:txBody>
          <a:bodyPr/>
          <a:lstStyle/>
          <a:p>
            <a:fld id="{579AED16-7912-4983-B460-6FE6A76074DA}" type="slidenum">
              <a:rPr lang="en-US" smtClean="0"/>
              <a:t>17</a:t>
            </a:fld>
            <a:endParaRPr lang="en-US"/>
          </a:p>
        </p:txBody>
      </p:sp>
    </p:spTree>
    <p:extLst>
      <p:ext uri="{BB962C8B-B14F-4D97-AF65-F5344CB8AC3E}">
        <p14:creationId xmlns:p14="http://schemas.microsoft.com/office/powerpoint/2010/main" val="398307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Luis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developed </a:t>
            </a:r>
            <a:r>
              <a:rPr lang="en-US" sz="1200" kern="1200" dirty="0" smtClean="0">
                <a:solidFill>
                  <a:schemeClr val="tx1"/>
                </a:solidFill>
                <a:effectLst/>
                <a:latin typeface="+mn-lt"/>
                <a:ea typeface="+mn-ea"/>
                <a:cs typeface="+mn-cs"/>
              </a:rPr>
              <a:t>by Intel to engage with university and help teach students electrical validation concepts.  The board has ten hands-on experiments that can be conducted using a low bandwidth oscilloscope.  That is usually available at most college institutions. These experiments demonstrate the importance of adhering to good design practices when laying out and routing signals on a board.  The board is configurable using sockets and jumpers so that the student can see the difference in signal integrity when following or violating good design practices.</a:t>
            </a:r>
          </a:p>
          <a:p>
            <a:endParaRPr lang="en-US" dirty="0"/>
          </a:p>
        </p:txBody>
      </p:sp>
      <p:sp>
        <p:nvSpPr>
          <p:cNvPr id="4" name="Slide Number Placeholder 3"/>
          <p:cNvSpPr>
            <a:spLocks noGrp="1"/>
          </p:cNvSpPr>
          <p:nvPr>
            <p:ph type="sldNum" sz="quarter" idx="10"/>
          </p:nvPr>
        </p:nvSpPr>
        <p:spPr/>
        <p:txBody>
          <a:bodyPr/>
          <a:lstStyle/>
          <a:p>
            <a:fld id="{579AED16-7912-4983-B460-6FE6A76074DA}" type="slidenum">
              <a:rPr lang="en-US" smtClean="0"/>
              <a:t>3</a:t>
            </a:fld>
            <a:endParaRPr lang="en-US"/>
          </a:p>
        </p:txBody>
      </p:sp>
    </p:spTree>
    <p:extLst>
      <p:ext uri="{BB962C8B-B14F-4D97-AF65-F5344CB8AC3E}">
        <p14:creationId xmlns:p14="http://schemas.microsoft.com/office/powerpoint/2010/main" val="2663216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Travis</a:t>
            </a:r>
            <a:endParaRPr lang="en-US" dirty="0"/>
          </a:p>
        </p:txBody>
      </p:sp>
      <p:sp>
        <p:nvSpPr>
          <p:cNvPr id="4" name="Slide Number Placeholder 3"/>
          <p:cNvSpPr>
            <a:spLocks noGrp="1"/>
          </p:cNvSpPr>
          <p:nvPr>
            <p:ph type="sldNum" sz="quarter" idx="10"/>
          </p:nvPr>
        </p:nvSpPr>
        <p:spPr/>
        <p:txBody>
          <a:bodyPr/>
          <a:lstStyle/>
          <a:p>
            <a:fld id="{579AED16-7912-4983-B460-6FE6A76074DA}" type="slidenum">
              <a:rPr lang="en-US" smtClean="0"/>
              <a:t>5</a:t>
            </a:fld>
            <a:endParaRPr lang="en-US"/>
          </a:p>
        </p:txBody>
      </p:sp>
    </p:spTree>
    <p:extLst>
      <p:ext uri="{BB962C8B-B14F-4D97-AF65-F5344CB8AC3E}">
        <p14:creationId xmlns:p14="http://schemas.microsoft.com/office/powerpoint/2010/main" val="30445101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Brandon</a:t>
            </a:r>
            <a:endParaRPr lang="en-US" dirty="0"/>
          </a:p>
        </p:txBody>
      </p:sp>
      <p:sp>
        <p:nvSpPr>
          <p:cNvPr id="4" name="Slide Number Placeholder 3"/>
          <p:cNvSpPr>
            <a:spLocks noGrp="1"/>
          </p:cNvSpPr>
          <p:nvPr>
            <p:ph type="sldNum" sz="quarter" idx="10"/>
          </p:nvPr>
        </p:nvSpPr>
        <p:spPr/>
        <p:txBody>
          <a:bodyPr/>
          <a:lstStyle/>
          <a:p>
            <a:fld id="{579AED16-7912-4983-B460-6FE6A76074DA}" type="slidenum">
              <a:rPr lang="en-US" smtClean="0"/>
              <a:t>6</a:t>
            </a:fld>
            <a:endParaRPr lang="en-US"/>
          </a:p>
        </p:txBody>
      </p:sp>
    </p:spTree>
    <p:extLst>
      <p:ext uri="{BB962C8B-B14F-4D97-AF65-F5344CB8AC3E}">
        <p14:creationId xmlns:p14="http://schemas.microsoft.com/office/powerpoint/2010/main" val="4102909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Travis</a:t>
            </a:r>
            <a:endParaRPr lang="en-US" dirty="0"/>
          </a:p>
        </p:txBody>
      </p:sp>
      <p:sp>
        <p:nvSpPr>
          <p:cNvPr id="4" name="Slide Number Placeholder 3"/>
          <p:cNvSpPr>
            <a:spLocks noGrp="1"/>
          </p:cNvSpPr>
          <p:nvPr>
            <p:ph type="sldNum" sz="quarter" idx="10"/>
          </p:nvPr>
        </p:nvSpPr>
        <p:spPr/>
        <p:txBody>
          <a:bodyPr/>
          <a:lstStyle/>
          <a:p>
            <a:fld id="{579AED16-7912-4983-B460-6FE6A76074DA}" type="slidenum">
              <a:rPr lang="en-US" smtClean="0"/>
              <a:t>7</a:t>
            </a:fld>
            <a:endParaRPr lang="en-US"/>
          </a:p>
        </p:txBody>
      </p:sp>
    </p:spTree>
    <p:extLst>
      <p:ext uri="{BB962C8B-B14F-4D97-AF65-F5344CB8AC3E}">
        <p14:creationId xmlns:p14="http://schemas.microsoft.com/office/powerpoint/2010/main" val="325449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Travis</a:t>
            </a:r>
            <a:endParaRPr lang="en-US" dirty="0"/>
          </a:p>
        </p:txBody>
      </p:sp>
      <p:sp>
        <p:nvSpPr>
          <p:cNvPr id="4" name="Slide Number Placeholder 3"/>
          <p:cNvSpPr>
            <a:spLocks noGrp="1"/>
          </p:cNvSpPr>
          <p:nvPr>
            <p:ph type="sldNum" sz="quarter" idx="10"/>
          </p:nvPr>
        </p:nvSpPr>
        <p:spPr/>
        <p:txBody>
          <a:bodyPr/>
          <a:lstStyle/>
          <a:p>
            <a:fld id="{579AED16-7912-4983-B460-6FE6A76074DA}" type="slidenum">
              <a:rPr lang="en-US" smtClean="0"/>
              <a:t>8</a:t>
            </a:fld>
            <a:endParaRPr lang="en-US"/>
          </a:p>
        </p:txBody>
      </p:sp>
    </p:spTree>
    <p:extLst>
      <p:ext uri="{BB962C8B-B14F-4D97-AF65-F5344CB8AC3E}">
        <p14:creationId xmlns:p14="http://schemas.microsoft.com/office/powerpoint/2010/main" val="3769776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Kris</a:t>
            </a:r>
          </a:p>
          <a:p>
            <a:r>
              <a:rPr lang="en-US" dirty="0" smtClean="0"/>
              <a:t>Interaction section deals with simulation</a:t>
            </a:r>
            <a:r>
              <a:rPr lang="en-US" baseline="0" dirty="0" smtClean="0"/>
              <a:t> only.</a:t>
            </a:r>
          </a:p>
          <a:p>
            <a:r>
              <a:rPr lang="en-US" dirty="0" smtClean="0"/>
              <a:t>Access</a:t>
            </a:r>
            <a:r>
              <a:rPr lang="en-US" baseline="0" dirty="0" smtClean="0"/>
              <a:t> to experiments is strictly download and use offline, not to be used with control from the website or the computer.</a:t>
            </a:r>
            <a:endParaRPr lang="en-US" dirty="0" smtClean="0"/>
          </a:p>
        </p:txBody>
      </p:sp>
      <p:sp>
        <p:nvSpPr>
          <p:cNvPr id="4" name="Slide Number Placeholder 3"/>
          <p:cNvSpPr>
            <a:spLocks noGrp="1"/>
          </p:cNvSpPr>
          <p:nvPr>
            <p:ph type="sldNum" sz="quarter" idx="10"/>
          </p:nvPr>
        </p:nvSpPr>
        <p:spPr/>
        <p:txBody>
          <a:bodyPr/>
          <a:lstStyle/>
          <a:p>
            <a:fld id="{579AED16-7912-4983-B460-6FE6A76074DA}" type="slidenum">
              <a:rPr lang="en-US" smtClean="0"/>
              <a:t>9</a:t>
            </a:fld>
            <a:endParaRPr lang="en-US"/>
          </a:p>
        </p:txBody>
      </p:sp>
    </p:spTree>
    <p:extLst>
      <p:ext uri="{BB962C8B-B14F-4D97-AF65-F5344CB8AC3E}">
        <p14:creationId xmlns:p14="http://schemas.microsoft.com/office/powerpoint/2010/main" val="18618031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Brandon to complete and speak</a:t>
            </a:r>
          </a:p>
          <a:p>
            <a:r>
              <a:rPr lang="en-US" dirty="0" smtClean="0"/>
              <a:t>Research ECTC to find</a:t>
            </a:r>
            <a:r>
              <a:rPr lang="en-US" baseline="0" dirty="0" smtClean="0"/>
              <a:t> value in promoting there</a:t>
            </a:r>
          </a:p>
          <a:p>
            <a:r>
              <a:rPr lang="en-US" baseline="0" dirty="0" smtClean="0"/>
              <a:t>IEEE Signal </a:t>
            </a:r>
            <a:r>
              <a:rPr lang="en-US" baseline="0" dirty="0" err="1" smtClean="0"/>
              <a:t>Integratea</a:t>
            </a:r>
            <a:endParaRPr lang="en-US" dirty="0" smtClean="0"/>
          </a:p>
          <a:p>
            <a:endParaRPr lang="en-US" dirty="0"/>
          </a:p>
        </p:txBody>
      </p:sp>
      <p:sp>
        <p:nvSpPr>
          <p:cNvPr id="4" name="Slide Number Placeholder 3"/>
          <p:cNvSpPr>
            <a:spLocks noGrp="1"/>
          </p:cNvSpPr>
          <p:nvPr>
            <p:ph type="sldNum" sz="quarter" idx="10"/>
          </p:nvPr>
        </p:nvSpPr>
        <p:spPr/>
        <p:txBody>
          <a:bodyPr/>
          <a:lstStyle/>
          <a:p>
            <a:fld id="{579AED16-7912-4983-B460-6FE6A76074DA}" type="slidenum">
              <a:rPr lang="en-US" smtClean="0"/>
              <a:t>10</a:t>
            </a:fld>
            <a:endParaRPr lang="en-US"/>
          </a:p>
        </p:txBody>
      </p:sp>
    </p:spTree>
    <p:extLst>
      <p:ext uri="{BB962C8B-B14F-4D97-AF65-F5344CB8AC3E}">
        <p14:creationId xmlns:p14="http://schemas.microsoft.com/office/powerpoint/2010/main" val="31744260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Travis to complete</a:t>
            </a:r>
            <a:r>
              <a:rPr lang="en-US" baseline="0" dirty="0" smtClean="0"/>
              <a:t> and speak</a:t>
            </a:r>
            <a:endParaRPr lang="en-US" dirty="0"/>
          </a:p>
        </p:txBody>
      </p:sp>
      <p:sp>
        <p:nvSpPr>
          <p:cNvPr id="4" name="Slide Number Placeholder 3"/>
          <p:cNvSpPr>
            <a:spLocks noGrp="1"/>
          </p:cNvSpPr>
          <p:nvPr>
            <p:ph type="sldNum" sz="quarter" idx="10"/>
          </p:nvPr>
        </p:nvSpPr>
        <p:spPr/>
        <p:txBody>
          <a:bodyPr/>
          <a:lstStyle/>
          <a:p>
            <a:fld id="{579AED16-7912-4983-B460-6FE6A76074DA}" type="slidenum">
              <a:rPr lang="en-US" smtClean="0"/>
              <a:t>11</a:t>
            </a:fld>
            <a:endParaRPr lang="en-US"/>
          </a:p>
        </p:txBody>
      </p:sp>
    </p:spTree>
    <p:extLst>
      <p:ext uri="{BB962C8B-B14F-4D97-AF65-F5344CB8AC3E}">
        <p14:creationId xmlns:p14="http://schemas.microsoft.com/office/powerpoint/2010/main" val="2886439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CB3278-0AF1-4F7D-873B-88BAC6F1455A}" type="datetimeFigureOut">
              <a:rPr lang="en-US" smtClean="0"/>
              <a:t>1/28/2015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935CE01-CD3E-455E-ABCB-283A721EE609}" type="slidenum">
              <a:rPr lang="en-US" smtClean="0"/>
              <a:t>‹#›</a:t>
            </a:fld>
            <a:endParaRPr lang="en-US" dirty="0"/>
          </a:p>
        </p:txBody>
      </p:sp>
    </p:spTree>
    <p:extLst>
      <p:ext uri="{BB962C8B-B14F-4D97-AF65-F5344CB8AC3E}">
        <p14:creationId xmlns:p14="http://schemas.microsoft.com/office/powerpoint/2010/main" val="85342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CB3278-0AF1-4F7D-873B-88BAC6F1455A}" type="datetimeFigureOut">
              <a:rPr lang="en-US" smtClean="0"/>
              <a:t>1/28/2015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935CE01-CD3E-455E-ABCB-283A721EE609}" type="slidenum">
              <a:rPr lang="en-US" smtClean="0"/>
              <a:t>‹#›</a:t>
            </a:fld>
            <a:endParaRPr lang="en-US" dirty="0"/>
          </a:p>
        </p:txBody>
      </p:sp>
    </p:spTree>
    <p:extLst>
      <p:ext uri="{BB962C8B-B14F-4D97-AF65-F5344CB8AC3E}">
        <p14:creationId xmlns:p14="http://schemas.microsoft.com/office/powerpoint/2010/main" val="114435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CB3278-0AF1-4F7D-873B-88BAC6F1455A}" type="datetimeFigureOut">
              <a:rPr lang="en-US" smtClean="0"/>
              <a:t>1/28/2015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935CE01-CD3E-455E-ABCB-283A721EE609}" type="slidenum">
              <a:rPr lang="en-US" smtClean="0"/>
              <a:t>‹#›</a:t>
            </a:fld>
            <a:endParaRPr lang="en-US" dirty="0"/>
          </a:p>
        </p:txBody>
      </p:sp>
    </p:spTree>
    <p:extLst>
      <p:ext uri="{BB962C8B-B14F-4D97-AF65-F5344CB8AC3E}">
        <p14:creationId xmlns:p14="http://schemas.microsoft.com/office/powerpoint/2010/main" val="3622305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CB3278-0AF1-4F7D-873B-88BAC6F1455A}" type="datetimeFigureOut">
              <a:rPr lang="en-US" smtClean="0"/>
              <a:t>1/28/2015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935CE01-CD3E-455E-ABCB-283A721EE609}" type="slidenum">
              <a:rPr lang="en-US" smtClean="0"/>
              <a:t>‹#›</a:t>
            </a:fld>
            <a:endParaRPr lang="en-US" dirty="0"/>
          </a:p>
        </p:txBody>
      </p:sp>
    </p:spTree>
    <p:extLst>
      <p:ext uri="{BB962C8B-B14F-4D97-AF65-F5344CB8AC3E}">
        <p14:creationId xmlns:p14="http://schemas.microsoft.com/office/powerpoint/2010/main" val="1001771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CB3278-0AF1-4F7D-873B-88BAC6F1455A}" type="datetimeFigureOut">
              <a:rPr lang="en-US" smtClean="0"/>
              <a:t>1/28/2015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935CE01-CD3E-455E-ABCB-283A721EE609}" type="slidenum">
              <a:rPr lang="en-US" smtClean="0"/>
              <a:t>‹#›</a:t>
            </a:fld>
            <a:endParaRPr lang="en-US" dirty="0"/>
          </a:p>
        </p:txBody>
      </p:sp>
    </p:spTree>
    <p:extLst>
      <p:ext uri="{BB962C8B-B14F-4D97-AF65-F5344CB8AC3E}">
        <p14:creationId xmlns:p14="http://schemas.microsoft.com/office/powerpoint/2010/main" val="3872496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CB3278-0AF1-4F7D-873B-88BAC6F1455A}" type="datetimeFigureOut">
              <a:rPr lang="en-US" smtClean="0"/>
              <a:t>1/28/2015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935CE01-CD3E-455E-ABCB-283A721EE609}" type="slidenum">
              <a:rPr lang="en-US" smtClean="0"/>
              <a:t>‹#›</a:t>
            </a:fld>
            <a:endParaRPr lang="en-US" dirty="0"/>
          </a:p>
        </p:txBody>
      </p:sp>
    </p:spTree>
    <p:extLst>
      <p:ext uri="{BB962C8B-B14F-4D97-AF65-F5344CB8AC3E}">
        <p14:creationId xmlns:p14="http://schemas.microsoft.com/office/powerpoint/2010/main" val="1923367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CB3278-0AF1-4F7D-873B-88BAC6F1455A}" type="datetimeFigureOut">
              <a:rPr lang="en-US" smtClean="0"/>
              <a:t>1/28/2015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935CE01-CD3E-455E-ABCB-283A721EE609}" type="slidenum">
              <a:rPr lang="en-US" smtClean="0"/>
              <a:t>‹#›</a:t>
            </a:fld>
            <a:endParaRPr lang="en-US" dirty="0"/>
          </a:p>
        </p:txBody>
      </p:sp>
    </p:spTree>
    <p:extLst>
      <p:ext uri="{BB962C8B-B14F-4D97-AF65-F5344CB8AC3E}">
        <p14:creationId xmlns:p14="http://schemas.microsoft.com/office/powerpoint/2010/main" val="407421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CB3278-0AF1-4F7D-873B-88BAC6F1455A}" type="datetimeFigureOut">
              <a:rPr lang="en-US" smtClean="0"/>
              <a:t>1/28/2015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935CE01-CD3E-455E-ABCB-283A721EE609}" type="slidenum">
              <a:rPr lang="en-US" smtClean="0"/>
              <a:t>‹#›</a:t>
            </a:fld>
            <a:endParaRPr lang="en-US" dirty="0"/>
          </a:p>
        </p:txBody>
      </p:sp>
    </p:spTree>
    <p:extLst>
      <p:ext uri="{BB962C8B-B14F-4D97-AF65-F5344CB8AC3E}">
        <p14:creationId xmlns:p14="http://schemas.microsoft.com/office/powerpoint/2010/main" val="252816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CB3278-0AF1-4F7D-873B-88BAC6F1455A}" type="datetimeFigureOut">
              <a:rPr lang="en-US" smtClean="0"/>
              <a:t>1/28/2015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935CE01-CD3E-455E-ABCB-283A721EE609}" type="slidenum">
              <a:rPr lang="en-US" smtClean="0"/>
              <a:t>‹#›</a:t>
            </a:fld>
            <a:endParaRPr lang="en-US" dirty="0"/>
          </a:p>
        </p:txBody>
      </p:sp>
    </p:spTree>
    <p:extLst>
      <p:ext uri="{BB962C8B-B14F-4D97-AF65-F5344CB8AC3E}">
        <p14:creationId xmlns:p14="http://schemas.microsoft.com/office/powerpoint/2010/main" val="1250422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CB3278-0AF1-4F7D-873B-88BAC6F1455A}" type="datetimeFigureOut">
              <a:rPr lang="en-US" smtClean="0"/>
              <a:t>1/28/2015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935CE01-CD3E-455E-ABCB-283A721EE609}" type="slidenum">
              <a:rPr lang="en-US" smtClean="0"/>
              <a:t>‹#›</a:t>
            </a:fld>
            <a:endParaRPr lang="en-US" dirty="0"/>
          </a:p>
        </p:txBody>
      </p:sp>
    </p:spTree>
    <p:extLst>
      <p:ext uri="{BB962C8B-B14F-4D97-AF65-F5344CB8AC3E}">
        <p14:creationId xmlns:p14="http://schemas.microsoft.com/office/powerpoint/2010/main" val="2119638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CB3278-0AF1-4F7D-873B-88BAC6F1455A}" type="datetimeFigureOut">
              <a:rPr lang="en-US" smtClean="0"/>
              <a:t>1/28/2015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935CE01-CD3E-455E-ABCB-283A721EE609}" type="slidenum">
              <a:rPr lang="en-US" smtClean="0"/>
              <a:t>‹#›</a:t>
            </a:fld>
            <a:endParaRPr lang="en-US" dirty="0"/>
          </a:p>
        </p:txBody>
      </p:sp>
    </p:spTree>
    <p:extLst>
      <p:ext uri="{BB962C8B-B14F-4D97-AF65-F5344CB8AC3E}">
        <p14:creationId xmlns:p14="http://schemas.microsoft.com/office/powerpoint/2010/main" val="1493685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CB3278-0AF1-4F7D-873B-88BAC6F1455A}" type="datetimeFigureOut">
              <a:rPr lang="en-US" smtClean="0"/>
              <a:t>1/28/2015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35CE01-CD3E-455E-ABCB-283A721EE609}" type="slidenum">
              <a:rPr lang="en-US" smtClean="0"/>
              <a:t>‹#›</a:t>
            </a:fld>
            <a:endParaRPr lang="en-US" dirty="0"/>
          </a:p>
        </p:txBody>
      </p:sp>
    </p:spTree>
    <p:extLst>
      <p:ext uri="{BB962C8B-B14F-4D97-AF65-F5344CB8AC3E}">
        <p14:creationId xmlns:p14="http://schemas.microsoft.com/office/powerpoint/2010/main" val="24536967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l"/>
            <a:r>
              <a:rPr lang="en-GB" sz="2700" dirty="0" smtClean="0"/>
              <a:t/>
            </a:r>
            <a:br>
              <a:rPr lang="en-GB" sz="2700" dirty="0" smtClean="0"/>
            </a:br>
            <a:r>
              <a:rPr lang="en-GB" sz="2700" dirty="0" smtClean="0"/>
              <a:t>E3VB</a:t>
            </a:r>
            <a:r>
              <a:rPr lang="en-US" sz="2700" dirty="0"/>
              <a:t/>
            </a:r>
            <a:br>
              <a:rPr lang="en-US" sz="2700" dirty="0"/>
            </a:br>
            <a:r>
              <a:rPr lang="en-GB" sz="2700" b="1" dirty="0"/>
              <a:t>Engineering Engagement Electrical Validation Board</a:t>
            </a:r>
            <a:r>
              <a:rPr lang="en-US" sz="2700" dirty="0"/>
              <a:t/>
            </a:r>
            <a:br>
              <a:rPr lang="en-US" sz="2700" dirty="0"/>
            </a:br>
            <a:r>
              <a:rPr lang="en-GB" sz="2700" b="1" dirty="0" smtClean="0"/>
              <a:t>Project Proposal Presentation</a:t>
            </a:r>
            <a:r>
              <a:rPr lang="en-US" dirty="0"/>
              <a:t/>
            </a:r>
            <a:br>
              <a:rPr lang="en-US" dirty="0"/>
            </a:br>
            <a:endParaRPr lang="en-US" dirty="0"/>
          </a:p>
        </p:txBody>
      </p:sp>
      <p:sp>
        <p:nvSpPr>
          <p:cNvPr id="3" name="Subtitle 2"/>
          <p:cNvSpPr>
            <a:spLocks noGrp="1"/>
          </p:cNvSpPr>
          <p:nvPr>
            <p:ph type="subTitle" idx="1"/>
          </p:nvPr>
        </p:nvSpPr>
        <p:spPr>
          <a:xfrm>
            <a:off x="838200" y="3886200"/>
            <a:ext cx="6934200" cy="1752600"/>
          </a:xfrm>
        </p:spPr>
        <p:txBody>
          <a:bodyPr>
            <a:normAutofit/>
          </a:bodyPr>
          <a:lstStyle/>
          <a:p>
            <a:pPr algn="l"/>
            <a:r>
              <a:rPr lang="en-US" sz="2000" b="1" dirty="0">
                <a:solidFill>
                  <a:schemeClr val="accent1"/>
                </a:solidFill>
              </a:rPr>
              <a:t>January 2015</a:t>
            </a:r>
          </a:p>
          <a:p>
            <a:pPr algn="l"/>
            <a:r>
              <a:rPr lang="en-US" sz="2000" b="1" dirty="0">
                <a:solidFill>
                  <a:schemeClr val="accent1"/>
                </a:solidFill>
              </a:rPr>
              <a:t>Team 12</a:t>
            </a:r>
          </a:p>
          <a:p>
            <a:pPr algn="l"/>
            <a:r>
              <a:rPr lang="en-US" sz="2000" b="1" dirty="0">
                <a:solidFill>
                  <a:schemeClr val="accent1"/>
                </a:solidFill>
              </a:rPr>
              <a:t>Owners: Kris Gibbs, Brandon Towell, Luis Santiago, Travis Berger	</a:t>
            </a:r>
            <a:endParaRPr lang="en-US" sz="2000" dirty="0">
              <a:solidFill>
                <a:schemeClr val="accent1"/>
              </a:solidFill>
            </a:endParaRPr>
          </a:p>
          <a:p>
            <a:endParaRPr lang="en-US" dirty="0"/>
          </a:p>
        </p:txBody>
      </p:sp>
      <p:pic>
        <p:nvPicPr>
          <p:cNvPr id="4" name="Picture 3" descr="Intel Leap Ahead Logo"/>
          <p:cNvPicPr/>
          <p:nvPr/>
        </p:nvPicPr>
        <p:blipFill>
          <a:blip r:embed="rId3" cstate="print"/>
          <a:srcRect/>
          <a:stretch>
            <a:fillRect/>
          </a:stretch>
        </p:blipFill>
        <p:spPr bwMode="auto">
          <a:xfrm>
            <a:off x="914400" y="347200"/>
            <a:ext cx="3317240" cy="1414145"/>
          </a:xfrm>
          <a:prstGeom prst="rect">
            <a:avLst/>
          </a:prstGeom>
          <a:noFill/>
          <a:ln w="9525">
            <a:noFill/>
            <a:miter lim="800000"/>
            <a:headEnd/>
            <a:tailEnd/>
          </a:ln>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1022110"/>
            <a:ext cx="2649311"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78915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solidFill>
                  <a:schemeClr val="tx2"/>
                </a:solidFill>
              </a:rPr>
              <a:t>Get the Word Out About the Board</a:t>
            </a:r>
          </a:p>
        </p:txBody>
      </p:sp>
      <p:sp>
        <p:nvSpPr>
          <p:cNvPr id="3" name="Content Placeholder 2"/>
          <p:cNvSpPr>
            <a:spLocks noGrp="1"/>
          </p:cNvSpPr>
          <p:nvPr>
            <p:ph idx="1"/>
          </p:nvPr>
        </p:nvSpPr>
        <p:spPr/>
        <p:txBody>
          <a:bodyPr/>
          <a:lstStyle/>
          <a:p>
            <a:r>
              <a:rPr lang="en-US" sz="3600" dirty="0">
                <a:solidFill>
                  <a:schemeClr val="accent1"/>
                </a:solidFill>
              </a:rPr>
              <a:t>Raise Board Exposure</a:t>
            </a:r>
          </a:p>
          <a:p>
            <a:pPr lvl="1"/>
            <a:r>
              <a:rPr lang="en-US" dirty="0">
                <a:solidFill>
                  <a:schemeClr val="accent1"/>
                </a:solidFill>
              </a:rPr>
              <a:t>Website</a:t>
            </a:r>
          </a:p>
          <a:p>
            <a:pPr lvl="1"/>
            <a:r>
              <a:rPr lang="en-US" dirty="0">
                <a:solidFill>
                  <a:schemeClr val="accent1"/>
                </a:solidFill>
              </a:rPr>
              <a:t>Video</a:t>
            </a:r>
          </a:p>
          <a:p>
            <a:pPr lvl="1"/>
            <a:r>
              <a:rPr lang="en-US" dirty="0">
                <a:solidFill>
                  <a:schemeClr val="accent1"/>
                </a:solidFill>
              </a:rPr>
              <a:t>Conferences</a:t>
            </a:r>
          </a:p>
          <a:p>
            <a:pPr lvl="2"/>
            <a:r>
              <a:rPr lang="en-US" dirty="0">
                <a:solidFill>
                  <a:schemeClr val="accent1"/>
                </a:solidFill>
              </a:rPr>
              <a:t>Engineering</a:t>
            </a:r>
          </a:p>
          <a:p>
            <a:pPr lvl="2"/>
            <a:r>
              <a:rPr lang="en-US" dirty="0">
                <a:solidFill>
                  <a:schemeClr val="accent1"/>
                </a:solidFill>
              </a:rPr>
              <a:t>Industrial</a:t>
            </a:r>
          </a:p>
          <a:p>
            <a:pPr lvl="1"/>
            <a:r>
              <a:rPr lang="en-US" dirty="0">
                <a:solidFill>
                  <a:schemeClr val="accent1"/>
                </a:solidFill>
              </a:rPr>
              <a:t>IEEE</a:t>
            </a:r>
          </a:p>
          <a:p>
            <a:endParaRPr lang="en-US" dirty="0"/>
          </a:p>
        </p:txBody>
      </p:sp>
    </p:spTree>
    <p:extLst>
      <p:ext uri="{BB962C8B-B14F-4D97-AF65-F5344CB8AC3E}">
        <p14:creationId xmlns:p14="http://schemas.microsoft.com/office/powerpoint/2010/main" val="2242673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Testing</a:t>
            </a:r>
            <a:endParaRPr lang="en-US" dirty="0"/>
          </a:p>
        </p:txBody>
      </p:sp>
      <p:sp>
        <p:nvSpPr>
          <p:cNvPr id="3" name="Content Placeholder 2"/>
          <p:cNvSpPr>
            <a:spLocks noGrp="1"/>
          </p:cNvSpPr>
          <p:nvPr>
            <p:ph idx="1"/>
          </p:nvPr>
        </p:nvSpPr>
        <p:spPr/>
        <p:txBody>
          <a:bodyPr/>
          <a:lstStyle/>
          <a:p>
            <a:r>
              <a:rPr lang="en-US" dirty="0" smtClean="0">
                <a:solidFill>
                  <a:schemeClr val="accent1"/>
                </a:solidFill>
              </a:rPr>
              <a:t>Alpha testing</a:t>
            </a:r>
          </a:p>
          <a:p>
            <a:r>
              <a:rPr lang="en-US" dirty="0" smtClean="0">
                <a:solidFill>
                  <a:schemeClr val="accent1"/>
                </a:solidFill>
              </a:rPr>
              <a:t>Supervised user testing</a:t>
            </a:r>
          </a:p>
          <a:p>
            <a:pPr marL="0" indent="0">
              <a:buNone/>
            </a:pPr>
            <a:endParaRPr lang="en-US" dirty="0"/>
          </a:p>
        </p:txBody>
      </p:sp>
    </p:spTree>
    <p:extLst>
      <p:ext uri="{BB962C8B-B14F-4D97-AF65-F5344CB8AC3E}">
        <p14:creationId xmlns:p14="http://schemas.microsoft.com/office/powerpoint/2010/main" val="2022992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Task Breakdown</a:t>
            </a:r>
            <a:endParaRPr lang="en-US" dirty="0"/>
          </a:p>
        </p:txBody>
      </p:sp>
      <p:sp>
        <p:nvSpPr>
          <p:cNvPr id="3" name="Content Placeholder 2"/>
          <p:cNvSpPr>
            <a:spLocks noGrp="1"/>
          </p:cNvSpPr>
          <p:nvPr>
            <p:ph idx="1"/>
          </p:nvPr>
        </p:nvSpPr>
        <p:spPr/>
        <p:txBody>
          <a:bodyPr>
            <a:normAutofit/>
          </a:bodyPr>
          <a:lstStyle/>
          <a:p>
            <a:r>
              <a:rPr lang="en-US" sz="3600" dirty="0" smtClean="0">
                <a:solidFill>
                  <a:schemeClr val="accent1"/>
                </a:solidFill>
              </a:rPr>
              <a:t>Tasks</a:t>
            </a:r>
          </a:p>
          <a:p>
            <a:pPr lvl="1"/>
            <a:r>
              <a:rPr lang="en-US" dirty="0" smtClean="0">
                <a:solidFill>
                  <a:schemeClr val="accent1"/>
                </a:solidFill>
              </a:rPr>
              <a:t>Experiments</a:t>
            </a:r>
          </a:p>
          <a:p>
            <a:pPr lvl="1"/>
            <a:r>
              <a:rPr lang="en-US" dirty="0" smtClean="0">
                <a:solidFill>
                  <a:schemeClr val="accent1"/>
                </a:solidFill>
              </a:rPr>
              <a:t>Website Development</a:t>
            </a:r>
          </a:p>
          <a:p>
            <a:pPr lvl="1"/>
            <a:r>
              <a:rPr lang="en-US" dirty="0" smtClean="0">
                <a:solidFill>
                  <a:schemeClr val="accent1"/>
                </a:solidFill>
              </a:rPr>
              <a:t>Promotion</a:t>
            </a:r>
          </a:p>
          <a:p>
            <a:pPr lvl="1"/>
            <a:r>
              <a:rPr lang="en-US" dirty="0" smtClean="0">
                <a:solidFill>
                  <a:schemeClr val="accent1"/>
                </a:solidFill>
              </a:rPr>
              <a:t>Testing</a:t>
            </a:r>
          </a:p>
          <a:p>
            <a:endParaRPr lang="en-US" dirty="0" smtClean="0">
              <a:solidFill>
                <a:schemeClr val="accent1"/>
              </a:solidFill>
            </a:endParaRPr>
          </a:p>
          <a:p>
            <a:endParaRPr lang="en-US" b="1" dirty="0"/>
          </a:p>
          <a:p>
            <a:endParaRPr lang="en-US" dirty="0"/>
          </a:p>
        </p:txBody>
      </p:sp>
    </p:spTree>
    <p:extLst>
      <p:ext uri="{BB962C8B-B14F-4D97-AF65-F5344CB8AC3E}">
        <p14:creationId xmlns:p14="http://schemas.microsoft.com/office/powerpoint/2010/main" val="2150811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Kris</a:t>
            </a:r>
            <a:endParaRPr lang="en-US" dirty="0"/>
          </a:p>
        </p:txBody>
      </p:sp>
      <p:sp>
        <p:nvSpPr>
          <p:cNvPr id="3" name="Content Placeholder 2"/>
          <p:cNvSpPr>
            <a:spLocks noGrp="1"/>
          </p:cNvSpPr>
          <p:nvPr>
            <p:ph idx="1"/>
          </p:nvPr>
        </p:nvSpPr>
        <p:spPr/>
        <p:txBody>
          <a:bodyPr/>
          <a:lstStyle/>
          <a:p>
            <a:r>
              <a:rPr lang="en-US" dirty="0" smtClean="0">
                <a:solidFill>
                  <a:schemeClr val="accent1"/>
                </a:solidFill>
              </a:rPr>
              <a:t>Experiments</a:t>
            </a:r>
          </a:p>
          <a:p>
            <a:pPr lvl="1"/>
            <a:r>
              <a:rPr lang="en-US" dirty="0" smtClean="0">
                <a:solidFill>
                  <a:schemeClr val="accent1"/>
                </a:solidFill>
              </a:rPr>
              <a:t>Package Differences</a:t>
            </a:r>
            <a:endParaRPr lang="en-US" dirty="0">
              <a:solidFill>
                <a:schemeClr val="accent1"/>
              </a:solidFill>
            </a:endParaRPr>
          </a:p>
          <a:p>
            <a:pPr lvl="1"/>
            <a:r>
              <a:rPr lang="en-US" dirty="0" smtClean="0">
                <a:solidFill>
                  <a:schemeClr val="accent1"/>
                </a:solidFill>
              </a:rPr>
              <a:t>Simultaneous </a:t>
            </a:r>
            <a:r>
              <a:rPr lang="en-US" dirty="0">
                <a:solidFill>
                  <a:schemeClr val="accent1"/>
                </a:solidFill>
              </a:rPr>
              <a:t>Switching Outputs</a:t>
            </a:r>
          </a:p>
          <a:p>
            <a:pPr lvl="1"/>
            <a:r>
              <a:rPr lang="en-US" dirty="0" smtClean="0">
                <a:solidFill>
                  <a:schemeClr val="accent1"/>
                </a:solidFill>
              </a:rPr>
              <a:t>Crosstalk </a:t>
            </a:r>
            <a:r>
              <a:rPr lang="en-US" dirty="0">
                <a:solidFill>
                  <a:schemeClr val="accent1"/>
                </a:solidFill>
              </a:rPr>
              <a:t>I &amp; </a:t>
            </a:r>
            <a:r>
              <a:rPr lang="en-US" dirty="0" smtClean="0">
                <a:solidFill>
                  <a:schemeClr val="accent1"/>
                </a:solidFill>
              </a:rPr>
              <a:t>II</a:t>
            </a:r>
          </a:p>
          <a:p>
            <a:r>
              <a:rPr lang="en-US" dirty="0" smtClean="0">
                <a:solidFill>
                  <a:schemeClr val="accent1"/>
                </a:solidFill>
              </a:rPr>
              <a:t>Website Development</a:t>
            </a:r>
          </a:p>
          <a:p>
            <a:pPr lvl="1"/>
            <a:r>
              <a:rPr lang="en-US" dirty="0" smtClean="0">
                <a:solidFill>
                  <a:schemeClr val="accent1"/>
                </a:solidFill>
              </a:rPr>
              <a:t>Hosting</a:t>
            </a:r>
            <a:endParaRPr lang="en-US" dirty="0">
              <a:solidFill>
                <a:schemeClr val="accent1"/>
              </a:solidFill>
            </a:endParaRPr>
          </a:p>
          <a:p>
            <a:pPr lvl="1"/>
            <a:r>
              <a:rPr lang="en-US" dirty="0" smtClean="0">
                <a:solidFill>
                  <a:schemeClr val="accent1"/>
                </a:solidFill>
              </a:rPr>
              <a:t>Learning </a:t>
            </a:r>
            <a:r>
              <a:rPr lang="en-US" dirty="0">
                <a:solidFill>
                  <a:schemeClr val="accent1"/>
                </a:solidFill>
              </a:rPr>
              <a:t>Language</a:t>
            </a:r>
          </a:p>
          <a:p>
            <a:pPr lvl="1"/>
            <a:r>
              <a:rPr lang="en-US" dirty="0" smtClean="0">
                <a:solidFill>
                  <a:schemeClr val="accent1"/>
                </a:solidFill>
              </a:rPr>
              <a:t>Writing </a:t>
            </a:r>
            <a:r>
              <a:rPr lang="en-US" dirty="0">
                <a:solidFill>
                  <a:schemeClr val="accent1"/>
                </a:solidFill>
              </a:rPr>
              <a:t>Code</a:t>
            </a:r>
          </a:p>
          <a:p>
            <a:pPr lvl="1"/>
            <a:endParaRPr lang="en-US" b="1" dirty="0" smtClean="0">
              <a:solidFill>
                <a:schemeClr val="accent1"/>
              </a:solidFill>
            </a:endParaRPr>
          </a:p>
          <a:p>
            <a:endParaRPr lang="en-US" dirty="0"/>
          </a:p>
        </p:txBody>
      </p:sp>
    </p:spTree>
    <p:extLst>
      <p:ext uri="{BB962C8B-B14F-4D97-AF65-F5344CB8AC3E}">
        <p14:creationId xmlns:p14="http://schemas.microsoft.com/office/powerpoint/2010/main" val="3657577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Luis</a:t>
            </a:r>
            <a:endParaRPr lang="en-US" dirty="0"/>
          </a:p>
        </p:txBody>
      </p:sp>
      <p:sp>
        <p:nvSpPr>
          <p:cNvPr id="3" name="Content Placeholder 2"/>
          <p:cNvSpPr>
            <a:spLocks noGrp="1"/>
          </p:cNvSpPr>
          <p:nvPr>
            <p:ph idx="1"/>
          </p:nvPr>
        </p:nvSpPr>
        <p:spPr/>
        <p:txBody>
          <a:bodyPr/>
          <a:lstStyle/>
          <a:p>
            <a:r>
              <a:rPr lang="en-US" dirty="0" smtClean="0">
                <a:solidFill>
                  <a:schemeClr val="accent1"/>
                </a:solidFill>
              </a:rPr>
              <a:t>Experiments</a:t>
            </a:r>
          </a:p>
          <a:p>
            <a:pPr lvl="1"/>
            <a:r>
              <a:rPr lang="en-US" dirty="0" smtClean="0">
                <a:solidFill>
                  <a:schemeClr val="accent1"/>
                </a:solidFill>
              </a:rPr>
              <a:t>Intersymbol </a:t>
            </a:r>
            <a:r>
              <a:rPr lang="en-US" dirty="0">
                <a:solidFill>
                  <a:schemeClr val="accent1"/>
                </a:solidFill>
              </a:rPr>
              <a:t>Interference</a:t>
            </a:r>
          </a:p>
          <a:p>
            <a:pPr lvl="1"/>
            <a:r>
              <a:rPr lang="en-US" dirty="0" smtClean="0">
                <a:solidFill>
                  <a:schemeClr val="accent1"/>
                </a:solidFill>
              </a:rPr>
              <a:t>Driver </a:t>
            </a:r>
            <a:r>
              <a:rPr lang="en-US" dirty="0">
                <a:solidFill>
                  <a:schemeClr val="accent1"/>
                </a:solidFill>
              </a:rPr>
              <a:t>Circuit</a:t>
            </a:r>
          </a:p>
          <a:p>
            <a:pPr lvl="1"/>
            <a:r>
              <a:rPr lang="en-US" dirty="0" smtClean="0">
                <a:solidFill>
                  <a:schemeClr val="accent1"/>
                </a:solidFill>
              </a:rPr>
              <a:t>Crosstalk </a:t>
            </a:r>
            <a:r>
              <a:rPr lang="en-US" dirty="0">
                <a:solidFill>
                  <a:schemeClr val="accent1"/>
                </a:solidFill>
              </a:rPr>
              <a:t>I &amp; </a:t>
            </a:r>
            <a:r>
              <a:rPr lang="en-US" dirty="0" smtClean="0">
                <a:solidFill>
                  <a:schemeClr val="accent1"/>
                </a:solidFill>
              </a:rPr>
              <a:t>II</a:t>
            </a:r>
          </a:p>
          <a:p>
            <a:r>
              <a:rPr lang="en-US" dirty="0" smtClean="0">
                <a:solidFill>
                  <a:schemeClr val="accent1"/>
                </a:solidFill>
              </a:rPr>
              <a:t>Website Development</a:t>
            </a:r>
          </a:p>
          <a:p>
            <a:pPr lvl="1"/>
            <a:r>
              <a:rPr lang="en-US" dirty="0" smtClean="0">
                <a:solidFill>
                  <a:schemeClr val="accent1"/>
                </a:solidFill>
              </a:rPr>
              <a:t>Support Kris</a:t>
            </a:r>
          </a:p>
          <a:p>
            <a:pPr lvl="1"/>
            <a:endParaRPr lang="en-US" b="1" dirty="0">
              <a:solidFill>
                <a:schemeClr val="accent1"/>
              </a:solidFill>
            </a:endParaRPr>
          </a:p>
          <a:p>
            <a:pPr marL="0" indent="0">
              <a:buNone/>
            </a:pPr>
            <a:endParaRPr lang="en-US" b="1" dirty="0">
              <a:solidFill>
                <a:schemeClr val="accent1"/>
              </a:solidFill>
            </a:endParaRPr>
          </a:p>
          <a:p>
            <a:endParaRPr lang="en-US" dirty="0"/>
          </a:p>
        </p:txBody>
      </p:sp>
    </p:spTree>
    <p:extLst>
      <p:ext uri="{BB962C8B-B14F-4D97-AF65-F5344CB8AC3E}">
        <p14:creationId xmlns:p14="http://schemas.microsoft.com/office/powerpoint/2010/main" val="3047813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Travis</a:t>
            </a:r>
            <a:endParaRPr lang="en-US" dirty="0"/>
          </a:p>
        </p:txBody>
      </p:sp>
      <p:sp>
        <p:nvSpPr>
          <p:cNvPr id="3" name="Content Placeholder 2"/>
          <p:cNvSpPr>
            <a:spLocks noGrp="1"/>
          </p:cNvSpPr>
          <p:nvPr>
            <p:ph idx="1"/>
          </p:nvPr>
        </p:nvSpPr>
        <p:spPr/>
        <p:txBody>
          <a:bodyPr>
            <a:normAutofit lnSpcReduction="10000"/>
          </a:bodyPr>
          <a:lstStyle/>
          <a:p>
            <a:r>
              <a:rPr lang="en-US" dirty="0">
                <a:solidFill>
                  <a:schemeClr val="accent1"/>
                </a:solidFill>
              </a:rPr>
              <a:t>Experiments</a:t>
            </a:r>
          </a:p>
          <a:p>
            <a:pPr lvl="1"/>
            <a:r>
              <a:rPr lang="en-US" dirty="0" smtClean="0">
                <a:solidFill>
                  <a:schemeClr val="accent1"/>
                </a:solidFill>
              </a:rPr>
              <a:t>LCR Transmission Lines</a:t>
            </a:r>
            <a:endParaRPr lang="en-US" dirty="0">
              <a:solidFill>
                <a:schemeClr val="accent1"/>
              </a:solidFill>
            </a:endParaRPr>
          </a:p>
          <a:p>
            <a:pPr lvl="1"/>
            <a:r>
              <a:rPr lang="en-US" dirty="0" smtClean="0">
                <a:solidFill>
                  <a:schemeClr val="accent1"/>
                </a:solidFill>
              </a:rPr>
              <a:t>Corners &amp; Vias</a:t>
            </a:r>
            <a:endParaRPr lang="en-US" dirty="0">
              <a:solidFill>
                <a:schemeClr val="accent1"/>
              </a:solidFill>
            </a:endParaRPr>
          </a:p>
          <a:p>
            <a:pPr lvl="1"/>
            <a:r>
              <a:rPr lang="en-US" dirty="0">
                <a:solidFill>
                  <a:schemeClr val="accent1"/>
                </a:solidFill>
              </a:rPr>
              <a:t>Crosstalk I &amp; </a:t>
            </a:r>
            <a:r>
              <a:rPr lang="en-US" dirty="0" smtClean="0">
                <a:solidFill>
                  <a:schemeClr val="accent1"/>
                </a:solidFill>
              </a:rPr>
              <a:t>II</a:t>
            </a:r>
          </a:p>
          <a:p>
            <a:r>
              <a:rPr lang="en-US" dirty="0" smtClean="0">
                <a:solidFill>
                  <a:schemeClr val="accent1"/>
                </a:solidFill>
              </a:rPr>
              <a:t>Promotional </a:t>
            </a:r>
          </a:p>
          <a:p>
            <a:pPr lvl="1"/>
            <a:r>
              <a:rPr lang="en-US" dirty="0" smtClean="0">
                <a:solidFill>
                  <a:schemeClr val="accent1"/>
                </a:solidFill>
              </a:rPr>
              <a:t>Investigate </a:t>
            </a:r>
            <a:r>
              <a:rPr lang="en-US" dirty="0">
                <a:solidFill>
                  <a:schemeClr val="accent1"/>
                </a:solidFill>
              </a:rPr>
              <a:t>Promotional Avenues</a:t>
            </a:r>
          </a:p>
          <a:p>
            <a:pPr lvl="1"/>
            <a:r>
              <a:rPr lang="en-US" dirty="0" smtClean="0">
                <a:solidFill>
                  <a:schemeClr val="accent1"/>
                </a:solidFill>
              </a:rPr>
              <a:t>Investigate </a:t>
            </a:r>
            <a:r>
              <a:rPr lang="en-US" dirty="0">
                <a:solidFill>
                  <a:schemeClr val="accent1"/>
                </a:solidFill>
              </a:rPr>
              <a:t>Best Promotional Medium</a:t>
            </a:r>
          </a:p>
          <a:p>
            <a:pPr lvl="1"/>
            <a:r>
              <a:rPr lang="en-US" dirty="0" smtClean="0">
                <a:solidFill>
                  <a:schemeClr val="accent1"/>
                </a:solidFill>
              </a:rPr>
              <a:t>Create </a:t>
            </a:r>
            <a:r>
              <a:rPr lang="en-US" dirty="0">
                <a:solidFill>
                  <a:schemeClr val="accent1"/>
                </a:solidFill>
              </a:rPr>
              <a:t>Promotional Project and Deliver Across Promotional Avenue </a:t>
            </a:r>
            <a:endParaRPr lang="en-US" dirty="0" smtClean="0">
              <a:solidFill>
                <a:schemeClr val="accent1"/>
              </a:solidFill>
            </a:endParaRPr>
          </a:p>
          <a:p>
            <a:pPr lvl="1"/>
            <a:endParaRPr lang="en-US" b="1" dirty="0">
              <a:solidFill>
                <a:schemeClr val="accent1"/>
              </a:solidFill>
            </a:endParaRPr>
          </a:p>
          <a:p>
            <a:endParaRPr lang="en-US" dirty="0"/>
          </a:p>
        </p:txBody>
      </p:sp>
    </p:spTree>
    <p:extLst>
      <p:ext uri="{BB962C8B-B14F-4D97-AF65-F5344CB8AC3E}">
        <p14:creationId xmlns:p14="http://schemas.microsoft.com/office/powerpoint/2010/main" val="998062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Brandon</a:t>
            </a:r>
            <a:endParaRPr lang="en-US" dirty="0"/>
          </a:p>
        </p:txBody>
      </p:sp>
      <p:sp>
        <p:nvSpPr>
          <p:cNvPr id="3" name="Content Placeholder 2"/>
          <p:cNvSpPr>
            <a:spLocks noGrp="1"/>
          </p:cNvSpPr>
          <p:nvPr>
            <p:ph idx="1"/>
          </p:nvPr>
        </p:nvSpPr>
        <p:spPr/>
        <p:txBody>
          <a:bodyPr>
            <a:normAutofit lnSpcReduction="10000"/>
          </a:bodyPr>
          <a:lstStyle/>
          <a:p>
            <a:r>
              <a:rPr lang="en-US" dirty="0">
                <a:solidFill>
                  <a:schemeClr val="accent1"/>
                </a:solidFill>
              </a:rPr>
              <a:t>Experiments</a:t>
            </a:r>
          </a:p>
          <a:p>
            <a:pPr lvl="1"/>
            <a:r>
              <a:rPr lang="en-US" dirty="0" smtClean="0">
                <a:solidFill>
                  <a:schemeClr val="accent1"/>
                </a:solidFill>
              </a:rPr>
              <a:t>Mystery </a:t>
            </a:r>
            <a:r>
              <a:rPr lang="en-US" dirty="0">
                <a:solidFill>
                  <a:schemeClr val="accent1"/>
                </a:solidFill>
              </a:rPr>
              <a:t>Traces</a:t>
            </a:r>
          </a:p>
          <a:p>
            <a:pPr lvl="1"/>
            <a:r>
              <a:rPr lang="en-US" dirty="0" smtClean="0">
                <a:solidFill>
                  <a:schemeClr val="accent1"/>
                </a:solidFill>
              </a:rPr>
              <a:t>Decoupling</a:t>
            </a:r>
            <a:endParaRPr lang="en-US" dirty="0">
              <a:solidFill>
                <a:schemeClr val="accent1"/>
              </a:solidFill>
            </a:endParaRPr>
          </a:p>
          <a:p>
            <a:pPr lvl="1"/>
            <a:r>
              <a:rPr lang="en-US" dirty="0" smtClean="0">
                <a:solidFill>
                  <a:schemeClr val="accent1"/>
                </a:solidFill>
              </a:rPr>
              <a:t>Crosstalk </a:t>
            </a:r>
            <a:r>
              <a:rPr lang="en-US" dirty="0">
                <a:solidFill>
                  <a:schemeClr val="accent1"/>
                </a:solidFill>
              </a:rPr>
              <a:t>I &amp; II</a:t>
            </a:r>
          </a:p>
          <a:p>
            <a:r>
              <a:rPr lang="en-US" dirty="0" smtClean="0">
                <a:solidFill>
                  <a:schemeClr val="accent1"/>
                </a:solidFill>
              </a:rPr>
              <a:t>Promotional </a:t>
            </a:r>
            <a:endParaRPr lang="en-US" dirty="0">
              <a:solidFill>
                <a:schemeClr val="accent1"/>
              </a:solidFill>
            </a:endParaRPr>
          </a:p>
          <a:p>
            <a:pPr lvl="1"/>
            <a:r>
              <a:rPr lang="en-US" dirty="0">
                <a:solidFill>
                  <a:schemeClr val="accent1"/>
                </a:solidFill>
              </a:rPr>
              <a:t>Investigate Promotional Avenues</a:t>
            </a:r>
          </a:p>
          <a:p>
            <a:pPr lvl="1"/>
            <a:r>
              <a:rPr lang="en-US" dirty="0">
                <a:solidFill>
                  <a:schemeClr val="accent1"/>
                </a:solidFill>
              </a:rPr>
              <a:t>Investigate Best Promotional Medium</a:t>
            </a:r>
          </a:p>
          <a:p>
            <a:pPr lvl="1"/>
            <a:r>
              <a:rPr lang="en-US" dirty="0">
                <a:solidFill>
                  <a:schemeClr val="accent1"/>
                </a:solidFill>
              </a:rPr>
              <a:t>Create Promotional Project and Deliver Across Promotional Avenue </a:t>
            </a:r>
          </a:p>
          <a:p>
            <a:endParaRPr lang="en-US" dirty="0"/>
          </a:p>
        </p:txBody>
      </p:sp>
    </p:spTree>
    <p:extLst>
      <p:ext uri="{BB962C8B-B14F-4D97-AF65-F5344CB8AC3E}">
        <p14:creationId xmlns:p14="http://schemas.microsoft.com/office/powerpoint/2010/main" val="4016999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Timelin</a:t>
            </a:r>
            <a:r>
              <a:rPr lang="en-US" dirty="0">
                <a:solidFill>
                  <a:schemeClr val="tx2"/>
                </a:solidFill>
              </a:rPr>
              <a:t>e</a:t>
            </a:r>
            <a:endParaRPr lang="en-US" dirty="0"/>
          </a:p>
        </p:txBody>
      </p:sp>
      <p:sp>
        <p:nvSpPr>
          <p:cNvPr id="3" name="Content Placeholder 2"/>
          <p:cNvSpPr>
            <a:spLocks noGrp="1"/>
          </p:cNvSpPr>
          <p:nvPr>
            <p:ph idx="1"/>
          </p:nvPr>
        </p:nvSpPr>
        <p:spPr/>
        <p:txBody>
          <a:bodyPr>
            <a:normAutofit lnSpcReduction="10000"/>
          </a:bodyPr>
          <a:lstStyle/>
          <a:p>
            <a:r>
              <a:rPr lang="en-US" dirty="0" smtClean="0">
                <a:solidFill>
                  <a:schemeClr val="accent1"/>
                </a:solidFill>
              </a:rPr>
              <a:t>Experiments Completion</a:t>
            </a:r>
          </a:p>
          <a:p>
            <a:pPr lvl="1"/>
            <a:r>
              <a:rPr lang="en-US" dirty="0" smtClean="0">
                <a:solidFill>
                  <a:schemeClr val="accent1"/>
                </a:solidFill>
              </a:rPr>
              <a:t>Preliminary </a:t>
            </a:r>
            <a:r>
              <a:rPr lang="en-US" dirty="0">
                <a:solidFill>
                  <a:schemeClr val="accent1"/>
                </a:solidFill>
              </a:rPr>
              <a:t>Student Version: End of </a:t>
            </a:r>
            <a:r>
              <a:rPr lang="en-US" dirty="0" smtClean="0">
                <a:solidFill>
                  <a:schemeClr val="accent1"/>
                </a:solidFill>
              </a:rPr>
              <a:t>February</a:t>
            </a:r>
            <a:endParaRPr lang="en-US" dirty="0">
              <a:solidFill>
                <a:schemeClr val="accent1"/>
              </a:solidFill>
            </a:endParaRPr>
          </a:p>
          <a:p>
            <a:pPr lvl="1"/>
            <a:r>
              <a:rPr lang="en-US" dirty="0" smtClean="0">
                <a:solidFill>
                  <a:schemeClr val="accent1"/>
                </a:solidFill>
              </a:rPr>
              <a:t>Final </a:t>
            </a:r>
            <a:r>
              <a:rPr lang="en-US" dirty="0">
                <a:solidFill>
                  <a:schemeClr val="accent1"/>
                </a:solidFill>
              </a:rPr>
              <a:t>Including Instructor Version: End of March</a:t>
            </a:r>
          </a:p>
          <a:p>
            <a:r>
              <a:rPr lang="en-US" dirty="0" smtClean="0">
                <a:solidFill>
                  <a:schemeClr val="accent1"/>
                </a:solidFill>
              </a:rPr>
              <a:t>Website Completion</a:t>
            </a:r>
            <a:endParaRPr lang="en-US" dirty="0" smtClean="0"/>
          </a:p>
          <a:p>
            <a:pPr lvl="1"/>
            <a:r>
              <a:rPr lang="en-US" dirty="0" smtClean="0">
                <a:solidFill>
                  <a:schemeClr val="accent1"/>
                </a:solidFill>
              </a:rPr>
              <a:t>Mid May – End of May</a:t>
            </a:r>
            <a:endParaRPr lang="en-US" dirty="0">
              <a:solidFill>
                <a:schemeClr val="accent1"/>
              </a:solidFill>
            </a:endParaRPr>
          </a:p>
          <a:p>
            <a:r>
              <a:rPr lang="en-US" dirty="0" smtClean="0">
                <a:solidFill>
                  <a:schemeClr val="accent1"/>
                </a:solidFill>
              </a:rPr>
              <a:t>Promotion Completion</a:t>
            </a:r>
          </a:p>
          <a:p>
            <a:pPr lvl="1"/>
            <a:r>
              <a:rPr lang="en-US" dirty="0" smtClean="0">
                <a:solidFill>
                  <a:schemeClr val="accent1"/>
                </a:solidFill>
              </a:rPr>
              <a:t>Mid May</a:t>
            </a:r>
          </a:p>
          <a:p>
            <a:r>
              <a:rPr lang="en-US" dirty="0">
                <a:solidFill>
                  <a:schemeClr val="accent1"/>
                </a:solidFill>
              </a:rPr>
              <a:t>Poster Presentation</a:t>
            </a:r>
          </a:p>
          <a:p>
            <a:pPr lvl="1"/>
            <a:r>
              <a:rPr lang="en-US" dirty="0">
                <a:solidFill>
                  <a:schemeClr val="accent1"/>
                </a:solidFill>
              </a:rPr>
              <a:t>Mid May</a:t>
            </a:r>
          </a:p>
          <a:p>
            <a:pPr marL="0" indent="0">
              <a:buNone/>
            </a:pPr>
            <a:endParaRPr lang="en-US" dirty="0" smtClean="0">
              <a:solidFill>
                <a:schemeClr val="accent1"/>
              </a:solidFill>
            </a:endParaRPr>
          </a:p>
        </p:txBody>
      </p:sp>
    </p:spTree>
    <p:extLst>
      <p:ext uri="{BB962C8B-B14F-4D97-AF65-F5344CB8AC3E}">
        <p14:creationId xmlns:p14="http://schemas.microsoft.com/office/powerpoint/2010/main" val="2177320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2"/>
                </a:solidFill>
              </a:rPr>
              <a:t>Engineering Engagement Electrical Validation Board</a:t>
            </a:r>
            <a:endParaRPr lang="en-US"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71600" y="1828800"/>
            <a:ext cx="6034617" cy="4525963"/>
          </a:xfrm>
        </p:spPr>
      </p:pic>
    </p:spTree>
    <p:extLst>
      <p:ext uri="{BB962C8B-B14F-4D97-AF65-F5344CB8AC3E}">
        <p14:creationId xmlns:p14="http://schemas.microsoft.com/office/powerpoint/2010/main" val="3221571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tx2"/>
                </a:solidFill>
              </a:rPr>
              <a:t>Engineering Engagement Electrical Validation Board</a:t>
            </a:r>
            <a:endParaRPr lang="en-US" dirty="0"/>
          </a:p>
        </p:txBody>
      </p:sp>
      <p:sp>
        <p:nvSpPr>
          <p:cNvPr id="3" name="Content Placeholder 2"/>
          <p:cNvSpPr>
            <a:spLocks noGrp="1"/>
          </p:cNvSpPr>
          <p:nvPr>
            <p:ph idx="1"/>
          </p:nvPr>
        </p:nvSpPr>
        <p:spPr/>
        <p:txBody>
          <a:bodyPr/>
          <a:lstStyle/>
          <a:p>
            <a:pPr lvl="0"/>
            <a:r>
              <a:rPr lang="en-US" dirty="0">
                <a:solidFill>
                  <a:schemeClr val="accent1"/>
                </a:solidFill>
              </a:rPr>
              <a:t>D</a:t>
            </a:r>
            <a:r>
              <a:rPr lang="en-US" dirty="0" smtClean="0">
                <a:solidFill>
                  <a:schemeClr val="accent1"/>
                </a:solidFill>
              </a:rPr>
              <a:t>eveloped </a:t>
            </a:r>
            <a:r>
              <a:rPr lang="en-US" dirty="0">
                <a:solidFill>
                  <a:schemeClr val="accent1"/>
                </a:solidFill>
              </a:rPr>
              <a:t>by Intel</a:t>
            </a:r>
          </a:p>
          <a:p>
            <a:pPr lvl="0"/>
            <a:r>
              <a:rPr lang="en-US" dirty="0">
                <a:solidFill>
                  <a:schemeClr val="accent1"/>
                </a:solidFill>
              </a:rPr>
              <a:t>T</a:t>
            </a:r>
            <a:r>
              <a:rPr lang="en-US" dirty="0" smtClean="0">
                <a:solidFill>
                  <a:schemeClr val="accent1"/>
                </a:solidFill>
              </a:rPr>
              <a:t>each </a:t>
            </a:r>
            <a:r>
              <a:rPr lang="en-US" dirty="0">
                <a:solidFill>
                  <a:schemeClr val="accent1"/>
                </a:solidFill>
              </a:rPr>
              <a:t>students </a:t>
            </a:r>
            <a:r>
              <a:rPr lang="en-US" dirty="0" smtClean="0">
                <a:solidFill>
                  <a:schemeClr val="accent1"/>
                </a:solidFill>
              </a:rPr>
              <a:t> </a:t>
            </a:r>
            <a:r>
              <a:rPr lang="en-US" dirty="0">
                <a:solidFill>
                  <a:schemeClr val="accent1"/>
                </a:solidFill>
              </a:rPr>
              <a:t>electrical validation concepts</a:t>
            </a:r>
          </a:p>
          <a:p>
            <a:pPr lvl="0"/>
            <a:r>
              <a:rPr lang="en-US" dirty="0">
                <a:solidFill>
                  <a:schemeClr val="accent1"/>
                </a:solidFill>
              </a:rPr>
              <a:t>H</a:t>
            </a:r>
            <a:r>
              <a:rPr lang="en-US" dirty="0" smtClean="0">
                <a:solidFill>
                  <a:schemeClr val="accent1"/>
                </a:solidFill>
              </a:rPr>
              <a:t>ands-on </a:t>
            </a:r>
            <a:r>
              <a:rPr lang="en-US" dirty="0">
                <a:solidFill>
                  <a:schemeClr val="accent1"/>
                </a:solidFill>
              </a:rPr>
              <a:t>experiments</a:t>
            </a:r>
          </a:p>
          <a:p>
            <a:pPr lvl="0"/>
            <a:r>
              <a:rPr lang="en-US" dirty="0" smtClean="0">
                <a:solidFill>
                  <a:schemeClr val="accent1"/>
                </a:solidFill>
              </a:rPr>
              <a:t>Importance of following good </a:t>
            </a:r>
            <a:r>
              <a:rPr lang="en-US" dirty="0">
                <a:solidFill>
                  <a:schemeClr val="accent1"/>
                </a:solidFill>
              </a:rPr>
              <a:t>design practices</a:t>
            </a:r>
          </a:p>
          <a:p>
            <a:endParaRPr lang="en-US" dirty="0"/>
          </a:p>
        </p:txBody>
      </p:sp>
    </p:spTree>
    <p:extLst>
      <p:ext uri="{BB962C8B-B14F-4D97-AF65-F5344CB8AC3E}">
        <p14:creationId xmlns:p14="http://schemas.microsoft.com/office/powerpoint/2010/main" val="35475295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a:r>
              <a:rPr kumimoji="0" lang="en-US" sz="4400" b="0" i="0" u="none" strike="noStrike" kern="1200" cap="none" spc="0" normalizeH="0" baseline="0" noProof="0" dirty="0" smtClean="0">
                <a:ln>
                  <a:noFill/>
                </a:ln>
                <a:solidFill>
                  <a:schemeClr val="tx2"/>
                </a:solidFill>
                <a:effectLst/>
                <a:uLnTx/>
                <a:uFillTx/>
                <a:latin typeface="Calibri"/>
                <a:ea typeface="+mj-ea"/>
                <a:cs typeface="+mj-cs"/>
              </a:rPr>
              <a:t>Existing Experiments</a:t>
            </a:r>
            <a:endParaRPr lang="en-US" sz="4400" dirty="0">
              <a:solidFill>
                <a:schemeClr val="tx2"/>
              </a:solidFill>
            </a:endParaRPr>
          </a:p>
        </p:txBody>
      </p:sp>
      <p:sp>
        <p:nvSpPr>
          <p:cNvPr id="10" name="Content Placeholder 9"/>
          <p:cNvSpPr>
            <a:spLocks noGrp="1"/>
          </p:cNvSpPr>
          <p:nvPr>
            <p:ph sz="half" idx="1"/>
          </p:nvPr>
        </p:nvSpPr>
        <p:spPr>
          <a:xfrm>
            <a:off x="0" y="1676400"/>
            <a:ext cx="4038600" cy="4525963"/>
          </a:xfrm>
        </p:spPr>
        <p:txBody>
          <a:bodyPr>
            <a:normAutofit/>
          </a:bodyPr>
          <a:lstStyle/>
          <a:p>
            <a:pPr lvl="1"/>
            <a:r>
              <a:rPr lang="en-US" sz="3200" dirty="0">
                <a:solidFill>
                  <a:srgbClr val="4F81BD"/>
                </a:solidFill>
              </a:rPr>
              <a:t>Crosstalk </a:t>
            </a:r>
            <a:r>
              <a:rPr lang="en-US" sz="3200" dirty="0" smtClean="0">
                <a:solidFill>
                  <a:srgbClr val="4F81BD"/>
                </a:solidFill>
              </a:rPr>
              <a:t>circuit I </a:t>
            </a:r>
          </a:p>
          <a:p>
            <a:pPr lvl="1"/>
            <a:r>
              <a:rPr lang="en-US" sz="3200" dirty="0" smtClean="0">
                <a:solidFill>
                  <a:srgbClr val="4F81BD"/>
                </a:solidFill>
              </a:rPr>
              <a:t>Crosstalk circuit </a:t>
            </a:r>
            <a:r>
              <a:rPr lang="en-US" sz="3200" dirty="0">
                <a:solidFill>
                  <a:srgbClr val="4F81BD"/>
                </a:solidFill>
              </a:rPr>
              <a:t>II</a:t>
            </a:r>
          </a:p>
          <a:p>
            <a:pPr lvl="1"/>
            <a:r>
              <a:rPr lang="en-US" sz="3200" dirty="0">
                <a:solidFill>
                  <a:srgbClr val="4F81BD"/>
                </a:solidFill>
              </a:rPr>
              <a:t>Decoupling</a:t>
            </a:r>
          </a:p>
          <a:p>
            <a:pPr lvl="1"/>
            <a:r>
              <a:rPr lang="en-US" sz="3200" dirty="0">
                <a:solidFill>
                  <a:srgbClr val="4F81BD"/>
                </a:solidFill>
              </a:rPr>
              <a:t>Corners &amp; </a:t>
            </a:r>
            <a:r>
              <a:rPr lang="en-US" sz="3200" dirty="0" err="1">
                <a:solidFill>
                  <a:srgbClr val="4F81BD"/>
                </a:solidFill>
              </a:rPr>
              <a:t>Vias</a:t>
            </a:r>
            <a:endParaRPr lang="en-US" sz="3200" dirty="0">
              <a:solidFill>
                <a:srgbClr val="4F81BD"/>
              </a:solidFill>
            </a:endParaRPr>
          </a:p>
          <a:p>
            <a:pPr lvl="1"/>
            <a:r>
              <a:rPr lang="en-US" sz="3200" dirty="0" smtClean="0">
                <a:solidFill>
                  <a:srgbClr val="4F81BD"/>
                </a:solidFill>
              </a:rPr>
              <a:t>Mystery </a:t>
            </a:r>
            <a:r>
              <a:rPr lang="en-US" sz="3200" dirty="0">
                <a:solidFill>
                  <a:srgbClr val="4F81BD"/>
                </a:solidFill>
              </a:rPr>
              <a:t>Traces</a:t>
            </a:r>
          </a:p>
          <a:p>
            <a:endParaRPr lang="en-US" dirty="0"/>
          </a:p>
        </p:txBody>
      </p:sp>
      <p:sp>
        <p:nvSpPr>
          <p:cNvPr id="11" name="Content Placeholder 10"/>
          <p:cNvSpPr>
            <a:spLocks noGrp="1"/>
          </p:cNvSpPr>
          <p:nvPr>
            <p:ph sz="half" idx="2"/>
          </p:nvPr>
        </p:nvSpPr>
        <p:spPr>
          <a:xfrm>
            <a:off x="3962400" y="1600200"/>
            <a:ext cx="4953000" cy="4525963"/>
          </a:xfrm>
        </p:spPr>
        <p:txBody>
          <a:bodyPr>
            <a:normAutofit/>
          </a:bodyPr>
          <a:lstStyle/>
          <a:p>
            <a:pPr lvl="1"/>
            <a:r>
              <a:rPr lang="en-US" sz="3200" dirty="0" smtClean="0">
                <a:solidFill>
                  <a:schemeClr val="accent1"/>
                </a:solidFill>
              </a:rPr>
              <a:t>Simultaneous </a:t>
            </a:r>
            <a:r>
              <a:rPr lang="en-US" sz="3200" dirty="0">
                <a:solidFill>
                  <a:schemeClr val="accent1"/>
                </a:solidFill>
              </a:rPr>
              <a:t>Switching Outputs</a:t>
            </a:r>
          </a:p>
          <a:p>
            <a:pPr lvl="1"/>
            <a:r>
              <a:rPr lang="en-US" sz="3200" dirty="0">
                <a:solidFill>
                  <a:srgbClr val="4F81BD"/>
                </a:solidFill>
              </a:rPr>
              <a:t>LCR Transmission Lines</a:t>
            </a:r>
          </a:p>
          <a:p>
            <a:pPr lvl="1"/>
            <a:r>
              <a:rPr lang="en-US" sz="3200" dirty="0" smtClean="0">
                <a:solidFill>
                  <a:schemeClr val="accent1"/>
                </a:solidFill>
              </a:rPr>
              <a:t>Driver </a:t>
            </a:r>
            <a:r>
              <a:rPr lang="en-US" sz="3200" dirty="0">
                <a:solidFill>
                  <a:schemeClr val="accent1"/>
                </a:solidFill>
              </a:rPr>
              <a:t>Circuit</a:t>
            </a:r>
          </a:p>
          <a:p>
            <a:pPr lvl="1"/>
            <a:r>
              <a:rPr lang="en-US" sz="3200" dirty="0">
                <a:solidFill>
                  <a:schemeClr val="accent1"/>
                </a:solidFill>
              </a:rPr>
              <a:t>Package Differences</a:t>
            </a:r>
          </a:p>
          <a:p>
            <a:pPr lvl="1"/>
            <a:r>
              <a:rPr lang="en-US" sz="3200" dirty="0" err="1" smtClean="0">
                <a:solidFill>
                  <a:schemeClr val="accent1"/>
                </a:solidFill>
              </a:rPr>
              <a:t>Intersymbol</a:t>
            </a:r>
            <a:r>
              <a:rPr lang="en-US" sz="3200" dirty="0" smtClean="0">
                <a:solidFill>
                  <a:schemeClr val="accent1"/>
                </a:solidFill>
              </a:rPr>
              <a:t> </a:t>
            </a:r>
            <a:r>
              <a:rPr lang="en-US" sz="3200" dirty="0">
                <a:solidFill>
                  <a:schemeClr val="accent1"/>
                </a:solidFill>
              </a:rPr>
              <a:t>Interference</a:t>
            </a:r>
          </a:p>
          <a:p>
            <a:pPr lvl="1"/>
            <a:endParaRPr lang="en-US" dirty="0">
              <a:solidFill>
                <a:schemeClr val="accent1"/>
              </a:solidFill>
            </a:endParaRPr>
          </a:p>
          <a:p>
            <a:endParaRPr lang="en-US" dirty="0"/>
          </a:p>
        </p:txBody>
      </p:sp>
    </p:spTree>
    <p:extLst>
      <p:ext uri="{BB962C8B-B14F-4D97-AF65-F5344CB8AC3E}">
        <p14:creationId xmlns:p14="http://schemas.microsoft.com/office/powerpoint/2010/main" val="2868218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tx2"/>
                </a:solidFill>
              </a:rPr>
              <a:t>Objective</a:t>
            </a:r>
            <a:endParaRPr lang="en-US" dirty="0"/>
          </a:p>
        </p:txBody>
      </p:sp>
      <p:sp>
        <p:nvSpPr>
          <p:cNvPr id="3" name="Content Placeholder 2"/>
          <p:cNvSpPr>
            <a:spLocks noGrp="1"/>
          </p:cNvSpPr>
          <p:nvPr>
            <p:ph idx="1"/>
          </p:nvPr>
        </p:nvSpPr>
        <p:spPr/>
        <p:txBody>
          <a:bodyPr/>
          <a:lstStyle/>
          <a:p>
            <a:r>
              <a:rPr lang="en-US" dirty="0" smtClean="0">
                <a:solidFill>
                  <a:schemeClr val="accent1"/>
                </a:solidFill>
              </a:rPr>
              <a:t>Create a professional clear lab manual that fully utilizes the capabilities of the E3VB. Promote board to target audience of college level electrical engineering students and industry personnel who have an interest in electrical validation.   </a:t>
            </a:r>
            <a:endParaRPr lang="en-US" dirty="0">
              <a:solidFill>
                <a:schemeClr val="accent1"/>
              </a:solidFill>
            </a:endParaRPr>
          </a:p>
        </p:txBody>
      </p:sp>
    </p:spTree>
    <p:extLst>
      <p:ext uri="{BB962C8B-B14F-4D97-AF65-F5344CB8AC3E}">
        <p14:creationId xmlns:p14="http://schemas.microsoft.com/office/powerpoint/2010/main" val="13987019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Proposal Outline</a:t>
            </a:r>
            <a:endParaRPr lang="en-US" dirty="0">
              <a:solidFill>
                <a:schemeClr val="tx2"/>
              </a:solidFill>
            </a:endParaRPr>
          </a:p>
        </p:txBody>
      </p:sp>
      <p:sp>
        <p:nvSpPr>
          <p:cNvPr id="3" name="Content Placeholder 2"/>
          <p:cNvSpPr>
            <a:spLocks noGrp="1"/>
          </p:cNvSpPr>
          <p:nvPr>
            <p:ph idx="1"/>
          </p:nvPr>
        </p:nvSpPr>
        <p:spPr/>
        <p:txBody>
          <a:bodyPr/>
          <a:lstStyle/>
          <a:p>
            <a:endParaRPr lang="en-US" dirty="0" smtClean="0">
              <a:solidFill>
                <a:schemeClr val="accent1"/>
              </a:solidFill>
            </a:endParaRPr>
          </a:p>
          <a:p>
            <a:r>
              <a:rPr lang="en-US" dirty="0" smtClean="0">
                <a:solidFill>
                  <a:schemeClr val="accent1"/>
                </a:solidFill>
              </a:rPr>
              <a:t>Improve Project Documentation</a:t>
            </a:r>
          </a:p>
          <a:p>
            <a:r>
              <a:rPr lang="en-US" dirty="0" smtClean="0">
                <a:solidFill>
                  <a:schemeClr val="accent1"/>
                </a:solidFill>
              </a:rPr>
              <a:t>Add Content to Board Experiments</a:t>
            </a:r>
          </a:p>
          <a:p>
            <a:r>
              <a:rPr lang="en-US" dirty="0" smtClean="0">
                <a:solidFill>
                  <a:schemeClr val="accent1"/>
                </a:solidFill>
              </a:rPr>
              <a:t>Improve the Board Documentation</a:t>
            </a:r>
          </a:p>
          <a:p>
            <a:r>
              <a:rPr lang="en-US" dirty="0">
                <a:solidFill>
                  <a:schemeClr val="accent1"/>
                </a:solidFill>
              </a:rPr>
              <a:t>Develop a User Friendly Website</a:t>
            </a:r>
          </a:p>
          <a:p>
            <a:r>
              <a:rPr lang="en-US" dirty="0">
                <a:solidFill>
                  <a:schemeClr val="accent1"/>
                </a:solidFill>
              </a:rPr>
              <a:t>Get the Word Out About the Board</a:t>
            </a:r>
          </a:p>
          <a:p>
            <a:endParaRPr lang="en-US" dirty="0">
              <a:solidFill>
                <a:schemeClr val="accent1"/>
              </a:solidFill>
            </a:endParaRPr>
          </a:p>
        </p:txBody>
      </p:sp>
    </p:spTree>
    <p:extLst>
      <p:ext uri="{BB962C8B-B14F-4D97-AF65-F5344CB8AC3E}">
        <p14:creationId xmlns:p14="http://schemas.microsoft.com/office/powerpoint/2010/main" val="42331703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solidFill>
                  <a:schemeClr val="tx2"/>
                </a:solidFill>
              </a:rPr>
              <a:t>Improve Project Documentation</a:t>
            </a:r>
            <a:endParaRPr lang="en-US" dirty="0">
              <a:solidFill>
                <a:schemeClr val="tx2"/>
              </a:solidFill>
            </a:endParaRPr>
          </a:p>
        </p:txBody>
      </p:sp>
      <p:sp>
        <p:nvSpPr>
          <p:cNvPr id="3" name="Content Placeholder 2"/>
          <p:cNvSpPr>
            <a:spLocks noGrp="1"/>
          </p:cNvSpPr>
          <p:nvPr>
            <p:ph idx="1"/>
          </p:nvPr>
        </p:nvSpPr>
        <p:spPr/>
        <p:txBody>
          <a:bodyPr/>
          <a:lstStyle/>
          <a:p>
            <a:r>
              <a:rPr lang="en-US" dirty="0" smtClean="0">
                <a:solidFill>
                  <a:schemeClr val="accent1"/>
                </a:solidFill>
              </a:rPr>
              <a:t>All documents must be formatted the same</a:t>
            </a:r>
          </a:p>
          <a:p>
            <a:r>
              <a:rPr lang="en-US" dirty="0" smtClean="0">
                <a:solidFill>
                  <a:schemeClr val="accent1"/>
                </a:solidFill>
              </a:rPr>
              <a:t>Create both a student and instructor manual</a:t>
            </a:r>
          </a:p>
          <a:p>
            <a:r>
              <a:rPr lang="en-US" dirty="0" smtClean="0">
                <a:solidFill>
                  <a:schemeClr val="accent1"/>
                </a:solidFill>
              </a:rPr>
              <a:t>Background theory</a:t>
            </a:r>
          </a:p>
          <a:p>
            <a:r>
              <a:rPr lang="en-US" dirty="0" smtClean="0">
                <a:solidFill>
                  <a:schemeClr val="accent1"/>
                </a:solidFill>
              </a:rPr>
              <a:t>Make experiments as clear as possible</a:t>
            </a:r>
          </a:p>
          <a:p>
            <a:r>
              <a:rPr lang="en-US" dirty="0" smtClean="0">
                <a:solidFill>
                  <a:schemeClr val="accent1"/>
                </a:solidFill>
              </a:rPr>
              <a:t>Improve the Board Documentation</a:t>
            </a:r>
          </a:p>
          <a:p>
            <a:pPr lvl="1"/>
            <a:r>
              <a:rPr lang="en-US" dirty="0" smtClean="0">
                <a:solidFill>
                  <a:schemeClr val="accent1"/>
                </a:solidFill>
              </a:rPr>
              <a:t>Top down visual aids</a:t>
            </a:r>
          </a:p>
          <a:p>
            <a:pPr marL="457200" lvl="1" indent="0">
              <a:buNone/>
            </a:pPr>
            <a:endParaRPr lang="en-US" dirty="0" smtClean="0">
              <a:solidFill>
                <a:schemeClr val="accent1"/>
              </a:solidFill>
            </a:endParaRPr>
          </a:p>
          <a:p>
            <a:endParaRPr lang="en-US" dirty="0">
              <a:solidFill>
                <a:schemeClr val="accent1"/>
              </a:solidFill>
            </a:endParaRPr>
          </a:p>
        </p:txBody>
      </p:sp>
    </p:spTree>
    <p:extLst>
      <p:ext uri="{BB962C8B-B14F-4D97-AF65-F5344CB8AC3E}">
        <p14:creationId xmlns:p14="http://schemas.microsoft.com/office/powerpoint/2010/main" val="25076516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tx2"/>
                </a:solidFill>
              </a:rPr>
              <a:t>Add Content to Board Experiments</a:t>
            </a:r>
            <a:endParaRPr lang="en-US" dirty="0">
              <a:solidFill>
                <a:schemeClr val="tx2"/>
              </a:solidFill>
            </a:endParaRPr>
          </a:p>
        </p:txBody>
      </p:sp>
      <p:sp>
        <p:nvSpPr>
          <p:cNvPr id="3" name="Content Placeholder 2"/>
          <p:cNvSpPr>
            <a:spLocks noGrp="1"/>
          </p:cNvSpPr>
          <p:nvPr>
            <p:ph idx="1"/>
          </p:nvPr>
        </p:nvSpPr>
        <p:spPr/>
        <p:txBody>
          <a:bodyPr/>
          <a:lstStyle/>
          <a:p>
            <a:r>
              <a:rPr lang="en-US" dirty="0">
                <a:solidFill>
                  <a:schemeClr val="accent1"/>
                </a:solidFill>
              </a:rPr>
              <a:t>Background Theory</a:t>
            </a:r>
          </a:p>
          <a:p>
            <a:r>
              <a:rPr lang="en-US" dirty="0">
                <a:solidFill>
                  <a:schemeClr val="accent1"/>
                </a:solidFill>
              </a:rPr>
              <a:t>Bill of Materials (Equipment)</a:t>
            </a:r>
          </a:p>
          <a:p>
            <a:r>
              <a:rPr lang="en-US" dirty="0">
                <a:solidFill>
                  <a:schemeClr val="accent1"/>
                </a:solidFill>
              </a:rPr>
              <a:t>Clear Setup Procedure</a:t>
            </a:r>
          </a:p>
          <a:p>
            <a:r>
              <a:rPr lang="en-US" dirty="0">
                <a:solidFill>
                  <a:schemeClr val="accent1"/>
                </a:solidFill>
              </a:rPr>
              <a:t>Simulations</a:t>
            </a:r>
          </a:p>
          <a:p>
            <a:r>
              <a:rPr lang="en-US" dirty="0">
                <a:solidFill>
                  <a:schemeClr val="accent1"/>
                </a:solidFill>
              </a:rPr>
              <a:t>Possible Peripherals </a:t>
            </a:r>
          </a:p>
          <a:p>
            <a:pPr marL="0" indent="0">
              <a:buNone/>
            </a:pPr>
            <a:endParaRPr lang="en-US" dirty="0">
              <a:solidFill>
                <a:schemeClr val="accent1"/>
              </a:solidFill>
            </a:endParaRPr>
          </a:p>
        </p:txBody>
      </p:sp>
    </p:spTree>
    <p:extLst>
      <p:ext uri="{BB962C8B-B14F-4D97-AF65-F5344CB8AC3E}">
        <p14:creationId xmlns:p14="http://schemas.microsoft.com/office/powerpoint/2010/main" val="23297787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tx2"/>
                </a:solidFill>
              </a:rPr>
              <a:t>Develop a User Friendly Website</a:t>
            </a:r>
            <a:endParaRPr lang="en-US" dirty="0">
              <a:solidFill>
                <a:schemeClr val="tx2"/>
              </a:solidFill>
            </a:endParaRPr>
          </a:p>
        </p:txBody>
      </p:sp>
      <p:sp>
        <p:nvSpPr>
          <p:cNvPr id="3" name="Content Placeholder 2"/>
          <p:cNvSpPr>
            <a:spLocks noGrp="1"/>
          </p:cNvSpPr>
          <p:nvPr>
            <p:ph idx="1"/>
          </p:nvPr>
        </p:nvSpPr>
        <p:spPr/>
        <p:txBody>
          <a:bodyPr/>
          <a:lstStyle/>
          <a:p>
            <a:r>
              <a:rPr lang="en-US" dirty="0" smtClean="0">
                <a:solidFill>
                  <a:schemeClr val="accent1"/>
                </a:solidFill>
              </a:rPr>
              <a:t>Access to all experiments</a:t>
            </a:r>
          </a:p>
          <a:p>
            <a:r>
              <a:rPr lang="en-US" dirty="0" smtClean="0">
                <a:solidFill>
                  <a:schemeClr val="accent1"/>
                </a:solidFill>
              </a:rPr>
              <a:t>Interaction Section</a:t>
            </a:r>
          </a:p>
        </p:txBody>
      </p:sp>
    </p:spTree>
    <p:extLst>
      <p:ext uri="{BB962C8B-B14F-4D97-AF65-F5344CB8AC3E}">
        <p14:creationId xmlns:p14="http://schemas.microsoft.com/office/powerpoint/2010/main" val="28915868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TotalTime>
  <Words>512</Words>
  <Application>Microsoft Office PowerPoint</Application>
  <PresentationFormat>On-screen Show (4:3)</PresentationFormat>
  <Paragraphs>144</Paragraphs>
  <Slides>17</Slides>
  <Notes>15</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 E3VB Engineering Engagement Electrical Validation Board Project Proposal Presentation </vt:lpstr>
      <vt:lpstr>Engineering Engagement Electrical Validation Board</vt:lpstr>
      <vt:lpstr>Engineering Engagement Electrical Validation Board</vt:lpstr>
      <vt:lpstr>Existing Experiments</vt:lpstr>
      <vt:lpstr>Objective</vt:lpstr>
      <vt:lpstr>Proposal Outline</vt:lpstr>
      <vt:lpstr>Improve Project Documentation</vt:lpstr>
      <vt:lpstr>Add Content to Board Experiments</vt:lpstr>
      <vt:lpstr>Develop a User Friendly Website</vt:lpstr>
      <vt:lpstr>Get the Word Out About the Board</vt:lpstr>
      <vt:lpstr>Testing</vt:lpstr>
      <vt:lpstr>Task Breakdown</vt:lpstr>
      <vt:lpstr>Kris</vt:lpstr>
      <vt:lpstr>Luis</vt:lpstr>
      <vt:lpstr>Travis</vt:lpstr>
      <vt:lpstr>Brandon</vt:lpstr>
      <vt:lpstr>Timeline</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E3VB Engineering Engagement Electrical Validation Board Project Proposal Presentation</dc:title>
  <dc:creator>Travis</dc:creator>
  <cp:lastModifiedBy>LUIS SANTIAGO</cp:lastModifiedBy>
  <cp:revision>19</cp:revision>
  <dcterms:created xsi:type="dcterms:W3CDTF">2015-01-17T23:08:41Z</dcterms:created>
  <dcterms:modified xsi:type="dcterms:W3CDTF">2015-01-29T01:47:49Z</dcterms:modified>
</cp:coreProperties>
</file>