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3" r:id="rId9"/>
    <p:sldId id="264" r:id="rId10"/>
    <p:sldId id="265" r:id="rId11"/>
    <p:sldId id="266" r:id="rId12"/>
    <p:sldId id="307" r:id="rId13"/>
    <p:sldId id="267" r:id="rId14"/>
    <p:sldId id="268" r:id="rId15"/>
    <p:sldId id="269" r:id="rId16"/>
    <p:sldId id="270" r:id="rId17"/>
    <p:sldId id="271" r:id="rId18"/>
    <p:sldId id="272" r:id="rId19"/>
    <p:sldId id="273" r:id="rId20"/>
    <p:sldId id="274" r:id="rId21"/>
    <p:sldId id="308" r:id="rId22"/>
    <p:sldId id="275" r:id="rId23"/>
    <p:sldId id="276" r:id="rId24"/>
    <p:sldId id="277" r:id="rId25"/>
    <p:sldId id="278" r:id="rId26"/>
    <p:sldId id="279" r:id="rId27"/>
    <p:sldId id="280" r:id="rId28"/>
    <p:sldId id="281" r:id="rId29"/>
    <p:sldId id="282" r:id="rId30"/>
    <p:sldId id="283" r:id="rId31"/>
    <p:sldId id="309" r:id="rId32"/>
    <p:sldId id="292" r:id="rId33"/>
    <p:sldId id="304" r:id="rId34"/>
    <p:sldId id="293" r:id="rId35"/>
    <p:sldId id="294" r:id="rId36"/>
    <p:sldId id="295" r:id="rId37"/>
    <p:sldId id="305" r:id="rId38"/>
    <p:sldId id="296" r:id="rId39"/>
    <p:sldId id="306" r:id="rId40"/>
    <p:sldId id="297" r:id="rId41"/>
    <p:sldId id="298" r:id="rId42"/>
    <p:sldId id="299" r:id="rId43"/>
    <p:sldId id="300" r:id="rId44"/>
    <p:sldId id="301" r:id="rId45"/>
    <p:sldId id="302" r:id="rId46"/>
    <p:sldId id="303" r:id="rId47"/>
    <p:sldId id="310" r:id="rId48"/>
    <p:sldId id="287" r:id="rId49"/>
    <p:sldId id="288" r:id="rId50"/>
    <p:sldId id="289" r:id="rId51"/>
    <p:sldId id="290" r:id="rId52"/>
  </p:sldIdLst>
  <p:sldSz cx="10080625" cy="7559675"/>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434" y="-78"/>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頁首版面配置區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日期版面配置區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頁尾版面配置區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投影片編號版面配置區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E1DD7EC0-7404-470D-9A57-0908D94D5E23}" type="slidenum">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990220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備忘稿版面配置區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zh-TW"/>
          </a:p>
        </p:txBody>
      </p:sp>
      <p:sp>
        <p:nvSpPr>
          <p:cNvPr id="4" name="頁首版面配置區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日期版面配置區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頁尾版面配置區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投影片編號版面配置區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40724884-8ED1-446B-BA9A-8216123531B7}" type="slidenum">
              <a:t>‹#›</a:t>
            </a:fld>
            <a:endParaRPr lang="en-US"/>
          </a:p>
        </p:txBody>
      </p:sp>
    </p:spTree>
    <p:extLst>
      <p:ext uri="{BB962C8B-B14F-4D97-AF65-F5344CB8AC3E}">
        <p14:creationId xmlns:p14="http://schemas.microsoft.com/office/powerpoint/2010/main" val="1952066829"/>
      </p:ext>
    </p:extLst>
  </p:cSld>
  <p:clrMap bg1="lt1" tx1="dk1" bg2="lt2" tx2="dk2" accent1="accent1" accent2="accent2" accent3="accent3" accent4="accent4" accent5="accent5" accent6="accent6" hlink="hlink" folHlink="folHlink"/>
  <p:notesStyle>
    <a:lvl1pPr marL="216000" marR="0" indent="-216000" rtl="0" hangingPunct="0">
      <a:tabLst/>
      <a:defRPr lang="en-US" altLang="zh-TW"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756047" y="2348401"/>
            <a:ext cx="8568531" cy="1620430"/>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12094" y="4283817"/>
            <a:ext cx="7056438" cy="1931917"/>
          </a:xfrm>
        </p:spPr>
        <p:txBody>
          <a:bodyPr/>
          <a:lstStyle>
            <a:lvl1pPr marL="0" indent="0" algn="ctr">
              <a:buNone/>
              <a:defRPr>
                <a:solidFill>
                  <a:schemeClr val="tx1">
                    <a:tint val="75000"/>
                  </a:schemeClr>
                </a:solidFill>
              </a:defRPr>
            </a:lvl1pPr>
            <a:lvl2pPr marL="503920" indent="0" algn="ctr">
              <a:buNone/>
              <a:defRPr>
                <a:solidFill>
                  <a:schemeClr val="tx1">
                    <a:tint val="75000"/>
                  </a:schemeClr>
                </a:solidFill>
              </a:defRPr>
            </a:lvl2pPr>
            <a:lvl3pPr marL="1007838" indent="0" algn="ctr">
              <a:buNone/>
              <a:defRPr>
                <a:solidFill>
                  <a:schemeClr val="tx1">
                    <a:tint val="75000"/>
                  </a:schemeClr>
                </a:solidFill>
              </a:defRPr>
            </a:lvl3pPr>
            <a:lvl4pPr marL="1511758" indent="0" algn="ctr">
              <a:buNone/>
              <a:defRPr>
                <a:solidFill>
                  <a:schemeClr val="tx1">
                    <a:tint val="75000"/>
                  </a:schemeClr>
                </a:solidFill>
              </a:defRPr>
            </a:lvl4pPr>
            <a:lvl5pPr marL="2015677" indent="0" algn="ctr">
              <a:buNone/>
              <a:defRPr>
                <a:solidFill>
                  <a:schemeClr val="tx1">
                    <a:tint val="75000"/>
                  </a:schemeClr>
                </a:solidFill>
              </a:defRPr>
            </a:lvl5pPr>
            <a:lvl6pPr marL="2519597" indent="0" algn="ctr">
              <a:buNone/>
              <a:defRPr>
                <a:solidFill>
                  <a:schemeClr val="tx1">
                    <a:tint val="75000"/>
                  </a:schemeClr>
                </a:solidFill>
              </a:defRPr>
            </a:lvl6pPr>
            <a:lvl7pPr marL="3023515" indent="0" algn="ctr">
              <a:buNone/>
              <a:defRPr>
                <a:solidFill>
                  <a:schemeClr val="tx1">
                    <a:tint val="75000"/>
                  </a:schemeClr>
                </a:solidFill>
              </a:defRPr>
            </a:lvl7pPr>
            <a:lvl8pPr marL="3527435" indent="0" algn="ctr">
              <a:buNone/>
              <a:defRPr>
                <a:solidFill>
                  <a:schemeClr val="tx1">
                    <a:tint val="75000"/>
                  </a:schemeClr>
                </a:solidFill>
              </a:defRPr>
            </a:lvl8pPr>
            <a:lvl9pPr marL="4031354"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pPr lvl="0"/>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3DAFE1CF-73DF-4AD5-AAE3-05CBCC8C16CB}" type="slidenum">
              <a:rPr lang="en-US" altLang="zh-TW" smtClean="0"/>
              <a:t>‹#›</a:t>
            </a:fld>
            <a:endParaRPr lang="zh-TW" altLang="en-US"/>
          </a:p>
        </p:txBody>
      </p:sp>
    </p:spTree>
    <p:extLst>
      <p:ext uri="{BB962C8B-B14F-4D97-AF65-F5344CB8AC3E}">
        <p14:creationId xmlns:p14="http://schemas.microsoft.com/office/powerpoint/2010/main" val="23392130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04033" y="300987"/>
            <a:ext cx="3316456" cy="1280945"/>
          </a:xfrm>
        </p:spPr>
        <p:txBody>
          <a:bodyPr anchor="b"/>
          <a:lstStyle>
            <a:lvl1pPr algn="l">
              <a:defRPr sz="22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941246" y="300989"/>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04033" y="1581934"/>
            <a:ext cx="3316456" cy="5171028"/>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pPr lvl="0"/>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A732DD3C-61D3-44D9-8223-05EE913630DA}" type="slidenum">
              <a:rPr lang="en-US" altLang="zh-TW" smtClean="0"/>
              <a:t>‹#›</a:t>
            </a:fld>
            <a:endParaRPr lang="zh-TW" altLang="en-US"/>
          </a:p>
        </p:txBody>
      </p:sp>
    </p:spTree>
    <p:extLst>
      <p:ext uri="{BB962C8B-B14F-4D97-AF65-F5344CB8AC3E}">
        <p14:creationId xmlns:p14="http://schemas.microsoft.com/office/powerpoint/2010/main" val="325772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75873" y="5291772"/>
            <a:ext cx="6048375" cy="624724"/>
          </a:xfrm>
        </p:spPr>
        <p:txBody>
          <a:bodyPr anchor="b"/>
          <a:lstStyle>
            <a:lvl1pPr algn="l">
              <a:defRPr sz="22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75873" y="675471"/>
            <a:ext cx="6048375" cy="4535805"/>
          </a:xfrm>
        </p:spPr>
        <p:txBody>
          <a:bodyPr/>
          <a:lstStyle>
            <a:lvl1pPr marL="0" indent="0">
              <a:buNone/>
              <a:defRPr sz="3500"/>
            </a:lvl1pPr>
            <a:lvl2pPr marL="503920" indent="0">
              <a:buNone/>
              <a:defRPr sz="3100"/>
            </a:lvl2pPr>
            <a:lvl3pPr marL="1007838" indent="0">
              <a:buNone/>
              <a:defRPr sz="2600"/>
            </a:lvl3pPr>
            <a:lvl4pPr marL="1511758" indent="0">
              <a:buNone/>
              <a:defRPr sz="2200"/>
            </a:lvl4pPr>
            <a:lvl5pPr marL="2015677" indent="0">
              <a:buNone/>
              <a:defRPr sz="2200"/>
            </a:lvl5pPr>
            <a:lvl6pPr marL="2519597" indent="0">
              <a:buNone/>
              <a:defRPr sz="2200"/>
            </a:lvl6pPr>
            <a:lvl7pPr marL="3023515" indent="0">
              <a:buNone/>
              <a:defRPr sz="2200"/>
            </a:lvl7pPr>
            <a:lvl8pPr marL="3527435" indent="0">
              <a:buNone/>
              <a:defRPr sz="2200"/>
            </a:lvl8pPr>
            <a:lvl9pPr marL="4031354" indent="0">
              <a:buNone/>
              <a:defRPr sz="2200"/>
            </a:lvl9pPr>
          </a:lstStyle>
          <a:p>
            <a:endParaRPr lang="zh-TW" altLang="en-US"/>
          </a:p>
        </p:txBody>
      </p:sp>
      <p:sp>
        <p:nvSpPr>
          <p:cNvPr id="4" name="文字版面配置區 3"/>
          <p:cNvSpPr>
            <a:spLocks noGrp="1"/>
          </p:cNvSpPr>
          <p:nvPr>
            <p:ph type="body" sz="half" idx="2"/>
          </p:nvPr>
        </p:nvSpPr>
        <p:spPr>
          <a:xfrm>
            <a:off x="1975873" y="5916496"/>
            <a:ext cx="6048375" cy="887211"/>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pPr lvl="0"/>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02B44EDC-EF71-468F-AF4A-14C7A6C6391E}" type="slidenum">
              <a:rPr lang="en-US" altLang="zh-TW" smtClean="0"/>
              <a:t>‹#›</a:t>
            </a:fld>
            <a:endParaRPr lang="zh-TW" altLang="en-US"/>
          </a:p>
        </p:txBody>
      </p:sp>
    </p:spTree>
    <p:extLst>
      <p:ext uri="{BB962C8B-B14F-4D97-AF65-F5344CB8AC3E}">
        <p14:creationId xmlns:p14="http://schemas.microsoft.com/office/powerpoint/2010/main" val="174783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21DA37F9-C900-4AD4-8821-A5ED016CDC0D}" type="slidenum">
              <a:rPr lang="en-US" altLang="zh-TW" smtClean="0"/>
              <a:t>‹#›</a:t>
            </a:fld>
            <a:endParaRPr lang="zh-TW" altLang="en-US"/>
          </a:p>
        </p:txBody>
      </p:sp>
    </p:spTree>
    <p:extLst>
      <p:ext uri="{BB962C8B-B14F-4D97-AF65-F5344CB8AC3E}">
        <p14:creationId xmlns:p14="http://schemas.microsoft.com/office/powerpoint/2010/main" val="370932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057499" y="334236"/>
            <a:ext cx="2500906" cy="71099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54785" y="334236"/>
            <a:ext cx="7334704" cy="71099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8D6A842A-713E-403A-97CC-DF003DC42D2D}" type="slidenum">
              <a:rPr lang="en-US" altLang="zh-TW" smtClean="0"/>
              <a:t>‹#›</a:t>
            </a:fld>
            <a:endParaRPr lang="zh-TW" altLang="en-US"/>
          </a:p>
        </p:txBody>
      </p:sp>
    </p:spTree>
    <p:extLst>
      <p:ext uri="{BB962C8B-B14F-4D97-AF65-F5344CB8AC3E}">
        <p14:creationId xmlns:p14="http://schemas.microsoft.com/office/powerpoint/2010/main" val="78198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25638F15-D9F2-4CD2-9B99-F58F01F43B86}" type="slidenum">
              <a:rPr lang="en-US" altLang="zh-TW" smtClean="0"/>
              <a:t>‹#›</a:t>
            </a:fld>
            <a:endParaRPr lang="zh-TW" altLang="en-US"/>
          </a:p>
        </p:txBody>
      </p:sp>
    </p:spTree>
    <p:extLst>
      <p:ext uri="{BB962C8B-B14F-4D97-AF65-F5344CB8AC3E}">
        <p14:creationId xmlns:p14="http://schemas.microsoft.com/office/powerpoint/2010/main" val="415679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 y="302737"/>
            <a:ext cx="10080624" cy="125994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a:lstStyle>
            <a:lvl1pPr>
              <a:defRPr b="1">
                <a:solidFill>
                  <a:schemeClr val="bg1"/>
                </a:solidFill>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25638F15-D9F2-4CD2-9B99-F58F01F43B86}" type="slidenum">
              <a:rPr lang="en-US" altLang="zh-TW" smtClean="0"/>
              <a:t>‹#›</a:t>
            </a:fld>
            <a:endParaRPr lang="zh-TW" altLang="en-US"/>
          </a:p>
        </p:txBody>
      </p:sp>
    </p:spTree>
    <p:extLst>
      <p:ext uri="{BB962C8B-B14F-4D97-AF65-F5344CB8AC3E}">
        <p14:creationId xmlns:p14="http://schemas.microsoft.com/office/powerpoint/2010/main" val="186165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投影片">
    <p:bg>
      <p:bgRef idx="1001">
        <a:schemeClr val="bg1"/>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739617" y="2771725"/>
            <a:ext cx="8568531" cy="1620430"/>
          </a:xfrm>
        </p:spPr>
        <p:txBody>
          <a:bodyPr/>
          <a:lstStyle>
            <a:lvl1pPr>
              <a:defRPr b="1">
                <a:solidFill>
                  <a:schemeClr val="tx2">
                    <a:lumMod val="75000"/>
                  </a:schemeClr>
                </a:solidFill>
                <a:effectLst/>
              </a:defRPr>
            </a:lvl1pPr>
          </a:lstStyle>
          <a:p>
            <a:r>
              <a:rPr lang="zh-TW" altLang="en-US" dirty="0" smtClean="0"/>
              <a:t>按一下以編輯母片標題樣式</a:t>
            </a:r>
            <a:endParaRPr lang="zh-TW" altLang="en-US" dirty="0"/>
          </a:p>
        </p:txBody>
      </p:sp>
      <p:sp>
        <p:nvSpPr>
          <p:cNvPr id="4" name="日期版面配置區 3"/>
          <p:cNvSpPr>
            <a:spLocks noGrp="1"/>
          </p:cNvSpPr>
          <p:nvPr>
            <p:ph type="dt" sz="half" idx="10"/>
          </p:nvPr>
        </p:nvSpPr>
        <p:spPr/>
        <p:txBody>
          <a:bodyPr/>
          <a:lstStyle/>
          <a:p>
            <a:pPr lvl="0"/>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3DAFE1CF-73DF-4AD5-AAE3-05CBCC8C16CB}" type="slidenum">
              <a:rPr lang="en-US" altLang="zh-TW" smtClean="0"/>
              <a:t>‹#›</a:t>
            </a:fld>
            <a:endParaRPr lang="zh-TW" altLang="en-US"/>
          </a:p>
        </p:txBody>
      </p:sp>
      <p:sp>
        <p:nvSpPr>
          <p:cNvPr id="11" name="直角三角形 10"/>
          <p:cNvSpPr/>
          <p:nvPr userDrawn="1"/>
        </p:nvSpPr>
        <p:spPr>
          <a:xfrm rot="5400000">
            <a:off x="143768" y="179437"/>
            <a:ext cx="1296144" cy="1224136"/>
          </a:xfrm>
          <a:prstGeom prst="rtTriangl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a:p>
        </p:txBody>
      </p:sp>
      <p:sp>
        <p:nvSpPr>
          <p:cNvPr id="12" name="直角三角形 11"/>
          <p:cNvSpPr/>
          <p:nvPr userDrawn="1"/>
        </p:nvSpPr>
        <p:spPr>
          <a:xfrm rot="16200000">
            <a:off x="8676716" y="6192105"/>
            <a:ext cx="1296144" cy="1224136"/>
          </a:xfrm>
          <a:prstGeom prst="rtTriangl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4410508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96300" y="4857793"/>
            <a:ext cx="8568531" cy="1501435"/>
          </a:xfrm>
        </p:spPr>
        <p:txBody>
          <a:bodyPr anchor="t"/>
          <a:lstStyle>
            <a:lvl1pPr algn="l">
              <a:defRPr sz="44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96300" y="3204115"/>
            <a:ext cx="8568531" cy="1653678"/>
          </a:xfrm>
        </p:spPr>
        <p:txBody>
          <a:bodyPr anchor="b"/>
          <a:lstStyle>
            <a:lvl1pPr marL="0" indent="0">
              <a:buNone/>
              <a:defRPr sz="2200">
                <a:solidFill>
                  <a:schemeClr val="tx1">
                    <a:tint val="75000"/>
                  </a:schemeClr>
                </a:solidFill>
              </a:defRPr>
            </a:lvl1pPr>
            <a:lvl2pPr marL="503920" indent="0">
              <a:buNone/>
              <a:defRPr sz="2000">
                <a:solidFill>
                  <a:schemeClr val="tx1">
                    <a:tint val="75000"/>
                  </a:schemeClr>
                </a:solidFill>
              </a:defRPr>
            </a:lvl2pPr>
            <a:lvl3pPr marL="1007838" indent="0">
              <a:buNone/>
              <a:defRPr sz="1800">
                <a:solidFill>
                  <a:schemeClr val="tx1">
                    <a:tint val="75000"/>
                  </a:schemeClr>
                </a:solidFill>
              </a:defRPr>
            </a:lvl3pPr>
            <a:lvl4pPr marL="1511758" indent="0">
              <a:buNone/>
              <a:defRPr sz="1500">
                <a:solidFill>
                  <a:schemeClr val="tx1">
                    <a:tint val="75000"/>
                  </a:schemeClr>
                </a:solidFill>
              </a:defRPr>
            </a:lvl4pPr>
            <a:lvl5pPr marL="2015677" indent="0">
              <a:buNone/>
              <a:defRPr sz="1500">
                <a:solidFill>
                  <a:schemeClr val="tx1">
                    <a:tint val="75000"/>
                  </a:schemeClr>
                </a:solidFill>
              </a:defRPr>
            </a:lvl5pPr>
            <a:lvl6pPr marL="2519597" indent="0">
              <a:buNone/>
              <a:defRPr sz="1500">
                <a:solidFill>
                  <a:schemeClr val="tx1">
                    <a:tint val="75000"/>
                  </a:schemeClr>
                </a:solidFill>
              </a:defRPr>
            </a:lvl6pPr>
            <a:lvl7pPr marL="3023515" indent="0">
              <a:buNone/>
              <a:defRPr sz="1500">
                <a:solidFill>
                  <a:schemeClr val="tx1">
                    <a:tint val="75000"/>
                  </a:schemeClr>
                </a:solidFill>
              </a:defRPr>
            </a:lvl7pPr>
            <a:lvl8pPr marL="3527435" indent="0">
              <a:buNone/>
              <a:defRPr sz="1500">
                <a:solidFill>
                  <a:schemeClr val="tx1">
                    <a:tint val="75000"/>
                  </a:schemeClr>
                </a:solidFill>
              </a:defRPr>
            </a:lvl8pPr>
            <a:lvl9pPr marL="4031354" indent="0">
              <a:buNone/>
              <a:defRPr sz="15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pPr lvl="0"/>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2C4BBD81-002B-4E4B-A0F9-8F70A5BEACBE}" type="slidenum">
              <a:rPr lang="en-US" altLang="zh-TW" smtClean="0"/>
              <a:t>‹#›</a:t>
            </a:fld>
            <a:endParaRPr lang="zh-TW" altLang="en-US"/>
          </a:p>
        </p:txBody>
      </p:sp>
    </p:spTree>
    <p:extLst>
      <p:ext uri="{BB962C8B-B14F-4D97-AF65-F5344CB8AC3E}">
        <p14:creationId xmlns:p14="http://schemas.microsoft.com/office/powerpoint/2010/main" val="172069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54787" y="1944167"/>
            <a:ext cx="4917805"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640602" y="1944167"/>
            <a:ext cx="4917805"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pPr lvl="0"/>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D0A09955-00A3-42D8-AD97-154F87672A16}" type="slidenum">
              <a:rPr lang="en-US" altLang="zh-TW" smtClean="0"/>
              <a:t>‹#›</a:t>
            </a:fld>
            <a:endParaRPr lang="zh-TW" altLang="en-US"/>
          </a:p>
        </p:txBody>
      </p:sp>
    </p:spTree>
    <p:extLst>
      <p:ext uri="{BB962C8B-B14F-4D97-AF65-F5344CB8AC3E}">
        <p14:creationId xmlns:p14="http://schemas.microsoft.com/office/powerpoint/2010/main" val="2129386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04031" y="302737"/>
            <a:ext cx="9072563" cy="1259946"/>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04031" y="1692179"/>
            <a:ext cx="4454027" cy="705219"/>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zh-TW" altLang="en-US" smtClean="0"/>
              <a:t>按一下以編輯母片文字樣式</a:t>
            </a:r>
          </a:p>
        </p:txBody>
      </p:sp>
      <p:sp>
        <p:nvSpPr>
          <p:cNvPr id="4" name="內容版面配置區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120818" y="1692179"/>
            <a:ext cx="4455776" cy="705219"/>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zh-TW" altLang="en-US" smtClean="0"/>
              <a:t>按一下以編輯母片文字樣式</a:t>
            </a:r>
          </a:p>
        </p:txBody>
      </p:sp>
      <p:sp>
        <p:nvSpPr>
          <p:cNvPr id="6" name="內容版面配置區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pPr lvl="0"/>
            <a:endParaRPr lang="en-US"/>
          </a:p>
        </p:txBody>
      </p:sp>
      <p:sp>
        <p:nvSpPr>
          <p:cNvPr id="8" name="頁尾版面配置區 7"/>
          <p:cNvSpPr>
            <a:spLocks noGrp="1"/>
          </p:cNvSpPr>
          <p:nvPr>
            <p:ph type="ftr" sz="quarter" idx="11"/>
          </p:nvPr>
        </p:nvSpPr>
        <p:spPr/>
        <p:txBody>
          <a:bodyPr/>
          <a:lstStyle/>
          <a:p>
            <a:pPr lvl="0"/>
            <a:endParaRPr lang="en-US"/>
          </a:p>
        </p:txBody>
      </p:sp>
      <p:sp>
        <p:nvSpPr>
          <p:cNvPr id="9" name="投影片編號版面配置區 8"/>
          <p:cNvSpPr>
            <a:spLocks noGrp="1"/>
          </p:cNvSpPr>
          <p:nvPr>
            <p:ph type="sldNum" sz="quarter" idx="12"/>
          </p:nvPr>
        </p:nvSpPr>
        <p:spPr/>
        <p:txBody>
          <a:bodyPr/>
          <a:lstStyle/>
          <a:p>
            <a:pPr lvl="0"/>
            <a:fld id="{A9907A26-8A9C-4752-B33E-92220CB8BDA9}" type="slidenum">
              <a:rPr lang="en-US" altLang="zh-TW" smtClean="0"/>
              <a:t>‹#›</a:t>
            </a:fld>
            <a:endParaRPr lang="zh-TW" altLang="en-US"/>
          </a:p>
        </p:txBody>
      </p:sp>
    </p:spTree>
    <p:extLst>
      <p:ext uri="{BB962C8B-B14F-4D97-AF65-F5344CB8AC3E}">
        <p14:creationId xmlns:p14="http://schemas.microsoft.com/office/powerpoint/2010/main" val="85612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pPr lvl="0"/>
            <a:endParaRPr lang="en-US"/>
          </a:p>
        </p:txBody>
      </p:sp>
      <p:sp>
        <p:nvSpPr>
          <p:cNvPr id="4" name="頁尾版面配置區 3"/>
          <p:cNvSpPr>
            <a:spLocks noGrp="1"/>
          </p:cNvSpPr>
          <p:nvPr>
            <p:ph type="ftr" sz="quarter" idx="11"/>
          </p:nvPr>
        </p:nvSpPr>
        <p:spPr/>
        <p:txBody>
          <a:bodyPr/>
          <a:lstStyle/>
          <a:p>
            <a:pPr lvl="0"/>
            <a:endParaRPr lang="en-US"/>
          </a:p>
        </p:txBody>
      </p:sp>
      <p:sp>
        <p:nvSpPr>
          <p:cNvPr id="5" name="投影片編號版面配置區 4"/>
          <p:cNvSpPr>
            <a:spLocks noGrp="1"/>
          </p:cNvSpPr>
          <p:nvPr>
            <p:ph type="sldNum" sz="quarter" idx="12"/>
          </p:nvPr>
        </p:nvSpPr>
        <p:spPr/>
        <p:txBody>
          <a:bodyPr/>
          <a:lstStyle/>
          <a:p>
            <a:pPr lvl="0"/>
            <a:fld id="{38F7EDD5-52C4-4F5B-92BC-88D59B1D9EF0}" type="slidenum">
              <a:rPr lang="en-US" altLang="zh-TW" smtClean="0"/>
              <a:t>‹#›</a:t>
            </a:fld>
            <a:endParaRPr lang="zh-TW" altLang="en-US"/>
          </a:p>
        </p:txBody>
      </p:sp>
    </p:spTree>
    <p:extLst>
      <p:ext uri="{BB962C8B-B14F-4D97-AF65-F5344CB8AC3E}">
        <p14:creationId xmlns:p14="http://schemas.microsoft.com/office/powerpoint/2010/main" val="110340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lvl="0"/>
            <a:endParaRPr lang="en-US"/>
          </a:p>
        </p:txBody>
      </p:sp>
      <p:sp>
        <p:nvSpPr>
          <p:cNvPr id="3" name="頁尾版面配置區 2"/>
          <p:cNvSpPr>
            <a:spLocks noGrp="1"/>
          </p:cNvSpPr>
          <p:nvPr>
            <p:ph type="ftr" sz="quarter" idx="11"/>
          </p:nvPr>
        </p:nvSpPr>
        <p:spPr/>
        <p:txBody>
          <a:bodyPr/>
          <a:lstStyle/>
          <a:p>
            <a:pPr lvl="0"/>
            <a:endParaRPr lang="en-US"/>
          </a:p>
        </p:txBody>
      </p:sp>
      <p:sp>
        <p:nvSpPr>
          <p:cNvPr id="4" name="投影片編號版面配置區 3"/>
          <p:cNvSpPr>
            <a:spLocks noGrp="1"/>
          </p:cNvSpPr>
          <p:nvPr>
            <p:ph type="sldNum" sz="quarter" idx="12"/>
          </p:nvPr>
        </p:nvSpPr>
        <p:spPr/>
        <p:txBody>
          <a:bodyPr/>
          <a:lstStyle/>
          <a:p>
            <a:pPr lvl="0"/>
            <a:fld id="{D33C8257-DD2B-4EA6-9C8B-077309581650}" type="slidenum">
              <a:rPr lang="en-US" altLang="zh-TW" smtClean="0"/>
              <a:t>‹#›</a:t>
            </a:fld>
            <a:endParaRPr lang="zh-TW" altLang="en-US"/>
          </a:p>
        </p:txBody>
      </p:sp>
    </p:spTree>
    <p:extLst>
      <p:ext uri="{BB962C8B-B14F-4D97-AF65-F5344CB8AC3E}">
        <p14:creationId xmlns:p14="http://schemas.microsoft.com/office/powerpoint/2010/main" val="40011066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04031" y="302737"/>
            <a:ext cx="9072563" cy="1259946"/>
          </a:xfrm>
          <a:prstGeom prst="rect">
            <a:avLst/>
          </a:prstGeom>
        </p:spPr>
        <p:txBody>
          <a:bodyPr vert="horz" lIns="100783" tIns="50392" rIns="100783" bIns="50392"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04031" y="1763926"/>
            <a:ext cx="9072563" cy="4989036"/>
          </a:xfrm>
          <a:prstGeom prst="rect">
            <a:avLst/>
          </a:prstGeom>
        </p:spPr>
        <p:txBody>
          <a:bodyPr vert="horz" lIns="100783" tIns="50392" rIns="100783" bIns="50392"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04031" y="7006700"/>
            <a:ext cx="2352146" cy="402483"/>
          </a:xfrm>
          <a:prstGeom prst="rect">
            <a:avLst/>
          </a:prstGeom>
        </p:spPr>
        <p:txBody>
          <a:bodyPr vert="horz" lIns="100783" tIns="50392" rIns="100783" bIns="50392" rtlCol="0" anchor="ctr"/>
          <a:lstStyle>
            <a:lvl1pPr algn="l">
              <a:defRPr sz="1300">
                <a:solidFill>
                  <a:schemeClr val="tx1">
                    <a:tint val="75000"/>
                  </a:schemeClr>
                </a:solidFill>
              </a:defRPr>
            </a:lvl1pPr>
          </a:lstStyle>
          <a:p>
            <a:pPr lvl="0"/>
            <a:endParaRPr lang="en-US"/>
          </a:p>
        </p:txBody>
      </p:sp>
      <p:sp>
        <p:nvSpPr>
          <p:cNvPr id="5" name="頁尾版面配置區 4"/>
          <p:cNvSpPr>
            <a:spLocks noGrp="1"/>
          </p:cNvSpPr>
          <p:nvPr>
            <p:ph type="ftr" sz="quarter" idx="3"/>
          </p:nvPr>
        </p:nvSpPr>
        <p:spPr>
          <a:xfrm>
            <a:off x="3444214" y="7006700"/>
            <a:ext cx="3192198" cy="402483"/>
          </a:xfrm>
          <a:prstGeom prst="rect">
            <a:avLst/>
          </a:prstGeom>
        </p:spPr>
        <p:txBody>
          <a:bodyPr vert="horz" lIns="100783" tIns="50392" rIns="100783" bIns="50392" rtlCol="0" anchor="ctr"/>
          <a:lstStyle>
            <a:lvl1pPr algn="ctr">
              <a:defRPr sz="1300">
                <a:solidFill>
                  <a:schemeClr val="tx1">
                    <a:tint val="75000"/>
                  </a:schemeClr>
                </a:solidFill>
              </a:defRPr>
            </a:lvl1pPr>
          </a:lstStyle>
          <a:p>
            <a:pPr lvl="0"/>
            <a:endParaRPr lang="en-US"/>
          </a:p>
        </p:txBody>
      </p:sp>
      <p:sp>
        <p:nvSpPr>
          <p:cNvPr id="6" name="投影片編號版面配置區 5"/>
          <p:cNvSpPr>
            <a:spLocks noGrp="1"/>
          </p:cNvSpPr>
          <p:nvPr>
            <p:ph type="sldNum" sz="quarter" idx="4"/>
          </p:nvPr>
        </p:nvSpPr>
        <p:spPr>
          <a:xfrm>
            <a:off x="7224448" y="7006700"/>
            <a:ext cx="2352146" cy="402483"/>
          </a:xfrm>
          <a:prstGeom prst="rect">
            <a:avLst/>
          </a:prstGeom>
        </p:spPr>
        <p:txBody>
          <a:bodyPr vert="horz" lIns="100783" tIns="50392" rIns="100783" bIns="50392" rtlCol="0" anchor="ctr"/>
          <a:lstStyle>
            <a:lvl1pPr algn="r">
              <a:defRPr sz="1300">
                <a:solidFill>
                  <a:schemeClr val="tx1">
                    <a:tint val="75000"/>
                  </a:schemeClr>
                </a:solidFill>
              </a:defRPr>
            </a:lvl1pPr>
          </a:lstStyle>
          <a:p>
            <a:pPr lvl="0"/>
            <a:fld id="{347F0491-9B64-44B5-BF23-BF35B4896C57}" type="slidenum">
              <a:rPr lang="en-US" altLang="zh-TW" smtClean="0"/>
              <a:t>‹#›</a:t>
            </a:fld>
            <a:endParaRPr lang="zh-TW" altLang="en-US"/>
          </a:p>
        </p:txBody>
      </p:sp>
    </p:spTree>
    <p:extLst>
      <p:ext uri="{BB962C8B-B14F-4D97-AF65-F5344CB8AC3E}">
        <p14:creationId xmlns:p14="http://schemas.microsoft.com/office/powerpoint/2010/main" val="2850551721"/>
      </p:ext>
    </p:extLst>
  </p:cSld>
  <p:clrMap bg1="lt1" tx1="dk1" bg2="lt2" tx2="dk2" accent1="accent1" accent2="accent2" accent3="accent3" accent4="accent4" accent5="accent5" accent6="accent6" hlink="hlink" folHlink="folHlink"/>
  <p:sldLayoutIdLst>
    <p:sldLayoutId id="2147483817" r:id="rId1"/>
    <p:sldLayoutId id="2147483829" r:id="rId2"/>
    <p:sldLayoutId id="2147483818" r:id="rId3"/>
    <p:sldLayoutId id="214748382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xStyles>
    <p:titleStyle>
      <a:lvl1pPr algn="ctr" defTabSz="1007838" rtl="0" eaLnBrk="1" latinLnBrk="0" hangingPunct="1">
        <a:spcBef>
          <a:spcPct val="0"/>
        </a:spcBef>
        <a:buNone/>
        <a:defRPr sz="4900" kern="1200">
          <a:solidFill>
            <a:schemeClr val="tx1"/>
          </a:solidFill>
          <a:latin typeface="+mj-lt"/>
          <a:ea typeface="+mj-ea"/>
          <a:cs typeface="+mj-cs"/>
        </a:defRPr>
      </a:lvl1pPr>
    </p:titleStyle>
    <p:bodyStyle>
      <a:lvl1pPr marL="377940" indent="-377940" algn="l" defTabSz="1007838"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8869" indent="-314949" algn="l" defTabSz="1007838"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9799" indent="-251960" algn="l" defTabSz="1007838"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63717"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67637"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71557"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476"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395"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314"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TW"/>
      </a:defPPr>
      <a:lvl1pPr marL="0" algn="l" defTabSz="1007838" rtl="0" eaLnBrk="1" latinLnBrk="0" hangingPunct="1">
        <a:defRPr sz="2000" kern="1200">
          <a:solidFill>
            <a:schemeClr val="tx1"/>
          </a:solidFill>
          <a:latin typeface="+mn-lt"/>
          <a:ea typeface="+mn-ea"/>
          <a:cs typeface="+mn-cs"/>
        </a:defRPr>
      </a:lvl1pPr>
      <a:lvl2pPr marL="503920" algn="l" defTabSz="1007838" rtl="0" eaLnBrk="1" latinLnBrk="0" hangingPunct="1">
        <a:defRPr sz="2000" kern="1200">
          <a:solidFill>
            <a:schemeClr val="tx1"/>
          </a:solidFill>
          <a:latin typeface="+mn-lt"/>
          <a:ea typeface="+mn-ea"/>
          <a:cs typeface="+mn-cs"/>
        </a:defRPr>
      </a:lvl2pPr>
      <a:lvl3pPr marL="1007838" algn="l" defTabSz="1007838" rtl="0" eaLnBrk="1" latinLnBrk="0" hangingPunct="1">
        <a:defRPr sz="2000" kern="1200">
          <a:solidFill>
            <a:schemeClr val="tx1"/>
          </a:solidFill>
          <a:latin typeface="+mn-lt"/>
          <a:ea typeface="+mn-ea"/>
          <a:cs typeface="+mn-cs"/>
        </a:defRPr>
      </a:lvl3pPr>
      <a:lvl4pPr marL="1511758" algn="l" defTabSz="1007838" rtl="0" eaLnBrk="1" latinLnBrk="0" hangingPunct="1">
        <a:defRPr sz="2000" kern="1200">
          <a:solidFill>
            <a:schemeClr val="tx1"/>
          </a:solidFill>
          <a:latin typeface="+mn-lt"/>
          <a:ea typeface="+mn-ea"/>
          <a:cs typeface="+mn-cs"/>
        </a:defRPr>
      </a:lvl4pPr>
      <a:lvl5pPr marL="2015677" algn="l" defTabSz="1007838" rtl="0" eaLnBrk="1" latinLnBrk="0" hangingPunct="1">
        <a:defRPr sz="2000" kern="1200">
          <a:solidFill>
            <a:schemeClr val="tx1"/>
          </a:solidFill>
          <a:latin typeface="+mn-lt"/>
          <a:ea typeface="+mn-ea"/>
          <a:cs typeface="+mn-cs"/>
        </a:defRPr>
      </a:lvl5pPr>
      <a:lvl6pPr marL="2519597" algn="l" defTabSz="1007838" rtl="0" eaLnBrk="1" latinLnBrk="0" hangingPunct="1">
        <a:defRPr sz="2000" kern="1200">
          <a:solidFill>
            <a:schemeClr val="tx1"/>
          </a:solidFill>
          <a:latin typeface="+mn-lt"/>
          <a:ea typeface="+mn-ea"/>
          <a:cs typeface="+mn-cs"/>
        </a:defRPr>
      </a:lvl6pPr>
      <a:lvl7pPr marL="3023515" algn="l" defTabSz="1007838" rtl="0" eaLnBrk="1" latinLnBrk="0" hangingPunct="1">
        <a:defRPr sz="2000" kern="1200">
          <a:solidFill>
            <a:schemeClr val="tx1"/>
          </a:solidFill>
          <a:latin typeface="+mn-lt"/>
          <a:ea typeface="+mn-ea"/>
          <a:cs typeface="+mn-cs"/>
        </a:defRPr>
      </a:lvl7pPr>
      <a:lvl8pPr marL="3527435" algn="l" defTabSz="1007838" rtl="0" eaLnBrk="1" latinLnBrk="0" hangingPunct="1">
        <a:defRPr sz="2000" kern="1200">
          <a:solidFill>
            <a:schemeClr val="tx1"/>
          </a:solidFill>
          <a:latin typeface="+mn-lt"/>
          <a:ea typeface="+mn-ea"/>
          <a:cs typeface="+mn-cs"/>
        </a:defRPr>
      </a:lvl8pPr>
      <a:lvl9pPr marL="4031354" algn="l" defTabSz="100783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estdroid.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eveloper.android.com/reference/android/support/test/espresso/matcher/ViewMatchers.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eveloper.android.com/studio/test/monkey.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hyperlink" Target="http://eeepage.info/monkey-android/"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eveloper.android.com/studio/test/monkeyrunner/MonkeyRunner.html?hl=zh-tw"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eveloper.android.com/studio/test/monkeyrunner/MonkeyDevice.html?hl=zh-tw" TargetMode="Externa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android.com/tools/help/MonkeyImage.html?hl=zh-tw" TargetMode="External"/><Relationship Id="rId2" Type="http://schemas.openxmlformats.org/officeDocument/2006/relationships/hyperlink" Target="https://developer.android.com/studio/test/monkeyrunner/MonkeyImage.html?hl=zh-tw" TargetMode="Externa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android.com/studio/test/monkeyrunner/index.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eveloper.android.com/training/testing.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stuff.mit.edu/afs/sipb/project/android/docs/tools/testing/activity_test.html"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CRA/acr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3" name="標題 2"/>
          <p:cNvSpPr>
            <a:spLocks noGrp="1"/>
          </p:cNvSpPr>
          <p:nvPr>
            <p:ph type="ctrTitle"/>
          </p:nvPr>
        </p:nvSpPr>
        <p:spPr/>
        <p:txBody>
          <a:bodyPr>
            <a:normAutofit/>
          </a:bodyPr>
          <a:lstStyle/>
          <a:p>
            <a:pPr lvl="0"/>
            <a:r>
              <a:rPr lang="en-US" altLang="zh-TW" sz="5400" dirty="0" smtClean="0">
                <a:solidFill>
                  <a:srgbClr val="FFFF00"/>
                </a:solidFill>
              </a:rPr>
              <a:t>Android Testing/Debugging</a:t>
            </a:r>
            <a:endParaRPr lang="zh-TW" altLang="en-US" sz="5400" dirty="0">
              <a:solidFill>
                <a:srgbClr val="FFFF00"/>
              </a:solidFill>
            </a:endParaRPr>
          </a:p>
        </p:txBody>
      </p:sp>
      <p:sp>
        <p:nvSpPr>
          <p:cNvPr id="2" name="副標題 1"/>
          <p:cNvSpPr txBox="1">
            <a:spLocks noGrp="1"/>
          </p:cNvSpPr>
          <p:nvPr>
            <p:ph type="subTitle" idx="1"/>
          </p:nvPr>
        </p:nvSpPr>
        <p:spPr>
          <a:xfrm>
            <a:off x="1511920" y="3707829"/>
            <a:ext cx="7056438" cy="720156"/>
          </a:xfrm>
        </p:spPr>
        <p:txBody>
          <a:bodyPr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en-US" sz="2400" b="1" dirty="0" err="1" smtClean="0">
                <a:solidFill>
                  <a:schemeClr val="tx1"/>
                </a:solidFill>
              </a:rPr>
              <a:t>TsungYi</a:t>
            </a:r>
            <a:r>
              <a:rPr lang="en-US" sz="2400" b="1" dirty="0">
                <a:solidFill>
                  <a:schemeClr val="tx1"/>
                </a:solidFill>
              </a:rPr>
              <a:t>, Tsai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Store Runtime Log to File</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Use standard </a:t>
            </a:r>
            <a:r>
              <a:rPr lang="en-US" i="1">
                <a:solidFill>
                  <a:srgbClr val="666666"/>
                </a:solidFill>
              </a:rPr>
              <a:t>java.util.logging</a:t>
            </a:r>
            <a:r>
              <a:rPr lang="en-US"/>
              <a:t> function to write log to file at runtime.</a:t>
            </a:r>
          </a:p>
          <a:p>
            <a:pPr lvl="0"/>
            <a:r>
              <a:rPr lang="en-US"/>
              <a:t>But note that:</a:t>
            </a:r>
          </a:p>
          <a:p>
            <a:pPr lvl="1" rtl="0" hangingPunct="0"/>
            <a:r>
              <a:rPr lang="en-US"/>
              <a:t>Let user can select turn on logging or not.</a:t>
            </a:r>
          </a:p>
          <a:p>
            <a:pPr lvl="1" rtl="0" hangingPunct="0"/>
            <a:r>
              <a:rPr lang="en-US"/>
              <a:t>You should delete old records to control the file size.</a:t>
            </a:r>
          </a:p>
          <a:p>
            <a:pPr lvl="1" rtl="0" hangingPunct="0"/>
            <a:r>
              <a:rPr lang="en-US"/>
              <a:t>Let user can upload the record file when Error happen.</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a:t>Testing</a:t>
            </a:r>
          </a:p>
        </p:txBody>
      </p:sp>
      <p:sp>
        <p:nvSpPr>
          <p:cNvPr id="3" name="文字版面配置區 2"/>
          <p:cNvSpPr txBox="1">
            <a:spLocks noGrp="1"/>
          </p:cNvSpPr>
          <p:nvPr>
            <p:ph idx="1"/>
          </p:nvPr>
        </p:nvSpPr>
        <p:spPr/>
        <p:txBody>
          <a:bodyPr>
            <a:normAutofit fontScale="92500" lnSpcReduction="100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dirty="0"/>
              <a:t>Unit Testing</a:t>
            </a:r>
          </a:p>
          <a:p>
            <a:pPr lvl="0"/>
            <a:r>
              <a:rPr lang="en-US" dirty="0"/>
              <a:t>UI Testing</a:t>
            </a:r>
          </a:p>
          <a:p>
            <a:pPr lvl="1" rtl="0" hangingPunct="0"/>
            <a:r>
              <a:rPr lang="en-US" dirty="0"/>
              <a:t>Espresso</a:t>
            </a:r>
          </a:p>
          <a:p>
            <a:pPr lvl="1" rtl="0" hangingPunct="0"/>
            <a:r>
              <a:rPr lang="en-US" dirty="0"/>
              <a:t>UI </a:t>
            </a:r>
            <a:r>
              <a:rPr lang="en-US" dirty="0" err="1"/>
              <a:t>Automator</a:t>
            </a:r>
            <a:r>
              <a:rPr lang="en-US" dirty="0"/>
              <a:t> Viewer</a:t>
            </a:r>
          </a:p>
          <a:p>
            <a:pPr lvl="0"/>
            <a:r>
              <a:rPr lang="en-US" dirty="0" smtClean="0"/>
              <a:t>Monkey</a:t>
            </a:r>
          </a:p>
          <a:p>
            <a:pPr lvl="1"/>
            <a:r>
              <a:rPr lang="en-US" dirty="0" smtClean="0"/>
              <a:t>Build-in monkey</a:t>
            </a:r>
          </a:p>
          <a:p>
            <a:pPr lvl="1"/>
            <a:r>
              <a:rPr lang="en-US" dirty="0" smtClean="0"/>
              <a:t>Monkey runner</a:t>
            </a:r>
          </a:p>
          <a:p>
            <a:pPr lvl="1"/>
            <a:r>
              <a:rPr lang="en-US" dirty="0" err="1" smtClean="0"/>
              <a:t>Adb</a:t>
            </a:r>
            <a:r>
              <a:rPr lang="en-US" dirty="0" smtClean="0"/>
              <a:t> </a:t>
            </a:r>
            <a:r>
              <a:rPr lang="en-US" dirty="0" err="1" smtClean="0"/>
              <a:t>getEvent</a:t>
            </a:r>
            <a:r>
              <a:rPr lang="en-US" dirty="0" smtClean="0"/>
              <a:t>/</a:t>
            </a:r>
            <a:r>
              <a:rPr lang="en-US" dirty="0" err="1" smtClean="0"/>
              <a:t>sendEvent</a:t>
            </a:r>
            <a:endParaRPr lang="en-US" dirty="0"/>
          </a:p>
          <a:p>
            <a:pPr lvl="0"/>
            <a:r>
              <a:rPr lang="en-US" dirty="0" err="1"/>
              <a:t>StrictMode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Unit Testing</a:t>
            </a:r>
            <a:endParaRPr lang="zh-TW" altLang="en-US" dirty="0"/>
          </a:p>
        </p:txBody>
      </p:sp>
    </p:spTree>
    <p:extLst>
      <p:ext uri="{BB962C8B-B14F-4D97-AF65-F5344CB8AC3E}">
        <p14:creationId xmlns:p14="http://schemas.microsoft.com/office/powerpoint/2010/main" val="388115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Unit Testing</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z="2800"/>
              <a:t>Create a testing Package (Android Studio Project):</a:t>
            </a:r>
          </a:p>
          <a:p>
            <a:pPr lvl="1" rtl="0" hangingPunct="0"/>
            <a:r>
              <a:rPr lang="en-US" sz="2600"/>
              <a:t>In the Package Explorer, right-click on the /src directory and select </a:t>
            </a:r>
            <a:r>
              <a:rPr lang="en-US" sz="2600" i="1">
                <a:solidFill>
                  <a:srgbClr val="666666"/>
                </a:solidFill>
              </a:rPr>
              <a:t>New &gt; Folder &gt; Java Folder,</a:t>
            </a:r>
            <a:r>
              <a:rPr lang="en-US" sz="2600"/>
              <a:t> and Set the location to </a:t>
            </a:r>
            <a:r>
              <a:rPr lang="en-US" sz="2600" i="1">
                <a:solidFill>
                  <a:srgbClr val="579D1C"/>
                </a:solidFill>
              </a:rPr>
              <a:t>src/androidTest/java</a:t>
            </a:r>
          </a:p>
          <a:p>
            <a:pPr lvl="1" rtl="0" hangingPunct="0"/>
            <a:r>
              <a:rPr lang="en-US" sz="2600"/>
              <a:t>Right-click on the new java Folder and </a:t>
            </a:r>
            <a:r>
              <a:rPr lang="en-US" sz="2600">
                <a:solidFill>
                  <a:srgbClr val="000000"/>
                </a:solidFill>
              </a:rPr>
              <a:t>select</a:t>
            </a:r>
            <a:r>
              <a:rPr lang="en-US" sz="2600">
                <a:solidFill>
                  <a:srgbClr val="666666"/>
                </a:solidFill>
              </a:rPr>
              <a:t> </a:t>
            </a:r>
            <a:r>
              <a:rPr lang="en-US" sz="2600" i="1">
                <a:solidFill>
                  <a:srgbClr val="666666"/>
                </a:solidFill>
              </a:rPr>
              <a:t>New &gt; Package</a:t>
            </a:r>
            <a:r>
              <a:rPr lang="en-US" sz="2600"/>
              <a:t>. and Set the Name field to </a:t>
            </a:r>
            <a:r>
              <a:rPr lang="en-US" sz="2600" i="1">
                <a:solidFill>
                  <a:srgbClr val="579D1C"/>
                </a:solidFill>
              </a:rPr>
              <a:t>UnitTests</a:t>
            </a:r>
          </a:p>
          <a:p>
            <a:pPr lvl="1" rtl="0" hangingPunct="0"/>
            <a:r>
              <a:rPr lang="en-US" sz="2600"/>
              <a:t>No need to update </a:t>
            </a:r>
            <a:r>
              <a:rPr lang="en-US" sz="2600" i="1"/>
              <a:t>builde.gradle</a:t>
            </a:r>
            <a:r>
              <a:rPr lang="en-US" sz="2600"/>
              <a:t> file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Unit Testing</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z="2800"/>
              <a:t>Create a testing Package (Android Studio Project):</a:t>
            </a:r>
          </a:p>
          <a:p>
            <a:pPr lvl="1" rtl="0" hangingPunct="0">
              <a:buNone/>
            </a:pPr>
            <a:endParaRPr lang="en-US"/>
          </a:p>
        </p:txBody>
      </p:sp>
      <p:pic>
        <p:nvPicPr>
          <p:cNvPr id="4" name="圖片 3"/>
          <p:cNvPicPr>
            <a:picLocks noChangeAspect="1"/>
          </p:cNvPicPr>
          <p:nvPr/>
        </p:nvPicPr>
        <p:blipFill>
          <a:blip r:embed="rId3">
            <a:lum/>
            <a:alphaModFix/>
          </a:blip>
          <a:srcRect/>
          <a:stretch>
            <a:fillRect/>
          </a:stretch>
        </p:blipFill>
        <p:spPr>
          <a:xfrm>
            <a:off x="1171800" y="2352960"/>
            <a:ext cx="3583080" cy="4870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Unit Testing</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z="2800"/>
              <a:t>Create a testing Package (Old Android Project):</a:t>
            </a:r>
          </a:p>
          <a:p>
            <a:pPr lvl="1" rtl="0" hangingPunct="0"/>
            <a:r>
              <a:rPr lang="en-US" sz="2600"/>
              <a:t>Create new Directory call </a:t>
            </a:r>
            <a:r>
              <a:rPr lang="en-US" sz="2600" i="1">
                <a:solidFill>
                  <a:srgbClr val="579D1C"/>
                </a:solidFill>
              </a:rPr>
              <a:t>“tests”</a:t>
            </a:r>
            <a:r>
              <a:rPr lang="en-US" sz="2600"/>
              <a:t> under the Project</a:t>
            </a:r>
          </a:p>
          <a:p>
            <a:pPr lvl="1" rtl="0" hangingPunct="0"/>
            <a:r>
              <a:rPr lang="en-US" sz="2600"/>
              <a:t>In the Package Explorer, right-click on the /tests directory and select </a:t>
            </a:r>
            <a:r>
              <a:rPr lang="en-US" sz="2600" i="1">
                <a:solidFill>
                  <a:srgbClr val="666666"/>
                </a:solidFill>
              </a:rPr>
              <a:t>New &gt; Folder &gt; Java Folder,</a:t>
            </a:r>
            <a:r>
              <a:rPr lang="en-US" sz="2600"/>
              <a:t> and Set the new location to </a:t>
            </a:r>
            <a:r>
              <a:rPr lang="en-US" sz="2600" i="1">
                <a:solidFill>
                  <a:srgbClr val="579D1C"/>
                </a:solidFill>
              </a:rPr>
              <a:t>“tests/java/”</a:t>
            </a:r>
          </a:p>
          <a:p>
            <a:pPr lvl="1" rtl="0" hangingPunct="0"/>
            <a:r>
              <a:rPr lang="en-US" sz="2600"/>
              <a:t>Right-click on the new java Folder and </a:t>
            </a:r>
            <a:r>
              <a:rPr lang="en-US" sz="2600">
                <a:solidFill>
                  <a:srgbClr val="000000"/>
                </a:solidFill>
              </a:rPr>
              <a:t>select</a:t>
            </a:r>
            <a:r>
              <a:rPr lang="en-US" sz="2600">
                <a:solidFill>
                  <a:srgbClr val="666666"/>
                </a:solidFill>
              </a:rPr>
              <a:t> </a:t>
            </a:r>
            <a:r>
              <a:rPr lang="en-US" sz="2600" i="1">
                <a:solidFill>
                  <a:srgbClr val="666666"/>
                </a:solidFill>
              </a:rPr>
              <a:t>New &gt; Package</a:t>
            </a:r>
            <a:r>
              <a:rPr lang="en-US" sz="2600"/>
              <a:t>. and Set the Name field to </a:t>
            </a:r>
            <a:r>
              <a:rPr lang="en-US" sz="2600" i="1">
                <a:solidFill>
                  <a:srgbClr val="579D1C"/>
                </a:solidFill>
              </a:rPr>
              <a:t>UnitTests</a:t>
            </a:r>
          </a:p>
          <a:p>
            <a:pPr lvl="1" rtl="0" hangingPunct="0"/>
            <a:r>
              <a:rPr lang="en-US" sz="2600"/>
              <a:t>update </a:t>
            </a:r>
            <a:r>
              <a:rPr lang="en-US" sz="2600" i="1"/>
              <a:t>builde.gradle</a:t>
            </a:r>
            <a:r>
              <a:rPr lang="en-US" sz="2600"/>
              <a:t> file:</a:t>
            </a:r>
          </a:p>
        </p:txBody>
      </p:sp>
      <p:sp>
        <p:nvSpPr>
          <p:cNvPr id="4" name="文字方塊 3"/>
          <p:cNvSpPr txBox="1"/>
          <p:nvPr/>
        </p:nvSpPr>
        <p:spPr>
          <a:xfrm>
            <a:off x="1828800" y="5760720"/>
            <a:ext cx="5270759" cy="1626119"/>
          </a:xfrm>
          <a:prstGeom prst="rect">
            <a:avLst/>
          </a:prstGeom>
          <a:solidFill>
            <a:srgbClr val="F7F7F7"/>
          </a:solid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roid Sans Fallback" pitchFamily="2"/>
                <a:cs typeface="FreeSans" pitchFamily="2"/>
              </a:rPr>
              <a:t>SourceSets {</a:t>
            </a:r>
          </a:p>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Droid Sans Fallback" pitchFamily="2"/>
              <a:cs typeface="FreeSans" pitchFamily="2"/>
            </a:endParaRPr>
          </a:p>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roid Sans Fallback" pitchFamily="2"/>
                <a:cs typeface="FreeSans" pitchFamily="2"/>
              </a:rPr>
              <a:t>	</a:t>
            </a:r>
            <a:r>
              <a:rPr lang="en-US" sz="1800" b="0" i="0" u="none" strike="noStrike" kern="1200" cap="none">
                <a:ln>
                  <a:noFill/>
                </a:ln>
                <a:solidFill>
                  <a:srgbClr val="B2B2B2"/>
                </a:solidFill>
                <a:latin typeface="Liberation Sans" pitchFamily="18"/>
                <a:ea typeface="Droid Sans Fallback" pitchFamily="2"/>
                <a:cs typeface="FreeSans" pitchFamily="2"/>
              </a:rPr>
              <a:t>// Move the tests to tests/java, tests/res, etc...</a:t>
            </a:r>
          </a:p>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roid Sans Fallback" pitchFamily="2"/>
                <a:cs typeface="FreeSans" pitchFamily="2"/>
              </a:rPr>
              <a:t>       </a:t>
            </a:r>
            <a:r>
              <a:rPr lang="en-US" sz="1800" b="0" i="0" u="none" strike="noStrike" kern="1200" cap="none">
                <a:ln>
                  <a:noFill/>
                </a:ln>
                <a:solidFill>
                  <a:srgbClr val="FF3333"/>
                </a:solidFill>
                <a:latin typeface="Liberation Sans" pitchFamily="18"/>
                <a:ea typeface="Droid Sans Fallback" pitchFamily="2"/>
                <a:cs typeface="FreeSans" pitchFamily="2"/>
              </a:rPr>
              <a:t>androidTest.setRoot('tests')</a:t>
            </a:r>
          </a:p>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Droid Sans Fallback" pitchFamily="2"/>
              <a:cs typeface="FreeSans" pitchFamily="2"/>
            </a:endParaRPr>
          </a:p>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roid Sans Fallback" pitchFamily="2"/>
                <a:cs typeface="FreeSans" pitchFamily="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Unit Testing</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z="2800"/>
              <a:t>Create a testing Package (Old Android Project):</a:t>
            </a:r>
          </a:p>
          <a:p>
            <a:pPr lvl="1" rtl="0" hangingPunct="0">
              <a:buNone/>
            </a:pPr>
            <a:endParaRPr lang="en-US" sz="2600"/>
          </a:p>
        </p:txBody>
      </p:sp>
      <p:pic>
        <p:nvPicPr>
          <p:cNvPr id="4" name="圖片 3"/>
          <p:cNvPicPr>
            <a:picLocks noChangeAspect="1"/>
          </p:cNvPicPr>
          <p:nvPr/>
        </p:nvPicPr>
        <p:blipFill>
          <a:blip r:embed="rId3">
            <a:lum/>
            <a:alphaModFix/>
          </a:blip>
          <a:srcRect/>
          <a:stretch>
            <a:fillRect/>
          </a:stretch>
        </p:blipFill>
        <p:spPr>
          <a:xfrm>
            <a:off x="929880" y="2347200"/>
            <a:ext cx="2819160" cy="48765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Unit Testing</a:t>
            </a:r>
          </a:p>
        </p:txBody>
      </p:sp>
      <p:sp>
        <p:nvSpPr>
          <p:cNvPr id="3" name="文字版面配置區 2"/>
          <p:cNvSpPr txBox="1">
            <a:spLocks noGrp="1"/>
          </p:cNvSpPr>
          <p:nvPr>
            <p:ph idx="1"/>
          </p:nvPr>
        </p:nvSpPr>
        <p:spPr/>
        <p:txBody>
          <a:bodyPr>
            <a:normAutofit/>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Set Up Your Test Class</a:t>
            </a:r>
          </a:p>
          <a:p>
            <a:pPr lvl="1" rtl="0" hangingPunct="0"/>
            <a:r>
              <a:rPr lang="en-US"/>
              <a:t>Right-click on the test package you created, and select </a:t>
            </a:r>
            <a:r>
              <a:rPr lang="en-US">
                <a:solidFill>
                  <a:srgbClr val="666666"/>
                </a:solidFill>
              </a:rPr>
              <a:t>New &gt; Class.</a:t>
            </a:r>
            <a:r>
              <a:rPr lang="en-US"/>
              <a:t> and Set the Name field to XXXTest (for example, MainActivityTest) and click Finish.</a:t>
            </a:r>
          </a:p>
          <a:p>
            <a:pPr lvl="1" rtl="0" hangingPunct="0"/>
            <a:r>
              <a:rPr lang="en-US"/>
              <a:t>Extend to one of the sub-classes of ActivityTestCase</a:t>
            </a:r>
          </a:p>
          <a:p>
            <a:pPr lvl="1" rtl="0" hangingPunct="0"/>
            <a:endParaRPr lang="en-US"/>
          </a:p>
          <a:p>
            <a:pPr lvl="1" rtl="0" hangingPunct="0"/>
            <a:endParaRPr lang="en-US"/>
          </a:p>
        </p:txBody>
      </p:sp>
      <p:pic>
        <p:nvPicPr>
          <p:cNvPr id="4" name="圖片 3"/>
          <p:cNvPicPr>
            <a:picLocks noChangeAspect="1"/>
          </p:cNvPicPr>
          <p:nvPr/>
        </p:nvPicPr>
        <p:blipFill>
          <a:blip r:embed="rId3">
            <a:lum/>
            <a:alphaModFix/>
          </a:blip>
          <a:srcRect/>
          <a:stretch>
            <a:fillRect/>
          </a:stretch>
        </p:blipFill>
        <p:spPr>
          <a:xfrm>
            <a:off x="914400" y="4206240"/>
            <a:ext cx="8478360" cy="31089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Unit Testing</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1" rtl="0" hangingPunct="0"/>
            <a:r>
              <a:rPr lang="en-US"/>
              <a:t>Add public testing methods. Method name must start with test.</a:t>
            </a:r>
          </a:p>
          <a:p>
            <a:pPr lvl="1" rtl="0" hangingPunct="0"/>
            <a:endParaRPr lang="en-US"/>
          </a:p>
          <a:p>
            <a:pPr lvl="1" rtl="0" hangingPunct="0"/>
            <a:endParaRPr lang="en-US"/>
          </a:p>
          <a:p>
            <a:pPr lvl="1" rtl="0" hangingPunct="0"/>
            <a:endParaRPr lang="en-US"/>
          </a:p>
        </p:txBody>
      </p:sp>
      <p:pic>
        <p:nvPicPr>
          <p:cNvPr id="4" name="圖片 3"/>
          <p:cNvPicPr>
            <a:picLocks noChangeAspect="1"/>
          </p:cNvPicPr>
          <p:nvPr/>
        </p:nvPicPr>
        <p:blipFill>
          <a:blip r:embed="rId3">
            <a:lum/>
            <a:alphaModFix/>
          </a:blip>
          <a:srcRect/>
          <a:stretch>
            <a:fillRect/>
          </a:stretch>
        </p:blipFill>
        <p:spPr>
          <a:xfrm>
            <a:off x="822960" y="2743199"/>
            <a:ext cx="8752680" cy="4743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Unit Testing</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Run Testing</a:t>
            </a:r>
          </a:p>
          <a:p>
            <a:pPr lvl="1" rtl="0" hangingPunct="0"/>
            <a:r>
              <a:rPr lang="en-US"/>
              <a:t>Set up new testing configuration:</a:t>
            </a:r>
          </a:p>
          <a:p>
            <a:pPr lvl="1" rtl="0" hangingPunct="0"/>
            <a:r>
              <a:rPr lang="en-US" sz="2400">
                <a:solidFill>
                  <a:srgbClr val="666666"/>
                </a:solidFill>
              </a:rPr>
              <a:t>Run &gt;&gt; Edit Configurations... &gt;&gt; Add New Configuration:"Android Testing"</a:t>
            </a:r>
          </a:p>
          <a:p>
            <a:pPr lvl="1" rtl="0" hangingPunct="0"/>
            <a:endParaRPr lang="en-US"/>
          </a:p>
          <a:p>
            <a:pPr lvl="1" rtl="0" hangingPunct="0"/>
            <a:endParaRPr lang="en-US"/>
          </a:p>
        </p:txBody>
      </p:sp>
      <p:pic>
        <p:nvPicPr>
          <p:cNvPr id="4" name="圖片 3"/>
          <p:cNvPicPr>
            <a:picLocks noChangeAspect="1"/>
          </p:cNvPicPr>
          <p:nvPr/>
        </p:nvPicPr>
        <p:blipFill>
          <a:blip r:embed="rId3">
            <a:lum/>
            <a:alphaModFix/>
          </a:blip>
          <a:srcRect/>
          <a:stretch>
            <a:fillRect/>
          </a:stretch>
        </p:blipFill>
        <p:spPr>
          <a:xfrm>
            <a:off x="1645920" y="3674519"/>
            <a:ext cx="6976800" cy="37321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a:t>Testing Environment</a:t>
            </a:r>
          </a:p>
        </p:txBody>
      </p:sp>
      <p:sp>
        <p:nvSpPr>
          <p:cNvPr id="3" name="副標題 2"/>
          <p:cNvSpPr txBox="1">
            <a:spLocks noGrp="1"/>
          </p:cNvSpPr>
          <p:nvPr>
            <p:ph idx="1"/>
          </p:nvPr>
        </p:nvSpPr>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endParaRPr lang="en-US" dirty="0"/>
          </a:p>
          <a:p>
            <a:pPr marL="0" lvl="0" indent="0" algn="l">
              <a:buNone/>
            </a:pPr>
            <a:endParaRPr lang="en-US" dirty="0"/>
          </a:p>
          <a:p>
            <a:pPr marL="0" lvl="0" indent="0" algn="l"/>
            <a:r>
              <a:rPr lang="en-US" dirty="0"/>
              <a:t> Physical Machine</a:t>
            </a:r>
          </a:p>
          <a:p>
            <a:pPr marL="0" lvl="0" indent="0" algn="l"/>
            <a:r>
              <a:rPr lang="en-US" dirty="0"/>
              <a:t> AVD, Emulator</a:t>
            </a:r>
          </a:p>
          <a:p>
            <a:pPr marL="0" lvl="0" indent="0" algn="l"/>
            <a:r>
              <a:rPr lang="en-US" dirty="0"/>
              <a:t> Company for Android Testing</a:t>
            </a:r>
            <a:br>
              <a:rPr lang="en-US" dirty="0"/>
            </a:br>
            <a:r>
              <a:rPr lang="en-US" dirty="0"/>
              <a:t> (such as </a:t>
            </a:r>
            <a:r>
              <a:rPr lang="en-US" dirty="0">
                <a:hlinkClick r:id="rId3"/>
              </a:rPr>
              <a:t>http://testdroid.com/</a:t>
            </a:r>
            <a:r>
              <a:rPr lang="en-US" dirty="0"/>
              <a:t> )</a:t>
            </a:r>
          </a:p>
          <a:p>
            <a:pPr marL="0" lvl="0" indent="0" algn="ct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Unit Testing</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1" rtl="0" hangingPunct="0"/>
            <a:r>
              <a:rPr lang="en-US"/>
              <a:t>Run Testing</a:t>
            </a:r>
          </a:p>
          <a:p>
            <a:pPr lvl="1" rtl="0" hangingPunct="0"/>
            <a:r>
              <a:rPr lang="en-US"/>
              <a:t>Check testing result</a:t>
            </a:r>
          </a:p>
        </p:txBody>
      </p:sp>
      <p:pic>
        <p:nvPicPr>
          <p:cNvPr id="4" name="圖片 3"/>
          <p:cNvPicPr>
            <a:picLocks noChangeAspect="1"/>
          </p:cNvPicPr>
          <p:nvPr/>
        </p:nvPicPr>
        <p:blipFill>
          <a:blip r:embed="rId3">
            <a:lum/>
            <a:alphaModFix/>
          </a:blip>
          <a:srcRect/>
          <a:stretch>
            <a:fillRect/>
          </a:stretch>
        </p:blipFill>
        <p:spPr>
          <a:xfrm rot="3000">
            <a:off x="364521" y="3204458"/>
            <a:ext cx="9301680" cy="2834640"/>
          </a:xfrm>
          <a:prstGeom prst="rect">
            <a:avLst/>
          </a:prstGeom>
          <a:noFill/>
          <a:ln>
            <a:noFill/>
          </a:ln>
        </p:spPr>
      </p:pic>
      <p:pic>
        <p:nvPicPr>
          <p:cNvPr id="5" name="圖片 4"/>
          <p:cNvPicPr>
            <a:picLocks noChangeAspect="1"/>
          </p:cNvPicPr>
          <p:nvPr/>
        </p:nvPicPr>
        <p:blipFill>
          <a:blip r:embed="rId4">
            <a:lum/>
            <a:alphaModFix/>
          </a:blip>
          <a:srcRect/>
          <a:stretch>
            <a:fillRect/>
          </a:stretch>
        </p:blipFill>
        <p:spPr>
          <a:xfrm>
            <a:off x="3383280" y="1828800"/>
            <a:ext cx="1733039" cy="2948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UI Testing</a:t>
            </a:r>
            <a:endParaRPr lang="zh-TW" altLang="en-US" dirty="0"/>
          </a:p>
        </p:txBody>
      </p:sp>
    </p:spTree>
    <p:extLst>
      <p:ext uri="{BB962C8B-B14F-4D97-AF65-F5344CB8AC3E}">
        <p14:creationId xmlns:p14="http://schemas.microsoft.com/office/powerpoint/2010/main" val="2669568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UI Testing via Espresso</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Why Espresso:</a:t>
            </a:r>
          </a:p>
          <a:p>
            <a:pPr lvl="1" rtl="0" hangingPunct="0"/>
            <a:r>
              <a:rPr lang="en-US"/>
              <a:t>simulate user interactions within a single target app.</a:t>
            </a:r>
          </a:p>
          <a:p>
            <a:pPr lvl="1" rtl="0" hangingPunct="0"/>
            <a:r>
              <a:rPr lang="en-US"/>
              <a:t>able to simulate a user flow across multiple activities in the target app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UI Testing via Espresso</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Install the Android Testing Support Library:</a:t>
            </a:r>
          </a:p>
          <a:p>
            <a:pPr lvl="1" rtl="0" hangingPunct="0"/>
            <a:r>
              <a:rPr lang="en-US" sz="2400">
                <a:solidFill>
                  <a:srgbClr val="666666"/>
                </a:solidFill>
              </a:rPr>
              <a:t>Tools &gt;&gt; Android &gt;&gt; SDK Manager &gt;&gt; Extras &gt;&gt; Install </a:t>
            </a:r>
            <a:r>
              <a:rPr lang="en-US" sz="2400" i="1">
                <a:solidFill>
                  <a:srgbClr val="666666"/>
                </a:solidFill>
              </a:rPr>
              <a:t>Android Support Repository </a:t>
            </a:r>
            <a:r>
              <a:rPr lang="en-US" sz="2400">
                <a:solidFill>
                  <a:srgbClr val="666666"/>
                </a:solidFill>
              </a:rPr>
              <a:t>&amp; </a:t>
            </a:r>
            <a:r>
              <a:rPr lang="en-US" sz="2400" i="1">
                <a:solidFill>
                  <a:srgbClr val="666666"/>
                </a:solidFill>
              </a:rPr>
              <a:t>Android Support Library.</a:t>
            </a:r>
          </a:p>
        </p:txBody>
      </p:sp>
      <p:pic>
        <p:nvPicPr>
          <p:cNvPr id="4" name="圖片 3"/>
          <p:cNvPicPr>
            <a:picLocks noChangeAspect="1"/>
          </p:cNvPicPr>
          <p:nvPr/>
        </p:nvPicPr>
        <p:blipFill>
          <a:blip r:embed="rId3">
            <a:lum/>
            <a:alphaModFix/>
          </a:blip>
          <a:srcRect/>
          <a:stretch>
            <a:fillRect/>
          </a:stretch>
        </p:blipFill>
        <p:spPr>
          <a:xfrm>
            <a:off x="1920239" y="3383280"/>
            <a:ext cx="6286319" cy="40838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UI Testing via Espresso</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Update build.gradle file:</a:t>
            </a:r>
          </a:p>
          <a:p>
            <a:pPr lvl="1" rtl="0" hangingPunct="0"/>
            <a:r>
              <a:rPr lang="en-US" sz="2400">
                <a:solidFill>
                  <a:srgbClr val="000000"/>
                </a:solidFill>
              </a:rPr>
              <a:t>Specify your Android testing dependencies.</a:t>
            </a:r>
          </a:p>
          <a:p>
            <a:pPr lvl="1" rtl="0" hangingPunct="0"/>
            <a:endParaRPr lang="en-US" sz="2400">
              <a:solidFill>
                <a:srgbClr val="666666"/>
              </a:solidFill>
            </a:endParaRPr>
          </a:p>
          <a:p>
            <a:pPr lvl="1" rtl="0" hangingPunct="0"/>
            <a:endParaRPr lang="en-US" sz="2400">
              <a:solidFill>
                <a:srgbClr val="666666"/>
              </a:solidFill>
            </a:endParaRPr>
          </a:p>
          <a:p>
            <a:pPr lvl="1" rtl="0" hangingPunct="0"/>
            <a:endParaRPr lang="en-US" sz="2400">
              <a:solidFill>
                <a:srgbClr val="666666"/>
              </a:solidFill>
            </a:endParaRPr>
          </a:p>
          <a:p>
            <a:pPr lvl="1" rtl="0" hangingPunct="0"/>
            <a:r>
              <a:rPr lang="en-US" sz="2400">
                <a:solidFill>
                  <a:srgbClr val="000000"/>
                </a:solidFill>
              </a:rPr>
              <a:t>For example:</a:t>
            </a:r>
          </a:p>
        </p:txBody>
      </p:sp>
      <p:pic>
        <p:nvPicPr>
          <p:cNvPr id="4" name="圖片 3"/>
          <p:cNvPicPr>
            <a:picLocks noChangeAspect="1"/>
          </p:cNvPicPr>
          <p:nvPr/>
        </p:nvPicPr>
        <p:blipFill>
          <a:blip r:embed="rId3">
            <a:lum/>
            <a:alphaModFix/>
          </a:blip>
          <a:srcRect/>
          <a:stretch>
            <a:fillRect/>
          </a:stretch>
        </p:blipFill>
        <p:spPr>
          <a:xfrm>
            <a:off x="1371599" y="2806560"/>
            <a:ext cx="6962400" cy="1399680"/>
          </a:xfrm>
          <a:prstGeom prst="rect">
            <a:avLst/>
          </a:prstGeom>
          <a:noFill/>
          <a:ln>
            <a:noFill/>
          </a:ln>
        </p:spPr>
      </p:pic>
      <p:pic>
        <p:nvPicPr>
          <p:cNvPr id="5" name="圖片 4"/>
          <p:cNvPicPr>
            <a:picLocks noChangeAspect="1"/>
          </p:cNvPicPr>
          <p:nvPr/>
        </p:nvPicPr>
        <p:blipFill>
          <a:blip r:embed="rId4">
            <a:lum/>
            <a:alphaModFix/>
          </a:blip>
          <a:srcRect/>
          <a:stretch>
            <a:fillRect/>
          </a:stretch>
        </p:blipFill>
        <p:spPr>
          <a:xfrm>
            <a:off x="1377720" y="4846320"/>
            <a:ext cx="6943320" cy="12664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UI Testing via Espresso</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None/>
            </a:pPr>
            <a:endParaRPr lang="en-US"/>
          </a:p>
          <a:p>
            <a:pPr lvl="1" rtl="0" hangingPunct="0"/>
            <a:r>
              <a:rPr lang="en-US" sz="2400">
                <a:solidFill>
                  <a:srgbClr val="000000"/>
                </a:solidFill>
              </a:rPr>
              <a:t>Set up the testInstrumentationRunner</a:t>
            </a:r>
          </a:p>
          <a:p>
            <a:pPr lvl="1" rtl="0" hangingPunct="0"/>
            <a:endParaRPr lang="en-US" sz="2400">
              <a:solidFill>
                <a:srgbClr val="666666"/>
              </a:solidFill>
            </a:endParaRPr>
          </a:p>
          <a:p>
            <a:pPr lvl="1" rtl="0" hangingPunct="0"/>
            <a:endParaRPr lang="en-US" sz="2400">
              <a:solidFill>
                <a:srgbClr val="666666"/>
              </a:solidFill>
            </a:endParaRPr>
          </a:p>
          <a:p>
            <a:pPr lvl="1" rtl="0" hangingPunct="0"/>
            <a:endParaRPr lang="en-US" sz="2400">
              <a:solidFill>
                <a:srgbClr val="666666"/>
              </a:solidFill>
            </a:endParaRPr>
          </a:p>
          <a:p>
            <a:pPr lvl="1" rtl="0" hangingPunct="0"/>
            <a:endParaRPr lang="en-US" sz="2400">
              <a:solidFill>
                <a:srgbClr val="666666"/>
              </a:solidFill>
            </a:endParaRPr>
          </a:p>
          <a:p>
            <a:pPr lvl="1" rtl="0" hangingPunct="0"/>
            <a:r>
              <a:rPr lang="en-US" sz="2400">
                <a:solidFill>
                  <a:srgbClr val="000000"/>
                </a:solidFill>
              </a:rPr>
              <a:t>use jcenter as repositories</a:t>
            </a:r>
          </a:p>
          <a:p>
            <a:pPr lvl="1" rtl="0" hangingPunct="0"/>
            <a:endParaRPr lang="en-US" sz="2400">
              <a:solidFill>
                <a:srgbClr val="666666"/>
              </a:solidFill>
            </a:endParaRPr>
          </a:p>
        </p:txBody>
      </p:sp>
      <p:pic>
        <p:nvPicPr>
          <p:cNvPr id="4" name="圖片 3"/>
          <p:cNvPicPr>
            <a:picLocks noChangeAspect="1"/>
          </p:cNvPicPr>
          <p:nvPr/>
        </p:nvPicPr>
        <p:blipFill>
          <a:blip r:embed="rId3">
            <a:lum/>
            <a:alphaModFix/>
          </a:blip>
          <a:srcRect/>
          <a:stretch>
            <a:fillRect/>
          </a:stretch>
        </p:blipFill>
        <p:spPr>
          <a:xfrm>
            <a:off x="1339560" y="2926079"/>
            <a:ext cx="6981480" cy="1247400"/>
          </a:xfrm>
          <a:prstGeom prst="rect">
            <a:avLst/>
          </a:prstGeom>
          <a:noFill/>
          <a:ln>
            <a:noFill/>
          </a:ln>
        </p:spPr>
      </p:pic>
      <p:pic>
        <p:nvPicPr>
          <p:cNvPr id="5" name="圖片 4"/>
          <p:cNvPicPr>
            <a:picLocks noChangeAspect="1"/>
          </p:cNvPicPr>
          <p:nvPr/>
        </p:nvPicPr>
        <p:blipFill>
          <a:blip r:embed="rId4">
            <a:lum/>
            <a:alphaModFix/>
          </a:blip>
          <a:srcRect/>
          <a:stretch>
            <a:fillRect/>
          </a:stretch>
        </p:blipFill>
        <p:spPr>
          <a:xfrm>
            <a:off x="1305360" y="5394960"/>
            <a:ext cx="6924240" cy="7999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UI Testing via Espresso</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Turn off animations on your test device</a:t>
            </a:r>
          </a:p>
          <a:p>
            <a:pPr lvl="1" rtl="0" hangingPunct="0"/>
            <a:r>
              <a:rPr lang="en-US" sz="2400">
                <a:solidFill>
                  <a:srgbClr val="000000"/>
                </a:solidFill>
              </a:rPr>
              <a:t>Leaving system animations turned on in the test device might cause unexpected results or may lead your test to fail. Turn off animations from Settings by opening Developing Options and turning all the following options off</a:t>
            </a:r>
          </a:p>
          <a:p>
            <a:pPr lvl="2" rtl="0" hangingPunct="0">
              <a:buChar char="✗"/>
            </a:pPr>
            <a:r>
              <a:rPr lang="en-US" sz="2000">
                <a:solidFill>
                  <a:srgbClr val="666666"/>
                </a:solidFill>
              </a:rPr>
              <a:t>Window animation scale</a:t>
            </a:r>
          </a:p>
          <a:p>
            <a:pPr lvl="2" rtl="0" hangingPunct="0">
              <a:buChar char="✗"/>
            </a:pPr>
            <a:r>
              <a:rPr lang="en-US" sz="2000">
                <a:solidFill>
                  <a:srgbClr val="666666"/>
                </a:solidFill>
              </a:rPr>
              <a:t>Transition animation scale</a:t>
            </a:r>
          </a:p>
          <a:p>
            <a:pPr lvl="2" rtl="0" hangingPunct="0">
              <a:buChar char="✗"/>
            </a:pPr>
            <a:r>
              <a:rPr lang="en-US" sz="2000">
                <a:solidFill>
                  <a:srgbClr val="666666"/>
                </a:solidFill>
              </a:rPr>
              <a:t>Animator duration scale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UI Testing via Espresso</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z="2800"/>
              <a:t>Create a testing Package</a:t>
            </a:r>
          </a:p>
          <a:p>
            <a:pPr lvl="1" rtl="0" hangingPunct="0"/>
            <a:r>
              <a:rPr lang="en-US" sz="2400">
                <a:solidFill>
                  <a:srgbClr val="000000"/>
                </a:solidFill>
              </a:rPr>
              <a:t>Similar to Unit Testing, But create another package </a:t>
            </a:r>
            <a:r>
              <a:rPr lang="en-US" sz="2400" i="1">
                <a:solidFill>
                  <a:srgbClr val="579D1C"/>
                </a:solidFill>
              </a:rPr>
              <a:t>“UiTest”</a:t>
            </a:r>
            <a:r>
              <a:rPr lang="en-US" sz="2400">
                <a:solidFill>
                  <a:srgbClr val="000000"/>
                </a:solidFill>
              </a:rPr>
              <a:t> under java folder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UI Testing via Espresso</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Using Espresso with ActivityInstrumentationTestCase2</a:t>
            </a:r>
          </a:p>
          <a:p>
            <a:pPr lvl="1" rtl="0" hangingPunct="0">
              <a:buNone/>
            </a:pPr>
            <a:endParaRPr lang="en-US" sz="2000">
              <a:solidFill>
                <a:srgbClr val="666666"/>
              </a:solidFill>
            </a:endParaRPr>
          </a:p>
        </p:txBody>
      </p:sp>
      <p:sp>
        <p:nvSpPr>
          <p:cNvPr id="4" name="文字方塊 3"/>
          <p:cNvSpPr txBox="1"/>
          <p:nvPr/>
        </p:nvSpPr>
        <p:spPr>
          <a:xfrm>
            <a:off x="421920" y="3200400"/>
            <a:ext cx="9248400" cy="4023360"/>
          </a:xfrm>
          <a:prstGeom prst="rect">
            <a:avLst/>
          </a:prstGeom>
          <a:solidFill>
            <a:srgbClr val="F7F7F7">
              <a:alpha val="50000"/>
            </a:srgbClr>
          </a:solidFill>
          <a:ln>
            <a:noFill/>
          </a:ln>
        </p:spPr>
        <p:txBody>
          <a:bodyPr vert="horz" wrap="none" lIns="90000" tIns="45000" rIns="90000" bIns="45000" anchorCtr="0" compatLnSpc="0"/>
          <a:lstStyle/>
          <a:p>
            <a:pPr marL="0" marR="0" lvl="0" indent="0" algn="l" rtl="0" hangingPunct="0">
              <a:lnSpc>
                <a:spcPct val="100000"/>
              </a:lnSpc>
              <a:spcBef>
                <a:spcPts val="0"/>
              </a:spcBef>
              <a:spcAft>
                <a:spcPts val="0"/>
              </a:spcAft>
              <a:buNone/>
              <a:tabLst/>
            </a:pPr>
            <a:endParaRPr lang="en-US" sz="1000" b="0" i="0" u="none" strike="noStrike" kern="1200" cap="none">
              <a:ln>
                <a:noFill/>
              </a:ln>
              <a:solidFill>
                <a:srgbClr val="CC66FF"/>
              </a:solidFill>
              <a:latin typeface="Liberation Mono" pitchFamily="49"/>
              <a:ea typeface="Liberation Mono" pitchFamily="49"/>
              <a:cs typeface="Liberation Mono" pitchFamily="49"/>
            </a:endParaRP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CC66FF"/>
                </a:solidFill>
                <a:latin typeface="Liberation Mono" pitchFamily="49"/>
                <a:ea typeface="Liberation Mono" pitchFamily="49"/>
                <a:cs typeface="Liberation Mono" pitchFamily="49"/>
              </a:rPr>
              <a:t>public class</a:t>
            </a:r>
            <a:r>
              <a:rPr lang="en-US" sz="1000" b="0" i="0" u="none" strike="noStrike" kern="1200" cap="none">
                <a:ln>
                  <a:noFill/>
                </a:ln>
                <a:latin typeface="Liberation Mono" pitchFamily="49"/>
                <a:ea typeface="Liberation Mono" pitchFamily="49"/>
                <a:cs typeface="Liberation Mono" pitchFamily="49"/>
              </a:rPr>
              <a:t> VitalSignTest </a:t>
            </a:r>
            <a:r>
              <a:rPr lang="en-US" sz="1000" b="0" i="0" u="none" strike="noStrike" kern="1200" cap="none">
                <a:ln>
                  <a:noFill/>
                </a:ln>
                <a:solidFill>
                  <a:srgbClr val="CC66FF"/>
                </a:solidFill>
                <a:latin typeface="Liberation Mono" pitchFamily="49"/>
                <a:ea typeface="Liberation Mono" pitchFamily="49"/>
                <a:cs typeface="Liberation Mono" pitchFamily="49"/>
              </a:rPr>
              <a:t>extends</a:t>
            </a:r>
            <a:r>
              <a:rPr lang="en-US" sz="1000" b="0" i="0" u="none" strike="noStrike" kern="1200" cap="none">
                <a:ln>
                  <a:noFill/>
                </a:ln>
                <a:latin typeface="Liberation Mono" pitchFamily="49"/>
                <a:ea typeface="Liberation Mono" pitchFamily="49"/>
                <a:cs typeface="Liberation Mono" pitchFamily="49"/>
              </a:rPr>
              <a:t> ActivityInstrumentationTestCase2&lt;VitalSign&gt; {</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r>
              <a:rPr lang="en-US" sz="1000" b="0" i="0" u="none" strike="noStrike" kern="1200" cap="none">
                <a:ln>
                  <a:noFill/>
                </a:ln>
                <a:solidFill>
                  <a:srgbClr val="CC66FF"/>
                </a:solidFill>
                <a:latin typeface="Liberation Mono" pitchFamily="49"/>
                <a:ea typeface="Liberation Mono" pitchFamily="49"/>
                <a:cs typeface="Liberation Mono" pitchFamily="49"/>
              </a:rPr>
              <a:t>private</a:t>
            </a:r>
            <a:r>
              <a:rPr lang="en-US" sz="1000" b="0" i="0" u="none" strike="noStrike" kern="1200" cap="none">
                <a:ln>
                  <a:noFill/>
                </a:ln>
                <a:latin typeface="Liberation Mono" pitchFamily="49"/>
                <a:ea typeface="Liberation Mono" pitchFamily="49"/>
                <a:cs typeface="Liberation Mono" pitchFamily="49"/>
              </a:rPr>
              <a:t> VitalSign mVitalSign;</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r>
              <a:rPr lang="en-US" sz="1000" b="0" i="0" u="none" strike="noStrike" kern="1200" cap="none">
                <a:ln>
                  <a:noFill/>
                </a:ln>
                <a:solidFill>
                  <a:srgbClr val="CC66FF"/>
                </a:solidFill>
                <a:latin typeface="Liberation Mono" pitchFamily="49"/>
                <a:ea typeface="Liberation Mono" pitchFamily="49"/>
                <a:cs typeface="Liberation Mono" pitchFamily="49"/>
              </a:rPr>
              <a:t>public</a:t>
            </a:r>
            <a:r>
              <a:rPr lang="en-US" sz="1000" b="0" i="0" u="none" strike="noStrike" kern="1200" cap="none">
                <a:ln>
                  <a:noFill/>
                </a:ln>
                <a:latin typeface="Liberation Mono" pitchFamily="49"/>
                <a:ea typeface="Liberation Mono" pitchFamily="49"/>
                <a:cs typeface="Liberation Mono" pitchFamily="49"/>
              </a:rPr>
              <a:t> VitalSignTest(){</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r>
              <a:rPr lang="en-US" sz="1000" b="0" i="0" u="none" strike="noStrike" kern="1200" cap="none">
                <a:ln>
                  <a:noFill/>
                </a:ln>
                <a:solidFill>
                  <a:srgbClr val="CC66FF"/>
                </a:solidFill>
                <a:latin typeface="Liberation Mono" pitchFamily="49"/>
                <a:ea typeface="Liberation Mono" pitchFamily="49"/>
                <a:cs typeface="Liberation Mono" pitchFamily="49"/>
              </a:rPr>
              <a:t> super</a:t>
            </a:r>
            <a:r>
              <a:rPr lang="en-US" sz="1000" b="0" i="0" u="none" strike="noStrike" kern="1200" cap="none">
                <a:ln>
                  <a:noFill/>
                </a:ln>
                <a:latin typeface="Liberation Mono" pitchFamily="49"/>
                <a:ea typeface="Liberation Mono" pitchFamily="49"/>
                <a:cs typeface="Liberation Mono" pitchFamily="49"/>
              </a:rPr>
              <a:t>(VitalSign.class);</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r>
              <a:rPr lang="en-US" sz="1000" b="0" i="0" u="none" strike="noStrike" kern="1200" cap="none">
                <a:ln>
                  <a:noFill/>
                </a:ln>
                <a:solidFill>
                  <a:srgbClr val="CC66FF"/>
                </a:solidFill>
                <a:latin typeface="Liberation Mono" pitchFamily="49"/>
                <a:ea typeface="Liberation Mono" pitchFamily="49"/>
                <a:cs typeface="Liberation Mono" pitchFamily="49"/>
              </a:rPr>
              <a:t>protected void</a:t>
            </a:r>
            <a:r>
              <a:rPr lang="en-US" sz="1000" b="0" i="0" u="none" strike="noStrike" kern="1200" cap="none">
                <a:ln>
                  <a:noFill/>
                </a:ln>
                <a:latin typeface="Liberation Mono" pitchFamily="49"/>
                <a:ea typeface="Liberation Mono" pitchFamily="49"/>
                <a:cs typeface="Liberation Mono" pitchFamily="49"/>
              </a:rPr>
              <a:t> setUp() </a:t>
            </a:r>
            <a:r>
              <a:rPr lang="en-US" sz="1000" b="0" i="0" u="none" strike="noStrike" kern="1200" cap="none">
                <a:ln>
                  <a:noFill/>
                </a:ln>
                <a:solidFill>
                  <a:srgbClr val="CC66FF"/>
                </a:solidFill>
                <a:latin typeface="Liberation Mono" pitchFamily="49"/>
                <a:ea typeface="Liberation Mono" pitchFamily="49"/>
                <a:cs typeface="Liberation Mono" pitchFamily="49"/>
              </a:rPr>
              <a:t>throws</a:t>
            </a:r>
            <a:r>
              <a:rPr lang="en-US" sz="1000" b="0" i="0" u="none" strike="noStrike" kern="1200" cap="none">
                <a:ln>
                  <a:noFill/>
                </a:ln>
                <a:latin typeface="Liberation Mono" pitchFamily="49"/>
                <a:ea typeface="Liberation Mono" pitchFamily="49"/>
                <a:cs typeface="Liberation Mono" pitchFamily="49"/>
              </a:rPr>
              <a:t> </a:t>
            </a:r>
            <a:r>
              <a:rPr lang="en-US" sz="1000" b="0" i="0" u="none" strike="noStrike" kern="1200" cap="none">
                <a:ln>
                  <a:noFill/>
                </a:ln>
                <a:solidFill>
                  <a:srgbClr val="0066FF"/>
                </a:solidFill>
                <a:latin typeface="Liberation Mono" pitchFamily="49"/>
                <a:ea typeface="Liberation Mono" pitchFamily="49"/>
                <a:cs typeface="Liberation Mono" pitchFamily="49"/>
              </a:rPr>
              <a:t>Exception</a:t>
            </a:r>
            <a:r>
              <a:rPr lang="en-US" sz="1000" b="0" i="0" u="none" strike="noStrike" kern="1200" cap="none">
                <a:ln>
                  <a:noFill/>
                </a:ln>
                <a:latin typeface="Liberation Mono" pitchFamily="49"/>
                <a:ea typeface="Liberation Mono" pitchFamily="49"/>
                <a:cs typeface="Liberation Mono" pitchFamily="49"/>
              </a:rPr>
              <a:t>{</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super.setUp();</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injectInstrumentation(InstrumentationRegistry.getInstrumentation());</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mVitalSign = getActivity();</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r>
              <a:rPr lang="en-US" sz="1000" b="0" i="0" u="none" strike="noStrike" kern="1200" cap="none">
                <a:ln>
                  <a:noFill/>
                </a:ln>
                <a:solidFill>
                  <a:srgbClr val="CC66FF"/>
                </a:solidFill>
                <a:latin typeface="Liberation Mono" pitchFamily="49"/>
                <a:ea typeface="Liberation Mono" pitchFamily="49"/>
                <a:cs typeface="Liberation Mono" pitchFamily="49"/>
              </a:rPr>
              <a:t>public void</a:t>
            </a:r>
            <a:r>
              <a:rPr lang="en-US" sz="1000" b="0" i="0" u="none" strike="noStrike" kern="1200" cap="none">
                <a:ln>
                  <a:noFill/>
                </a:ln>
                <a:latin typeface="Liberation Mono" pitchFamily="49"/>
                <a:ea typeface="Liberation Mono" pitchFamily="49"/>
                <a:cs typeface="Liberation Mono" pitchFamily="49"/>
              </a:rPr>
              <a:t> test_temperature_abnormal_input(){</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onView(withId(R.id.vitalsign_temperature_input))</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.perform(replaceText(</a:t>
            </a:r>
            <a:r>
              <a:rPr lang="en-US" sz="1000" b="0" i="0" u="none" strike="noStrike" kern="1200" cap="none">
                <a:ln>
                  <a:noFill/>
                </a:ln>
                <a:solidFill>
                  <a:srgbClr val="007826"/>
                </a:solidFill>
                <a:latin typeface="Liberation Mono" pitchFamily="49"/>
                <a:ea typeface="Liberation Mono" pitchFamily="49"/>
                <a:cs typeface="Liberation Mono" pitchFamily="49"/>
              </a:rPr>
              <a:t>"5"</a:t>
            </a:r>
            <a:r>
              <a:rPr lang="en-US" sz="1000" b="0" i="0" u="none" strike="noStrike" kern="1200" cap="none">
                <a:ln>
                  <a:noFill/>
                </a:ln>
                <a:latin typeface="Liberation Mono" pitchFamily="49"/>
                <a:ea typeface="Liberation Mono" pitchFamily="49"/>
                <a:cs typeface="Liberation Mono" pitchFamily="49"/>
              </a:rPr>
              <a:t>), pressKey(KeyEvent.KEYCODE_ENTER), closeSoftKeyboard());</a:t>
            </a:r>
          </a:p>
          <a:p>
            <a:pPr marL="0" marR="0" lvl="0" indent="0" algn="l" rtl="0" hangingPunct="0">
              <a:lnSpc>
                <a:spcPct val="100000"/>
              </a:lnSpc>
              <a:spcBef>
                <a:spcPts val="0"/>
              </a:spcBef>
              <a:spcAft>
                <a:spcPts val="0"/>
              </a:spcAft>
              <a:buNone/>
              <a:tabLst/>
            </a:pPr>
            <a:endParaRPr lang="en-US" sz="1000" b="0" i="0" u="none" strike="noStrike" kern="1200" cap="none">
              <a:ln>
                <a:noFill/>
              </a:ln>
              <a:latin typeface="Liberation Mono" pitchFamily="49"/>
              <a:ea typeface="Liberation Mono" pitchFamily="49"/>
              <a:cs typeface="Liberation Mono" pitchFamily="49"/>
            </a:endParaRP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r>
              <a:rPr lang="en-US" sz="1000" b="0" i="0" u="none" strike="noStrike" kern="1200" cap="none">
                <a:ln>
                  <a:noFill/>
                </a:ln>
                <a:solidFill>
                  <a:srgbClr val="999999"/>
                </a:solidFill>
                <a:latin typeface="Liberation Mono" pitchFamily="49"/>
                <a:ea typeface="Liberation Mono" pitchFamily="49"/>
                <a:cs typeface="Liberation Mono" pitchFamily="49"/>
              </a:rPr>
              <a:t>//verify that the wrong value does not clean</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onView(withId(R.id.vitalsign_temperature_input))</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.check(matches(withText(</a:t>
            </a:r>
            <a:r>
              <a:rPr lang="en-US" sz="1000" b="0" i="0" u="none" strike="noStrike" kern="1200" cap="none">
                <a:ln>
                  <a:noFill/>
                </a:ln>
                <a:solidFill>
                  <a:srgbClr val="006633"/>
                </a:solidFill>
                <a:latin typeface="Liberation Mono" pitchFamily="49"/>
                <a:ea typeface="Liberation Mono" pitchFamily="49"/>
                <a:cs typeface="Liberation Mono" pitchFamily="49"/>
              </a:rPr>
              <a:t>"5"</a:t>
            </a:r>
            <a:r>
              <a:rPr lang="en-US" sz="1000" b="0" i="0" u="none" strike="noStrike" kern="1200" cap="none">
                <a:ln>
                  <a:noFill/>
                </a:ln>
                <a:latin typeface="Liberation Mono" pitchFamily="49"/>
                <a:ea typeface="Liberation Mono" pitchFamily="49"/>
                <a:cs typeface="Liberation Mono" pitchFamily="49"/>
              </a:rPr>
              <a:t>)));</a:t>
            </a:r>
          </a:p>
          <a:p>
            <a:pPr marL="0" marR="0" lvl="0" indent="0" algn="l" rtl="0" hangingPunct="0">
              <a:lnSpc>
                <a:spcPct val="100000"/>
              </a:lnSpc>
              <a:spcBef>
                <a:spcPts val="0"/>
              </a:spcBef>
              <a:spcAft>
                <a:spcPts val="0"/>
              </a:spcAft>
              <a:buNone/>
              <a:tabLst/>
            </a:pPr>
            <a:endParaRPr lang="en-US" sz="1000" b="0" i="0" u="none" strike="noStrike" kern="1200" cap="none">
              <a:ln>
                <a:noFill/>
              </a:ln>
              <a:latin typeface="Liberation Mono" pitchFamily="49"/>
              <a:ea typeface="Liberation Mono" pitchFamily="49"/>
              <a:cs typeface="Liberation Mono" pitchFamily="49"/>
            </a:endParaRP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r>
              <a:rPr lang="en-US" sz="1000" b="0" i="0" u="none" strike="noStrike" kern="1200" cap="none">
                <a:ln>
                  <a:noFill/>
                </a:ln>
                <a:solidFill>
                  <a:srgbClr val="999999"/>
                </a:solidFill>
                <a:latin typeface="Liberation Mono" pitchFamily="49"/>
                <a:ea typeface="Liberation Mono" pitchFamily="49"/>
                <a:cs typeface="Liberation Mono" pitchFamily="49"/>
              </a:rPr>
              <a:t>// verify the text color should change to 'R.color.value_abnormal'</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EditText temperature = (EditText) mVitalSign.findViewById(R.id.vitalsign_temperature_input);</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assertEquals(mVitalSign.getResources().getColorStateList(R.color.value_abnormal), temperature.getTextColors());</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UI Testing via Espresso</a:t>
            </a:r>
          </a:p>
        </p:txBody>
      </p:sp>
      <p:sp>
        <p:nvSpPr>
          <p:cNvPr id="3" name="文字版面配置區 2"/>
          <p:cNvSpPr txBox="1">
            <a:spLocks noGrp="1"/>
          </p:cNvSpPr>
          <p:nvPr>
            <p:ph idx="1"/>
          </p:nvPr>
        </p:nvSpPr>
        <p:spPr/>
        <p:txBody>
          <a:bodyPr>
            <a:normAutofit fontScale="92500" lnSpcReduction="100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z="2000" dirty="0"/>
              <a:t>Using Espresso with ActivityInstrumentationTestCase2</a:t>
            </a:r>
          </a:p>
          <a:p>
            <a:pPr lvl="1" rtl="0" hangingPunct="0"/>
            <a:r>
              <a:rPr lang="en-US" sz="2000" dirty="0" err="1"/>
              <a:t>OnView</a:t>
            </a:r>
            <a:r>
              <a:rPr lang="en-US" sz="2000" dirty="0"/>
              <a:t>(): Activity </a:t>
            </a:r>
            <a:r>
              <a:rPr lang="en-US" sz="2000" dirty="0" err="1"/>
              <a:t>Componenet</a:t>
            </a:r>
            <a:r>
              <a:rPr lang="en-US" sz="2000" dirty="0"/>
              <a:t> Control</a:t>
            </a:r>
          </a:p>
          <a:p>
            <a:pPr lvl="1" rtl="0" hangingPunct="0"/>
            <a:r>
              <a:rPr lang="en-US" sz="2000" dirty="0" err="1"/>
              <a:t>OnData</a:t>
            </a:r>
            <a:r>
              <a:rPr lang="en-US" sz="2000" dirty="0"/>
              <a:t>(): </a:t>
            </a:r>
            <a:r>
              <a:rPr lang="en-US" sz="2000" dirty="0" err="1"/>
              <a:t>AdapterView</a:t>
            </a:r>
            <a:r>
              <a:rPr lang="en-US" sz="2000" dirty="0"/>
              <a:t> </a:t>
            </a:r>
            <a:r>
              <a:rPr lang="en-US" sz="2000" dirty="0" err="1"/>
              <a:t>Componenet</a:t>
            </a:r>
            <a:r>
              <a:rPr lang="en-US" sz="2000" dirty="0"/>
              <a:t> Control</a:t>
            </a:r>
          </a:p>
          <a:p>
            <a:pPr lvl="1" rtl="0" hangingPunct="0"/>
            <a:r>
              <a:rPr lang="en-US" sz="2000" dirty="0"/>
              <a:t>perform(</a:t>
            </a:r>
            <a:r>
              <a:rPr lang="en-US" sz="2000" dirty="0" err="1"/>
              <a:t>ViewAction</a:t>
            </a:r>
            <a:r>
              <a:rPr lang="en-US" sz="2000" dirty="0"/>
              <a:t>... </a:t>
            </a:r>
            <a:r>
              <a:rPr lang="en-US" sz="2000" dirty="0" err="1"/>
              <a:t>viewActions</a:t>
            </a:r>
            <a:r>
              <a:rPr lang="en-US" sz="2000" dirty="0"/>
              <a:t>)</a:t>
            </a:r>
          </a:p>
          <a:p>
            <a:pPr lvl="2" rtl="0" hangingPunct="0"/>
            <a:r>
              <a:rPr lang="en-US" sz="2000" dirty="0" err="1"/>
              <a:t>ViewActions</a:t>
            </a:r>
            <a:r>
              <a:rPr lang="en-US" sz="2000" dirty="0"/>
              <a:t>:</a:t>
            </a:r>
          </a:p>
          <a:p>
            <a:pPr lvl="3" rtl="0" hangingPunct="0"/>
            <a:r>
              <a:rPr lang="en-US" dirty="0"/>
              <a:t>click()</a:t>
            </a:r>
          </a:p>
          <a:p>
            <a:pPr lvl="3" rtl="0" hangingPunct="0"/>
            <a:r>
              <a:rPr lang="en-US" dirty="0" err="1"/>
              <a:t>typeText</a:t>
            </a:r>
            <a:r>
              <a:rPr lang="en-US" dirty="0"/>
              <a:t>("String")/</a:t>
            </a:r>
            <a:r>
              <a:rPr lang="en-US" dirty="0" err="1"/>
              <a:t>ReplaceText</a:t>
            </a:r>
            <a:r>
              <a:rPr lang="en-US" dirty="0"/>
              <a:t>("String")/</a:t>
            </a:r>
            <a:r>
              <a:rPr lang="en-US" dirty="0" err="1"/>
              <a:t>clearText</a:t>
            </a:r>
            <a:r>
              <a:rPr lang="en-US" dirty="0"/>
              <a:t>()...</a:t>
            </a:r>
          </a:p>
          <a:p>
            <a:pPr lvl="3" rtl="0" hangingPunct="0"/>
            <a:r>
              <a:rPr lang="en-US" dirty="0" err="1"/>
              <a:t>pressKey</a:t>
            </a:r>
            <a:r>
              <a:rPr lang="en-US" dirty="0"/>
              <a:t>(</a:t>
            </a:r>
            <a:r>
              <a:rPr lang="en-US" dirty="0" err="1"/>
              <a:t>int</a:t>
            </a:r>
            <a:r>
              <a:rPr lang="en-US" dirty="0"/>
              <a:t> </a:t>
            </a:r>
            <a:r>
              <a:rPr lang="en-US" dirty="0" err="1"/>
              <a:t>keyCode</a:t>
            </a:r>
            <a:r>
              <a:rPr lang="en-US" dirty="0"/>
              <a:t>)</a:t>
            </a:r>
          </a:p>
          <a:p>
            <a:pPr lvl="3" rtl="0" hangingPunct="0"/>
            <a:r>
              <a:rPr lang="en-US" dirty="0" err="1"/>
              <a:t>scrollTo</a:t>
            </a:r>
            <a:r>
              <a:rPr lang="en-US" dirty="0"/>
              <a:t>()</a:t>
            </a:r>
          </a:p>
          <a:p>
            <a:pPr lvl="1" rtl="0" hangingPunct="0"/>
            <a:r>
              <a:rPr lang="en-US" sz="2000" dirty="0"/>
              <a:t>check():</a:t>
            </a:r>
          </a:p>
          <a:p>
            <a:pPr lvl="2" rtl="0" hangingPunct="0"/>
            <a:r>
              <a:rPr lang="en-US" sz="2000" dirty="0" err="1"/>
              <a:t>doesNotExist</a:t>
            </a:r>
            <a:r>
              <a:rPr lang="en-US" sz="2000" dirty="0"/>
              <a:t>()</a:t>
            </a:r>
          </a:p>
          <a:p>
            <a:pPr lvl="2" rtl="0" hangingPunct="0"/>
            <a:r>
              <a:rPr lang="en-US" sz="2000" dirty="0"/>
              <a:t>matches(</a:t>
            </a:r>
            <a:r>
              <a:rPr lang="en-US" sz="2000" dirty="0">
                <a:hlinkClick r:id="rId3"/>
              </a:rPr>
              <a:t>Matcher</a:t>
            </a:r>
            <a:r>
              <a:rPr lang="en-US" sz="2000" dirty="0"/>
              <a:t>)</a:t>
            </a:r>
          </a:p>
          <a:p>
            <a:pPr lvl="2" rtl="0" hangingPunct="0"/>
            <a:r>
              <a:rPr lang="en-US" sz="2000" dirty="0" err="1"/>
              <a:t>selectedDescendantsMatch</a:t>
            </a:r>
            <a:r>
              <a:rPr lang="en-US" sz="2000" dirty="0"/>
              <a:t>(Matcher selector, Matcher matcher)</a:t>
            </a:r>
          </a:p>
          <a:p>
            <a:pPr lvl="2" rtl="0" hangingPunct="0"/>
            <a:endParaRPr lang="en-US" dirty="0"/>
          </a:p>
          <a:p>
            <a:pPr lvl="1" rtl="0" hangingPunct="0"/>
            <a:endParaRPr lang="en-US" sz="2000" dirty="0">
              <a:solidFill>
                <a:srgbClr val="666666"/>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a:t>Debug</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LogCat</a:t>
            </a:r>
          </a:p>
          <a:p>
            <a:pPr lvl="0"/>
            <a:r>
              <a:rPr lang="en-US"/>
              <a:t>Memory Usage Analysis</a:t>
            </a:r>
          </a:p>
          <a:p>
            <a:pPr lvl="0"/>
            <a:r>
              <a:rPr lang="en-US"/>
              <a:t>BugSense</a:t>
            </a:r>
          </a:p>
          <a:p>
            <a:pPr lvl="0"/>
            <a:r>
              <a:rPr lang="en-US"/>
              <a:t>ACRA</a:t>
            </a:r>
          </a:p>
          <a:p>
            <a:pPr lvl="0"/>
            <a:r>
              <a:rPr lang="en-US"/>
              <a:t>Runtime Logging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UI Testing via UI Automator Viewer</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provides a UiDevice class to access and perform operations on the device on which the target app is running. such as:</a:t>
            </a:r>
          </a:p>
          <a:p>
            <a:pPr lvl="1" rtl="0" hangingPunct="0"/>
            <a:r>
              <a:rPr lang="en-US"/>
              <a:t>Change the device rotation</a:t>
            </a:r>
          </a:p>
          <a:p>
            <a:pPr lvl="1" rtl="0" hangingPunct="0"/>
            <a:r>
              <a:rPr lang="en-US"/>
              <a:t>Press the Back, Home, or Menu buttons</a:t>
            </a:r>
          </a:p>
          <a:p>
            <a:pPr lvl="1" rtl="0" hangingPunct="0"/>
            <a:r>
              <a:rPr lang="en-US"/>
              <a:t>Open the notification shade</a:t>
            </a:r>
          </a:p>
          <a:p>
            <a:pPr lvl="1" rtl="0" hangingPunct="0"/>
            <a:r>
              <a:rPr lang="en-US"/>
              <a:t>Take a screenshot of the current window</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Monkey Testing</a:t>
            </a:r>
            <a:endParaRPr lang="zh-TW" altLang="en-US" dirty="0"/>
          </a:p>
        </p:txBody>
      </p:sp>
    </p:spTree>
    <p:extLst>
      <p:ext uri="{BB962C8B-B14F-4D97-AF65-F5344CB8AC3E}">
        <p14:creationId xmlns:p14="http://schemas.microsoft.com/office/powerpoint/2010/main" val="2669568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Why Monkey Test</a:t>
            </a:r>
          </a:p>
          <a:p>
            <a:r>
              <a:rPr lang="en-US" altLang="zh-TW" dirty="0" smtClean="0"/>
              <a:t>Monkey Test Methods &amp; Tools:</a:t>
            </a:r>
          </a:p>
          <a:p>
            <a:pPr lvl="1"/>
            <a:r>
              <a:rPr lang="en-US" altLang="zh-TW" dirty="0" smtClean="0"/>
              <a:t>Basic Monkey Test</a:t>
            </a:r>
          </a:p>
          <a:p>
            <a:pPr lvl="1"/>
            <a:r>
              <a:rPr lang="en-US" altLang="zh-TW" dirty="0" smtClean="0"/>
              <a:t>Monkey Test with script</a:t>
            </a:r>
          </a:p>
          <a:p>
            <a:pPr lvl="1"/>
            <a:r>
              <a:rPr lang="en-US" altLang="zh-TW" dirty="0" smtClean="0"/>
              <a:t>Monkey Runner</a:t>
            </a:r>
            <a:endParaRPr lang="zh-TW" altLang="en-US" dirty="0"/>
          </a:p>
        </p:txBody>
      </p:sp>
      <p:sp>
        <p:nvSpPr>
          <p:cNvPr id="6" name="日期版面配置區 5"/>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4" name="頁尾版面配置區 3"/>
          <p:cNvSpPr>
            <a:spLocks noGrp="1"/>
          </p:cNvSpPr>
          <p:nvPr>
            <p:ph type="ftr" sz="quarter" idx="11"/>
          </p:nvPr>
        </p:nvSpPr>
        <p:spPr/>
        <p:txBody>
          <a:bodyPr/>
          <a:lstStyle/>
          <a:p>
            <a:r>
              <a:rPr lang="en-US" smtClean="0"/>
              <a:t>Quanta Computer Confidential</a:t>
            </a:r>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32</a:t>
            </a:fld>
            <a:endParaRPr lang="en-US" altLang="zh-TW" dirty="0"/>
          </a:p>
        </p:txBody>
      </p:sp>
    </p:spTree>
    <p:extLst>
      <p:ext uri="{BB962C8B-B14F-4D97-AF65-F5344CB8AC3E}">
        <p14:creationId xmlns:p14="http://schemas.microsoft.com/office/powerpoint/2010/main" val="2854315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Monkey Testing</a:t>
            </a:r>
          </a:p>
        </p:txBody>
      </p:sp>
      <p:sp>
        <p:nvSpPr>
          <p:cNvPr id="3" name="文字版面配置區 2"/>
          <p:cNvSpPr txBox="1">
            <a:spLocks noGrp="1"/>
          </p:cNvSpPr>
          <p:nvPr>
            <p:ph idx="1"/>
          </p:nvPr>
        </p:nvSpPr>
        <p:spPr/>
        <p:txBody>
          <a:bodyPr>
            <a:normAutofit/>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Why Monkey?</a:t>
            </a:r>
          </a:p>
          <a:p>
            <a:pPr lvl="1" rtl="0" hangingPunct="0"/>
            <a:r>
              <a:rPr lang="en-US"/>
              <a:t>The Monkey is a command-line tool that runs on your emulator or device and generates pseudo-random streams of user events such as clicks, touches, or gestures, as well as a number of system-level events.</a:t>
            </a:r>
          </a:p>
          <a:p>
            <a:pPr lvl="1" rtl="0" hangingPunct="0"/>
            <a:r>
              <a:rPr lang="en-US"/>
              <a:t>If your application </a:t>
            </a:r>
            <a:r>
              <a:rPr lang="en-US" u="sng"/>
              <a:t>crashes</a:t>
            </a:r>
            <a:r>
              <a:rPr lang="en-US"/>
              <a:t> or receives any sort of </a:t>
            </a:r>
            <a:r>
              <a:rPr lang="en-US" u="sng"/>
              <a:t>unhandled exception </a:t>
            </a:r>
            <a:r>
              <a:rPr lang="en-US"/>
              <a:t>or generates </a:t>
            </a:r>
            <a:r>
              <a:rPr lang="en-US" u="sng"/>
              <a:t>not responding error</a:t>
            </a:r>
            <a:r>
              <a:rPr lang="en-US"/>
              <a:t>, the Monkey will stop and report the error.</a:t>
            </a:r>
          </a:p>
          <a:p>
            <a:pPr lvl="1" rtl="0" hangingPunct="0"/>
            <a:r>
              <a:rPr lang="en-US"/>
              <a:t>Monkey is suitable for stress testing</a:t>
            </a:r>
          </a:p>
        </p:txBody>
      </p:sp>
    </p:spTree>
    <p:extLst>
      <p:ext uri="{BB962C8B-B14F-4D97-AF65-F5344CB8AC3E}">
        <p14:creationId xmlns:p14="http://schemas.microsoft.com/office/powerpoint/2010/main" val="3121023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Why Monkey </a:t>
            </a:r>
            <a:r>
              <a:rPr lang="en-US" altLang="zh-TW" dirty="0" smtClean="0"/>
              <a:t>Test?</a:t>
            </a:r>
            <a:endParaRPr lang="zh-TW" altLang="en-US" dirty="0"/>
          </a:p>
        </p:txBody>
      </p:sp>
      <p:sp>
        <p:nvSpPr>
          <p:cNvPr id="3" name="內容版面配置區 2"/>
          <p:cNvSpPr>
            <a:spLocks noGrp="1"/>
          </p:cNvSpPr>
          <p:nvPr>
            <p:ph idx="1"/>
          </p:nvPr>
        </p:nvSpPr>
        <p:spPr/>
        <p:txBody>
          <a:bodyPr>
            <a:normAutofit lnSpcReduction="10000"/>
          </a:bodyPr>
          <a:lstStyle/>
          <a:p>
            <a:pPr>
              <a:lnSpc>
                <a:spcPct val="150000"/>
              </a:lnSpc>
            </a:pPr>
            <a:r>
              <a:rPr lang="en-US" altLang="zh-TW" b="1" u="sng" dirty="0" smtClean="0"/>
              <a:t>Functional Test</a:t>
            </a:r>
            <a:r>
              <a:rPr lang="en-US" altLang="zh-TW" dirty="0" smtClean="0"/>
              <a:t>: simulate user’s random behavior.</a:t>
            </a:r>
          </a:p>
          <a:p>
            <a:pPr>
              <a:lnSpc>
                <a:spcPct val="150000"/>
              </a:lnSpc>
            </a:pPr>
            <a:r>
              <a:rPr lang="en-US" altLang="zh-TW" b="1" u="sng" dirty="0" smtClean="0"/>
              <a:t>Stress Test:</a:t>
            </a:r>
            <a:r>
              <a:rPr lang="en-US" altLang="zh-TW" dirty="0" smtClean="0"/>
              <a:t> by running massive random operations.</a:t>
            </a:r>
          </a:p>
          <a:p>
            <a:pPr>
              <a:lnSpc>
                <a:spcPct val="150000"/>
              </a:lnSpc>
            </a:pPr>
            <a:r>
              <a:rPr lang="en-US" altLang="zh-TW" b="1" u="sng" dirty="0" smtClean="0"/>
              <a:t>Very Easy</a:t>
            </a:r>
            <a:r>
              <a:rPr lang="en-US" altLang="zh-TW" b="1" u="sng" dirty="0"/>
              <a:t>:</a:t>
            </a:r>
            <a:r>
              <a:rPr lang="en-US" altLang="zh-TW" b="1" dirty="0"/>
              <a:t> </a:t>
            </a:r>
            <a:r>
              <a:rPr lang="en-US" altLang="zh-TW" dirty="0" smtClean="0"/>
              <a:t>No </a:t>
            </a:r>
            <a:r>
              <a:rPr lang="en-US" altLang="zh-TW" dirty="0"/>
              <a:t>need to write complicate codes and mockups</a:t>
            </a:r>
            <a:r>
              <a:rPr lang="en-US" altLang="zh-TW" dirty="0" smtClean="0"/>
              <a:t>.</a:t>
            </a:r>
            <a:endParaRPr lang="zh-TW" altLang="en-US" dirty="0"/>
          </a:p>
        </p:txBody>
      </p:sp>
      <p:sp>
        <p:nvSpPr>
          <p:cNvPr id="6" name="日期版面配置區 5"/>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4" name="頁尾版面配置區 3"/>
          <p:cNvSpPr>
            <a:spLocks noGrp="1"/>
          </p:cNvSpPr>
          <p:nvPr>
            <p:ph type="ftr" sz="quarter" idx="11"/>
          </p:nvPr>
        </p:nvSpPr>
        <p:spPr/>
        <p:txBody>
          <a:bodyPr/>
          <a:lstStyle/>
          <a:p>
            <a:r>
              <a:rPr lang="en-US" smtClean="0"/>
              <a:t>Quanta Computer Confidential</a:t>
            </a:r>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34</a:t>
            </a:fld>
            <a:endParaRPr lang="en-US" altLang="zh-TW" dirty="0"/>
          </a:p>
        </p:txBody>
      </p:sp>
    </p:spTree>
    <p:extLst>
      <p:ext uri="{BB962C8B-B14F-4D97-AF65-F5344CB8AC3E}">
        <p14:creationId xmlns:p14="http://schemas.microsoft.com/office/powerpoint/2010/main" val="397046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Basic Monkey </a:t>
            </a:r>
            <a:r>
              <a:rPr lang="en-US" altLang="zh-TW" dirty="0" smtClean="0"/>
              <a:t>Test</a:t>
            </a:r>
            <a:endParaRPr lang="zh-TW" altLang="en-US" dirty="0"/>
          </a:p>
        </p:txBody>
      </p:sp>
      <p:sp>
        <p:nvSpPr>
          <p:cNvPr id="6" name="日期版面配置區 5"/>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4" name="頁尾版面配置區 3"/>
          <p:cNvSpPr>
            <a:spLocks noGrp="1"/>
          </p:cNvSpPr>
          <p:nvPr>
            <p:ph type="ftr" sz="quarter" idx="11"/>
          </p:nvPr>
        </p:nvSpPr>
        <p:spPr/>
        <p:txBody>
          <a:bodyPr/>
          <a:lstStyle/>
          <a:p>
            <a:r>
              <a:rPr lang="en-US" smtClean="0"/>
              <a:t>Quanta Computer Confidential</a:t>
            </a:r>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35</a:t>
            </a:fld>
            <a:endParaRPr lang="en-US" altLang="zh-TW" dirty="0"/>
          </a:p>
        </p:txBody>
      </p:sp>
      <p:sp>
        <p:nvSpPr>
          <p:cNvPr id="9" name="文字方塊 8"/>
          <p:cNvSpPr txBox="1"/>
          <p:nvPr/>
        </p:nvSpPr>
        <p:spPr>
          <a:xfrm>
            <a:off x="421279" y="1647799"/>
            <a:ext cx="9313295" cy="378777"/>
          </a:xfrm>
          <a:prstGeom prst="rect">
            <a:avLst/>
          </a:prstGeom>
          <a:solidFill>
            <a:schemeClr val="bg1">
              <a:lumMod val="85000"/>
            </a:schemeClr>
          </a:solidFill>
        </p:spPr>
        <p:txBody>
          <a:bodyPr wrap="square" lIns="100794" tIns="50397" rIns="100794" bIns="50397" rtlCol="0">
            <a:spAutoFit/>
          </a:bodyPr>
          <a:lstStyle/>
          <a:p>
            <a:r>
              <a:rPr lang="en-US" altLang="zh-TW" dirty="0" smtClean="0"/>
              <a:t>$ </a:t>
            </a:r>
            <a:r>
              <a:rPr lang="en-US" altLang="zh-TW" dirty="0" err="1" smtClean="0"/>
              <a:t>adb</a:t>
            </a:r>
            <a:r>
              <a:rPr lang="en-US" altLang="zh-TW" dirty="0" smtClean="0"/>
              <a:t> shell monkey –p </a:t>
            </a:r>
            <a:r>
              <a:rPr lang="en-US" altLang="zh-TW" dirty="0" err="1" smtClean="0"/>
              <a:t>com.medicalcart.service</a:t>
            </a:r>
            <a:r>
              <a:rPr lang="en-US" altLang="zh-TW" dirty="0" smtClean="0"/>
              <a:t>  500 </a:t>
            </a:r>
            <a:endParaRPr lang="zh-TW" altLang="en-US" dirty="0"/>
          </a:p>
        </p:txBody>
      </p:sp>
      <p:graphicFrame>
        <p:nvGraphicFramePr>
          <p:cNvPr id="10" name="內容版面配置區 6"/>
          <p:cNvGraphicFramePr>
            <a:graphicFrameLocks/>
          </p:cNvGraphicFramePr>
          <p:nvPr>
            <p:extLst>
              <p:ext uri="{D42A27DB-BD31-4B8C-83A1-F6EECF244321}">
                <p14:modId xmlns:p14="http://schemas.microsoft.com/office/powerpoint/2010/main" val="1931766603"/>
              </p:ext>
            </p:extLst>
          </p:nvPr>
        </p:nvGraphicFramePr>
        <p:xfrm>
          <a:off x="391188" y="2450938"/>
          <a:ext cx="9268158" cy="2303990"/>
        </p:xfrm>
        <a:graphic>
          <a:graphicData uri="http://schemas.openxmlformats.org/drawingml/2006/table">
            <a:tbl>
              <a:tblPr firstRow="1" bandRow="1">
                <a:tableStyleId>{B301B821-A1FF-4177-AEE7-76D212191A09}</a:tableStyleId>
              </a:tblPr>
              <a:tblGrid>
                <a:gridCol w="4606469"/>
                <a:gridCol w="4661689"/>
              </a:tblGrid>
              <a:tr h="403183">
                <a:tc>
                  <a:txBody>
                    <a:bodyPr/>
                    <a:lstStyle/>
                    <a:p>
                      <a:pPr algn="ctr"/>
                      <a:r>
                        <a:rPr lang="en-US" altLang="zh-TW" sz="2000" dirty="0" smtClean="0"/>
                        <a:t>Advantage</a:t>
                      </a:r>
                      <a:endParaRPr lang="zh-TW" altLang="en-US" sz="2000" dirty="0"/>
                    </a:p>
                  </a:txBody>
                  <a:tcPr marL="100806" marR="100806" marT="50398" marB="50398" anchor="ctr"/>
                </a:tc>
                <a:tc>
                  <a:txBody>
                    <a:bodyPr/>
                    <a:lstStyle/>
                    <a:p>
                      <a:pPr algn="ctr"/>
                      <a:r>
                        <a:rPr lang="en-US" altLang="zh-TW" sz="2000" dirty="0" smtClean="0"/>
                        <a:t>Weakness</a:t>
                      </a:r>
                      <a:endParaRPr lang="zh-TW" altLang="en-US" sz="2000" dirty="0"/>
                    </a:p>
                  </a:txBody>
                  <a:tcPr marL="100806" marR="100806" marT="50398" marB="50398" anchor="ctr"/>
                </a:tc>
              </a:tr>
              <a:tr h="1898394">
                <a:tc>
                  <a:txBody>
                    <a:bodyPr/>
                    <a:lstStyle/>
                    <a:p>
                      <a:pPr marL="285750" indent="-285750">
                        <a:spcAft>
                          <a:spcPts val="1200"/>
                        </a:spcAft>
                        <a:buFont typeface="Arial" pitchFamily="34" charset="0"/>
                        <a:buChar char="•"/>
                      </a:pPr>
                      <a:r>
                        <a:rPr lang="en-US" altLang="zh-TW" sz="2000" dirty="0" smtClean="0"/>
                        <a:t>Simple, easy, really random behavior.</a:t>
                      </a:r>
                    </a:p>
                    <a:p>
                      <a:pPr marL="285750" indent="-285750">
                        <a:spcAft>
                          <a:spcPts val="1200"/>
                        </a:spcAft>
                        <a:buFont typeface="Arial" pitchFamily="34" charset="0"/>
                        <a:buChar char="•"/>
                      </a:pPr>
                      <a:r>
                        <a:rPr lang="en-US" altLang="zh-TW" sz="2000" dirty="0" smtClean="0"/>
                        <a:t>If your application crashes or receives any sort of unhandled exception or generates not responding error, the Monkey will stop and report the error</a:t>
                      </a:r>
                      <a:endParaRPr lang="zh-TW" altLang="en-US" sz="2000" dirty="0"/>
                    </a:p>
                  </a:txBody>
                  <a:tcPr marL="100806" marR="100806" marT="50398" marB="50398"/>
                </a:tc>
                <a:tc>
                  <a:txBody>
                    <a:bodyPr/>
                    <a:lstStyle/>
                    <a:p>
                      <a:pPr marL="285750" indent="-285750">
                        <a:buFont typeface="Arial" pitchFamily="34" charset="0"/>
                        <a:buChar char="•"/>
                      </a:pPr>
                      <a:r>
                        <a:rPr lang="en-US" altLang="zh-TW" sz="2000" dirty="0" smtClean="0">
                          <a:solidFill>
                            <a:srgbClr val="FF0000"/>
                          </a:solidFill>
                        </a:rPr>
                        <a:t>Not</a:t>
                      </a:r>
                      <a:r>
                        <a:rPr lang="en-US" altLang="zh-TW" sz="2000" baseline="0" dirty="0" smtClean="0">
                          <a:solidFill>
                            <a:srgbClr val="FF0000"/>
                          </a:solidFill>
                        </a:rPr>
                        <a:t> always perform operations on your application. </a:t>
                      </a:r>
                    </a:p>
                    <a:p>
                      <a:pPr marL="742950" lvl="1" indent="-285750">
                        <a:buFont typeface="Arial" pitchFamily="34" charset="0"/>
                        <a:buChar char="•"/>
                      </a:pPr>
                      <a:r>
                        <a:rPr lang="en-US" altLang="zh-TW" sz="2000" dirty="0" smtClean="0"/>
                        <a:t>Ex: When monkey press home button</a:t>
                      </a:r>
                      <a:r>
                        <a:rPr lang="en-US" altLang="zh-TW" sz="2000" baseline="0" dirty="0" smtClean="0"/>
                        <a:t> or back button…</a:t>
                      </a:r>
                      <a:endParaRPr lang="zh-TW" altLang="en-US" sz="2000" dirty="0"/>
                    </a:p>
                  </a:txBody>
                  <a:tcPr marL="100806" marR="100806" marT="50398" marB="50398"/>
                </a:tc>
              </a:tr>
            </a:tbl>
          </a:graphicData>
        </a:graphic>
      </p:graphicFrame>
      <p:sp>
        <p:nvSpPr>
          <p:cNvPr id="11" name="文字方塊 10"/>
          <p:cNvSpPr txBox="1"/>
          <p:nvPr/>
        </p:nvSpPr>
        <p:spPr>
          <a:xfrm>
            <a:off x="421280" y="6709681"/>
            <a:ext cx="6571710" cy="378777"/>
          </a:xfrm>
          <a:prstGeom prst="rect">
            <a:avLst/>
          </a:prstGeom>
          <a:noFill/>
        </p:spPr>
        <p:txBody>
          <a:bodyPr wrap="none" lIns="100794" tIns="50397" rIns="100794" bIns="50397" rtlCol="0">
            <a:spAutoFit/>
          </a:bodyPr>
          <a:lstStyle/>
          <a:p>
            <a:r>
              <a:rPr lang="en-US" altLang="zh-TW" dirty="0">
                <a:solidFill>
                  <a:schemeClr val="bg1">
                    <a:lumMod val="50000"/>
                  </a:schemeClr>
                </a:solidFill>
              </a:rPr>
              <a:t>Reference: </a:t>
            </a:r>
            <a:r>
              <a:rPr lang="en-US" altLang="zh-TW" dirty="0">
                <a:solidFill>
                  <a:schemeClr val="bg1">
                    <a:lumMod val="50000"/>
                  </a:schemeClr>
                </a:solidFill>
                <a:hlinkClick r:id="rId2"/>
              </a:rPr>
              <a:t>https://developer.android.com/studio/test/monkey.html</a:t>
            </a:r>
            <a:endParaRPr lang="zh-TW" altLang="en-US" dirty="0">
              <a:solidFill>
                <a:schemeClr val="bg1">
                  <a:lumMod val="50000"/>
                </a:schemeClr>
              </a:solidFill>
            </a:endParaRPr>
          </a:p>
        </p:txBody>
      </p:sp>
    </p:spTree>
    <p:extLst>
      <p:ext uri="{BB962C8B-B14F-4D97-AF65-F5344CB8AC3E}">
        <p14:creationId xmlns:p14="http://schemas.microsoft.com/office/powerpoint/2010/main" val="397909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Monkey Test with script</a:t>
            </a:r>
            <a:endParaRPr lang="zh-TW" altLang="en-US" dirty="0"/>
          </a:p>
        </p:txBody>
      </p:sp>
      <p:sp>
        <p:nvSpPr>
          <p:cNvPr id="10" name="內容版面配置區 9"/>
          <p:cNvSpPr>
            <a:spLocks noGrp="1"/>
          </p:cNvSpPr>
          <p:nvPr>
            <p:ph idx="1"/>
          </p:nvPr>
        </p:nvSpPr>
        <p:spPr/>
        <p:txBody>
          <a:bodyPr/>
          <a:lstStyle/>
          <a:p>
            <a:endParaRPr lang="zh-TW" altLang="en-US"/>
          </a:p>
        </p:txBody>
      </p:sp>
      <p:sp>
        <p:nvSpPr>
          <p:cNvPr id="6" name="日期版面配置區 5"/>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4" name="頁尾版面配置區 3"/>
          <p:cNvSpPr>
            <a:spLocks noGrp="1"/>
          </p:cNvSpPr>
          <p:nvPr>
            <p:ph type="ftr" sz="quarter" idx="11"/>
          </p:nvPr>
        </p:nvSpPr>
        <p:spPr/>
        <p:txBody>
          <a:bodyPr/>
          <a:lstStyle/>
          <a:p>
            <a:r>
              <a:rPr lang="en-US" smtClean="0"/>
              <a:t>Quanta Computer Confidential</a:t>
            </a:r>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36</a:t>
            </a:fld>
            <a:endParaRPr lang="en-US" altLang="zh-TW" dirty="0"/>
          </a:p>
        </p:txBody>
      </p:sp>
      <p:sp>
        <p:nvSpPr>
          <p:cNvPr id="9" name="文字方塊 8"/>
          <p:cNvSpPr txBox="1"/>
          <p:nvPr/>
        </p:nvSpPr>
        <p:spPr>
          <a:xfrm>
            <a:off x="421279" y="1647799"/>
            <a:ext cx="9313295" cy="655776"/>
          </a:xfrm>
          <a:prstGeom prst="rect">
            <a:avLst/>
          </a:prstGeom>
          <a:solidFill>
            <a:schemeClr val="bg1">
              <a:lumMod val="85000"/>
            </a:schemeClr>
          </a:solidFill>
        </p:spPr>
        <p:txBody>
          <a:bodyPr wrap="square" lIns="100794" tIns="50397" rIns="100794" bIns="50397" rtlCol="0">
            <a:spAutoFit/>
          </a:bodyPr>
          <a:lstStyle/>
          <a:p>
            <a:r>
              <a:rPr lang="en-US" altLang="zh-TW" dirty="0" smtClean="0"/>
              <a:t>$ </a:t>
            </a:r>
            <a:r>
              <a:rPr lang="en-US" altLang="zh-TW" dirty="0" err="1" smtClean="0"/>
              <a:t>adb</a:t>
            </a:r>
            <a:r>
              <a:rPr lang="en-US" altLang="zh-TW" dirty="0" smtClean="0"/>
              <a:t> push case1.script /</a:t>
            </a:r>
            <a:r>
              <a:rPr lang="en-US" altLang="zh-TW" dirty="0" err="1" smtClean="0"/>
              <a:t>sdcard</a:t>
            </a:r>
            <a:r>
              <a:rPr lang="en-US" altLang="zh-TW" dirty="0" smtClean="0"/>
              <a:t>/Download</a:t>
            </a:r>
          </a:p>
          <a:p>
            <a:r>
              <a:rPr lang="en-US" altLang="zh-TW" dirty="0" smtClean="0"/>
              <a:t>$ </a:t>
            </a:r>
            <a:r>
              <a:rPr lang="en-US" altLang="zh-TW" dirty="0" err="1" smtClean="0"/>
              <a:t>adb</a:t>
            </a:r>
            <a:r>
              <a:rPr lang="en-US" altLang="zh-TW" dirty="0" smtClean="0"/>
              <a:t> shell monkey –f /</a:t>
            </a:r>
            <a:r>
              <a:rPr lang="en-US" altLang="zh-TW" dirty="0" err="1" smtClean="0"/>
              <a:t>sdcard</a:t>
            </a:r>
            <a:r>
              <a:rPr lang="en-US" altLang="zh-TW" dirty="0" smtClean="0"/>
              <a:t>/Download/case1.script</a:t>
            </a:r>
            <a:endParaRPr lang="zh-TW" altLang="en-US" dirty="0"/>
          </a:p>
        </p:txBody>
      </p:sp>
      <p:pic>
        <p:nvPicPr>
          <p:cNvPr id="3" name="圖片 2"/>
          <p:cNvPicPr>
            <a:picLocks noChangeAspect="1"/>
          </p:cNvPicPr>
          <p:nvPr/>
        </p:nvPicPr>
        <p:blipFill rotWithShape="1">
          <a:blip r:embed="rId2">
            <a:extLst>
              <a:ext uri="{28A0092B-C50C-407E-A947-70E740481C1C}">
                <a14:useLocalDpi xmlns:a14="http://schemas.microsoft.com/office/drawing/2010/main" val="0"/>
              </a:ext>
            </a:extLst>
          </a:blip>
          <a:srcRect r="4770"/>
          <a:stretch/>
        </p:blipFill>
        <p:spPr>
          <a:xfrm>
            <a:off x="586782" y="3045416"/>
            <a:ext cx="9212685" cy="3318251"/>
          </a:xfrm>
          <a:prstGeom prst="rect">
            <a:avLst/>
          </a:prstGeom>
        </p:spPr>
      </p:pic>
      <p:sp>
        <p:nvSpPr>
          <p:cNvPr id="7" name="文字方塊 6"/>
          <p:cNvSpPr txBox="1"/>
          <p:nvPr/>
        </p:nvSpPr>
        <p:spPr>
          <a:xfrm>
            <a:off x="300913" y="2638296"/>
            <a:ext cx="1370799" cy="378777"/>
          </a:xfrm>
          <a:prstGeom prst="rect">
            <a:avLst/>
          </a:prstGeom>
          <a:noFill/>
        </p:spPr>
        <p:txBody>
          <a:bodyPr wrap="none" lIns="100794" tIns="50397" rIns="100794" bIns="50397" rtlCol="0">
            <a:spAutoFit/>
          </a:bodyPr>
          <a:lstStyle/>
          <a:p>
            <a:r>
              <a:rPr lang="en-US" altLang="zh-TW" dirty="0" smtClean="0">
                <a:solidFill>
                  <a:schemeClr val="bg1">
                    <a:lumMod val="50000"/>
                  </a:schemeClr>
                </a:solidFill>
              </a:rPr>
              <a:t>case1.script:</a:t>
            </a:r>
            <a:endParaRPr lang="zh-TW" altLang="en-US" dirty="0">
              <a:solidFill>
                <a:schemeClr val="bg1">
                  <a:lumMod val="50000"/>
                </a:schemeClr>
              </a:solidFill>
            </a:endParaRPr>
          </a:p>
        </p:txBody>
      </p:sp>
    </p:spTree>
    <p:extLst>
      <p:ext uri="{BB962C8B-B14F-4D97-AF65-F5344CB8AC3E}">
        <p14:creationId xmlns:p14="http://schemas.microsoft.com/office/powerpoint/2010/main" val="7410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1440" y="182880"/>
            <a:ext cx="9784080" cy="7113240"/>
          </a:xfrm>
          <a:prstGeom prst="rect">
            <a:avLst/>
          </a:prstGeom>
          <a:solidFill>
            <a:srgbClr val="F7F7F7"/>
          </a:solidFill>
          <a:ln>
            <a:noFill/>
          </a:ln>
        </p:spPr>
        <p:txBody>
          <a:bodyPr vert="horz" wrap="none" lIns="90000" tIns="45000" rIns="90000" bIns="45000" anchorCtr="0" compatLnSpc="0"/>
          <a:lstStyle/>
          <a:p>
            <a:pPr marL="0" marR="0" lvl="0" indent="0" algn="l" rtl="0" hangingPunct="0">
              <a:lnSpc>
                <a:spcPct val="100000"/>
              </a:lnSpc>
              <a:spcBef>
                <a:spcPts val="0"/>
              </a:spcBef>
              <a:spcAft>
                <a:spcPts val="0"/>
              </a:spcAft>
              <a:buNone/>
              <a:tabLst/>
            </a:pPr>
            <a:r>
              <a:rPr lang="en-US" sz="1000" b="1" i="0" u="none" strike="noStrike" kern="1200" cap="none">
                <a:ln>
                  <a:noFill/>
                </a:ln>
                <a:latin typeface="Liberation Mono" pitchFamily="49"/>
                <a:ea typeface="Liberation Mono" pitchFamily="49"/>
                <a:cs typeface="Liberation Mono" pitchFamily="49"/>
              </a:rPr>
              <a:t>$ sudo adb shell monkey -p com.quanta.vitalsign -v 50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:Monkey: seed=1438888806935 count=50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:AllowPackage: com.quanta.vitalsign</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:IncludeCategory: android.intent.category.LAUNCHER</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:IncludeCategory: android.intent.category.MONKEY</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Event percentages:</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0: 15.0%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1: 10.0%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2: 2.0%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3: 15.0%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4: -0.0%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5: 25.0%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6: 15.0%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7: 2.0%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8: 2.0%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9: 1.0%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10: 13.0%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:Switch: #Intent;action=android.intent.action.MAIN;category=android.intent.category.LAUNCHER;launchFlags=0x10200000;component=com.quanta.vitalsign/.Login;end</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 Allowing start of Intent { act=android.intent.action.MAIN cat=[android.intent.category.LAUNCHER] cmp=com.quanta.vitalsign/.Login } in package com.quanta.vitalsign</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Touch (ACTION_DOWN): 0:(347.0,300.0)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Touch (ACTION_UP): 0:(350.37814,298.497)</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Trackball (ACTION_MOVE): 0:(2.0,2.0)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Trackball (ACTION_UP): 0:(0.0,0.0)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:Switch: #Intent;action=android.intent.action.MAIN;category=android.intent.category.LAUNCHER;launchFlags=0x10200000;component=com.quanta.vitalsign/.Login;end</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 Allowing start of Intent { act=android.intent.action.MAIN cat=[android.intent.category.LAUNCHER] cmp=com.quanta.vitalsign/.Login } in package com.quanta.vitalsign</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Flip keyboardOpen=false</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Trackball (ACTION_MOVE): 0:(-5.0,-1.0)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Trackball (ACTION_UP): 0:(0.0,0.0)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Touch (ACTION_DOWN): 0:(508.0,919.0)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Touch (ACTION_UP): 0:(522.2911,917.87726)</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Touch (ACTION_DOWN): 0:(612.0,398.0)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Touch (ACTION_UP): 0:(630.60333,408.68585)</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Touch (ACTION_DOWN): 0:(457.0,62.0)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Touch (ACTION_UP): 0:(458.8939,65.03747)</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Trackball (ACTION_MOVE): 0:(-2.0,-2.0)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Events injected: 50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:Sending rotation degree=0, persist=false</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:Dropped: keys=0 pointers=0 trackballs=0 flips=0 rotations=0</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Network stats: elapsed time=180ms (0ms mobile, 0ms wifi, 180ms not connected)</a:t>
            </a: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666666"/>
                </a:solidFill>
                <a:latin typeface="Liberation Mono" pitchFamily="49"/>
                <a:ea typeface="Liberation Mono" pitchFamily="49"/>
                <a:cs typeface="Liberation Mono" pitchFamily="49"/>
              </a:rPr>
              <a:t>// Monkey finished</a:t>
            </a:r>
          </a:p>
        </p:txBody>
      </p:sp>
    </p:spTree>
    <p:extLst>
      <p:ext uri="{BB962C8B-B14F-4D97-AF65-F5344CB8AC3E}">
        <p14:creationId xmlns:p14="http://schemas.microsoft.com/office/powerpoint/2010/main" val="58167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Monkey Test with script</a:t>
            </a:r>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741469347"/>
              </p:ext>
            </p:extLst>
          </p:nvPr>
        </p:nvGraphicFramePr>
        <p:xfrm>
          <a:off x="503238" y="1763713"/>
          <a:ext cx="9074786" cy="2538068"/>
        </p:xfrm>
        <a:graphic>
          <a:graphicData uri="http://schemas.openxmlformats.org/drawingml/2006/table">
            <a:tbl>
              <a:tblPr firstRow="1" bandRow="1">
                <a:tableStyleId>{B301B821-A1FF-4177-AEE7-76D212191A09}</a:tableStyleId>
              </a:tblPr>
              <a:tblGrid>
                <a:gridCol w="4615957"/>
                <a:gridCol w="4458829"/>
              </a:tblGrid>
              <a:tr h="589352">
                <a:tc>
                  <a:txBody>
                    <a:bodyPr/>
                    <a:lstStyle/>
                    <a:p>
                      <a:pPr algn="ctr"/>
                      <a:r>
                        <a:rPr lang="en-US" altLang="zh-TW" sz="2000" dirty="0" smtClean="0"/>
                        <a:t>Advantage</a:t>
                      </a:r>
                      <a:endParaRPr lang="zh-TW" altLang="en-US" sz="2000" dirty="0"/>
                    </a:p>
                  </a:txBody>
                  <a:tcPr marL="96663" marR="96663" marT="50398" marB="50398" anchor="ctr"/>
                </a:tc>
                <a:tc>
                  <a:txBody>
                    <a:bodyPr/>
                    <a:lstStyle/>
                    <a:p>
                      <a:pPr algn="ctr"/>
                      <a:r>
                        <a:rPr lang="en-US" altLang="zh-TW" sz="2000" dirty="0" smtClean="0"/>
                        <a:t>Weakness</a:t>
                      </a:r>
                      <a:endParaRPr lang="zh-TW" altLang="en-US" sz="2000" dirty="0"/>
                    </a:p>
                  </a:txBody>
                  <a:tcPr marL="96663" marR="96663" marT="50398" marB="50398" anchor="ctr"/>
                </a:tc>
              </a:tr>
              <a:tr h="1948716">
                <a:tc>
                  <a:txBody>
                    <a:bodyPr/>
                    <a:lstStyle/>
                    <a:p>
                      <a:pPr marL="285750" indent="-285750">
                        <a:spcAft>
                          <a:spcPts val="1200"/>
                        </a:spcAft>
                        <a:buFont typeface="Arial" pitchFamily="34" charset="0"/>
                        <a:buChar char="•"/>
                      </a:pPr>
                      <a:r>
                        <a:rPr lang="en-US" altLang="zh-TW" sz="2000" dirty="0" smtClean="0"/>
                        <a:t>Focus on testing target application</a:t>
                      </a:r>
                    </a:p>
                    <a:p>
                      <a:pPr marL="285750" marR="0" indent="-285750" algn="l" defTabSz="914400" rtl="0" eaLnBrk="1" fontAlgn="auto" latinLnBrk="0" hangingPunct="1">
                        <a:lnSpc>
                          <a:spcPct val="100000"/>
                        </a:lnSpc>
                        <a:spcBef>
                          <a:spcPts val="0"/>
                        </a:spcBef>
                        <a:spcAft>
                          <a:spcPts val="1200"/>
                        </a:spcAft>
                        <a:buClrTx/>
                        <a:buSzTx/>
                        <a:buFont typeface="Arial" pitchFamily="34" charset="0"/>
                        <a:buChar char="•"/>
                        <a:tabLst/>
                        <a:defRPr/>
                      </a:pPr>
                      <a:r>
                        <a:rPr lang="en-US" altLang="zh-TW" sz="2000" dirty="0" smtClean="0"/>
                        <a:t>If your application crashes or receives any sort of unhandled exception or generates not responding error, the Monkey will stop and report the error</a:t>
                      </a:r>
                      <a:endParaRPr lang="zh-TW" altLang="en-US" sz="2000" dirty="0" smtClean="0"/>
                    </a:p>
                  </a:txBody>
                  <a:tcPr marL="96663" marR="96663" marT="50398" marB="50398"/>
                </a:tc>
                <a:tc>
                  <a:txBody>
                    <a:bodyPr/>
                    <a:lstStyle/>
                    <a:p>
                      <a:pPr marL="285750" indent="-285750">
                        <a:spcBef>
                          <a:spcPts val="0"/>
                        </a:spcBef>
                        <a:spcAft>
                          <a:spcPts val="1200"/>
                        </a:spcAft>
                        <a:buFont typeface="Arial" pitchFamily="34" charset="0"/>
                        <a:buChar char="•"/>
                      </a:pPr>
                      <a:r>
                        <a:rPr lang="en-US" altLang="zh-TW" sz="2000" dirty="0" smtClean="0">
                          <a:solidFill>
                            <a:srgbClr val="FF0000"/>
                          </a:solidFill>
                        </a:rPr>
                        <a:t>No</a:t>
                      </a:r>
                      <a:r>
                        <a:rPr lang="en-US" altLang="zh-TW" sz="2000" baseline="0" dirty="0" smtClean="0">
                          <a:solidFill>
                            <a:srgbClr val="FF0000"/>
                          </a:solidFill>
                        </a:rPr>
                        <a:t> document</a:t>
                      </a:r>
                      <a:r>
                        <a:rPr lang="en-US" altLang="zh-TW" sz="2000" baseline="0" dirty="0" smtClean="0"/>
                        <a:t> explain the detail about the functions used in the script.</a:t>
                      </a:r>
                    </a:p>
                    <a:p>
                      <a:pPr marL="285750" indent="-285750">
                        <a:spcBef>
                          <a:spcPts val="0"/>
                        </a:spcBef>
                        <a:spcAft>
                          <a:spcPts val="1200"/>
                        </a:spcAft>
                        <a:buFont typeface="Arial" pitchFamily="34" charset="0"/>
                        <a:buChar char="•"/>
                      </a:pPr>
                      <a:r>
                        <a:rPr lang="en-US" altLang="zh-TW" sz="2000" baseline="0" dirty="0" smtClean="0"/>
                        <a:t>Hard code, </a:t>
                      </a:r>
                      <a:r>
                        <a:rPr lang="en-US" altLang="zh-TW" sz="2000" baseline="0" dirty="0" smtClean="0">
                          <a:solidFill>
                            <a:srgbClr val="FF0000"/>
                          </a:solidFill>
                        </a:rPr>
                        <a:t>not random</a:t>
                      </a:r>
                      <a:r>
                        <a:rPr lang="en-US" altLang="zh-TW" sz="2000" baseline="0" dirty="0" smtClean="0"/>
                        <a:t>.</a:t>
                      </a:r>
                    </a:p>
                    <a:p>
                      <a:pPr marL="285750" indent="-285750">
                        <a:spcBef>
                          <a:spcPts val="0"/>
                        </a:spcBef>
                        <a:spcAft>
                          <a:spcPts val="1200"/>
                        </a:spcAft>
                        <a:buFont typeface="Arial" pitchFamily="34" charset="0"/>
                        <a:buChar char="•"/>
                      </a:pPr>
                      <a:r>
                        <a:rPr lang="en-US" altLang="zh-TW" sz="2000" baseline="0" dirty="0" smtClean="0"/>
                        <a:t>You have to put the script file to target machine first.</a:t>
                      </a:r>
                      <a:endParaRPr lang="zh-TW" altLang="en-US" sz="2000" dirty="0"/>
                    </a:p>
                  </a:txBody>
                  <a:tcPr marL="96663" marR="96663" marT="50398" marB="50398"/>
                </a:tc>
              </a:tr>
            </a:tbl>
          </a:graphicData>
        </a:graphic>
      </p:graphicFrame>
      <p:sp>
        <p:nvSpPr>
          <p:cNvPr id="6" name="日期版面配置區 5"/>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4" name="頁尾版面配置區 3"/>
          <p:cNvSpPr>
            <a:spLocks noGrp="1"/>
          </p:cNvSpPr>
          <p:nvPr>
            <p:ph type="ftr" sz="quarter" idx="11"/>
          </p:nvPr>
        </p:nvSpPr>
        <p:spPr/>
        <p:txBody>
          <a:bodyPr/>
          <a:lstStyle/>
          <a:p>
            <a:r>
              <a:rPr lang="en-US" smtClean="0"/>
              <a:t>Quanta Computer Confidential</a:t>
            </a:r>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38</a:t>
            </a:fld>
            <a:endParaRPr lang="en-US" altLang="zh-TW" dirty="0"/>
          </a:p>
        </p:txBody>
      </p:sp>
      <p:sp>
        <p:nvSpPr>
          <p:cNvPr id="8" name="文字方塊 7"/>
          <p:cNvSpPr txBox="1"/>
          <p:nvPr/>
        </p:nvSpPr>
        <p:spPr>
          <a:xfrm>
            <a:off x="421279" y="6709681"/>
            <a:ext cx="4831105" cy="378777"/>
          </a:xfrm>
          <a:prstGeom prst="rect">
            <a:avLst/>
          </a:prstGeom>
          <a:noFill/>
        </p:spPr>
        <p:txBody>
          <a:bodyPr wrap="none" lIns="100794" tIns="50397" rIns="100794" bIns="50397" rtlCol="0">
            <a:spAutoFit/>
          </a:bodyPr>
          <a:lstStyle/>
          <a:p>
            <a:r>
              <a:rPr lang="en-US" altLang="zh-TW" dirty="0">
                <a:solidFill>
                  <a:schemeClr val="bg1">
                    <a:lumMod val="50000"/>
                  </a:schemeClr>
                </a:solidFill>
              </a:rPr>
              <a:t>Reference: </a:t>
            </a:r>
            <a:r>
              <a:rPr lang="en-US" altLang="zh-TW" dirty="0">
                <a:solidFill>
                  <a:schemeClr val="bg1">
                    <a:lumMod val="50000"/>
                  </a:schemeClr>
                </a:solidFill>
                <a:hlinkClick r:id="rId2"/>
              </a:rPr>
              <a:t>http://eeepage.info/monkey-android/</a:t>
            </a:r>
            <a:endParaRPr lang="zh-TW" altLang="en-US" dirty="0">
              <a:solidFill>
                <a:schemeClr val="bg1">
                  <a:lumMod val="50000"/>
                </a:schemeClr>
              </a:solidFill>
            </a:endParaRPr>
          </a:p>
        </p:txBody>
      </p:sp>
    </p:spTree>
    <p:extLst>
      <p:ext uri="{BB962C8B-B14F-4D97-AF65-F5344CB8AC3E}">
        <p14:creationId xmlns:p14="http://schemas.microsoft.com/office/powerpoint/2010/main" val="396685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Monkey Runner</a:t>
            </a:r>
            <a:endParaRPr lang="en-US" dirty="0"/>
          </a:p>
        </p:txBody>
      </p:sp>
      <p:sp>
        <p:nvSpPr>
          <p:cNvPr id="3" name="文字版面配置區 2"/>
          <p:cNvSpPr txBox="1">
            <a:spLocks noGrp="1"/>
          </p:cNvSpPr>
          <p:nvPr>
            <p:ph idx="1"/>
          </p:nvPr>
        </p:nvSpPr>
        <p:spPr/>
        <p:txBody>
          <a:bodyPr>
            <a:normAutofit/>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1" rtl="0" hangingPunct="0"/>
            <a:r>
              <a:rPr lang="en-US" sz="2000" b="1" u="sng" dirty="0" smtClean="0"/>
              <a:t>Multiple </a:t>
            </a:r>
            <a:r>
              <a:rPr lang="en-US" sz="2000" b="1" u="sng" dirty="0"/>
              <a:t>device control:</a:t>
            </a:r>
            <a:r>
              <a:rPr lang="en-US" sz="2000" dirty="0"/>
              <a:t> The </a:t>
            </a:r>
            <a:r>
              <a:rPr lang="en-US" sz="2000" dirty="0" err="1"/>
              <a:t>monkeyrunner</a:t>
            </a:r>
            <a:r>
              <a:rPr lang="en-US" sz="2000" dirty="0"/>
              <a:t> API can apply one or more test suites across multiple devices or emulators. You can physically attach all the devices or start up all the emulators configuration programmatically at once, connect to each one in turn programmatically, run one or more tests, and then shut down the emulator.</a:t>
            </a:r>
          </a:p>
          <a:p>
            <a:pPr lvl="1" rtl="0" hangingPunct="0"/>
            <a:r>
              <a:rPr lang="en-US" sz="2000" b="1" u="sng" dirty="0"/>
              <a:t>Functional testing:</a:t>
            </a:r>
            <a:r>
              <a:rPr lang="en-US" sz="2000" dirty="0"/>
              <a:t> </a:t>
            </a:r>
            <a:r>
              <a:rPr lang="en-US" sz="2000" dirty="0" err="1"/>
              <a:t>monkeyrunner</a:t>
            </a:r>
            <a:r>
              <a:rPr lang="en-US" sz="2000" dirty="0"/>
              <a:t> can run an automated start-to-finish test of an Android application. You provide input values with keystrokes or touch events, and view the results as screenshots.</a:t>
            </a:r>
          </a:p>
          <a:p>
            <a:pPr lvl="1" rtl="0" hangingPunct="0"/>
            <a:r>
              <a:rPr lang="en-US" sz="2000" b="1" u="sng" dirty="0"/>
              <a:t>Regression testing</a:t>
            </a:r>
            <a:r>
              <a:rPr lang="en-US" sz="2000" dirty="0"/>
              <a:t> - </a:t>
            </a:r>
            <a:r>
              <a:rPr lang="en-US" sz="2000" dirty="0" err="1"/>
              <a:t>monkeyrunner</a:t>
            </a:r>
            <a:r>
              <a:rPr lang="en-US" sz="2000" dirty="0"/>
              <a:t> can test application stability by running an application and comparing its output screenshots to a set of screenshots that are known to be correct.</a:t>
            </a:r>
          </a:p>
          <a:p>
            <a:pPr lvl="1" rtl="0" hangingPunct="0"/>
            <a:r>
              <a:rPr lang="en-US" sz="2000" b="1" u="sng" dirty="0"/>
              <a:t>Extensible automation</a:t>
            </a:r>
            <a:r>
              <a:rPr lang="en-US" sz="2000" dirty="0"/>
              <a:t> - Since </a:t>
            </a:r>
            <a:r>
              <a:rPr lang="en-US" sz="2000" dirty="0" err="1"/>
              <a:t>monkeyrunner</a:t>
            </a:r>
            <a:r>
              <a:rPr lang="en-US" sz="2000" dirty="0"/>
              <a:t> is an API toolkit, you can develop an entire system of Python-based modules and programs for controlling Android devices</a:t>
            </a:r>
          </a:p>
        </p:txBody>
      </p:sp>
    </p:spTree>
    <p:extLst>
      <p:ext uri="{BB962C8B-B14F-4D97-AF65-F5344CB8AC3E}">
        <p14:creationId xmlns:p14="http://schemas.microsoft.com/office/powerpoint/2010/main" val="41929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err="1"/>
              <a:t>LogCat</a:t>
            </a:r>
            <a:endParaRPr lang="en-US" dirty="0"/>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It is a good practice to use Log.d() and LogCat to debug at Development.</a:t>
            </a:r>
          </a:p>
          <a:p>
            <a:pPr lvl="0"/>
            <a:r>
              <a:rPr lang="en-US"/>
              <a:t>But you should not call any Log.d() or Log.i() in the release version!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版面配置區 5"/>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4" name="頁尾版面配置區 3"/>
          <p:cNvSpPr>
            <a:spLocks noGrp="1"/>
          </p:cNvSpPr>
          <p:nvPr>
            <p:ph type="ftr" sz="quarter" idx="11"/>
          </p:nvPr>
        </p:nvSpPr>
        <p:spPr/>
        <p:txBody>
          <a:bodyPr/>
          <a:lstStyle/>
          <a:p>
            <a:r>
              <a:rPr lang="en-US" smtClean="0"/>
              <a:t>Quanta Computer Confidential</a:t>
            </a:r>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40</a:t>
            </a:fld>
            <a:endParaRPr lang="en-US" altLang="zh-TW" dirty="0"/>
          </a:p>
        </p:txBody>
      </p:sp>
      <p:sp>
        <p:nvSpPr>
          <p:cNvPr id="2" name="標題 1"/>
          <p:cNvSpPr>
            <a:spLocks noGrp="1"/>
          </p:cNvSpPr>
          <p:nvPr>
            <p:ph type="title" idx="4294967295"/>
          </p:nvPr>
        </p:nvSpPr>
        <p:spPr>
          <a:xfrm>
            <a:off x="0" y="303213"/>
            <a:ext cx="9074150" cy="1258887"/>
          </a:xfrm>
        </p:spPr>
        <p:txBody>
          <a:bodyPr>
            <a:normAutofit/>
          </a:bodyPr>
          <a:lstStyle/>
          <a:p>
            <a:r>
              <a:rPr lang="en-US" altLang="zh-TW" dirty="0" err="1" smtClean="0"/>
              <a:t>MonkeyRunner</a:t>
            </a:r>
            <a:endParaRPr lang="zh-TW" altLang="en-US" dirty="0"/>
          </a:p>
        </p:txBody>
      </p:sp>
      <p:sp>
        <p:nvSpPr>
          <p:cNvPr id="9" name="文字方塊 8"/>
          <p:cNvSpPr txBox="1"/>
          <p:nvPr/>
        </p:nvSpPr>
        <p:spPr>
          <a:xfrm>
            <a:off x="421279" y="1287611"/>
            <a:ext cx="9313295" cy="378777"/>
          </a:xfrm>
          <a:prstGeom prst="rect">
            <a:avLst/>
          </a:prstGeom>
          <a:solidFill>
            <a:schemeClr val="bg1">
              <a:lumMod val="85000"/>
            </a:schemeClr>
          </a:solidFill>
        </p:spPr>
        <p:txBody>
          <a:bodyPr wrap="square" lIns="100794" tIns="50397" rIns="100794" bIns="50397" rtlCol="0">
            <a:spAutoFit/>
          </a:bodyPr>
          <a:lstStyle/>
          <a:p>
            <a:r>
              <a:rPr lang="en-US" altLang="zh-TW" dirty="0" smtClean="0"/>
              <a:t>$ ~/Android/</a:t>
            </a:r>
            <a:r>
              <a:rPr lang="en-US" altLang="zh-TW" dirty="0" err="1" smtClean="0"/>
              <a:t>Sdk</a:t>
            </a:r>
            <a:r>
              <a:rPr lang="en-US" altLang="zh-TW" dirty="0" smtClean="0"/>
              <a:t>/tools/</a:t>
            </a:r>
            <a:r>
              <a:rPr lang="en-US" altLang="zh-TW" dirty="0" err="1" smtClean="0"/>
              <a:t>monkeyrunner</a:t>
            </a:r>
            <a:r>
              <a:rPr lang="en-US" altLang="zh-TW" dirty="0" smtClean="0"/>
              <a:t>  testcase1.py  W9PDZDAE60</a:t>
            </a:r>
          </a:p>
        </p:txBody>
      </p:sp>
      <p:sp>
        <p:nvSpPr>
          <p:cNvPr id="7" name="文字方塊 6"/>
          <p:cNvSpPr txBox="1"/>
          <p:nvPr/>
        </p:nvSpPr>
        <p:spPr>
          <a:xfrm>
            <a:off x="406232" y="1586686"/>
            <a:ext cx="1365991" cy="378777"/>
          </a:xfrm>
          <a:prstGeom prst="rect">
            <a:avLst/>
          </a:prstGeom>
          <a:noFill/>
        </p:spPr>
        <p:txBody>
          <a:bodyPr wrap="none" lIns="100794" tIns="50397" rIns="100794" bIns="50397" rtlCol="0">
            <a:spAutoFit/>
          </a:bodyPr>
          <a:lstStyle/>
          <a:p>
            <a:r>
              <a:rPr lang="en-US" altLang="zh-TW" dirty="0">
                <a:solidFill>
                  <a:schemeClr val="tx1">
                    <a:lumMod val="50000"/>
                    <a:lumOff val="50000"/>
                  </a:schemeClr>
                </a:solidFill>
              </a:rPr>
              <a:t>testcase1.py</a:t>
            </a:r>
            <a:endParaRPr lang="zh-TW" altLang="en-US" dirty="0">
              <a:solidFill>
                <a:schemeClr val="tx1">
                  <a:lumMod val="50000"/>
                  <a:lumOff val="50000"/>
                </a:schemeClr>
              </a:solidFill>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483" y="1993806"/>
            <a:ext cx="5036110" cy="4981202"/>
          </a:xfrm>
          <a:prstGeom prst="rect">
            <a:avLst/>
          </a:prstGeom>
        </p:spPr>
      </p:pic>
      <p:sp>
        <p:nvSpPr>
          <p:cNvPr id="10" name="文字方塊 9"/>
          <p:cNvSpPr txBox="1"/>
          <p:nvPr/>
        </p:nvSpPr>
        <p:spPr>
          <a:xfrm>
            <a:off x="5416456" y="5663649"/>
            <a:ext cx="3284528" cy="378777"/>
          </a:xfrm>
          <a:prstGeom prst="rect">
            <a:avLst/>
          </a:prstGeom>
          <a:noFill/>
        </p:spPr>
        <p:txBody>
          <a:bodyPr wrap="none" lIns="100794" tIns="50397" rIns="100794" bIns="50397" rtlCol="0">
            <a:spAutoFit/>
          </a:bodyPr>
          <a:lstStyle/>
          <a:p>
            <a:r>
              <a:rPr lang="en-US" altLang="zh-TW" b="1" dirty="0" smtClean="0">
                <a:solidFill>
                  <a:srgbClr val="FF0000"/>
                </a:solidFill>
              </a:rPr>
              <a:t>Simulate random press and drag</a:t>
            </a:r>
            <a:endParaRPr lang="zh-TW" altLang="en-US" b="1" dirty="0">
              <a:solidFill>
                <a:srgbClr val="FF0000"/>
              </a:solidFill>
            </a:endParaRPr>
          </a:p>
        </p:txBody>
      </p:sp>
      <p:sp>
        <p:nvSpPr>
          <p:cNvPr id="11" name="右大括弧 10"/>
          <p:cNvSpPr/>
          <p:nvPr/>
        </p:nvSpPr>
        <p:spPr>
          <a:xfrm>
            <a:off x="4840954" y="4949518"/>
            <a:ext cx="473942" cy="1865473"/>
          </a:xfrm>
          <a:prstGeom prst="rightBrace">
            <a:avLst>
              <a:gd name="adj1" fmla="val 4960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lIns="100794" tIns="50397" rIns="100794" bIns="50397" rtlCol="0" anchor="ctr"/>
          <a:lstStyle/>
          <a:p>
            <a:pPr algn="ctr"/>
            <a:endParaRPr lang="zh-TW" altLang="en-US" b="1" dirty="0"/>
          </a:p>
        </p:txBody>
      </p:sp>
    </p:spTree>
    <p:extLst>
      <p:ext uri="{BB962C8B-B14F-4D97-AF65-F5344CB8AC3E}">
        <p14:creationId xmlns:p14="http://schemas.microsoft.com/office/powerpoint/2010/main" val="19103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smtClean="0"/>
              <a:t>MonkeyRunner</a:t>
            </a:r>
            <a:r>
              <a:rPr lang="en-US" altLang="zh-TW" dirty="0" smtClean="0"/>
              <a:t>: Python API Modules</a:t>
            </a:r>
            <a:endParaRPr lang="zh-TW" altLang="en-US" dirty="0"/>
          </a:p>
        </p:txBody>
      </p:sp>
      <p:sp>
        <p:nvSpPr>
          <p:cNvPr id="3" name="內容版面配置區 2"/>
          <p:cNvSpPr>
            <a:spLocks noGrp="1"/>
          </p:cNvSpPr>
          <p:nvPr>
            <p:ph idx="1"/>
          </p:nvPr>
        </p:nvSpPr>
        <p:spPr/>
        <p:txBody>
          <a:bodyPr/>
          <a:lstStyle/>
          <a:p>
            <a:r>
              <a:rPr lang="en-US" altLang="zh-TW" b="1" dirty="0" err="1" smtClean="0"/>
              <a:t>MonkeyRunner</a:t>
            </a:r>
            <a:endParaRPr lang="en-US" altLang="zh-TW" b="1" dirty="0" smtClean="0"/>
          </a:p>
          <a:p>
            <a:pPr lvl="1"/>
            <a:r>
              <a:rPr lang="en-US" altLang="zh-TW" dirty="0"/>
              <a:t>connecting </a:t>
            </a:r>
            <a:r>
              <a:rPr lang="en-US" altLang="zh-TW" dirty="0" err="1"/>
              <a:t>monkeyrunner</a:t>
            </a:r>
            <a:r>
              <a:rPr lang="en-US" altLang="zh-TW" dirty="0"/>
              <a:t> to a device or emulator.</a:t>
            </a:r>
            <a:endParaRPr lang="en-US" altLang="zh-TW" dirty="0" smtClean="0"/>
          </a:p>
          <a:p>
            <a:r>
              <a:rPr lang="en-US" altLang="zh-TW" b="1" dirty="0" err="1" smtClean="0"/>
              <a:t>MonkeyDevices</a:t>
            </a:r>
            <a:endParaRPr lang="en-US" altLang="zh-TW" b="1" dirty="0" smtClean="0"/>
          </a:p>
          <a:p>
            <a:pPr lvl="1"/>
            <a:r>
              <a:rPr lang="en-US" altLang="zh-TW" dirty="0" smtClean="0"/>
              <a:t>Perform operations on target device</a:t>
            </a:r>
          </a:p>
          <a:p>
            <a:r>
              <a:rPr lang="en-US" altLang="zh-TW" b="1" dirty="0" err="1" smtClean="0"/>
              <a:t>MonkeyImage</a:t>
            </a:r>
            <a:endParaRPr lang="en-US" altLang="zh-TW" b="1" dirty="0" smtClean="0"/>
          </a:p>
          <a:p>
            <a:pPr lvl="1"/>
            <a:r>
              <a:rPr lang="en-US" altLang="zh-TW" dirty="0"/>
              <a:t>Represents a screen capture </a:t>
            </a:r>
            <a:r>
              <a:rPr lang="en-US" altLang="zh-TW" dirty="0" smtClean="0"/>
              <a:t>image.</a:t>
            </a:r>
            <a:endParaRPr lang="zh-TW" altLang="en-US" dirty="0"/>
          </a:p>
        </p:txBody>
      </p:sp>
      <p:sp>
        <p:nvSpPr>
          <p:cNvPr id="4" name="日期版面配置區 3"/>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41</a:t>
            </a:fld>
            <a:endParaRPr lang="en-US" altLang="zh-TW" dirty="0"/>
          </a:p>
        </p:txBody>
      </p:sp>
    </p:spTree>
    <p:extLst>
      <p:ext uri="{BB962C8B-B14F-4D97-AF65-F5344CB8AC3E}">
        <p14:creationId xmlns:p14="http://schemas.microsoft.com/office/powerpoint/2010/main" val="394918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Monkeyrunner</a:t>
            </a:r>
            <a:r>
              <a:rPr lang="en-US" altLang="zh-TW" dirty="0" smtClean="0"/>
              <a:t> APIs:</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926034468"/>
              </p:ext>
            </p:extLst>
          </p:nvPr>
        </p:nvGraphicFramePr>
        <p:xfrm>
          <a:off x="503238" y="1763713"/>
          <a:ext cx="9074470" cy="1015196"/>
        </p:xfrm>
        <a:graphic>
          <a:graphicData uri="http://schemas.openxmlformats.org/drawingml/2006/table">
            <a:tbl>
              <a:tblPr firstRow="1" bandRow="1">
                <a:tableStyleId>{2D5ABB26-0587-4C30-8999-92F81FD0307C}</a:tableStyleId>
              </a:tblPr>
              <a:tblGrid>
                <a:gridCol w="3531457"/>
                <a:gridCol w="5543013"/>
              </a:tblGrid>
              <a:tr h="1007957">
                <a:tc>
                  <a:txBody>
                    <a:bodyPr/>
                    <a:lstStyle/>
                    <a:p>
                      <a:r>
                        <a:rPr lang="en-US" altLang="zh-TW" sz="2000" b="0" i="0" u="none" strike="noStrike" kern="1200" dirty="0" err="1" smtClean="0">
                          <a:solidFill>
                            <a:schemeClr val="tx1"/>
                          </a:solidFill>
                          <a:effectLst/>
                          <a:latin typeface="+mn-lt"/>
                          <a:ea typeface="+mn-ea"/>
                          <a:cs typeface="+mn-cs"/>
                          <a:hlinkClick r:id="rId2"/>
                        </a:rPr>
                        <a:t>waitForConnection</a:t>
                      </a:r>
                      <a:r>
                        <a:rPr lang="en-US" altLang="zh-TW" sz="2000" b="0" i="0" kern="1200" dirty="0" smtClean="0">
                          <a:solidFill>
                            <a:schemeClr val="tx1"/>
                          </a:solidFill>
                          <a:effectLst/>
                          <a:latin typeface="+mn-lt"/>
                          <a:ea typeface="+mn-ea"/>
                          <a:cs typeface="+mn-cs"/>
                        </a:rPr>
                        <a:t> (</a:t>
                      </a:r>
                      <a:r>
                        <a:rPr lang="en-US" altLang="zh-TW" sz="2000" b="0" i="1" kern="1200" dirty="0" smtClean="0">
                          <a:solidFill>
                            <a:schemeClr val="tx1"/>
                          </a:solidFill>
                          <a:effectLst/>
                          <a:latin typeface="+mn-lt"/>
                          <a:ea typeface="+mn-ea"/>
                          <a:cs typeface="+mn-cs"/>
                        </a:rPr>
                        <a:t>float</a:t>
                      </a:r>
                      <a:r>
                        <a:rPr lang="en-US" altLang="zh-TW" sz="2000" b="0" i="0" kern="1200" dirty="0" smtClean="0">
                          <a:solidFill>
                            <a:schemeClr val="tx1"/>
                          </a:solidFill>
                          <a:effectLst/>
                          <a:latin typeface="+mn-lt"/>
                          <a:ea typeface="+mn-ea"/>
                          <a:cs typeface="+mn-cs"/>
                        </a:rPr>
                        <a:t> timeout, </a:t>
                      </a:r>
                      <a:r>
                        <a:rPr lang="en-US" altLang="zh-TW" sz="2000" b="0" i="1" kern="1200" dirty="0" smtClean="0">
                          <a:solidFill>
                            <a:schemeClr val="tx1"/>
                          </a:solidFill>
                          <a:effectLst/>
                          <a:latin typeface="+mn-lt"/>
                          <a:ea typeface="+mn-ea"/>
                          <a:cs typeface="+mn-cs"/>
                        </a:rPr>
                        <a:t>string</a:t>
                      </a:r>
                      <a:r>
                        <a:rPr lang="en-US" altLang="zh-TW" sz="2000" b="0" i="0" kern="1200" dirty="0" smtClean="0">
                          <a:solidFill>
                            <a:schemeClr val="tx1"/>
                          </a:solidFill>
                          <a:effectLst/>
                          <a:latin typeface="+mn-lt"/>
                          <a:ea typeface="+mn-ea"/>
                          <a:cs typeface="+mn-cs"/>
                        </a:rPr>
                        <a:t> </a:t>
                      </a:r>
                      <a:r>
                        <a:rPr lang="en-US" altLang="zh-TW" sz="2000" b="0" i="0" kern="1200" dirty="0" err="1" smtClean="0">
                          <a:solidFill>
                            <a:schemeClr val="tx1"/>
                          </a:solidFill>
                          <a:effectLst/>
                          <a:latin typeface="+mn-lt"/>
                          <a:ea typeface="+mn-ea"/>
                          <a:cs typeface="+mn-cs"/>
                        </a:rPr>
                        <a:t>deviceId</a:t>
                      </a:r>
                      <a:r>
                        <a:rPr lang="en-US" altLang="zh-TW" sz="2000" b="0" i="0" kern="1200" dirty="0" smtClean="0">
                          <a:solidFill>
                            <a:schemeClr val="tx1"/>
                          </a:solidFill>
                          <a:effectLst/>
                          <a:latin typeface="+mn-lt"/>
                          <a:ea typeface="+mn-ea"/>
                          <a:cs typeface="+mn-cs"/>
                        </a:rPr>
                        <a:t>)</a:t>
                      </a:r>
                      <a:endParaRPr lang="zh-TW" altLang="en-US" sz="2000" dirty="0"/>
                    </a:p>
                  </a:txBody>
                  <a:tcPr marL="97662" marR="97662"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b="0" i="0" kern="1200" dirty="0" smtClean="0">
                          <a:solidFill>
                            <a:schemeClr val="tx1"/>
                          </a:solidFill>
                          <a:effectLst/>
                          <a:latin typeface="+mn-lt"/>
                          <a:ea typeface="+mn-ea"/>
                          <a:cs typeface="+mn-cs"/>
                        </a:rPr>
                        <a:t>make a connection between the </a:t>
                      </a:r>
                      <a:r>
                        <a:rPr lang="en-US" altLang="zh-TW" sz="2000" dirty="0" err="1" smtClean="0"/>
                        <a:t>monkeyrunner</a:t>
                      </a:r>
                      <a:r>
                        <a:rPr lang="en-US" altLang="zh-TW" sz="2000" b="0" i="0" kern="1200" dirty="0" smtClean="0">
                          <a:solidFill>
                            <a:schemeClr val="tx1"/>
                          </a:solidFill>
                          <a:effectLst/>
                          <a:latin typeface="+mn-lt"/>
                          <a:ea typeface="+mn-ea"/>
                          <a:cs typeface="+mn-cs"/>
                        </a:rPr>
                        <a:t> backend and the specified device or emulator.</a:t>
                      </a:r>
                      <a:endParaRPr lang="zh-TW" altLang="en-US" sz="2000" dirty="0"/>
                    </a:p>
                  </a:txBody>
                  <a:tcPr marL="97662" marR="97662"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日期版面配置區 3"/>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42</a:t>
            </a:fld>
            <a:endParaRPr lang="en-US" altLang="zh-TW" dirty="0"/>
          </a:p>
        </p:txBody>
      </p:sp>
    </p:spTree>
    <p:extLst>
      <p:ext uri="{BB962C8B-B14F-4D97-AF65-F5344CB8AC3E}">
        <p14:creationId xmlns:p14="http://schemas.microsoft.com/office/powerpoint/2010/main" val="113739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4031" y="0"/>
            <a:ext cx="9072563" cy="1115541"/>
          </a:xfrm>
        </p:spPr>
        <p:txBody>
          <a:bodyPr/>
          <a:lstStyle/>
          <a:p>
            <a:r>
              <a:rPr lang="en-US" altLang="zh-TW" dirty="0" err="1" smtClean="0"/>
              <a:t>MonkeyDevices</a:t>
            </a:r>
            <a:r>
              <a:rPr lang="en-US" altLang="zh-TW" dirty="0" smtClean="0"/>
              <a:t> APIs</a:t>
            </a:r>
            <a:endParaRPr lang="zh-TW" altLang="en-US" dirty="0"/>
          </a:p>
        </p:txBody>
      </p:sp>
      <p:sp>
        <p:nvSpPr>
          <p:cNvPr id="4" name="日期版面配置區 3"/>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43</a:t>
            </a:fld>
            <a:endParaRPr lang="en-US" altLang="zh-TW" dirty="0"/>
          </a:p>
        </p:txBody>
      </p:sp>
      <p:graphicFrame>
        <p:nvGraphicFramePr>
          <p:cNvPr id="6" name="內容版面配置區 6"/>
          <p:cNvGraphicFramePr>
            <a:graphicFrameLocks/>
          </p:cNvGraphicFramePr>
          <p:nvPr>
            <p:extLst>
              <p:ext uri="{D42A27DB-BD31-4B8C-83A1-F6EECF244321}">
                <p14:modId xmlns:p14="http://schemas.microsoft.com/office/powerpoint/2010/main" val="3255155837"/>
              </p:ext>
            </p:extLst>
          </p:nvPr>
        </p:nvGraphicFramePr>
        <p:xfrm>
          <a:off x="359792" y="1403573"/>
          <a:ext cx="9366581" cy="5595890"/>
        </p:xfrm>
        <a:graphic>
          <a:graphicData uri="http://schemas.openxmlformats.org/drawingml/2006/table">
            <a:tbl>
              <a:tblPr firstRow="1" bandRow="1">
                <a:tableStyleId>{2D5ABB26-0587-4C30-8999-92F81FD0307C}</a:tableStyleId>
              </a:tblPr>
              <a:tblGrid>
                <a:gridCol w="3690274"/>
                <a:gridCol w="5676307"/>
              </a:tblGrid>
              <a:tr h="705570">
                <a:tc>
                  <a:txBody>
                    <a:bodyPr/>
                    <a:lstStyle/>
                    <a:p>
                      <a:r>
                        <a:rPr lang="en-US" altLang="zh-TW" sz="2000" u="none" strike="noStrike" kern="1200" dirty="0" err="1" smtClean="0">
                          <a:solidFill>
                            <a:schemeClr val="tx1"/>
                          </a:solidFill>
                          <a:effectLst/>
                          <a:latin typeface="+mn-lt"/>
                          <a:ea typeface="+mn-ea"/>
                          <a:cs typeface="+mn-cs"/>
                          <a:hlinkClick r:id="rId2"/>
                        </a:rPr>
                        <a:t>startActivity</a:t>
                      </a:r>
                      <a:r>
                        <a:rPr lang="en-US" altLang="zh-TW" sz="2000" dirty="0" smtClean="0">
                          <a:effectLst/>
                        </a:rPr>
                        <a:t> </a:t>
                      </a:r>
                      <a:r>
                        <a:rPr lang="en-US" altLang="zh-TW" sz="2000" dirty="0" smtClean="0"/>
                        <a:t>(…)</a:t>
                      </a:r>
                      <a:br>
                        <a:rPr lang="en-US" altLang="zh-TW" sz="2000" dirty="0" smtClean="0"/>
                      </a:b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smtClean="0"/>
                        <a:t>Start</a:t>
                      </a:r>
                      <a:r>
                        <a:rPr lang="en-US" altLang="zh-TW" sz="2000" baseline="0" dirty="0" smtClean="0"/>
                        <a:t> </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570">
                <a:tc>
                  <a:txBody>
                    <a:bodyPr/>
                    <a:lstStyle/>
                    <a:p>
                      <a:r>
                        <a:rPr lang="en-US" altLang="zh-TW" sz="2000" b="0" i="0" u="none" strike="noStrike" kern="1200" dirty="0" smtClean="0">
                          <a:solidFill>
                            <a:schemeClr val="tx1"/>
                          </a:solidFill>
                          <a:effectLst/>
                          <a:latin typeface="+mn-lt"/>
                          <a:ea typeface="+mn-ea"/>
                          <a:cs typeface="+mn-cs"/>
                          <a:hlinkClick r:id="rId2"/>
                        </a:rPr>
                        <a:t>drag</a:t>
                      </a:r>
                      <a:r>
                        <a:rPr lang="en-US" altLang="zh-TW" sz="2000" b="0" i="0" kern="1200" dirty="0" smtClean="0">
                          <a:solidFill>
                            <a:schemeClr val="tx1"/>
                          </a:solidFill>
                          <a:effectLst/>
                          <a:latin typeface="+mn-lt"/>
                          <a:ea typeface="+mn-ea"/>
                          <a:cs typeface="+mn-cs"/>
                        </a:rPr>
                        <a:t> (</a:t>
                      </a:r>
                      <a:r>
                        <a:rPr lang="en-US" altLang="zh-TW" sz="2000" b="0" i="1" kern="1200" dirty="0" smtClean="0">
                          <a:solidFill>
                            <a:schemeClr val="tx1"/>
                          </a:solidFill>
                          <a:effectLst/>
                          <a:latin typeface="+mn-lt"/>
                          <a:ea typeface="+mn-ea"/>
                          <a:cs typeface="+mn-cs"/>
                        </a:rPr>
                        <a:t>tuple</a:t>
                      </a:r>
                      <a:r>
                        <a:rPr lang="en-US" altLang="zh-TW" sz="2000" b="0" i="0" kern="1200" dirty="0" smtClean="0">
                          <a:solidFill>
                            <a:schemeClr val="tx1"/>
                          </a:solidFill>
                          <a:effectLst/>
                          <a:latin typeface="+mn-lt"/>
                          <a:ea typeface="+mn-ea"/>
                          <a:cs typeface="+mn-cs"/>
                        </a:rPr>
                        <a:t> start, </a:t>
                      </a:r>
                      <a:r>
                        <a:rPr lang="en-US" altLang="zh-TW" sz="2000" b="0" i="1" kern="1200" dirty="0" smtClean="0">
                          <a:solidFill>
                            <a:schemeClr val="tx1"/>
                          </a:solidFill>
                          <a:effectLst/>
                          <a:latin typeface="+mn-lt"/>
                          <a:ea typeface="+mn-ea"/>
                          <a:cs typeface="+mn-cs"/>
                        </a:rPr>
                        <a:t>tuple</a:t>
                      </a:r>
                      <a:r>
                        <a:rPr lang="en-US" altLang="zh-TW" sz="2000" b="0" i="0" kern="1200" dirty="0" smtClean="0">
                          <a:solidFill>
                            <a:schemeClr val="tx1"/>
                          </a:solidFill>
                          <a:effectLst/>
                          <a:latin typeface="+mn-lt"/>
                          <a:ea typeface="+mn-ea"/>
                          <a:cs typeface="+mn-cs"/>
                        </a:rPr>
                        <a:t> end, </a:t>
                      </a:r>
                      <a:r>
                        <a:rPr lang="en-US" altLang="zh-TW" sz="2000" b="0" i="1" kern="1200" dirty="0" smtClean="0">
                          <a:solidFill>
                            <a:schemeClr val="tx1"/>
                          </a:solidFill>
                          <a:effectLst/>
                          <a:latin typeface="+mn-lt"/>
                          <a:ea typeface="+mn-ea"/>
                          <a:cs typeface="+mn-cs"/>
                        </a:rPr>
                        <a:t>float</a:t>
                      </a:r>
                      <a:r>
                        <a:rPr lang="en-US" altLang="zh-TW" sz="2000" b="0" i="0" kern="1200" dirty="0" smtClean="0">
                          <a:solidFill>
                            <a:schemeClr val="tx1"/>
                          </a:solidFill>
                          <a:effectLst/>
                          <a:latin typeface="+mn-lt"/>
                          <a:ea typeface="+mn-ea"/>
                          <a:cs typeface="+mn-cs"/>
                        </a:rPr>
                        <a:t> duration, </a:t>
                      </a:r>
                      <a:r>
                        <a:rPr lang="en-US" altLang="zh-TW" sz="2000" b="0" i="1" kern="1200" dirty="0" smtClean="0">
                          <a:solidFill>
                            <a:schemeClr val="tx1"/>
                          </a:solidFill>
                          <a:effectLst/>
                          <a:latin typeface="+mn-lt"/>
                          <a:ea typeface="+mn-ea"/>
                          <a:cs typeface="+mn-cs"/>
                        </a:rPr>
                        <a:t>integer</a:t>
                      </a:r>
                      <a:r>
                        <a:rPr lang="en-US" altLang="zh-TW" sz="2000" b="0" i="0" kern="1200" dirty="0" smtClean="0">
                          <a:solidFill>
                            <a:schemeClr val="tx1"/>
                          </a:solidFill>
                          <a:effectLst/>
                          <a:latin typeface="+mn-lt"/>
                          <a:ea typeface="+mn-ea"/>
                          <a:cs typeface="+mn-cs"/>
                        </a:rPr>
                        <a:t> steps)</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b="0" i="0" kern="1200" dirty="0" smtClean="0">
                          <a:solidFill>
                            <a:schemeClr val="tx1"/>
                          </a:solidFill>
                          <a:effectLst/>
                          <a:latin typeface="+mn-lt"/>
                          <a:ea typeface="+mn-ea"/>
                          <a:cs typeface="+mn-cs"/>
                        </a:rPr>
                        <a:t>Simulates a drag </a:t>
                      </a:r>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570">
                <a:tc>
                  <a:txBody>
                    <a:bodyPr/>
                    <a:lstStyle/>
                    <a:p>
                      <a:r>
                        <a:rPr lang="sv-SE" altLang="zh-TW" sz="2000" b="0" i="0" u="none" strike="noStrike" kern="1200" dirty="0" smtClean="0">
                          <a:solidFill>
                            <a:schemeClr val="tx1"/>
                          </a:solidFill>
                          <a:effectLst/>
                          <a:latin typeface="+mn-lt"/>
                          <a:ea typeface="+mn-ea"/>
                          <a:cs typeface="+mn-cs"/>
                          <a:hlinkClick r:id="rId2"/>
                        </a:rPr>
                        <a:t>touch</a:t>
                      </a:r>
                      <a:r>
                        <a:rPr lang="sv-SE" altLang="zh-TW" sz="2000" b="0" i="0" kern="1200" dirty="0" smtClean="0">
                          <a:solidFill>
                            <a:schemeClr val="tx1"/>
                          </a:solidFill>
                          <a:effectLst/>
                          <a:latin typeface="+mn-lt"/>
                          <a:ea typeface="+mn-ea"/>
                          <a:cs typeface="+mn-cs"/>
                        </a:rPr>
                        <a:t> (</a:t>
                      </a:r>
                      <a:r>
                        <a:rPr lang="sv-SE" altLang="zh-TW" sz="2000" b="0" i="1" kern="1200" dirty="0" smtClean="0">
                          <a:solidFill>
                            <a:schemeClr val="tx1"/>
                          </a:solidFill>
                          <a:effectLst/>
                          <a:latin typeface="+mn-lt"/>
                          <a:ea typeface="+mn-ea"/>
                          <a:cs typeface="+mn-cs"/>
                        </a:rPr>
                        <a:t>integer</a:t>
                      </a:r>
                      <a:r>
                        <a:rPr lang="sv-SE" altLang="zh-TW" sz="2000" b="0" i="0" kern="1200" dirty="0" smtClean="0">
                          <a:solidFill>
                            <a:schemeClr val="tx1"/>
                          </a:solidFill>
                          <a:effectLst/>
                          <a:latin typeface="+mn-lt"/>
                          <a:ea typeface="+mn-ea"/>
                          <a:cs typeface="+mn-cs"/>
                        </a:rPr>
                        <a:t> x, </a:t>
                      </a:r>
                      <a:r>
                        <a:rPr lang="sv-SE" altLang="zh-TW" sz="2000" b="0" i="1" kern="1200" dirty="0" smtClean="0">
                          <a:solidFill>
                            <a:schemeClr val="tx1"/>
                          </a:solidFill>
                          <a:effectLst/>
                          <a:latin typeface="+mn-lt"/>
                          <a:ea typeface="+mn-ea"/>
                          <a:cs typeface="+mn-cs"/>
                        </a:rPr>
                        <a:t>integer</a:t>
                      </a:r>
                      <a:r>
                        <a:rPr lang="sv-SE" altLang="zh-TW" sz="2000" b="0" i="0" kern="1200" dirty="0" smtClean="0">
                          <a:solidFill>
                            <a:schemeClr val="tx1"/>
                          </a:solidFill>
                          <a:effectLst/>
                          <a:latin typeface="+mn-lt"/>
                          <a:ea typeface="+mn-ea"/>
                          <a:cs typeface="+mn-cs"/>
                        </a:rPr>
                        <a:t> y, </a:t>
                      </a:r>
                      <a:r>
                        <a:rPr lang="sv-SE" altLang="zh-TW" sz="2000" b="0" i="1" kern="1200" dirty="0" smtClean="0">
                          <a:solidFill>
                            <a:schemeClr val="tx1"/>
                          </a:solidFill>
                          <a:effectLst/>
                          <a:latin typeface="+mn-lt"/>
                          <a:ea typeface="+mn-ea"/>
                          <a:cs typeface="+mn-cs"/>
                        </a:rPr>
                        <a:t>integer</a:t>
                      </a:r>
                      <a:r>
                        <a:rPr lang="sv-SE" altLang="zh-TW" sz="2000" b="0" i="0" kern="1200" dirty="0" smtClean="0">
                          <a:solidFill>
                            <a:schemeClr val="tx1"/>
                          </a:solidFill>
                          <a:effectLst/>
                          <a:latin typeface="+mn-lt"/>
                          <a:ea typeface="+mn-ea"/>
                          <a:cs typeface="+mn-cs"/>
                        </a:rPr>
                        <a:t> type)</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0" i="0" kern="1200" dirty="0" smtClean="0">
                          <a:solidFill>
                            <a:schemeClr val="tx1"/>
                          </a:solidFill>
                          <a:effectLst/>
                          <a:latin typeface="+mn-lt"/>
                          <a:ea typeface="+mn-ea"/>
                          <a:cs typeface="+mn-cs"/>
                        </a:rPr>
                        <a:t>Simulates a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0" i="0" kern="1200" dirty="0" smtClean="0">
                          <a:solidFill>
                            <a:schemeClr val="tx1">
                              <a:lumMod val="65000"/>
                              <a:lumOff val="35000"/>
                            </a:schemeClr>
                          </a:solidFill>
                          <a:effectLst/>
                          <a:latin typeface="+mn-lt"/>
                          <a:ea typeface="+mn-ea"/>
                          <a:cs typeface="+mn-cs"/>
                        </a:rPr>
                        <a:t>※Hint: simulate long click by </a:t>
                      </a:r>
                      <a:r>
                        <a:rPr lang="en-US" altLang="zh-TW" sz="2000" b="0" i="1" kern="1200" dirty="0" smtClean="0">
                          <a:solidFill>
                            <a:schemeClr val="tx1">
                              <a:lumMod val="65000"/>
                              <a:lumOff val="35000"/>
                            </a:schemeClr>
                          </a:solidFill>
                          <a:effectLst>
                            <a:outerShdw blurRad="38100" dist="38100" dir="2700000" algn="tl">
                              <a:srgbClr val="000000">
                                <a:alpha val="43137"/>
                              </a:srgbClr>
                            </a:outerShdw>
                          </a:effectLst>
                          <a:latin typeface="+mn-lt"/>
                          <a:ea typeface="+mn-ea"/>
                          <a:cs typeface="+mn-cs"/>
                        </a:rPr>
                        <a:t>drag((</a:t>
                      </a:r>
                      <a:r>
                        <a:rPr lang="en-US" altLang="zh-TW" sz="2000" b="0" i="1" kern="1200" dirty="0" err="1" smtClean="0">
                          <a:solidFill>
                            <a:schemeClr val="tx1">
                              <a:lumMod val="65000"/>
                              <a:lumOff val="35000"/>
                            </a:schemeClr>
                          </a:solidFill>
                          <a:effectLst>
                            <a:outerShdw blurRad="38100" dist="38100" dir="2700000" algn="tl">
                              <a:srgbClr val="000000">
                                <a:alpha val="43137"/>
                              </a:srgbClr>
                            </a:outerShdw>
                          </a:effectLst>
                          <a:latin typeface="+mn-lt"/>
                          <a:ea typeface="+mn-ea"/>
                          <a:cs typeface="+mn-cs"/>
                        </a:rPr>
                        <a:t>x,y</a:t>
                      </a:r>
                      <a:r>
                        <a:rPr lang="en-US" altLang="zh-TW" sz="2000" b="0" i="1" kern="1200" dirty="0" smtClean="0">
                          <a:solidFill>
                            <a:schemeClr val="tx1">
                              <a:lumMod val="65000"/>
                              <a:lumOff val="35000"/>
                            </a:schemeClr>
                          </a:solidFill>
                          <a:effectLst>
                            <a:outerShdw blurRad="38100" dist="38100" dir="2700000" algn="tl">
                              <a:srgbClr val="000000">
                                <a:alpha val="43137"/>
                              </a:srgbClr>
                            </a:outerShdw>
                          </a:effectLst>
                          <a:latin typeface="+mn-lt"/>
                          <a:ea typeface="+mn-ea"/>
                          <a:cs typeface="+mn-cs"/>
                        </a:rPr>
                        <a:t>), (</a:t>
                      </a:r>
                      <a:r>
                        <a:rPr lang="en-US" altLang="zh-TW" sz="2000" b="0" i="1" kern="1200" dirty="0" err="1" smtClean="0">
                          <a:solidFill>
                            <a:schemeClr val="tx1">
                              <a:lumMod val="65000"/>
                              <a:lumOff val="35000"/>
                            </a:schemeClr>
                          </a:solidFill>
                          <a:effectLst>
                            <a:outerShdw blurRad="38100" dist="38100" dir="2700000" algn="tl">
                              <a:srgbClr val="000000">
                                <a:alpha val="43137"/>
                              </a:srgbClr>
                            </a:outerShdw>
                          </a:effectLst>
                          <a:latin typeface="+mn-lt"/>
                          <a:ea typeface="+mn-ea"/>
                          <a:cs typeface="+mn-cs"/>
                        </a:rPr>
                        <a:t>x,y</a:t>
                      </a:r>
                      <a:r>
                        <a:rPr lang="en-US" altLang="zh-TW" sz="2000" b="0" i="1" kern="1200" dirty="0" smtClean="0">
                          <a:solidFill>
                            <a:schemeClr val="tx1">
                              <a:lumMod val="65000"/>
                              <a:lumOff val="35000"/>
                            </a:schemeClr>
                          </a:solidFill>
                          <a:effectLst>
                            <a:outerShdw blurRad="38100" dist="38100" dir="2700000" algn="tl">
                              <a:srgbClr val="000000">
                                <a:alpha val="43137"/>
                              </a:srgbClr>
                            </a:outerShdw>
                          </a:effectLst>
                          <a:latin typeface="+mn-lt"/>
                          <a:ea typeface="+mn-ea"/>
                          <a:cs typeface="+mn-cs"/>
                        </a:rPr>
                        <a:t>), 2, 1)</a:t>
                      </a:r>
                      <a:endParaRPr lang="zh-TW" altLang="en-US" sz="2000" b="0" i="1" dirty="0" smtClean="0">
                        <a:solidFill>
                          <a:schemeClr val="tx1">
                            <a:lumMod val="65000"/>
                            <a:lumOff val="35000"/>
                          </a:schemeClr>
                        </a:solidFill>
                        <a:effectLst>
                          <a:outerShdw blurRad="38100" dist="38100" dir="2700000" algn="tl">
                            <a:srgbClr val="000000">
                              <a:alpha val="43137"/>
                            </a:srgbClr>
                          </a:outerShdw>
                        </a:effectLst>
                      </a:endParaRPr>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570">
                <a:tc>
                  <a:txBody>
                    <a:bodyPr/>
                    <a:lstStyle/>
                    <a:p>
                      <a:r>
                        <a:rPr lang="en-US" altLang="zh-TW" sz="2000" b="0" i="0" u="none" strike="noStrike" kern="1200" dirty="0" smtClean="0">
                          <a:solidFill>
                            <a:schemeClr val="tx1"/>
                          </a:solidFill>
                          <a:effectLst/>
                          <a:latin typeface="+mn-lt"/>
                          <a:ea typeface="+mn-ea"/>
                          <a:cs typeface="+mn-cs"/>
                          <a:hlinkClick r:id="rId2"/>
                        </a:rPr>
                        <a:t>press</a:t>
                      </a:r>
                      <a:r>
                        <a:rPr lang="en-US" altLang="zh-TW" sz="2000" b="0" i="0" kern="1200" dirty="0" smtClean="0">
                          <a:solidFill>
                            <a:schemeClr val="tx1"/>
                          </a:solidFill>
                          <a:effectLst/>
                          <a:latin typeface="+mn-lt"/>
                          <a:ea typeface="+mn-ea"/>
                          <a:cs typeface="+mn-cs"/>
                        </a:rPr>
                        <a:t> (</a:t>
                      </a:r>
                      <a:r>
                        <a:rPr lang="en-US" altLang="zh-TW" sz="2000" b="0" i="1" kern="1200" dirty="0" smtClean="0">
                          <a:solidFill>
                            <a:schemeClr val="tx1"/>
                          </a:solidFill>
                          <a:effectLst/>
                          <a:latin typeface="+mn-lt"/>
                          <a:ea typeface="+mn-ea"/>
                          <a:cs typeface="+mn-cs"/>
                        </a:rPr>
                        <a:t>string</a:t>
                      </a:r>
                      <a:r>
                        <a:rPr lang="en-US" altLang="zh-TW" sz="2000" b="0" i="0" kern="1200" dirty="0" smtClean="0">
                          <a:solidFill>
                            <a:schemeClr val="tx1"/>
                          </a:solidFill>
                          <a:effectLst/>
                          <a:latin typeface="+mn-lt"/>
                          <a:ea typeface="+mn-ea"/>
                          <a:cs typeface="+mn-cs"/>
                        </a:rPr>
                        <a:t> </a:t>
                      </a:r>
                      <a:r>
                        <a:rPr lang="en-US" altLang="zh-TW" sz="2000" b="0" i="0" kern="1200" dirty="0" err="1" smtClean="0">
                          <a:solidFill>
                            <a:schemeClr val="tx1"/>
                          </a:solidFill>
                          <a:effectLst/>
                          <a:latin typeface="+mn-lt"/>
                          <a:ea typeface="+mn-ea"/>
                          <a:cs typeface="+mn-cs"/>
                        </a:rPr>
                        <a:t>keycode</a:t>
                      </a:r>
                      <a:r>
                        <a:rPr lang="en-US" altLang="zh-TW" sz="2000" b="0" i="0" kern="1200" dirty="0" smtClean="0">
                          <a:solidFill>
                            <a:schemeClr val="tx1"/>
                          </a:solidFill>
                          <a:effectLst/>
                          <a:latin typeface="+mn-lt"/>
                          <a:ea typeface="+mn-ea"/>
                          <a:cs typeface="+mn-cs"/>
                        </a:rPr>
                        <a:t>, </a:t>
                      </a:r>
                      <a:r>
                        <a:rPr lang="en-US" altLang="zh-TW" sz="2000" b="0" i="1" kern="1200" dirty="0" smtClean="0">
                          <a:solidFill>
                            <a:schemeClr val="tx1"/>
                          </a:solidFill>
                          <a:effectLst/>
                          <a:latin typeface="+mn-lt"/>
                          <a:ea typeface="+mn-ea"/>
                          <a:cs typeface="+mn-cs"/>
                        </a:rPr>
                        <a:t>dictionary</a:t>
                      </a:r>
                      <a:r>
                        <a:rPr lang="en-US" altLang="zh-TW" sz="2000" b="0" i="0" kern="1200" dirty="0" smtClean="0">
                          <a:solidFill>
                            <a:schemeClr val="tx1"/>
                          </a:solidFill>
                          <a:effectLst/>
                          <a:latin typeface="+mn-lt"/>
                          <a:ea typeface="+mn-ea"/>
                          <a:cs typeface="+mn-cs"/>
                        </a:rPr>
                        <a:t> type)</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0" i="0" u="none" strike="noStrike" kern="1200" dirty="0" smtClean="0">
                          <a:solidFill>
                            <a:schemeClr val="tx1"/>
                          </a:solidFill>
                          <a:effectLst/>
                          <a:latin typeface="+mn-lt"/>
                          <a:ea typeface="+mn-ea"/>
                          <a:cs typeface="+mn-cs"/>
                        </a:rPr>
                        <a:t>‘KEYCODE_HOME’, ‘KEYCODE_BACK’, ‘KEYCODE_APP_SWITCH’,  …</a:t>
                      </a:r>
                      <a:endParaRPr lang="zh-TW" altLang="en-US" sz="2000" dirty="0" smtClean="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8782">
                <a:tc>
                  <a:txBody>
                    <a:bodyPr/>
                    <a:lstStyle/>
                    <a:p>
                      <a:r>
                        <a:rPr lang="en-US" altLang="zh-TW" sz="2000" b="0" i="0" u="none" strike="noStrike" kern="1200" dirty="0" err="1" smtClean="0">
                          <a:solidFill>
                            <a:schemeClr val="tx1"/>
                          </a:solidFill>
                          <a:effectLst/>
                          <a:latin typeface="+mn-lt"/>
                          <a:ea typeface="+mn-ea"/>
                          <a:cs typeface="+mn-cs"/>
                          <a:hlinkClick r:id="rId2"/>
                        </a:rPr>
                        <a:t>installPackage</a:t>
                      </a:r>
                      <a:r>
                        <a:rPr lang="en-US" altLang="zh-TW" sz="2000" b="0" i="0" kern="1200" dirty="0" smtClean="0">
                          <a:solidFill>
                            <a:schemeClr val="tx1"/>
                          </a:solidFill>
                          <a:effectLst/>
                          <a:latin typeface="+mn-lt"/>
                          <a:ea typeface="+mn-ea"/>
                          <a:cs typeface="+mn-cs"/>
                        </a:rPr>
                        <a:t> (</a:t>
                      </a:r>
                      <a:r>
                        <a:rPr lang="en-US" altLang="zh-TW" sz="2000" b="0" i="1" kern="1200" dirty="0" smtClean="0">
                          <a:solidFill>
                            <a:schemeClr val="tx1"/>
                          </a:solidFill>
                          <a:effectLst/>
                          <a:latin typeface="+mn-lt"/>
                          <a:ea typeface="+mn-ea"/>
                          <a:cs typeface="+mn-cs"/>
                        </a:rPr>
                        <a:t>string</a:t>
                      </a:r>
                      <a:r>
                        <a:rPr lang="en-US" altLang="zh-TW" sz="2000" b="0" i="0" kern="1200" dirty="0" smtClean="0">
                          <a:solidFill>
                            <a:schemeClr val="tx1"/>
                          </a:solidFill>
                          <a:effectLst/>
                          <a:latin typeface="+mn-lt"/>
                          <a:ea typeface="+mn-ea"/>
                          <a:cs typeface="+mn-cs"/>
                        </a:rPr>
                        <a:t> path)</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b="0" i="0" kern="1200" dirty="0" smtClean="0">
                          <a:solidFill>
                            <a:schemeClr val="tx1"/>
                          </a:solidFill>
                          <a:effectLst/>
                          <a:latin typeface="+mn-lt"/>
                          <a:ea typeface="+mn-ea"/>
                          <a:cs typeface="+mn-cs"/>
                        </a:rPr>
                        <a:t>Install package onto this device.</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8782">
                <a:tc>
                  <a:txBody>
                    <a:bodyPr/>
                    <a:lstStyle/>
                    <a:p>
                      <a:r>
                        <a:rPr lang="en-US" altLang="zh-TW" sz="2000" b="0" i="0" u="none" strike="noStrike" kern="1200" dirty="0" err="1" smtClean="0">
                          <a:solidFill>
                            <a:schemeClr val="tx1"/>
                          </a:solidFill>
                          <a:effectLst/>
                          <a:latin typeface="+mn-lt"/>
                          <a:ea typeface="+mn-ea"/>
                          <a:cs typeface="+mn-cs"/>
                          <a:hlinkClick r:id="rId2"/>
                        </a:rPr>
                        <a:t>removePackage</a:t>
                      </a:r>
                      <a:r>
                        <a:rPr lang="en-US" altLang="zh-TW" sz="2000" b="0" i="0" kern="1200" dirty="0" smtClean="0">
                          <a:solidFill>
                            <a:schemeClr val="tx1"/>
                          </a:solidFill>
                          <a:effectLst/>
                          <a:latin typeface="+mn-lt"/>
                          <a:ea typeface="+mn-ea"/>
                          <a:cs typeface="+mn-cs"/>
                        </a:rPr>
                        <a:t> (</a:t>
                      </a:r>
                      <a:r>
                        <a:rPr lang="en-US" altLang="zh-TW" sz="2000" b="0" i="1" kern="1200" dirty="0" smtClean="0">
                          <a:solidFill>
                            <a:schemeClr val="tx1"/>
                          </a:solidFill>
                          <a:effectLst/>
                          <a:latin typeface="+mn-lt"/>
                          <a:ea typeface="+mn-ea"/>
                          <a:cs typeface="+mn-cs"/>
                        </a:rPr>
                        <a:t>string</a:t>
                      </a:r>
                      <a:r>
                        <a:rPr lang="en-US" altLang="zh-TW" sz="2000" b="0" i="0" kern="1200" dirty="0" smtClean="0">
                          <a:solidFill>
                            <a:schemeClr val="tx1"/>
                          </a:solidFill>
                          <a:effectLst/>
                          <a:latin typeface="+mn-lt"/>
                          <a:ea typeface="+mn-ea"/>
                          <a:cs typeface="+mn-cs"/>
                        </a:rPr>
                        <a:t> package)</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0" i="0" kern="1200" dirty="0" smtClean="0">
                          <a:solidFill>
                            <a:schemeClr val="tx1"/>
                          </a:solidFill>
                          <a:effectLst/>
                          <a:latin typeface="+mn-lt"/>
                          <a:ea typeface="+mn-ea"/>
                          <a:cs typeface="+mn-cs"/>
                        </a:rPr>
                        <a:t>Deletes the specified package from this device</a:t>
                      </a:r>
                      <a:endParaRPr lang="zh-TW" altLang="en-US" sz="2000" dirty="0" smtClean="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570">
                <a:tc>
                  <a:txBody>
                    <a:bodyPr/>
                    <a:lstStyle/>
                    <a:p>
                      <a:r>
                        <a:rPr lang="en-US" altLang="zh-TW" sz="2000" b="0" i="0" u="none" strike="noStrike" kern="1200" dirty="0" smtClean="0">
                          <a:solidFill>
                            <a:schemeClr val="tx1"/>
                          </a:solidFill>
                          <a:effectLst/>
                          <a:latin typeface="+mn-lt"/>
                          <a:ea typeface="+mn-ea"/>
                          <a:cs typeface="+mn-cs"/>
                          <a:hlinkClick r:id="rId2"/>
                        </a:rPr>
                        <a:t>shell</a:t>
                      </a:r>
                      <a:r>
                        <a:rPr lang="en-US" altLang="zh-TW" sz="2000" b="0" i="0" kern="1200" dirty="0" smtClean="0">
                          <a:solidFill>
                            <a:schemeClr val="tx1"/>
                          </a:solidFill>
                          <a:effectLst/>
                          <a:latin typeface="+mn-lt"/>
                          <a:ea typeface="+mn-ea"/>
                          <a:cs typeface="+mn-cs"/>
                        </a:rPr>
                        <a:t> (</a:t>
                      </a:r>
                      <a:r>
                        <a:rPr lang="en-US" altLang="zh-TW" sz="2000" b="0" i="1" kern="1200" dirty="0" smtClean="0">
                          <a:solidFill>
                            <a:schemeClr val="tx1"/>
                          </a:solidFill>
                          <a:effectLst/>
                          <a:latin typeface="+mn-lt"/>
                          <a:ea typeface="+mn-ea"/>
                          <a:cs typeface="+mn-cs"/>
                        </a:rPr>
                        <a:t>string</a:t>
                      </a:r>
                      <a:r>
                        <a:rPr lang="en-US" altLang="zh-TW" sz="2000" b="0" i="0" kern="1200" dirty="0" smtClean="0">
                          <a:solidFill>
                            <a:schemeClr val="tx1"/>
                          </a:solidFill>
                          <a:effectLst/>
                          <a:latin typeface="+mn-lt"/>
                          <a:ea typeface="+mn-ea"/>
                          <a:cs typeface="+mn-cs"/>
                        </a:rPr>
                        <a:t> </a:t>
                      </a:r>
                      <a:r>
                        <a:rPr lang="en-US" altLang="zh-TW" sz="2000" b="0" i="0" kern="1200" dirty="0" err="1" smtClean="0">
                          <a:solidFill>
                            <a:schemeClr val="tx1"/>
                          </a:solidFill>
                          <a:effectLst/>
                          <a:latin typeface="+mn-lt"/>
                          <a:ea typeface="+mn-ea"/>
                          <a:cs typeface="+mn-cs"/>
                        </a:rPr>
                        <a:t>cmd</a:t>
                      </a:r>
                      <a:r>
                        <a:rPr lang="en-US" altLang="zh-TW" sz="2000" b="0" i="0" kern="1200" dirty="0" smtClean="0">
                          <a:solidFill>
                            <a:schemeClr val="tx1"/>
                          </a:solidFill>
                          <a:effectLst/>
                          <a:latin typeface="+mn-lt"/>
                          <a:ea typeface="+mn-ea"/>
                          <a:cs typeface="+mn-cs"/>
                        </a:rPr>
                        <a:t>)</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b="0" i="0" kern="1200" dirty="0" smtClean="0">
                          <a:solidFill>
                            <a:schemeClr val="tx1"/>
                          </a:solidFill>
                          <a:effectLst/>
                          <a:latin typeface="+mn-lt"/>
                          <a:ea typeface="+mn-ea"/>
                          <a:cs typeface="+mn-cs"/>
                        </a:rPr>
                        <a:t>Executes an </a:t>
                      </a:r>
                      <a:r>
                        <a:rPr lang="en-US" altLang="zh-TW" sz="2000" dirty="0" err="1" smtClean="0"/>
                        <a:t>adb</a:t>
                      </a:r>
                      <a:r>
                        <a:rPr lang="en-US" altLang="zh-TW" sz="2000" b="0" i="0" kern="1200" dirty="0" smtClean="0">
                          <a:solidFill>
                            <a:schemeClr val="tx1"/>
                          </a:solidFill>
                          <a:effectLst/>
                          <a:latin typeface="+mn-lt"/>
                          <a:ea typeface="+mn-ea"/>
                          <a:cs typeface="+mn-cs"/>
                        </a:rPr>
                        <a:t> shell command and returns the result</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8782">
                <a:tc>
                  <a:txBody>
                    <a:bodyPr/>
                    <a:lstStyle/>
                    <a:p>
                      <a:r>
                        <a:rPr lang="en-US" altLang="zh-TW" sz="2000" b="0" i="0" u="none" strike="noStrike" kern="1200" dirty="0" smtClean="0">
                          <a:solidFill>
                            <a:schemeClr val="tx1"/>
                          </a:solidFill>
                          <a:effectLst/>
                          <a:latin typeface="+mn-lt"/>
                          <a:ea typeface="+mn-ea"/>
                          <a:cs typeface="+mn-cs"/>
                          <a:hlinkClick r:id="rId2"/>
                        </a:rPr>
                        <a:t>reboot</a:t>
                      </a:r>
                      <a:r>
                        <a:rPr lang="en-US" altLang="zh-TW" sz="2000" b="0" i="0" kern="1200" dirty="0" smtClean="0">
                          <a:solidFill>
                            <a:schemeClr val="tx1"/>
                          </a:solidFill>
                          <a:effectLst/>
                          <a:latin typeface="+mn-lt"/>
                          <a:ea typeface="+mn-ea"/>
                          <a:cs typeface="+mn-cs"/>
                        </a:rPr>
                        <a:t> (</a:t>
                      </a:r>
                      <a:r>
                        <a:rPr lang="en-US" altLang="zh-TW" sz="2000" b="0" i="1" kern="1200" dirty="0" smtClean="0">
                          <a:solidFill>
                            <a:schemeClr val="tx1"/>
                          </a:solidFill>
                          <a:effectLst/>
                          <a:latin typeface="+mn-lt"/>
                          <a:ea typeface="+mn-ea"/>
                          <a:cs typeface="+mn-cs"/>
                        </a:rPr>
                        <a:t>string</a:t>
                      </a:r>
                      <a:r>
                        <a:rPr lang="en-US" altLang="zh-TW" sz="2000" b="0" i="0" kern="1200" dirty="0" smtClean="0">
                          <a:solidFill>
                            <a:schemeClr val="tx1"/>
                          </a:solidFill>
                          <a:effectLst/>
                          <a:latin typeface="+mn-lt"/>
                          <a:ea typeface="+mn-ea"/>
                          <a:cs typeface="+mn-cs"/>
                        </a:rPr>
                        <a:t> into)</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b="0" i="0" kern="1200" dirty="0" smtClean="0">
                          <a:solidFill>
                            <a:schemeClr val="tx1"/>
                          </a:solidFill>
                          <a:effectLst/>
                          <a:latin typeface="+mn-lt"/>
                          <a:ea typeface="+mn-ea"/>
                          <a:cs typeface="+mn-cs"/>
                        </a:rPr>
                        <a:t>Reboots this device</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8782">
                <a:tc>
                  <a:txBody>
                    <a:bodyPr/>
                    <a:lstStyle/>
                    <a:p>
                      <a:r>
                        <a:rPr lang="en-US" altLang="zh-TW" sz="2000" b="0" i="0" u="none" strike="noStrike" kern="1200" dirty="0" err="1" smtClean="0">
                          <a:solidFill>
                            <a:schemeClr val="tx1"/>
                          </a:solidFill>
                          <a:effectLst/>
                          <a:latin typeface="+mn-lt"/>
                          <a:ea typeface="+mn-ea"/>
                          <a:cs typeface="+mn-cs"/>
                          <a:hlinkClick r:id="rId2"/>
                        </a:rPr>
                        <a:t>broadcastIntent</a:t>
                      </a:r>
                      <a:r>
                        <a:rPr lang="en-US" altLang="zh-TW" sz="2000" b="0" i="0" kern="1200" dirty="0" smtClean="0">
                          <a:solidFill>
                            <a:schemeClr val="tx1"/>
                          </a:solidFill>
                          <a:effectLst/>
                          <a:latin typeface="+mn-lt"/>
                          <a:ea typeface="+mn-ea"/>
                          <a:cs typeface="+mn-cs"/>
                        </a:rPr>
                        <a:t> (…)</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smtClean="0"/>
                        <a:t>Send</a:t>
                      </a:r>
                      <a:r>
                        <a:rPr lang="en-US" altLang="zh-TW" sz="2000" baseline="0" dirty="0" smtClean="0"/>
                        <a:t> </a:t>
                      </a:r>
                      <a:r>
                        <a:rPr lang="en-US" altLang="zh-TW" sz="2000" b="0" i="0" kern="1200" dirty="0" smtClean="0">
                          <a:solidFill>
                            <a:schemeClr val="tx1"/>
                          </a:solidFill>
                          <a:effectLst/>
                          <a:latin typeface="+mn-lt"/>
                          <a:ea typeface="+mn-ea"/>
                          <a:cs typeface="+mn-cs"/>
                        </a:rPr>
                        <a:t>Broadcasts</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8782">
                <a:tc>
                  <a:txBody>
                    <a:bodyPr/>
                    <a:lstStyle/>
                    <a:p>
                      <a:r>
                        <a:rPr lang="en-US" altLang="zh-TW" sz="2000" b="0" i="0" u="none" strike="noStrike" kern="1200" dirty="0" err="1" smtClean="0">
                          <a:solidFill>
                            <a:schemeClr val="tx1"/>
                          </a:solidFill>
                          <a:effectLst/>
                          <a:latin typeface="+mn-lt"/>
                          <a:ea typeface="+mn-ea"/>
                          <a:cs typeface="+mn-cs"/>
                          <a:hlinkClick r:id="rId2"/>
                        </a:rPr>
                        <a:t>takeSnapshot</a:t>
                      </a:r>
                      <a:r>
                        <a:rPr lang="en-US" altLang="zh-TW" sz="2000" b="0" i="0" kern="1200" dirty="0" smtClean="0">
                          <a:solidFill>
                            <a:schemeClr val="tx1"/>
                          </a:solidFill>
                          <a:effectLst/>
                          <a:latin typeface="+mn-lt"/>
                          <a:ea typeface="+mn-ea"/>
                          <a:cs typeface="+mn-cs"/>
                        </a:rPr>
                        <a:t>()</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b="0" i="0" kern="1200" dirty="0" smtClean="0">
                          <a:solidFill>
                            <a:schemeClr val="tx1"/>
                          </a:solidFill>
                          <a:effectLst/>
                          <a:latin typeface="+mn-lt"/>
                          <a:ea typeface="+mn-ea"/>
                          <a:cs typeface="+mn-cs"/>
                        </a:rPr>
                        <a:t>Captures the entire screen</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8147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MonkeyImage</a:t>
            </a:r>
            <a:endParaRPr lang="zh-TW" altLang="en-US" dirty="0"/>
          </a:p>
        </p:txBody>
      </p:sp>
      <p:sp>
        <p:nvSpPr>
          <p:cNvPr id="4" name="日期版面配置區 3"/>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44</a:t>
            </a:fld>
            <a:endParaRPr lang="en-US" altLang="zh-TW" dirty="0"/>
          </a:p>
        </p:txBody>
      </p:sp>
      <p:graphicFrame>
        <p:nvGraphicFramePr>
          <p:cNvPr id="6" name="內容版面配置區 6"/>
          <p:cNvGraphicFramePr>
            <a:graphicFrameLocks/>
          </p:cNvGraphicFramePr>
          <p:nvPr>
            <p:extLst>
              <p:ext uri="{D42A27DB-BD31-4B8C-83A1-F6EECF244321}">
                <p14:modId xmlns:p14="http://schemas.microsoft.com/office/powerpoint/2010/main" val="875619009"/>
              </p:ext>
            </p:extLst>
          </p:nvPr>
        </p:nvGraphicFramePr>
        <p:xfrm>
          <a:off x="325537" y="1691605"/>
          <a:ext cx="9366581" cy="1403992"/>
        </p:xfrm>
        <a:graphic>
          <a:graphicData uri="http://schemas.openxmlformats.org/drawingml/2006/table">
            <a:tbl>
              <a:tblPr firstRow="1" bandRow="1">
                <a:tableStyleId>{2D5ABB26-0587-4C30-8999-92F81FD0307C}</a:tableStyleId>
              </a:tblPr>
              <a:tblGrid>
                <a:gridCol w="3584953"/>
                <a:gridCol w="5781628"/>
              </a:tblGrid>
              <a:tr h="688770">
                <a:tc>
                  <a:txBody>
                    <a:bodyPr/>
                    <a:lstStyle/>
                    <a:p>
                      <a:pPr algn="l" fontAlgn="t"/>
                      <a:r>
                        <a:rPr lang="en-US" sz="2000" u="none" strike="noStrike" dirty="0" err="1" smtClean="0">
                          <a:solidFill>
                            <a:srgbClr val="039BE5"/>
                          </a:solidFill>
                          <a:effectLst/>
                          <a:hlinkClick r:id="rId2"/>
                        </a:rPr>
                        <a:t>sameAs</a:t>
                      </a:r>
                      <a:r>
                        <a:rPr lang="en-US" sz="2000" dirty="0">
                          <a:effectLst/>
                        </a:rPr>
                        <a:t> (</a:t>
                      </a:r>
                      <a:r>
                        <a:rPr lang="en-US" sz="2000" u="none" strike="noStrike" dirty="0" err="1">
                          <a:solidFill>
                            <a:srgbClr val="039BE5"/>
                          </a:solidFill>
                          <a:effectLst/>
                          <a:hlinkClick r:id="rId3"/>
                        </a:rPr>
                        <a:t>MonkeyImage</a:t>
                      </a:r>
                      <a:r>
                        <a:rPr lang="en-US" sz="2000" dirty="0">
                          <a:effectLst/>
                        </a:rPr>
                        <a:t> other, </a:t>
                      </a:r>
                      <a:r>
                        <a:rPr lang="en-US" sz="2000" baseline="0" dirty="0" smtClean="0">
                          <a:effectLst/>
                        </a:rPr>
                        <a:t>   </a:t>
                      </a:r>
                      <a:r>
                        <a:rPr lang="en-US" sz="2000" i="1" dirty="0" smtClean="0">
                          <a:effectLst/>
                        </a:rPr>
                        <a:t>float</a:t>
                      </a:r>
                      <a:r>
                        <a:rPr lang="en-US" sz="2000" dirty="0">
                          <a:effectLst/>
                        </a:rPr>
                        <a:t> percent)</a:t>
                      </a:r>
                    </a:p>
                  </a:txBody>
                  <a:tcPr marL="126008" marR="126008" marT="41998" marB="41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b="0" i="0" kern="1200" dirty="0" smtClean="0">
                          <a:solidFill>
                            <a:schemeClr val="tx1"/>
                          </a:solidFill>
                          <a:effectLst/>
                          <a:latin typeface="+mn-lt"/>
                          <a:ea typeface="+mn-ea"/>
                          <a:cs typeface="+mn-cs"/>
                        </a:rPr>
                        <a:t>Compares this </a:t>
                      </a:r>
                      <a:r>
                        <a:rPr lang="en-US" altLang="zh-TW" sz="2000" dirty="0" err="1" smtClean="0"/>
                        <a:t>MonkeyImage</a:t>
                      </a:r>
                      <a:r>
                        <a:rPr lang="en-US" altLang="zh-TW" sz="2000" b="0" i="0" kern="1200" dirty="0" smtClean="0">
                          <a:solidFill>
                            <a:schemeClr val="tx1"/>
                          </a:solidFill>
                          <a:effectLst/>
                          <a:latin typeface="+mn-lt"/>
                          <a:ea typeface="+mn-ea"/>
                          <a:cs typeface="+mn-cs"/>
                        </a:rPr>
                        <a:t> object to another</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570">
                <a:tc>
                  <a:txBody>
                    <a:bodyPr/>
                    <a:lstStyle/>
                    <a:p>
                      <a:r>
                        <a:rPr lang="en-US" altLang="zh-TW" sz="2000" b="0" i="0" u="none" strike="noStrike" kern="1200" dirty="0" err="1" smtClean="0">
                          <a:solidFill>
                            <a:schemeClr val="tx1"/>
                          </a:solidFill>
                          <a:effectLst/>
                          <a:latin typeface="+mn-lt"/>
                          <a:ea typeface="+mn-ea"/>
                          <a:cs typeface="+mn-cs"/>
                          <a:hlinkClick r:id="rId2"/>
                        </a:rPr>
                        <a:t>writeToFile</a:t>
                      </a:r>
                      <a:r>
                        <a:rPr lang="en-US" altLang="zh-TW" sz="2000" b="0" i="0" kern="1200" dirty="0" smtClean="0">
                          <a:solidFill>
                            <a:schemeClr val="tx1"/>
                          </a:solidFill>
                          <a:effectLst/>
                          <a:latin typeface="+mn-lt"/>
                          <a:ea typeface="+mn-ea"/>
                          <a:cs typeface="+mn-cs"/>
                        </a:rPr>
                        <a:t> (</a:t>
                      </a:r>
                      <a:r>
                        <a:rPr lang="en-US" altLang="zh-TW" sz="2000" b="0" i="1" kern="1200" dirty="0" smtClean="0">
                          <a:solidFill>
                            <a:schemeClr val="tx1"/>
                          </a:solidFill>
                          <a:effectLst/>
                          <a:latin typeface="+mn-lt"/>
                          <a:ea typeface="+mn-ea"/>
                          <a:cs typeface="+mn-cs"/>
                        </a:rPr>
                        <a:t>string</a:t>
                      </a:r>
                      <a:r>
                        <a:rPr lang="en-US" altLang="zh-TW" sz="2000" b="0" i="0" kern="1200" dirty="0" smtClean="0">
                          <a:solidFill>
                            <a:schemeClr val="tx1"/>
                          </a:solidFill>
                          <a:effectLst/>
                          <a:latin typeface="+mn-lt"/>
                          <a:ea typeface="+mn-ea"/>
                          <a:cs typeface="+mn-cs"/>
                        </a:rPr>
                        <a:t> path, </a:t>
                      </a:r>
                      <a:r>
                        <a:rPr lang="en-US" altLang="zh-TW" sz="2000" b="0" i="1" kern="1200" dirty="0" smtClean="0">
                          <a:solidFill>
                            <a:schemeClr val="tx1"/>
                          </a:solidFill>
                          <a:effectLst/>
                          <a:latin typeface="+mn-lt"/>
                          <a:ea typeface="+mn-ea"/>
                          <a:cs typeface="+mn-cs"/>
                        </a:rPr>
                        <a:t>string</a:t>
                      </a:r>
                      <a:r>
                        <a:rPr lang="en-US" altLang="zh-TW" sz="2000" b="0" i="0" kern="1200" dirty="0" smtClean="0">
                          <a:solidFill>
                            <a:schemeClr val="tx1"/>
                          </a:solidFill>
                          <a:effectLst/>
                          <a:latin typeface="+mn-lt"/>
                          <a:ea typeface="+mn-ea"/>
                          <a:cs typeface="+mn-cs"/>
                        </a:rPr>
                        <a:t>     format)</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b="0" i="0" kern="1200" dirty="0" smtClean="0">
                          <a:solidFill>
                            <a:schemeClr val="tx1"/>
                          </a:solidFill>
                          <a:effectLst/>
                          <a:latin typeface="+mn-lt"/>
                          <a:ea typeface="+mn-ea"/>
                          <a:cs typeface="+mn-cs"/>
                        </a:rPr>
                        <a:t>save current image to the file</a:t>
                      </a:r>
                      <a:endParaRPr lang="zh-TW" altLang="en-US" sz="2000" dirty="0"/>
                    </a:p>
                  </a:txBody>
                  <a:tcPr marL="100806" marR="100806" marT="50398" marB="503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文字方塊 6"/>
          <p:cNvSpPr txBox="1"/>
          <p:nvPr/>
        </p:nvSpPr>
        <p:spPr>
          <a:xfrm>
            <a:off x="325537" y="3779837"/>
            <a:ext cx="4670805" cy="378777"/>
          </a:xfrm>
          <a:prstGeom prst="rect">
            <a:avLst/>
          </a:prstGeom>
          <a:noFill/>
        </p:spPr>
        <p:txBody>
          <a:bodyPr wrap="none" lIns="100794" tIns="50397" rIns="100794" bIns="50397" rtlCol="0">
            <a:spAutoFit/>
          </a:bodyPr>
          <a:lstStyle/>
          <a:p>
            <a:r>
              <a:rPr lang="en-US" altLang="zh-TW" dirty="0" smtClean="0"/>
              <a:t>※</a:t>
            </a:r>
            <a:r>
              <a:rPr lang="zh-TW" altLang="en-US" dirty="0" smtClean="0"/>
              <a:t> </a:t>
            </a:r>
            <a:r>
              <a:rPr lang="en-US" altLang="zh-TW" dirty="0" smtClean="0"/>
              <a:t>Example: Load image from file and compare:</a:t>
            </a:r>
            <a:endParaRPr lang="zh-TW" altLang="en-US" dirty="0"/>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43" y="4195019"/>
            <a:ext cx="7378699" cy="2103685"/>
          </a:xfrm>
          <a:prstGeom prst="rect">
            <a:avLst/>
          </a:prstGeom>
        </p:spPr>
      </p:pic>
    </p:spTree>
    <p:extLst>
      <p:ext uri="{BB962C8B-B14F-4D97-AF65-F5344CB8AC3E}">
        <p14:creationId xmlns:p14="http://schemas.microsoft.com/office/powerpoint/2010/main" val="307405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smtClean="0"/>
              <a:t>MonkeyRunner</a:t>
            </a:r>
            <a:r>
              <a:rPr lang="en-US" altLang="zh-TW" dirty="0"/>
              <a:t>: ANR/Exception D</a:t>
            </a:r>
            <a:r>
              <a:rPr lang="en-US" altLang="zh-TW" dirty="0" smtClean="0"/>
              <a:t>etection</a:t>
            </a:r>
            <a:endParaRPr lang="zh-TW" altLang="en-US" dirty="0"/>
          </a:p>
        </p:txBody>
      </p:sp>
      <p:sp>
        <p:nvSpPr>
          <p:cNvPr id="10" name="內容版面配置區 9"/>
          <p:cNvSpPr>
            <a:spLocks noGrp="1"/>
          </p:cNvSpPr>
          <p:nvPr>
            <p:ph idx="1"/>
          </p:nvPr>
        </p:nvSpPr>
        <p:spPr/>
        <p:txBody>
          <a:bodyPr/>
          <a:lstStyle/>
          <a:p>
            <a:r>
              <a:rPr lang="en-US" altLang="zh-TW" dirty="0" err="1" smtClean="0">
                <a:solidFill>
                  <a:srgbClr val="FF0000"/>
                </a:solidFill>
              </a:rPr>
              <a:t>Monkeyrunner</a:t>
            </a:r>
            <a:r>
              <a:rPr lang="en-US" altLang="zh-TW" dirty="0" smtClean="0">
                <a:solidFill>
                  <a:srgbClr val="FF0000"/>
                </a:solidFill>
              </a:rPr>
              <a:t> does not </a:t>
            </a:r>
            <a:r>
              <a:rPr lang="en-US" altLang="zh-TW" dirty="0">
                <a:solidFill>
                  <a:srgbClr val="FF0000"/>
                </a:solidFill>
              </a:rPr>
              <a:t>stop and report error when target application </a:t>
            </a:r>
            <a:r>
              <a:rPr lang="en-US" altLang="zh-TW" dirty="0" smtClean="0">
                <a:solidFill>
                  <a:srgbClr val="FF0000"/>
                </a:solidFill>
              </a:rPr>
              <a:t>crash. Therefore, we have to monitor log by ourselves.</a:t>
            </a:r>
            <a:endParaRPr lang="zh-TW" altLang="en-US" dirty="0"/>
          </a:p>
        </p:txBody>
      </p:sp>
      <p:sp>
        <p:nvSpPr>
          <p:cNvPr id="6" name="日期版面配置區 5"/>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4" name="頁尾版面配置區 3"/>
          <p:cNvSpPr>
            <a:spLocks noGrp="1"/>
          </p:cNvSpPr>
          <p:nvPr>
            <p:ph type="ftr" sz="quarter" idx="11"/>
          </p:nvPr>
        </p:nvSpPr>
        <p:spPr/>
        <p:txBody>
          <a:bodyPr/>
          <a:lstStyle/>
          <a:p>
            <a:r>
              <a:rPr lang="en-US" smtClean="0"/>
              <a:t>Quanta Computer Confidential</a:t>
            </a:r>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45</a:t>
            </a:fld>
            <a:endParaRPr lang="en-US" altLang="zh-TW" dirty="0"/>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85" y="2828296"/>
            <a:ext cx="9554025" cy="3565459"/>
          </a:xfrm>
          <a:prstGeom prst="rect">
            <a:avLst/>
          </a:prstGeom>
        </p:spPr>
      </p:pic>
    </p:spTree>
    <p:extLst>
      <p:ext uri="{BB962C8B-B14F-4D97-AF65-F5344CB8AC3E}">
        <p14:creationId xmlns:p14="http://schemas.microsoft.com/office/powerpoint/2010/main" val="389853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Monkey runner</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666371985"/>
              </p:ext>
            </p:extLst>
          </p:nvPr>
        </p:nvGraphicFramePr>
        <p:xfrm>
          <a:off x="503238" y="1763713"/>
          <a:ext cx="9074648" cy="4544585"/>
        </p:xfrm>
        <a:graphic>
          <a:graphicData uri="http://schemas.openxmlformats.org/drawingml/2006/table">
            <a:tbl>
              <a:tblPr firstRow="1" bandRow="1">
                <a:tableStyleId>{B301B821-A1FF-4177-AEE7-76D212191A09}</a:tableStyleId>
              </a:tblPr>
              <a:tblGrid>
                <a:gridCol w="4286444"/>
                <a:gridCol w="4788204"/>
              </a:tblGrid>
              <a:tr h="475919">
                <a:tc>
                  <a:txBody>
                    <a:bodyPr/>
                    <a:lstStyle/>
                    <a:p>
                      <a:pPr algn="ctr"/>
                      <a:r>
                        <a:rPr lang="en-US" altLang="zh-TW" sz="2000" dirty="0" smtClean="0"/>
                        <a:t>Advantage</a:t>
                      </a:r>
                      <a:endParaRPr lang="zh-TW" altLang="en-US" sz="2000" dirty="0"/>
                    </a:p>
                  </a:txBody>
                  <a:tcPr marL="96051" marR="96051" marT="50398" marB="50398" anchor="ctr"/>
                </a:tc>
                <a:tc>
                  <a:txBody>
                    <a:bodyPr/>
                    <a:lstStyle/>
                    <a:p>
                      <a:pPr algn="ctr"/>
                      <a:r>
                        <a:rPr lang="en-US" altLang="zh-TW" sz="2000" dirty="0" smtClean="0"/>
                        <a:t>Weakness</a:t>
                      </a:r>
                      <a:endParaRPr lang="zh-TW" altLang="en-US" sz="2000" dirty="0"/>
                    </a:p>
                  </a:txBody>
                  <a:tcPr marL="96051" marR="96051" marT="50398" marB="50398" anchor="ctr"/>
                </a:tc>
              </a:tr>
              <a:tr h="4068666">
                <a:tc>
                  <a:txBody>
                    <a:bodyPr/>
                    <a:lstStyle/>
                    <a:p>
                      <a:pPr marL="285750" marR="0" indent="-285750" algn="l" defTabSz="914400" rtl="0" eaLnBrk="1" fontAlgn="auto" latinLnBrk="0" hangingPunct="1">
                        <a:lnSpc>
                          <a:spcPct val="100000"/>
                        </a:lnSpc>
                        <a:spcBef>
                          <a:spcPts val="0"/>
                        </a:spcBef>
                        <a:spcAft>
                          <a:spcPts val="1200"/>
                        </a:spcAft>
                        <a:buClrTx/>
                        <a:buSzTx/>
                        <a:buFont typeface="Arial" pitchFamily="34" charset="0"/>
                        <a:buChar char="•"/>
                        <a:tabLst/>
                        <a:defRPr/>
                      </a:pPr>
                      <a:r>
                        <a:rPr lang="en-US" altLang="zh-TW" sz="2000" dirty="0" smtClean="0"/>
                        <a:t>Focus on testing target application</a:t>
                      </a:r>
                    </a:p>
                    <a:p>
                      <a:pPr marL="285750" indent="-285750">
                        <a:spcAft>
                          <a:spcPts val="1200"/>
                        </a:spcAft>
                        <a:buFont typeface="Arial" pitchFamily="34" charset="0"/>
                        <a:buChar char="•"/>
                      </a:pPr>
                      <a:r>
                        <a:rPr lang="en-US" altLang="zh-TW" sz="2000" dirty="0" smtClean="0"/>
                        <a:t>Run python script, very</a:t>
                      </a:r>
                      <a:r>
                        <a:rPr lang="en-US" altLang="zh-TW" sz="2000" baseline="0" dirty="0" smtClean="0"/>
                        <a:t> easy to simulate random behaviors.</a:t>
                      </a:r>
                    </a:p>
                    <a:p>
                      <a:pPr marL="285750" indent="-285750">
                        <a:buFont typeface="Arial" pitchFamily="34" charset="0"/>
                        <a:buChar char="•"/>
                      </a:pPr>
                      <a:endParaRPr lang="en-US" altLang="zh-TW" sz="2000" baseline="0" dirty="0" smtClean="0"/>
                    </a:p>
                    <a:p>
                      <a:pPr marL="285750" indent="-285750">
                        <a:buFont typeface="Arial" pitchFamily="34" charset="0"/>
                        <a:buChar char="•"/>
                      </a:pPr>
                      <a:endParaRPr lang="zh-TW" altLang="en-US" sz="2000" dirty="0"/>
                    </a:p>
                  </a:txBody>
                  <a:tcPr marL="96051" marR="96051" marT="50398" marB="50398"/>
                </a:tc>
                <a:tc>
                  <a:txBody>
                    <a:bodyPr/>
                    <a:lstStyle/>
                    <a:p>
                      <a:pPr marL="285750" indent="-285750">
                        <a:buFont typeface="Arial" pitchFamily="34" charset="0"/>
                        <a:buChar char="•"/>
                      </a:pPr>
                      <a:r>
                        <a:rPr lang="en-US" altLang="zh-TW" sz="2000" dirty="0" smtClean="0">
                          <a:solidFill>
                            <a:srgbClr val="FF0000"/>
                          </a:solidFill>
                        </a:rPr>
                        <a:t>Not stop and report error when target</a:t>
                      </a:r>
                      <a:r>
                        <a:rPr lang="en-US" altLang="zh-TW" sz="2000" baseline="0" dirty="0" smtClean="0">
                          <a:solidFill>
                            <a:srgbClr val="FF0000"/>
                          </a:solidFill>
                        </a:rPr>
                        <a:t> application crash</a:t>
                      </a:r>
                      <a:r>
                        <a:rPr lang="en-US" altLang="zh-TW" sz="2000" baseline="0" dirty="0" smtClean="0"/>
                        <a:t> due to </a:t>
                      </a:r>
                      <a:r>
                        <a:rPr lang="en-US" altLang="zh-TW" sz="2000" dirty="0" smtClean="0"/>
                        <a:t>unhandled exception or ANR.</a:t>
                      </a:r>
                    </a:p>
                    <a:p>
                      <a:pPr marL="742950" lvl="1" indent="-285750">
                        <a:buFont typeface="Arial" pitchFamily="34" charset="0"/>
                        <a:buChar char="•"/>
                      </a:pPr>
                      <a:r>
                        <a:rPr lang="en-US" altLang="zh-TW" sz="2000" dirty="0" smtClean="0"/>
                        <a:t>Solution: parse log on python script!</a:t>
                      </a:r>
                    </a:p>
                    <a:p>
                      <a:pPr marL="285750" lvl="0" indent="-285750">
                        <a:spcBef>
                          <a:spcPts val="1200"/>
                        </a:spcBef>
                        <a:buFont typeface="Arial" pitchFamily="34" charset="0"/>
                        <a:buChar char="•"/>
                      </a:pPr>
                      <a:r>
                        <a:rPr lang="en-US" altLang="zh-TW" sz="2000" dirty="0" smtClean="0"/>
                        <a:t>“</a:t>
                      </a:r>
                      <a:r>
                        <a:rPr lang="en-US" altLang="zh-TW" sz="2000" dirty="0" err="1" smtClean="0"/>
                        <a:t>Crtl</a:t>
                      </a:r>
                      <a:r>
                        <a:rPr lang="en-US" altLang="zh-TW" sz="2000" dirty="0" smtClean="0"/>
                        <a:t> + C ” to leave monkey runner will cause some exception when</a:t>
                      </a:r>
                      <a:r>
                        <a:rPr lang="en-US" altLang="zh-TW" sz="2000" baseline="0" dirty="0" smtClean="0"/>
                        <a:t> performing </a:t>
                      </a:r>
                      <a:r>
                        <a:rPr lang="en-US" altLang="zh-TW" sz="2000" dirty="0" smtClean="0"/>
                        <a:t>monkey runner again.</a:t>
                      </a:r>
                    </a:p>
                    <a:p>
                      <a:pPr marL="742950" marR="0" lvl="1"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TW" sz="2000" dirty="0" smtClean="0"/>
                        <a:t>Solution: run again.</a:t>
                      </a:r>
                    </a:p>
                    <a:p>
                      <a:pPr marL="285750" lvl="0" indent="-285750">
                        <a:spcBef>
                          <a:spcPts val="1200"/>
                        </a:spcBef>
                        <a:buFont typeface="Arial" pitchFamily="34" charset="0"/>
                        <a:buChar char="•"/>
                      </a:pPr>
                      <a:r>
                        <a:rPr lang="en-US" altLang="zh-TW" sz="2000" dirty="0" smtClean="0"/>
                        <a:t>Different devices</a:t>
                      </a:r>
                      <a:r>
                        <a:rPr lang="en-US" altLang="zh-TW" sz="2000" baseline="0" dirty="0" smtClean="0"/>
                        <a:t> have different (</a:t>
                      </a:r>
                      <a:r>
                        <a:rPr lang="en-US" altLang="zh-TW" sz="2000" baseline="0" dirty="0" err="1" smtClean="0"/>
                        <a:t>x,y</a:t>
                      </a:r>
                      <a:r>
                        <a:rPr lang="en-US" altLang="zh-TW" sz="2000" baseline="0" dirty="0" smtClean="0"/>
                        <a:t>) range. </a:t>
                      </a:r>
                      <a:r>
                        <a:rPr lang="en-US" altLang="zh-TW" sz="2000" baseline="0" dirty="0" smtClean="0">
                          <a:solidFill>
                            <a:srgbClr val="FF0000"/>
                          </a:solidFill>
                        </a:rPr>
                        <a:t>You have to write different python script</a:t>
                      </a:r>
                      <a:r>
                        <a:rPr lang="en-US" altLang="zh-TW" sz="2000" dirty="0" smtClean="0">
                          <a:solidFill>
                            <a:srgbClr val="FF0000"/>
                          </a:solidFill>
                        </a:rPr>
                        <a:t> for different devices</a:t>
                      </a:r>
                      <a:r>
                        <a:rPr lang="en-US" altLang="zh-TW" sz="2000" dirty="0" smtClean="0"/>
                        <a:t>.</a:t>
                      </a:r>
                      <a:r>
                        <a:rPr lang="en-US" altLang="zh-TW" sz="2000" baseline="0" dirty="0" smtClean="0"/>
                        <a:t> </a:t>
                      </a:r>
                      <a:endParaRPr lang="zh-TW" altLang="en-US" sz="2000" dirty="0"/>
                    </a:p>
                  </a:txBody>
                  <a:tcPr marL="96051" marR="96051" marT="50398" marB="50398"/>
                </a:tc>
              </a:tr>
            </a:tbl>
          </a:graphicData>
        </a:graphic>
      </p:graphicFrame>
      <p:sp>
        <p:nvSpPr>
          <p:cNvPr id="6" name="日期版面配置區 5"/>
          <p:cNvSpPr>
            <a:spLocks noGrp="1"/>
          </p:cNvSpPr>
          <p:nvPr>
            <p:ph type="dt" sz="half" idx="10"/>
          </p:nvPr>
        </p:nvSpPr>
        <p:spPr/>
        <p:txBody>
          <a:bodyPr/>
          <a:lstStyle/>
          <a:p>
            <a:fld id="{23A435FD-D308-4807-AB2B-E5C67EEB3BEA}" type="datetime2">
              <a:rPr lang="en-US" altLang="zh-TW" smtClean="0"/>
              <a:pPr/>
              <a:t>Wednesday, August 17, 2016</a:t>
            </a:fld>
            <a:endParaRPr lang="en-US" dirty="0"/>
          </a:p>
        </p:txBody>
      </p:sp>
      <p:sp>
        <p:nvSpPr>
          <p:cNvPr id="4" name="頁尾版面配置區 3"/>
          <p:cNvSpPr>
            <a:spLocks noGrp="1"/>
          </p:cNvSpPr>
          <p:nvPr>
            <p:ph type="ftr" sz="quarter" idx="11"/>
          </p:nvPr>
        </p:nvSpPr>
        <p:spPr/>
        <p:txBody>
          <a:bodyPr/>
          <a:lstStyle/>
          <a:p>
            <a:r>
              <a:rPr lang="en-US" smtClean="0"/>
              <a:t>Quanta Computer Confidential</a:t>
            </a:r>
            <a:endParaRPr lang="en-US" dirty="0"/>
          </a:p>
        </p:txBody>
      </p:sp>
      <p:sp>
        <p:nvSpPr>
          <p:cNvPr id="5" name="投影片編號版面配置區 4"/>
          <p:cNvSpPr>
            <a:spLocks noGrp="1"/>
          </p:cNvSpPr>
          <p:nvPr>
            <p:ph type="sldNum" sz="quarter" idx="12"/>
          </p:nvPr>
        </p:nvSpPr>
        <p:spPr/>
        <p:txBody>
          <a:bodyPr/>
          <a:lstStyle/>
          <a:p>
            <a:pPr>
              <a:defRPr/>
            </a:pPr>
            <a:fld id="{F265C751-B232-44D5-9A84-64DCEC05343A}" type="slidenum">
              <a:rPr lang="zh-TW" altLang="en-US" smtClean="0"/>
              <a:pPr>
                <a:defRPr/>
              </a:pPr>
              <a:t>46</a:t>
            </a:fld>
            <a:endParaRPr lang="en-US" altLang="zh-TW" dirty="0"/>
          </a:p>
        </p:txBody>
      </p:sp>
      <p:sp>
        <p:nvSpPr>
          <p:cNvPr id="8" name="文字方塊 7"/>
          <p:cNvSpPr txBox="1"/>
          <p:nvPr/>
        </p:nvSpPr>
        <p:spPr>
          <a:xfrm>
            <a:off x="421280" y="6709681"/>
            <a:ext cx="7825771" cy="378777"/>
          </a:xfrm>
          <a:prstGeom prst="rect">
            <a:avLst/>
          </a:prstGeom>
          <a:noFill/>
        </p:spPr>
        <p:txBody>
          <a:bodyPr wrap="none" lIns="100794" tIns="50397" rIns="100794" bIns="50397" rtlCol="0">
            <a:spAutoFit/>
          </a:bodyPr>
          <a:lstStyle/>
          <a:p>
            <a:r>
              <a:rPr lang="en-US" altLang="zh-TW" dirty="0">
                <a:solidFill>
                  <a:schemeClr val="bg1">
                    <a:lumMod val="50000"/>
                  </a:schemeClr>
                </a:solidFill>
              </a:rPr>
              <a:t>Reference: </a:t>
            </a:r>
            <a:r>
              <a:rPr lang="en-US" altLang="zh-TW" dirty="0">
                <a:solidFill>
                  <a:schemeClr val="bg1">
                    <a:lumMod val="50000"/>
                  </a:schemeClr>
                </a:solidFill>
                <a:hlinkClick r:id="rId2"/>
              </a:rPr>
              <a:t>https://developer.android.com/studio/test/monkeyrunner/index.html</a:t>
            </a:r>
            <a:endParaRPr lang="zh-TW" altLang="en-US" dirty="0">
              <a:solidFill>
                <a:schemeClr val="bg1">
                  <a:lumMod val="50000"/>
                </a:schemeClr>
              </a:solidFill>
            </a:endParaRPr>
          </a:p>
        </p:txBody>
      </p:sp>
    </p:spTree>
    <p:extLst>
      <p:ext uri="{BB962C8B-B14F-4D97-AF65-F5344CB8AC3E}">
        <p14:creationId xmlns:p14="http://schemas.microsoft.com/office/powerpoint/2010/main" val="83764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err="1" smtClean="0"/>
              <a:t>StrictMode</a:t>
            </a:r>
            <a:endParaRPr lang="zh-TW" altLang="en-US" dirty="0"/>
          </a:p>
        </p:txBody>
      </p:sp>
    </p:spTree>
    <p:extLst>
      <p:ext uri="{BB962C8B-B14F-4D97-AF65-F5344CB8AC3E}">
        <p14:creationId xmlns:p14="http://schemas.microsoft.com/office/powerpoint/2010/main" val="2669568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err="1"/>
              <a:t>StrictMode</a:t>
            </a:r>
            <a:endParaRPr lang="en-US" dirty="0"/>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To catch accidental disk or network access on the application's main thread, where UI operations are received and animations take place.</a:t>
            </a:r>
          </a:p>
          <a:p>
            <a:pPr lvl="0"/>
            <a:r>
              <a:rPr lang="en-US"/>
              <a:t>Keeping disk and network operations off the main thread makes for much smoother, more responsive applications.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StrictMode</a:t>
            </a:r>
          </a:p>
        </p:txBody>
      </p:sp>
      <p:sp>
        <p:nvSpPr>
          <p:cNvPr id="5" name="內容版面配置區 4"/>
          <p:cNvSpPr>
            <a:spLocks noGrp="1"/>
          </p:cNvSpPr>
          <p:nvPr>
            <p:ph idx="1"/>
          </p:nvPr>
        </p:nvSpPr>
        <p:spPr/>
        <p:txBody>
          <a:bodyPr/>
          <a:lstStyle/>
          <a:p>
            <a:endParaRPr lang="zh-TW" altLang="en-US"/>
          </a:p>
        </p:txBody>
      </p:sp>
      <p:sp>
        <p:nvSpPr>
          <p:cNvPr id="3" name="文字方塊 2"/>
          <p:cNvSpPr txBox="1"/>
          <p:nvPr/>
        </p:nvSpPr>
        <p:spPr>
          <a:xfrm>
            <a:off x="1920239" y="1920239"/>
            <a:ext cx="6428880" cy="2840040"/>
          </a:xfrm>
          <a:prstGeom prst="rect">
            <a:avLst/>
          </a:prstGeom>
          <a:solidFill>
            <a:srgbClr val="F7F7F7"/>
          </a:solidFill>
          <a:ln>
            <a:noFill/>
          </a:ln>
        </p:spPr>
        <p:txBody>
          <a:bodyPr vert="horz" wrap="none" lIns="90000" tIns="45000" rIns="90000" bIns="45000" anchorCtr="0" compatLnSpc="0"/>
          <a:lstStyle/>
          <a:p>
            <a:pPr marL="0" marR="0" lvl="0" indent="0" algn="l" rtl="0" hangingPunct="0">
              <a:lnSpc>
                <a:spcPct val="100000"/>
              </a:lnSpc>
              <a:spcBef>
                <a:spcPts val="0"/>
              </a:spcBef>
              <a:spcAft>
                <a:spcPts val="0"/>
              </a:spcAft>
              <a:buNone/>
              <a:tabLst/>
            </a:pPr>
            <a:endParaRPr lang="en-US" sz="1000" b="0" i="0" u="none" strike="noStrike" kern="1200" cap="none">
              <a:ln>
                <a:noFill/>
              </a:ln>
              <a:latin typeface="Liberation Mono" pitchFamily="49"/>
              <a:ea typeface="Liberation Mono" pitchFamily="49"/>
              <a:cs typeface="Liberation Mono" pitchFamily="49"/>
            </a:endParaRPr>
          </a:p>
          <a:p>
            <a:pPr marL="0" marR="0" lvl="0" indent="0" algn="l" rtl="0" hangingPunct="0">
              <a:lnSpc>
                <a:spcPct val="100000"/>
              </a:lnSpc>
              <a:spcBef>
                <a:spcPts val="0"/>
              </a:spcBef>
              <a:spcAft>
                <a:spcPts val="0"/>
              </a:spcAft>
              <a:buNone/>
              <a:tabLst/>
            </a:pPr>
            <a:r>
              <a:rPr lang="en-US" sz="1000" b="0" i="0" u="none" strike="noStrike" kern="1200" cap="none">
                <a:ln>
                  <a:noFill/>
                </a:ln>
                <a:solidFill>
                  <a:srgbClr val="9933FF"/>
                </a:solidFill>
                <a:latin typeface="Liberation Mono" pitchFamily="49"/>
                <a:ea typeface="Liberation Mono" pitchFamily="49"/>
                <a:cs typeface="Liberation Mono" pitchFamily="49"/>
              </a:rPr>
              <a:t>public void</a:t>
            </a:r>
            <a:r>
              <a:rPr lang="en-US" sz="1000" b="0" i="0" u="none" strike="noStrike" kern="1200" cap="none">
                <a:ln>
                  <a:noFill/>
                </a:ln>
                <a:latin typeface="Liberation Mono" pitchFamily="49"/>
                <a:ea typeface="Liberation Mono" pitchFamily="49"/>
                <a:cs typeface="Liberation Mono" pitchFamily="49"/>
              </a:rPr>
              <a:t> onCreate() {</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if (DEVELOPER_MODE) {</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StrictMode.setThreadPolicy(</a:t>
            </a:r>
            <a:r>
              <a:rPr lang="en-US" sz="1000" b="0" i="0" u="none" strike="noStrike" kern="1200" cap="none">
                <a:ln>
                  <a:noFill/>
                </a:ln>
                <a:solidFill>
                  <a:srgbClr val="9933FF"/>
                </a:solidFill>
                <a:latin typeface="Liberation Mono" pitchFamily="49"/>
                <a:ea typeface="Liberation Mono" pitchFamily="49"/>
                <a:cs typeface="Liberation Mono" pitchFamily="49"/>
              </a:rPr>
              <a:t>new</a:t>
            </a:r>
            <a:r>
              <a:rPr lang="en-US" sz="1000" b="0" i="0" u="none" strike="noStrike" kern="1200" cap="none">
                <a:ln>
                  <a:noFill/>
                </a:ln>
                <a:latin typeface="Liberation Mono" pitchFamily="49"/>
                <a:ea typeface="Liberation Mono" pitchFamily="49"/>
                <a:cs typeface="Liberation Mono" pitchFamily="49"/>
              </a:rPr>
              <a:t> StrictMode.ThreadPolicy.Builder()</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.detectDiskReads()</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.detectDiskWrites()</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.detectNetwork()   // or .detectAll() for all detectable problems</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.penaltyLog()</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.build());</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StrictMode.setVmPolicy(</a:t>
            </a:r>
            <a:r>
              <a:rPr lang="en-US" sz="1000" b="0" i="0" u="none" strike="noStrike" kern="1200" cap="none">
                <a:ln>
                  <a:noFill/>
                </a:ln>
                <a:solidFill>
                  <a:srgbClr val="9933FF"/>
                </a:solidFill>
                <a:latin typeface="Liberation Mono" pitchFamily="49"/>
                <a:ea typeface="Liberation Mono" pitchFamily="49"/>
                <a:cs typeface="Liberation Mono" pitchFamily="49"/>
              </a:rPr>
              <a:t>new</a:t>
            </a:r>
            <a:r>
              <a:rPr lang="en-US" sz="1000" b="0" i="0" u="none" strike="noStrike" kern="1200" cap="none">
                <a:ln>
                  <a:noFill/>
                </a:ln>
                <a:latin typeface="Liberation Mono" pitchFamily="49"/>
                <a:ea typeface="Liberation Mono" pitchFamily="49"/>
                <a:cs typeface="Liberation Mono" pitchFamily="49"/>
              </a:rPr>
              <a:t> StrictMode.VmPolicy.Builder()</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.detectLeakedSqlLiteObjects()</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.detectLeakedClosableObjects()</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.penaltyLog()</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.penaltyDeath()</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.build());</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     </a:t>
            </a:r>
            <a:r>
              <a:rPr lang="en-US" sz="1000" b="0" i="0" u="none" strike="noStrike" kern="1200" cap="none">
                <a:ln>
                  <a:noFill/>
                </a:ln>
                <a:solidFill>
                  <a:srgbClr val="9933FF"/>
                </a:solidFill>
                <a:latin typeface="Liberation Mono" pitchFamily="49"/>
                <a:ea typeface="Liberation Mono" pitchFamily="49"/>
                <a:cs typeface="Liberation Mono" pitchFamily="49"/>
              </a:rPr>
              <a:t>super</a:t>
            </a:r>
            <a:r>
              <a:rPr lang="en-US" sz="1000" b="0" i="0" u="none" strike="noStrike" kern="1200" cap="none">
                <a:ln>
                  <a:noFill/>
                </a:ln>
                <a:latin typeface="Liberation Mono" pitchFamily="49"/>
                <a:ea typeface="Liberation Mono" pitchFamily="49"/>
                <a:cs typeface="Liberation Mono" pitchFamily="49"/>
              </a:rPr>
              <a:t>.onCreate();</a:t>
            </a:r>
          </a:p>
          <a:p>
            <a:pPr marL="0" marR="0" lvl="0" indent="0" algn="l" rtl="0" hangingPunct="0">
              <a:lnSpc>
                <a:spcPct val="100000"/>
              </a:lnSpc>
              <a:spcBef>
                <a:spcPts val="0"/>
              </a:spcBef>
              <a:spcAft>
                <a:spcPts val="0"/>
              </a:spcAft>
              <a:buNone/>
              <a:tabLst/>
            </a:pPr>
            <a:r>
              <a:rPr lang="en-US" sz="1000" b="0" i="0" u="none" strike="noStrike" kern="1200" cap="none">
                <a:ln>
                  <a:noFill/>
                </a:ln>
                <a:latin typeface="Liberation Mono" pitchFamily="49"/>
                <a:ea typeface="Liberation Mono" pitchFamily="49"/>
                <a:cs typeface="Liberation Mono" pitchFamily="49"/>
              </a:rPr>
              <a:t>}</a:t>
            </a:r>
          </a:p>
          <a:p>
            <a:pPr marL="0" marR="0" lvl="0" indent="0" algn="l" rtl="0" hangingPunct="0">
              <a:lnSpc>
                <a:spcPct val="100000"/>
              </a:lnSpc>
              <a:spcBef>
                <a:spcPts val="0"/>
              </a:spcBef>
              <a:spcAft>
                <a:spcPts val="0"/>
              </a:spcAft>
              <a:buNone/>
              <a:tabLst/>
            </a:pPr>
            <a:endParaRPr lang="en-US" sz="1000" b="0" i="0" u="none" strike="noStrike" kern="1200" cap="none">
              <a:ln>
                <a:noFill/>
              </a:ln>
              <a:latin typeface="Liberation Mono" pitchFamily="49"/>
              <a:ea typeface="Liberation Mono" pitchFamily="49"/>
              <a:cs typeface="Liberation Mono" pitchFamily="49"/>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Memory Leak Debug Tool</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On Android Studio, We can use Android Device Monitor to analysis the allocated memory.</a:t>
            </a:r>
          </a:p>
          <a:p>
            <a:pPr lvl="0"/>
            <a:r>
              <a:rPr lang="en-US" i="1">
                <a:solidFill>
                  <a:srgbClr val="666666"/>
                </a:solidFill>
              </a:rPr>
              <a:t>Tools &gt;&gt; Android &gt;&gt; Android Device Monitor</a:t>
            </a:r>
          </a:p>
          <a:p>
            <a:pPr lvl="0"/>
            <a:r>
              <a:rPr lang="en-US" b="1"/>
              <a:t>Hint:</a:t>
            </a:r>
            <a:r>
              <a:rPr lang="en-US"/>
              <a:t> On Eclipse, you can try to use MAT - Memory Analyzer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Useful reference:</a:t>
            </a:r>
          </a:p>
        </p:txBody>
      </p:sp>
      <p:sp>
        <p:nvSpPr>
          <p:cNvPr id="3" name="副標題 2"/>
          <p:cNvSpPr txBox="1">
            <a:spLocks noGrp="1"/>
          </p:cNvSpPr>
          <p:nvPr>
            <p:ph idx="1"/>
          </p:nvPr>
        </p:nvSpPr>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en-US" sz="1600" dirty="0"/>
              <a:t>- </a:t>
            </a:r>
            <a:r>
              <a:rPr lang="en-US" sz="1600" dirty="0">
                <a:hlinkClick r:id="rId3"/>
              </a:rPr>
              <a:t>https://developer.android.com/training/testing.html</a:t>
            </a:r>
          </a:p>
          <a:p>
            <a:pPr marL="0" lvl="0" indent="0" algn="l">
              <a:buNone/>
            </a:pPr>
            <a:r>
              <a:rPr lang="en-US" sz="1600" dirty="0"/>
              <a:t>- </a:t>
            </a:r>
            <a:r>
              <a:rPr lang="en-US" sz="1600" dirty="0">
                <a:hlinkClick r:id="rId4"/>
              </a:rPr>
              <a:t>https://stuff.mit.edu/afs/sipb/project/android/docs/tools/testing/activity_test.html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pPr lvl="0"/>
            <a:r>
              <a:rPr lang="en-US" altLang="zh-TW" dirty="0" smtClean="0">
                <a:solidFill>
                  <a:srgbClr val="FFFF00"/>
                </a:solidFill>
              </a:rPr>
              <a:t>Any Questions?</a:t>
            </a:r>
            <a:endParaRPr lang="zh-TW" altLang="en-US"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pic>
        <p:nvPicPr>
          <p:cNvPr id="2" name="圖片 1"/>
          <p:cNvPicPr>
            <a:picLocks noChangeAspect="1"/>
          </p:cNvPicPr>
          <p:nvPr/>
        </p:nvPicPr>
        <p:blipFill>
          <a:blip r:embed="rId3">
            <a:lum/>
            <a:alphaModFix/>
          </a:blip>
          <a:srcRect/>
          <a:stretch>
            <a:fillRect/>
          </a:stretch>
        </p:blipFill>
        <p:spPr>
          <a:xfrm>
            <a:off x="274320" y="182880"/>
            <a:ext cx="9601200" cy="6492240"/>
          </a:xfrm>
          <a:prstGeom prst="rect">
            <a:avLst/>
          </a:prstGeom>
          <a:noFill/>
          <a:ln>
            <a:noFill/>
          </a:ln>
        </p:spPr>
      </p:pic>
      <p:sp>
        <p:nvSpPr>
          <p:cNvPr id="5" name="標題 4"/>
          <p:cNvSpPr>
            <a:spLocks noGrp="1"/>
          </p:cNvSpPr>
          <p:nvPr>
            <p:ph type="title"/>
          </p:nvPr>
        </p:nvSpPr>
        <p:spPr/>
        <p:txBody>
          <a:bodyPr/>
          <a:lstStyle/>
          <a:p>
            <a:endParaRPr lang="zh-TW" altLang="en-US"/>
          </a:p>
        </p:txBody>
      </p:sp>
      <p:sp>
        <p:nvSpPr>
          <p:cNvPr id="6" name="內容版面配置區 5"/>
          <p:cNvSpPr>
            <a:spLocks noGrp="1"/>
          </p:cNvSpPr>
          <p:nvPr>
            <p:ph idx="1"/>
          </p:nvPr>
        </p:nvSpPr>
        <p:spPr/>
        <p:txBody>
          <a:bodyPr/>
          <a:lstStyle/>
          <a:p>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BugSense (Splunk MINT)</a:t>
            </a:r>
          </a:p>
        </p:txBody>
      </p:sp>
      <p:sp>
        <p:nvSpPr>
          <p:cNvPr id="3" name="文字版面配置區 2"/>
          <p:cNvSpPr txBox="1">
            <a:spLocks noGrp="1"/>
          </p:cNvSpPr>
          <p:nvPr>
            <p:ph idx="1"/>
          </p:nvPr>
        </p:nvSpPr>
        <p:spPr/>
        <p:txBody>
          <a:bodyPr>
            <a:normAutofit lnSpcReduction="100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The Splunk MINT SDK will collect crash, performance and usage data for your app and send it to our Cloud servers.</a:t>
            </a:r>
          </a:p>
          <a:p>
            <a:pPr lvl="0"/>
            <a:endParaRPr lang="en-US"/>
          </a:p>
          <a:p>
            <a:pPr lvl="0"/>
            <a:r>
              <a:rPr lang="en-US"/>
              <a:t>Disadvantages:</a:t>
            </a:r>
          </a:p>
          <a:p>
            <a:pPr lvl="1" rtl="0" hangingPunct="0"/>
            <a:r>
              <a:rPr lang="en-US"/>
              <a:t>It require Internet Permission, and always connect to the Internet.</a:t>
            </a:r>
          </a:p>
          <a:p>
            <a:pPr lvl="1" rtl="0" hangingPunct="0"/>
            <a:r>
              <a:rPr lang="en-US"/>
              <a:t>It only provide the record when Exception happens. sometimes, it is not enough for debugging.</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2" name="圖片 1"/>
          <p:cNvPicPr>
            <a:picLocks noChangeAspect="1"/>
          </p:cNvPicPr>
          <p:nvPr/>
        </p:nvPicPr>
        <p:blipFill>
          <a:blip r:embed="rId3">
            <a:lum/>
            <a:alphaModFix/>
          </a:blip>
          <a:srcRect/>
          <a:stretch>
            <a:fillRect/>
          </a:stretch>
        </p:blipFill>
        <p:spPr>
          <a:xfrm>
            <a:off x="396720" y="323280"/>
            <a:ext cx="9343800" cy="6905160"/>
          </a:xfrm>
          <a:prstGeom prst="rect">
            <a:avLst/>
          </a:prstGeom>
          <a:noFill/>
          <a:ln>
            <a:noFill/>
          </a:ln>
        </p:spPr>
      </p:pic>
      <p:sp>
        <p:nvSpPr>
          <p:cNvPr id="5" name="標題 4"/>
          <p:cNvSpPr>
            <a:spLocks noGrp="1"/>
          </p:cNvSpPr>
          <p:nvPr>
            <p:ph type="title"/>
          </p:nvPr>
        </p:nvSpPr>
        <p:spPr/>
        <p:txBody>
          <a:bodyPr/>
          <a:lstStyle/>
          <a:p>
            <a:endParaRPr lang="zh-TW" altLang="en-US"/>
          </a:p>
        </p:txBody>
      </p:sp>
      <p:sp>
        <p:nvSpPr>
          <p:cNvPr id="6" name="內容版面配置區 5"/>
          <p:cNvSpPr>
            <a:spLocks noGrp="1"/>
          </p:cNvSpPr>
          <p:nvPr>
            <p:ph idx="1"/>
          </p:nvPr>
        </p:nvSpPr>
        <p:spPr/>
        <p:txBody>
          <a:bodyPr/>
          <a:lstStyle/>
          <a:p>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標題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ACRA</a:t>
            </a:r>
          </a:p>
        </p:txBody>
      </p:sp>
      <p:sp>
        <p:nvSpPr>
          <p:cNvPr id="3" name="文字版面配置區 2"/>
          <p:cNvSpPr txBox="1">
            <a:spLocks noGrp="1"/>
          </p:cNvSpPr>
          <p:nvPr>
            <p:ph idx="1"/>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a:t>ACRA is a Open Source project similar to BugSense. The License is Apache 2.0</a:t>
            </a:r>
          </a:p>
          <a:p>
            <a:pPr lvl="0"/>
            <a:r>
              <a:rPr lang="en-US"/>
              <a:t>Please refer: </a:t>
            </a:r>
            <a:r>
              <a:rPr lang="en-US">
                <a:hlinkClick r:id="rId3"/>
              </a:rPr>
              <a:t>https://github.com/ACRA/acra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271</TotalTime>
  <Words>2094</Words>
  <Application>Microsoft Office PowerPoint</Application>
  <PresentationFormat>自訂</PresentationFormat>
  <Paragraphs>359</Paragraphs>
  <Slides>51</Slides>
  <Notes>35</Notes>
  <HiddenSlides>0</HiddenSlides>
  <MMClips>0</MMClips>
  <ScaleCrop>false</ScaleCrop>
  <HeadingPairs>
    <vt:vector size="4" baseType="variant">
      <vt:variant>
        <vt:lpstr>佈景主題</vt:lpstr>
      </vt:variant>
      <vt:variant>
        <vt:i4>1</vt:i4>
      </vt:variant>
      <vt:variant>
        <vt:lpstr>投影片標題</vt:lpstr>
      </vt:variant>
      <vt:variant>
        <vt:i4>51</vt:i4>
      </vt:variant>
    </vt:vector>
  </HeadingPairs>
  <TitlesOfParts>
    <vt:vector size="52" baseType="lpstr">
      <vt:lpstr>Office 佈景主題</vt:lpstr>
      <vt:lpstr>Android Testing/Debugging</vt:lpstr>
      <vt:lpstr>Testing Environment</vt:lpstr>
      <vt:lpstr>Debug</vt:lpstr>
      <vt:lpstr>LogCat</vt:lpstr>
      <vt:lpstr>Memory Leak Debug Tool</vt:lpstr>
      <vt:lpstr>PowerPoint 簡報</vt:lpstr>
      <vt:lpstr>BugSense (Splunk MINT)</vt:lpstr>
      <vt:lpstr>PowerPoint 簡報</vt:lpstr>
      <vt:lpstr>ACRA</vt:lpstr>
      <vt:lpstr>Store Runtime Log to File</vt:lpstr>
      <vt:lpstr>Testing</vt:lpstr>
      <vt:lpstr>Unit Testing</vt:lpstr>
      <vt:lpstr>Unit Testing</vt:lpstr>
      <vt:lpstr>Unit Testing</vt:lpstr>
      <vt:lpstr>Unit Testing</vt:lpstr>
      <vt:lpstr>Unit Testing</vt:lpstr>
      <vt:lpstr>Unit Testing</vt:lpstr>
      <vt:lpstr>Unit Testing</vt:lpstr>
      <vt:lpstr>Unit Testing</vt:lpstr>
      <vt:lpstr>Unit Testing</vt:lpstr>
      <vt:lpstr>UI Testing</vt:lpstr>
      <vt:lpstr>UI Testing via Espresso</vt:lpstr>
      <vt:lpstr>UI Testing via Espresso</vt:lpstr>
      <vt:lpstr>UI Testing via Espresso</vt:lpstr>
      <vt:lpstr>UI Testing via Espresso</vt:lpstr>
      <vt:lpstr>UI Testing via Espresso</vt:lpstr>
      <vt:lpstr>UI Testing via Espresso</vt:lpstr>
      <vt:lpstr>UI Testing via Espresso</vt:lpstr>
      <vt:lpstr>UI Testing via Espresso</vt:lpstr>
      <vt:lpstr>UI Testing via UI Automator Viewer</vt:lpstr>
      <vt:lpstr>Monkey Testing</vt:lpstr>
      <vt:lpstr>Outline</vt:lpstr>
      <vt:lpstr>Monkey Testing</vt:lpstr>
      <vt:lpstr>Why Monkey Test?</vt:lpstr>
      <vt:lpstr>Basic Monkey Test</vt:lpstr>
      <vt:lpstr>Monkey Test with script</vt:lpstr>
      <vt:lpstr>PowerPoint 簡報</vt:lpstr>
      <vt:lpstr>Monkey Test with script</vt:lpstr>
      <vt:lpstr>Monkey Runner</vt:lpstr>
      <vt:lpstr>MonkeyRunner</vt:lpstr>
      <vt:lpstr>MonkeyRunner: Python API Modules</vt:lpstr>
      <vt:lpstr>Monkeyrunner APIs:</vt:lpstr>
      <vt:lpstr>MonkeyDevices APIs</vt:lpstr>
      <vt:lpstr>MonkeyImage</vt:lpstr>
      <vt:lpstr>MonkeyRunner: ANR/Exception Detection</vt:lpstr>
      <vt:lpstr>Monkey runner</vt:lpstr>
      <vt:lpstr>StrictMode</vt:lpstr>
      <vt:lpstr>StrictMode</vt:lpstr>
      <vt:lpstr>StrictMode</vt:lpstr>
      <vt:lpstr>Useful reference:</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Tsung-Yi Tsai (蔡宗益)</dc:creator>
  <cp:lastModifiedBy>Tsung-Yi Tsai (蔡宗益)</cp:lastModifiedBy>
  <cp:revision>11</cp:revision>
  <dcterms:created xsi:type="dcterms:W3CDTF">2015-08-06T10:09:14Z</dcterms:created>
  <dcterms:modified xsi:type="dcterms:W3CDTF">2016-08-17T02:45:28Z</dcterms:modified>
</cp:coreProperties>
</file>