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0" r:id="rId1"/>
  </p:sldMasterIdLst>
  <p:notesMasterIdLst>
    <p:notesMasterId r:id="rId19"/>
  </p:notesMasterIdLst>
  <p:sldIdLst>
    <p:sldId id="256" r:id="rId2"/>
    <p:sldId id="260" r:id="rId3"/>
    <p:sldId id="259" r:id="rId4"/>
    <p:sldId id="257" r:id="rId5"/>
    <p:sldId id="268" r:id="rId6"/>
    <p:sldId id="262" r:id="rId7"/>
    <p:sldId id="258" r:id="rId8"/>
    <p:sldId id="261" r:id="rId9"/>
    <p:sldId id="264" r:id="rId10"/>
    <p:sldId id="265" r:id="rId11"/>
    <p:sldId id="270" r:id="rId12"/>
    <p:sldId id="271" r:id="rId13"/>
    <p:sldId id="272" r:id="rId14"/>
    <p:sldId id="267" r:id="rId15"/>
    <p:sldId id="266" r:id="rId16"/>
    <p:sldId id="269" r:id="rId17"/>
    <p:sldId id="273" r:id="rId1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84759-27A3-4583-82FE-3302494C25B0}" type="datetimeFigureOut">
              <a:rPr lang="fr-BE" smtClean="0"/>
              <a:t>14-03-23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3B710-5662-4756-8C60-8390DAB1DB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715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e lib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e lib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e lib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e libre 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e libre 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e lib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3D32BD-2816-40EA-A1D4-049D8722E489}" type="datetimeFigureOut">
              <a:rPr lang="fr-BE" smtClean="0"/>
              <a:t>14-03-23</a:t>
            </a:fld>
            <a:endParaRPr lang="fr-BE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057DFA9-ED63-4286-B1A2-9B4DCA647A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514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3D32BD-2816-40EA-A1D4-049D8722E489}" type="datetimeFigureOut">
              <a:rPr lang="fr-BE" smtClean="0"/>
              <a:t>14-03-23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057DFA9-ED63-4286-B1A2-9B4DCA647A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795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3D32BD-2816-40EA-A1D4-049D8722E489}" type="datetimeFigureOut">
              <a:rPr lang="fr-BE" smtClean="0"/>
              <a:t>14-03-23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057DFA9-ED63-4286-B1A2-9B4DCA647A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15206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3D32BD-2816-40EA-A1D4-049D8722E489}" type="datetimeFigureOut">
              <a:rPr lang="fr-BE" smtClean="0"/>
              <a:t>14-03-23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057DFA9-ED63-4286-B1A2-9B4DCA647A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9641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3D32BD-2816-40EA-A1D4-049D8722E489}" type="datetimeFigureOut">
              <a:rPr lang="fr-BE" smtClean="0"/>
              <a:t>14-03-23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057DFA9-ED63-4286-B1A2-9B4DCA647A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9234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3D32BD-2816-40EA-A1D4-049D8722E489}" type="datetimeFigureOut">
              <a:rPr lang="fr-BE" smtClean="0"/>
              <a:t>14-03-23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057DFA9-ED63-4286-B1A2-9B4DCA647A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2180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3D32BD-2816-40EA-A1D4-049D8722E489}" type="datetimeFigureOut">
              <a:rPr lang="fr-BE" smtClean="0"/>
              <a:t>14-03-23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057DFA9-ED63-4286-B1A2-9B4DCA647A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14035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3D32BD-2816-40EA-A1D4-049D8722E489}" type="datetimeFigureOut">
              <a:rPr lang="fr-BE" smtClean="0"/>
              <a:t>14-03-23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057DFA9-ED63-4286-B1A2-9B4DCA647A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1280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3D32BD-2816-40EA-A1D4-049D8722E489}" type="datetimeFigureOut">
              <a:rPr lang="fr-BE" smtClean="0"/>
              <a:t>14-03-23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057DFA9-ED63-4286-B1A2-9B4DCA647A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33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3D32BD-2816-40EA-A1D4-049D8722E489}" type="datetimeFigureOut">
              <a:rPr lang="fr-BE" smtClean="0"/>
              <a:t>14-03-23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fld id="{5057DFA9-ED63-4286-B1A2-9B4DCA647A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2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3D32BD-2816-40EA-A1D4-049D8722E489}" type="datetimeFigureOut">
              <a:rPr lang="fr-BE" smtClean="0"/>
              <a:t>14-03-23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057DFA9-ED63-4286-B1A2-9B4DCA647A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306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3D32BD-2816-40EA-A1D4-049D8722E489}" type="datetimeFigureOut">
              <a:rPr lang="fr-BE" smtClean="0"/>
              <a:t>14-03-23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057DFA9-ED63-4286-B1A2-9B4DCA647A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69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3D32BD-2816-40EA-A1D4-049D8722E489}" type="datetimeFigureOut">
              <a:rPr lang="fr-BE" smtClean="0"/>
              <a:t>14-03-23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057DFA9-ED63-4286-B1A2-9B4DCA647A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954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3D32BD-2816-40EA-A1D4-049D8722E489}" type="datetimeFigureOut">
              <a:rPr lang="fr-BE" smtClean="0"/>
              <a:t>14-03-23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057DFA9-ED63-4286-B1A2-9B4DCA647A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482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3D32BD-2816-40EA-A1D4-049D8722E489}" type="datetimeFigureOut">
              <a:rPr lang="fr-BE" smtClean="0"/>
              <a:t>14-03-23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057DFA9-ED63-4286-B1A2-9B4DCA647A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041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3D32BD-2816-40EA-A1D4-049D8722E489}" type="datetimeFigureOut">
              <a:rPr lang="fr-BE" smtClean="0"/>
              <a:t>14-03-23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057DFA9-ED63-4286-B1A2-9B4DCA647A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928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3D32BD-2816-40EA-A1D4-049D8722E489}" type="datetimeFigureOut">
              <a:rPr lang="fr-BE" smtClean="0"/>
              <a:t>14-03-23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057DFA9-ED63-4286-B1A2-9B4DCA647A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669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e lib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e lib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e lib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e libre 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e libre 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e libre 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D32BD-2816-40EA-A1D4-049D8722E489}" type="datetimeFigureOut">
              <a:rPr lang="fr-BE" smtClean="0"/>
              <a:t>14-03-23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57DFA9-ED63-4286-B1A2-9B4DCA647A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665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  <p:sldLayoutId id="2147484262" r:id="rId12"/>
    <p:sldLayoutId id="2147484263" r:id="rId13"/>
    <p:sldLayoutId id="2147484264" r:id="rId14"/>
    <p:sldLayoutId id="2147484265" r:id="rId15"/>
    <p:sldLayoutId id="2147484266" r:id="rId16"/>
    <p:sldLayoutId id="21474842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A8178-CAE4-C8FC-39CB-4CCC4CE23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283EEF-F0AA-BA01-FE8F-981A4FF5E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9415" y="6324143"/>
            <a:ext cx="3251389" cy="457328"/>
          </a:xfrm>
        </p:spPr>
        <p:txBody>
          <a:bodyPr>
            <a:normAutofit/>
          </a:bodyPr>
          <a:lstStyle/>
          <a:p>
            <a:r>
              <a:rPr lang="fr-BE" dirty="0"/>
              <a:t> Van Bellinghen Brandon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A3CE8-29FF-9024-B998-CE4EDC24CABA}"/>
              </a:ext>
            </a:extLst>
          </p:cNvPr>
          <p:cNvSpPr/>
          <p:nvPr/>
        </p:nvSpPr>
        <p:spPr>
          <a:xfrm>
            <a:off x="4162171" y="269811"/>
            <a:ext cx="6977295" cy="175432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</a:rPr>
              <a:t>Présentation du Stage </a:t>
            </a:r>
          </a:p>
          <a:p>
            <a:pPr algn="ctr"/>
            <a:r>
              <a:rPr lang="fr-FR" sz="5400" b="1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</a:rPr>
              <a:t>d’Observation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74BB4F-70D0-06CB-3486-9590E845C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757" y="2310912"/>
            <a:ext cx="7593119" cy="22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8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FBD55C6-C2C4-C054-9DE3-FA8459DA9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24" y="5749906"/>
            <a:ext cx="3727276" cy="10976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531A7B-950A-AF73-5C5B-31E38CD875A7}"/>
              </a:ext>
            </a:extLst>
          </p:cNvPr>
          <p:cNvSpPr/>
          <p:nvPr/>
        </p:nvSpPr>
        <p:spPr>
          <a:xfrm>
            <a:off x="2865160" y="97588"/>
            <a:ext cx="6924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</a:rPr>
              <a:t>Déroulement</a:t>
            </a:r>
            <a:r>
              <a:rPr lang="fr-FR" sz="54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 du Stage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28E8BD-38B1-E2E9-E9FA-DDA3B3A36C3E}"/>
              </a:ext>
            </a:extLst>
          </p:cNvPr>
          <p:cNvSpPr txBox="1"/>
          <p:nvPr/>
        </p:nvSpPr>
        <p:spPr>
          <a:xfrm>
            <a:off x="2366888" y="1133943"/>
            <a:ext cx="609783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b="1" dirty="0">
                <a:solidFill>
                  <a:srgbClr val="1274BB"/>
                </a:solidFill>
              </a:rPr>
              <a:t>Présentation du serveur C.S.A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2800" b="1" dirty="0">
              <a:solidFill>
                <a:srgbClr val="1274B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b="1" dirty="0">
                <a:solidFill>
                  <a:srgbClr val="1274BB"/>
                </a:solidFill>
              </a:rPr>
              <a:t>Observation de la gestion des marchandises dans l’entrepôt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2800" b="1" dirty="0">
              <a:solidFill>
                <a:srgbClr val="1274B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b="1" dirty="0">
                <a:solidFill>
                  <a:srgbClr val="1274BB"/>
                </a:solidFill>
              </a:rPr>
              <a:t>Observation de la gestion de la préparation des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2800" b="1" dirty="0">
              <a:solidFill>
                <a:srgbClr val="1274B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b="1" dirty="0">
                <a:solidFill>
                  <a:srgbClr val="1274BB"/>
                </a:solidFill>
              </a:rPr>
              <a:t>Observation l’outils informatiques utilisée par  les employés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6CBB20-C191-8323-22E7-BCE864259063}"/>
              </a:ext>
            </a:extLst>
          </p:cNvPr>
          <p:cNvSpPr/>
          <p:nvPr/>
        </p:nvSpPr>
        <p:spPr>
          <a:xfrm>
            <a:off x="196523" y="5914026"/>
            <a:ext cx="4956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400" b="1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</a:rPr>
              <a:t>9</a:t>
            </a:r>
            <a:endParaRPr lang="fr-FR" sz="4400" b="1" cap="none" spc="0" dirty="0">
              <a:ln>
                <a:solidFill>
                  <a:srgbClr val="1274BB"/>
                </a:solidFill>
              </a:ln>
              <a:solidFill>
                <a:srgbClr val="1274B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535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AA870F-BBFB-F47F-11B3-D9488CA2AF22}"/>
              </a:ext>
            </a:extLst>
          </p:cNvPr>
          <p:cNvSpPr/>
          <p:nvPr/>
        </p:nvSpPr>
        <p:spPr>
          <a:xfrm>
            <a:off x="2063778" y="188095"/>
            <a:ext cx="8725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La gestion des marchandises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3FAC653-8A57-D0D8-D1F5-A29FACB95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24" y="5749906"/>
            <a:ext cx="3727276" cy="109768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A3EE272-26B5-302E-0A94-26CF97F600D8}"/>
              </a:ext>
            </a:extLst>
          </p:cNvPr>
          <p:cNvSpPr txBox="1"/>
          <p:nvPr/>
        </p:nvSpPr>
        <p:spPr>
          <a:xfrm>
            <a:off x="1930384" y="1611145"/>
            <a:ext cx="92786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600" b="1" dirty="0">
                <a:solidFill>
                  <a:srgbClr val="1274BB"/>
                </a:solidFill>
              </a:rPr>
              <a:t>Modifier la quantité de marchandise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600" b="1" dirty="0">
                <a:solidFill>
                  <a:srgbClr val="1274BB"/>
                </a:solidFill>
              </a:rPr>
              <a:t>Supprimer une marchandise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600" b="1" dirty="0">
                <a:solidFill>
                  <a:srgbClr val="1274BB"/>
                </a:solidFill>
              </a:rPr>
              <a:t>Vérifier le poids et la taille de la marchandise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600" b="1" dirty="0">
                <a:solidFill>
                  <a:srgbClr val="1274BB"/>
                </a:solidFill>
              </a:rPr>
              <a:t>Trouver l’emplacement d’une marchandise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600" b="1" dirty="0">
                <a:solidFill>
                  <a:srgbClr val="1274BB"/>
                </a:solidFill>
              </a:rPr>
              <a:t>Bloquer des marchandises</a:t>
            </a:r>
          </a:p>
          <a:p>
            <a:endParaRPr lang="fr-BE" dirty="0">
              <a:solidFill>
                <a:srgbClr val="1274BB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37B8A-F615-5C2B-F00D-C4383DD34F33}"/>
              </a:ext>
            </a:extLst>
          </p:cNvPr>
          <p:cNvSpPr/>
          <p:nvPr/>
        </p:nvSpPr>
        <p:spPr>
          <a:xfrm>
            <a:off x="0" y="5914026"/>
            <a:ext cx="75373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400" b="1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</a:rPr>
              <a:t>10</a:t>
            </a:r>
            <a:endParaRPr lang="fr-FR" sz="4400" b="1" cap="none" spc="0" dirty="0">
              <a:ln>
                <a:solidFill>
                  <a:srgbClr val="1274BB"/>
                </a:solidFill>
              </a:ln>
              <a:solidFill>
                <a:srgbClr val="1274B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661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AA870F-BBFB-F47F-11B3-D9488CA2AF22}"/>
              </a:ext>
            </a:extLst>
          </p:cNvPr>
          <p:cNvSpPr/>
          <p:nvPr/>
        </p:nvSpPr>
        <p:spPr>
          <a:xfrm>
            <a:off x="1876253" y="154236"/>
            <a:ext cx="101361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0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La gestion de la préparation des commandes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3FAC653-8A57-D0D8-D1F5-A29FACB95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24" y="5749906"/>
            <a:ext cx="3727276" cy="10976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D68D2C-1080-4997-49E9-1F10BB828762}"/>
              </a:ext>
            </a:extLst>
          </p:cNvPr>
          <p:cNvSpPr/>
          <p:nvPr/>
        </p:nvSpPr>
        <p:spPr>
          <a:xfrm>
            <a:off x="5611" y="5914026"/>
            <a:ext cx="74251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4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11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81A725-5FD1-C745-331A-B52340309FBC}"/>
              </a:ext>
            </a:extLst>
          </p:cNvPr>
          <p:cNvSpPr txBox="1"/>
          <p:nvPr/>
        </p:nvSpPr>
        <p:spPr>
          <a:xfrm>
            <a:off x="1972019" y="1274564"/>
            <a:ext cx="9539791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200" b="1" dirty="0">
                <a:solidFill>
                  <a:srgbClr val="1274BB"/>
                </a:solidFill>
              </a:rPr>
              <a:t>Voir la progression d’une commande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200" b="1" dirty="0">
                <a:solidFill>
                  <a:srgbClr val="1274BB"/>
                </a:solidFill>
              </a:rPr>
              <a:t>Confirmer que la commande est fini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200" b="1" dirty="0">
                <a:solidFill>
                  <a:srgbClr val="1274BB"/>
                </a:solidFill>
              </a:rPr>
              <a:t>Savoir qui prépare la commande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200" b="1" dirty="0">
                <a:solidFill>
                  <a:srgbClr val="1274BB"/>
                </a:solidFill>
              </a:rPr>
              <a:t>Savoir où se trouve la commande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BE" sz="3200" b="1" dirty="0">
                <a:solidFill>
                  <a:srgbClr val="1274BB"/>
                </a:solidFill>
              </a:rPr>
              <a:t>Dans le Frigo (-4 °C ou  -25°C 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BE" sz="3200" b="1" dirty="0">
                <a:solidFill>
                  <a:srgbClr val="1274BB"/>
                </a:solidFill>
              </a:rPr>
              <a:t>Dans la Zone 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200" b="1" dirty="0">
                <a:solidFill>
                  <a:srgbClr val="1274BB"/>
                </a:solidFill>
              </a:rPr>
              <a:t>Savoir dans quelle </a:t>
            </a:r>
            <a:r>
              <a:rPr lang="fr-BE" sz="3200" b="1" dirty="0" err="1">
                <a:solidFill>
                  <a:srgbClr val="1274BB"/>
                </a:solidFill>
              </a:rPr>
              <a:t>RollCage</a:t>
            </a:r>
            <a:r>
              <a:rPr lang="fr-BE" sz="3200" b="1" dirty="0">
                <a:solidFill>
                  <a:srgbClr val="1274BB"/>
                </a:solidFill>
              </a:rPr>
              <a:t> se trouve la commande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200" b="1" dirty="0">
                <a:solidFill>
                  <a:srgbClr val="1274BB"/>
                </a:solidFill>
              </a:rPr>
              <a:t>Savoir la destinations de la commande</a:t>
            </a:r>
          </a:p>
          <a:p>
            <a:pPr lvl="1"/>
            <a:endParaRPr lang="fr-BE" b="1" dirty="0">
              <a:solidFill>
                <a:srgbClr val="1274BB"/>
              </a:solidFill>
            </a:endParaRPr>
          </a:p>
        </p:txBody>
      </p:sp>
      <p:pic>
        <p:nvPicPr>
          <p:cNvPr id="7" name="Image 6" descr="Une image contenant bâtiment, cage, transport, charrette à bras&#10;&#10;Description générée automatiquement">
            <a:extLst>
              <a:ext uri="{FF2B5EF4-FFF2-40B4-BE49-F238E27FC236}">
                <a16:creationId xmlns:a16="http://schemas.microsoft.com/office/drawing/2014/main" id="{39E6CEA3-B007-C159-0230-21CA2C786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564" y="10411"/>
            <a:ext cx="5170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4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AA870F-BBFB-F47F-11B3-D9488CA2AF22}"/>
              </a:ext>
            </a:extLst>
          </p:cNvPr>
          <p:cNvSpPr/>
          <p:nvPr/>
        </p:nvSpPr>
        <p:spPr>
          <a:xfrm>
            <a:off x="3777803" y="154236"/>
            <a:ext cx="6333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L’outils informatique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3FAC653-8A57-D0D8-D1F5-A29FACB95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24" y="5749906"/>
            <a:ext cx="3727276" cy="10976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421AEC-AE2B-16DC-7B66-49C7C451C94A}"/>
              </a:ext>
            </a:extLst>
          </p:cNvPr>
          <p:cNvSpPr/>
          <p:nvPr/>
        </p:nvSpPr>
        <p:spPr>
          <a:xfrm>
            <a:off x="-1604" y="5914026"/>
            <a:ext cx="7457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4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12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6D479A-3410-398D-3A76-F6F227992B3D}"/>
              </a:ext>
            </a:extLst>
          </p:cNvPr>
          <p:cNvSpPr txBox="1"/>
          <p:nvPr/>
        </p:nvSpPr>
        <p:spPr>
          <a:xfrm>
            <a:off x="2390660" y="1502589"/>
            <a:ext cx="70487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600" b="1" dirty="0">
                <a:solidFill>
                  <a:srgbClr val="1274BB"/>
                </a:solidFill>
              </a:rPr>
              <a:t>Coder par Delhaize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600" b="1" dirty="0">
                <a:solidFill>
                  <a:srgbClr val="1274BB"/>
                </a:solidFill>
              </a:rPr>
              <a:t>Gérer une base de donnée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BE" sz="3600" b="1" dirty="0">
                <a:solidFill>
                  <a:srgbClr val="1274BB"/>
                </a:solidFill>
              </a:rPr>
              <a:t>Gérer la marchandise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BE" sz="3600" b="1" dirty="0">
                <a:solidFill>
                  <a:srgbClr val="1274BB"/>
                </a:solidFill>
              </a:rPr>
              <a:t>Gérer les commandes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BE" sz="3600" b="1" dirty="0">
                <a:solidFill>
                  <a:srgbClr val="1274BB"/>
                </a:solidFill>
              </a:rPr>
              <a:t>Gérer les facture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b="1" dirty="0">
                <a:solidFill>
                  <a:srgbClr val="1274BB"/>
                </a:solidFill>
              </a:rPr>
              <a:t>Utiliser que dans cette entrepôt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BE" sz="3600" b="1" dirty="0">
              <a:solidFill>
                <a:srgbClr val="1274B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b="1" dirty="0">
              <a:solidFill>
                <a:srgbClr val="1274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1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CF6BD3-0228-CA5C-1D23-084FA1E76DFB}"/>
              </a:ext>
            </a:extLst>
          </p:cNvPr>
          <p:cNvSpPr/>
          <p:nvPr/>
        </p:nvSpPr>
        <p:spPr>
          <a:xfrm>
            <a:off x="1580415" y="247806"/>
            <a:ext cx="10044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</a:rPr>
              <a:t>4. </a:t>
            </a:r>
            <a:r>
              <a:rPr lang="fr-FR" sz="5400" b="1" dirty="0" err="1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</a:rPr>
              <a:t>Distrilog</a:t>
            </a:r>
            <a:r>
              <a:rPr lang="fr-FR" sz="5400" b="1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</a:rPr>
              <a:t> et ma formation à IPL</a:t>
            </a:r>
            <a:endParaRPr lang="fr-FR" sz="5400" b="1" cap="none" spc="0" dirty="0">
              <a:ln>
                <a:solidFill>
                  <a:srgbClr val="1274BB"/>
                </a:solidFill>
              </a:ln>
              <a:solidFill>
                <a:srgbClr val="1274BB"/>
              </a:solidFill>
              <a:effectLst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D97FE8-23E1-6D28-A9FB-F2243C4BA1D6}"/>
              </a:ext>
            </a:extLst>
          </p:cNvPr>
          <p:cNvSpPr txBox="1"/>
          <p:nvPr/>
        </p:nvSpPr>
        <p:spPr>
          <a:xfrm>
            <a:off x="2008742" y="1690062"/>
            <a:ext cx="70067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fr-BE" sz="3200" b="1" dirty="0">
                <a:solidFill>
                  <a:srgbClr val="1274BB"/>
                </a:solidFill>
              </a:rPr>
              <a:t>Des outils pas si méconnus/…</a:t>
            </a:r>
          </a:p>
          <a:p>
            <a:pPr marL="1143000" lvl="1" indent="-685800">
              <a:buFont typeface="Wingdings" panose="05000000000000000000" pitchFamily="2" charset="2"/>
              <a:buChar char="§"/>
            </a:pPr>
            <a:r>
              <a:rPr lang="fr-BE" sz="3200" b="1" dirty="0">
                <a:solidFill>
                  <a:srgbClr val="1274BB"/>
                </a:solidFill>
              </a:rPr>
              <a:t>La gestion de base de donnée ( insert des nouvelles marchandise,..)</a:t>
            </a:r>
          </a:p>
          <a:p>
            <a:pPr marL="1143000" lvl="1" indent="-685800">
              <a:buFont typeface="Wingdings" panose="05000000000000000000" pitchFamily="2" charset="2"/>
              <a:buChar char="§"/>
            </a:pPr>
            <a:r>
              <a:rPr lang="fr-BE" sz="3200" b="1" dirty="0">
                <a:solidFill>
                  <a:srgbClr val="1274BB"/>
                </a:solidFill>
              </a:rPr>
              <a:t>Des utilisations de la suite MS office</a:t>
            </a:r>
          </a:p>
          <a:p>
            <a:pPr marL="1143000" lvl="1" indent="-685800">
              <a:buFont typeface="Wingdings" panose="05000000000000000000" pitchFamily="2" charset="2"/>
              <a:buChar char="§"/>
            </a:pPr>
            <a:endParaRPr lang="fr-BE" sz="2800" b="1" dirty="0">
              <a:solidFill>
                <a:srgbClr val="1274B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8F36685-F5D2-97C8-7407-3FAFC1FD8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24" y="5749906"/>
            <a:ext cx="3727276" cy="10976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829F2E-B4D5-1956-7E60-703FEE34DA51}"/>
              </a:ext>
            </a:extLst>
          </p:cNvPr>
          <p:cNvSpPr/>
          <p:nvPr/>
        </p:nvSpPr>
        <p:spPr>
          <a:xfrm>
            <a:off x="31861" y="5914026"/>
            <a:ext cx="7255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400" b="1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</a:rPr>
              <a:t>13</a:t>
            </a:r>
            <a:endParaRPr lang="fr-FR" sz="4400" b="1" cap="none" spc="0" dirty="0">
              <a:ln>
                <a:solidFill>
                  <a:srgbClr val="1274BB"/>
                </a:solidFill>
              </a:ln>
              <a:solidFill>
                <a:srgbClr val="1274B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896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C94467-CDD7-2301-8F33-B3040ED29469}"/>
              </a:ext>
            </a:extLst>
          </p:cNvPr>
          <p:cNvSpPr/>
          <p:nvPr/>
        </p:nvSpPr>
        <p:spPr>
          <a:xfrm>
            <a:off x="3458386" y="2828836"/>
            <a:ext cx="527522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7200" b="1" i="1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</a:rPr>
              <a:t>5</a:t>
            </a:r>
            <a:r>
              <a:rPr lang="fr-FR" sz="7200" b="1" i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. </a:t>
            </a:r>
            <a:r>
              <a:rPr lang="fr-FR" sz="7200" b="1" i="1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</a:rPr>
              <a:t>Conclusion</a:t>
            </a:r>
            <a:endParaRPr lang="fr-FR" sz="7200" b="1" i="1" cap="none" spc="0" dirty="0">
              <a:ln>
                <a:solidFill>
                  <a:srgbClr val="1274BB"/>
                </a:solidFill>
              </a:ln>
              <a:solidFill>
                <a:srgbClr val="1274BB"/>
              </a:solidFill>
              <a:effectLst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FBD55C6-C2C4-C054-9DE3-FA8459DA9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24" y="5749906"/>
            <a:ext cx="3727276" cy="10976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AA2A6C-4433-C9EC-0F20-287AEB94C829}"/>
              </a:ext>
            </a:extLst>
          </p:cNvPr>
          <p:cNvSpPr/>
          <p:nvPr/>
        </p:nvSpPr>
        <p:spPr>
          <a:xfrm>
            <a:off x="-4007" y="5914026"/>
            <a:ext cx="76174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4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1884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C94467-CDD7-2301-8F33-B3040ED29469}"/>
              </a:ext>
            </a:extLst>
          </p:cNvPr>
          <p:cNvSpPr/>
          <p:nvPr/>
        </p:nvSpPr>
        <p:spPr>
          <a:xfrm>
            <a:off x="2957827" y="228855"/>
            <a:ext cx="70034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7200" b="1" i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6. </a:t>
            </a:r>
            <a:r>
              <a:rPr lang="fr-BE" sz="7200" b="1" dirty="0">
                <a:solidFill>
                  <a:srgbClr val="1274BB"/>
                </a:solidFill>
              </a:rPr>
              <a:t>Remerciement</a:t>
            </a:r>
            <a:endParaRPr lang="fr-FR" sz="7200" b="1" i="1" cap="none" spc="0" dirty="0">
              <a:ln>
                <a:solidFill>
                  <a:srgbClr val="1274BB"/>
                </a:solidFill>
              </a:ln>
              <a:solidFill>
                <a:srgbClr val="1274BB"/>
              </a:solidFill>
              <a:effectLst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FBD55C6-C2C4-C054-9DE3-FA8459DA9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24" y="5749906"/>
            <a:ext cx="3727276" cy="10976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2B0739F-E4F5-8F7A-7D91-9D06E3B2679C}"/>
              </a:ext>
            </a:extLst>
          </p:cNvPr>
          <p:cNvSpPr txBox="1"/>
          <p:nvPr/>
        </p:nvSpPr>
        <p:spPr>
          <a:xfrm>
            <a:off x="2045922" y="1798092"/>
            <a:ext cx="882726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fr-BE" sz="3200" b="1" dirty="0">
                <a:solidFill>
                  <a:srgbClr val="1274BB"/>
                </a:solidFill>
              </a:rPr>
              <a:t>Je remercie mes deux responsables de Stage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BE" sz="3200" b="1" dirty="0" err="1">
                <a:solidFill>
                  <a:srgbClr val="1274BB"/>
                </a:solidFill>
              </a:rPr>
              <a:t>Dagmar</a:t>
            </a:r>
            <a:r>
              <a:rPr lang="fr-BE" sz="3200" b="1" dirty="0">
                <a:solidFill>
                  <a:srgbClr val="1274BB"/>
                </a:solidFill>
              </a:rPr>
              <a:t> </a:t>
            </a:r>
            <a:r>
              <a:rPr lang="fr-BE" sz="3200" b="1" dirty="0" err="1">
                <a:solidFill>
                  <a:srgbClr val="1274BB"/>
                </a:solidFill>
              </a:rPr>
              <a:t>Callebert</a:t>
            </a:r>
            <a:endParaRPr lang="fr-BE" sz="3200" b="1" dirty="0">
              <a:solidFill>
                <a:srgbClr val="1274BB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BE" sz="3200" b="1" dirty="0">
                <a:solidFill>
                  <a:srgbClr val="1274BB"/>
                </a:solidFill>
              </a:rPr>
              <a:t>Lucia </a:t>
            </a:r>
            <a:r>
              <a:rPr lang="fr-BE" sz="3200" b="1" dirty="0" err="1">
                <a:solidFill>
                  <a:srgbClr val="1274BB"/>
                </a:solidFill>
              </a:rPr>
              <a:t>Loomans</a:t>
            </a:r>
            <a:endParaRPr lang="fr-BE" sz="3200" b="1" dirty="0">
              <a:solidFill>
                <a:srgbClr val="1274B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200" b="1" dirty="0">
                <a:solidFill>
                  <a:srgbClr val="1274BB"/>
                </a:solidFill>
              </a:rPr>
              <a:t>Je remercie aussi le groupe </a:t>
            </a:r>
            <a:r>
              <a:rPr lang="fr-BE" sz="3200" b="1" dirty="0" err="1">
                <a:solidFill>
                  <a:srgbClr val="1274BB"/>
                </a:solidFill>
              </a:rPr>
              <a:t>Distrilog</a:t>
            </a:r>
            <a:endParaRPr lang="fr-BE" sz="3200" b="1" dirty="0">
              <a:solidFill>
                <a:srgbClr val="1274BB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C99C80-2E56-1A82-666C-78E42F09FAF9}"/>
              </a:ext>
            </a:extLst>
          </p:cNvPr>
          <p:cNvSpPr/>
          <p:nvPr/>
        </p:nvSpPr>
        <p:spPr>
          <a:xfrm>
            <a:off x="85711" y="5914026"/>
            <a:ext cx="7393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4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33997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0A7B13-8D9A-1C2C-EE1D-8C20012E7C60}"/>
              </a:ext>
            </a:extLst>
          </p:cNvPr>
          <p:cNvSpPr/>
          <p:nvPr/>
        </p:nvSpPr>
        <p:spPr>
          <a:xfrm>
            <a:off x="4144253" y="2537677"/>
            <a:ext cx="46746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88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Question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68DB202-C251-35D4-C38A-08F92FAD2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24" y="5749906"/>
            <a:ext cx="3727276" cy="10976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B927AE-6338-89AA-EB5E-AD528362A0B9}"/>
              </a:ext>
            </a:extLst>
          </p:cNvPr>
          <p:cNvSpPr/>
          <p:nvPr/>
        </p:nvSpPr>
        <p:spPr>
          <a:xfrm>
            <a:off x="-3207" y="5914026"/>
            <a:ext cx="7457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4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1</a:t>
            </a:r>
            <a:r>
              <a:rPr lang="fr-FR" sz="4000" b="1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</a:rPr>
              <a:t>6</a:t>
            </a:r>
            <a:endParaRPr lang="fr-FR" sz="4000" b="1" cap="none" spc="0" dirty="0">
              <a:ln>
                <a:solidFill>
                  <a:srgbClr val="1274BB"/>
                </a:solidFill>
              </a:ln>
              <a:solidFill>
                <a:srgbClr val="1274B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651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5ED45F-EA3A-F42F-E01F-4AF375E93D13}"/>
              </a:ext>
            </a:extLst>
          </p:cNvPr>
          <p:cNvSpPr/>
          <p:nvPr/>
        </p:nvSpPr>
        <p:spPr>
          <a:xfrm>
            <a:off x="5338420" y="-128128"/>
            <a:ext cx="1515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Plan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222A46-62CE-6C38-29B5-76D2B29E6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24" y="5760317"/>
            <a:ext cx="3727276" cy="10976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E409ACA-64BF-B9F0-172A-7BD5DDDAD67B}"/>
              </a:ext>
            </a:extLst>
          </p:cNvPr>
          <p:cNvSpPr txBox="1"/>
          <p:nvPr/>
        </p:nvSpPr>
        <p:spPr>
          <a:xfrm>
            <a:off x="1983036" y="674400"/>
            <a:ext cx="721224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BE" sz="2800" b="1" dirty="0">
                <a:solidFill>
                  <a:srgbClr val="1274BB"/>
                </a:solidFill>
              </a:rPr>
              <a:t>Introduction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BE" sz="2800" b="1" dirty="0">
                <a:solidFill>
                  <a:srgbClr val="1274BB"/>
                </a:solidFill>
              </a:rPr>
              <a:t>Présentation de </a:t>
            </a:r>
            <a:r>
              <a:rPr lang="fr-BE" sz="2800" b="1" dirty="0" err="1">
                <a:solidFill>
                  <a:srgbClr val="1274BB"/>
                </a:solidFill>
              </a:rPr>
              <a:t>Distrilog</a:t>
            </a:r>
            <a:endParaRPr lang="fr-BE" sz="2800" b="1" dirty="0">
              <a:solidFill>
                <a:srgbClr val="1274BB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BE" sz="2800" b="1" dirty="0">
                <a:solidFill>
                  <a:srgbClr val="1274BB"/>
                </a:solidFill>
              </a:rPr>
              <a:t>Partenaire de </a:t>
            </a:r>
            <a:r>
              <a:rPr lang="fr-BE" sz="2800" b="1" dirty="0" err="1">
                <a:solidFill>
                  <a:srgbClr val="1274BB"/>
                </a:solidFill>
              </a:rPr>
              <a:t>Distrilog</a:t>
            </a:r>
            <a:endParaRPr lang="fr-BE" sz="2800" b="1" dirty="0">
              <a:solidFill>
                <a:srgbClr val="1274BB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BE" sz="2800" b="1" dirty="0">
                <a:solidFill>
                  <a:srgbClr val="1274BB"/>
                </a:solidFill>
              </a:rPr>
              <a:t>Objectif du Stage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2800" b="1" dirty="0">
                <a:solidFill>
                  <a:srgbClr val="1274BB"/>
                </a:solidFill>
              </a:rPr>
              <a:t>Description du Stage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BE" sz="2800" b="1" dirty="0">
                <a:solidFill>
                  <a:srgbClr val="1274BB"/>
                </a:solidFill>
              </a:rPr>
              <a:t>Déroulement du Stage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BE" sz="2800" b="1" dirty="0">
                <a:solidFill>
                  <a:srgbClr val="1274BB"/>
                </a:solidFill>
              </a:rPr>
              <a:t> Localisation du Stage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BE" sz="2800" b="1" dirty="0">
                <a:solidFill>
                  <a:srgbClr val="1274BB"/>
                </a:solidFill>
              </a:rPr>
              <a:t>La gestion des marchandise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BE" sz="2800" b="1" dirty="0">
                <a:solidFill>
                  <a:srgbClr val="1274BB"/>
                </a:solidFill>
              </a:rPr>
              <a:t>La gestion des commandes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BE" sz="2800" b="1" dirty="0">
                <a:solidFill>
                  <a:srgbClr val="1274BB"/>
                </a:solidFill>
              </a:rPr>
              <a:t>L’outil informatique</a:t>
            </a:r>
          </a:p>
          <a:p>
            <a:pPr marL="457200" indent="-457200">
              <a:buFont typeface="+mj-lt"/>
              <a:buAutoNum type="arabicPeriod"/>
            </a:pPr>
            <a:r>
              <a:rPr lang="fr-BE" sz="2800" b="1" dirty="0" err="1">
                <a:solidFill>
                  <a:srgbClr val="1274BB"/>
                </a:solidFill>
              </a:rPr>
              <a:t>Distrilog</a:t>
            </a:r>
            <a:r>
              <a:rPr lang="fr-BE" sz="2800" b="1" dirty="0">
                <a:solidFill>
                  <a:srgbClr val="1274BB"/>
                </a:solidFill>
              </a:rPr>
              <a:t> et ma formation à l’IPL</a:t>
            </a:r>
          </a:p>
          <a:p>
            <a:pPr marL="457200" indent="-457200">
              <a:buFont typeface="+mj-lt"/>
              <a:buAutoNum type="arabicPeriod"/>
            </a:pPr>
            <a:r>
              <a:rPr lang="fr-BE" sz="2800" b="1" dirty="0">
                <a:solidFill>
                  <a:srgbClr val="1274BB"/>
                </a:solidFill>
              </a:rPr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fr-BE" sz="2800" b="1" dirty="0">
                <a:solidFill>
                  <a:srgbClr val="1274BB"/>
                </a:solidFill>
              </a:rPr>
              <a:t>Remerciement</a:t>
            </a:r>
          </a:p>
          <a:p>
            <a:pPr marL="457200" indent="-457200">
              <a:buFont typeface="+mj-lt"/>
              <a:buAutoNum type="arabicPeriod"/>
            </a:pPr>
            <a:endParaRPr lang="fr-BE" sz="2800" b="1" dirty="0">
              <a:solidFill>
                <a:srgbClr val="1274BB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26E24-E508-A1BE-A1F8-C9F0F8832E5D}"/>
              </a:ext>
            </a:extLst>
          </p:cNvPr>
          <p:cNvSpPr/>
          <p:nvPr/>
        </p:nvSpPr>
        <p:spPr>
          <a:xfrm>
            <a:off x="223569" y="5924437"/>
            <a:ext cx="4635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4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700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1166-5CD1-F0C0-A5A3-77ADB0F7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54898"/>
            <a:ext cx="10018713" cy="1752599"/>
          </a:xfrm>
        </p:spPr>
        <p:txBody>
          <a:bodyPr/>
          <a:lstStyle/>
          <a:p>
            <a:r>
              <a:rPr lang="fr-BE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DA5AB3-C755-7137-6722-CBB8F3BAE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21F5A4-1CA1-BD07-36FE-1C19E11D3702}"/>
              </a:ext>
            </a:extLst>
          </p:cNvPr>
          <p:cNvSpPr/>
          <p:nvPr/>
        </p:nvSpPr>
        <p:spPr>
          <a:xfrm>
            <a:off x="2752381" y="2828836"/>
            <a:ext cx="668723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7200" b="1" i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1. Introduction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5A1601-1123-FAC9-99D7-785439833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24" y="5749906"/>
            <a:ext cx="3727276" cy="10976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96C387-5928-5381-6A55-4560C1505E81}"/>
              </a:ext>
            </a:extLst>
          </p:cNvPr>
          <p:cNvSpPr/>
          <p:nvPr/>
        </p:nvSpPr>
        <p:spPr>
          <a:xfrm>
            <a:off x="155863" y="5914026"/>
            <a:ext cx="46679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400" b="1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</a:rPr>
              <a:t>2</a:t>
            </a:r>
            <a:endParaRPr lang="fr-FR" sz="4400" b="1" cap="none" spc="0" dirty="0">
              <a:ln>
                <a:solidFill>
                  <a:srgbClr val="1274BB"/>
                </a:solidFill>
              </a:ln>
              <a:solidFill>
                <a:srgbClr val="1274B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192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69F96C-28FB-FF20-30E0-958BCDFBE8FF}"/>
              </a:ext>
            </a:extLst>
          </p:cNvPr>
          <p:cNvSpPr/>
          <p:nvPr/>
        </p:nvSpPr>
        <p:spPr>
          <a:xfrm>
            <a:off x="2422320" y="202101"/>
            <a:ext cx="7633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Présentation de </a:t>
            </a:r>
            <a:r>
              <a:rPr lang="fr-FR" sz="5400" b="1" cap="none" spc="0" dirty="0" err="1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Distrilog</a:t>
            </a:r>
            <a:endParaRPr lang="fr-FR" sz="5400" b="1" cap="none" spc="0" dirty="0">
              <a:ln>
                <a:solidFill>
                  <a:srgbClr val="1274BB"/>
                </a:solidFill>
              </a:ln>
              <a:solidFill>
                <a:srgbClr val="1274BB"/>
              </a:solidFill>
              <a:effectLst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039F33-7703-A7D2-DC92-C8C8D1B72AB5}"/>
              </a:ext>
            </a:extLst>
          </p:cNvPr>
          <p:cNvSpPr txBox="1"/>
          <p:nvPr/>
        </p:nvSpPr>
        <p:spPr>
          <a:xfrm>
            <a:off x="1905920" y="1725205"/>
            <a:ext cx="90558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4000" b="1" dirty="0">
                <a:solidFill>
                  <a:srgbClr val="1274BB"/>
                </a:solidFill>
              </a:rPr>
              <a:t>Domaine d’activité: services logistiques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4000" b="1" dirty="0">
                <a:solidFill>
                  <a:srgbClr val="1274BB"/>
                </a:solidFill>
              </a:rPr>
              <a:t>Société créée en 1991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4000" b="1" dirty="0">
                <a:solidFill>
                  <a:srgbClr val="1274BB"/>
                </a:solidFill>
              </a:rPr>
              <a:t>146 millions d’euro en C.A en 2021</a:t>
            </a:r>
          </a:p>
          <a:p>
            <a:endParaRPr lang="fr-BE" sz="3600" b="1" dirty="0">
              <a:solidFill>
                <a:srgbClr val="1274B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58BBBE-5285-C87F-92F3-D40D294F0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24" y="5749906"/>
            <a:ext cx="3727276" cy="10976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290B11-068F-A438-F3A1-79B1AF1F6E4E}"/>
              </a:ext>
            </a:extLst>
          </p:cNvPr>
          <p:cNvSpPr/>
          <p:nvPr/>
        </p:nvSpPr>
        <p:spPr>
          <a:xfrm>
            <a:off x="203140" y="5914026"/>
            <a:ext cx="4603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4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0647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carte&#10;&#10;Description générée automatiquement">
            <a:extLst>
              <a:ext uri="{FF2B5EF4-FFF2-40B4-BE49-F238E27FC236}">
                <a16:creationId xmlns:a16="http://schemas.microsoft.com/office/drawing/2014/main" id="{A210D927-6C50-54F1-AFDB-0FC61EF37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81" y="1542361"/>
            <a:ext cx="6117400" cy="44388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69F96C-28FB-FF20-30E0-958BCDFBE8FF}"/>
              </a:ext>
            </a:extLst>
          </p:cNvPr>
          <p:cNvSpPr/>
          <p:nvPr/>
        </p:nvSpPr>
        <p:spPr>
          <a:xfrm>
            <a:off x="2422320" y="202101"/>
            <a:ext cx="7633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Présentation de </a:t>
            </a:r>
            <a:r>
              <a:rPr lang="fr-FR" sz="5400" b="1" cap="none" spc="0" dirty="0" err="1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Distrilog</a:t>
            </a:r>
            <a:endParaRPr lang="fr-FR" sz="5400" b="1" cap="none" spc="0" dirty="0">
              <a:ln>
                <a:solidFill>
                  <a:srgbClr val="1274BB"/>
                </a:solidFill>
              </a:ln>
              <a:solidFill>
                <a:srgbClr val="1274BB"/>
              </a:solidFill>
              <a:effectLst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039F33-7703-A7D2-DC92-C8C8D1B72AB5}"/>
              </a:ext>
            </a:extLst>
          </p:cNvPr>
          <p:cNvSpPr txBox="1"/>
          <p:nvPr/>
        </p:nvSpPr>
        <p:spPr>
          <a:xfrm>
            <a:off x="8260392" y="2100145"/>
            <a:ext cx="359149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b="1" dirty="0">
                <a:solidFill>
                  <a:srgbClr val="1274BB"/>
                </a:solidFill>
              </a:rPr>
              <a:t>20 entrepôts </a:t>
            </a:r>
          </a:p>
          <a:p>
            <a:r>
              <a:rPr lang="fr-BE" sz="4000" b="1" dirty="0">
                <a:solidFill>
                  <a:srgbClr val="1274BB"/>
                </a:solidFill>
              </a:rPr>
              <a:t>dans la Belgique</a:t>
            </a:r>
          </a:p>
          <a:p>
            <a:endParaRPr lang="fr-BE" sz="3600" b="1" dirty="0">
              <a:solidFill>
                <a:srgbClr val="1274B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58BBBE-5285-C87F-92F3-D40D294F0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24" y="5749906"/>
            <a:ext cx="3727276" cy="10976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72485A-4E8D-0144-E8F9-47C4030B82BC}"/>
              </a:ext>
            </a:extLst>
          </p:cNvPr>
          <p:cNvSpPr/>
          <p:nvPr/>
        </p:nvSpPr>
        <p:spPr>
          <a:xfrm>
            <a:off x="158867" y="5914026"/>
            <a:ext cx="4828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4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2751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69F96C-28FB-FF20-30E0-958BCDFBE8FF}"/>
              </a:ext>
            </a:extLst>
          </p:cNvPr>
          <p:cNvSpPr/>
          <p:nvPr/>
        </p:nvSpPr>
        <p:spPr>
          <a:xfrm>
            <a:off x="2785399" y="202101"/>
            <a:ext cx="6907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Partenaire de </a:t>
            </a:r>
            <a:r>
              <a:rPr lang="fr-FR" sz="5400" b="1" cap="none" spc="0" dirty="0" err="1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Distrilog</a:t>
            </a:r>
            <a:endParaRPr lang="fr-FR" sz="5400" b="1" cap="none" spc="0" dirty="0">
              <a:ln>
                <a:solidFill>
                  <a:srgbClr val="1274BB"/>
                </a:solidFill>
              </a:ln>
              <a:solidFill>
                <a:srgbClr val="1274BB"/>
              </a:solidFill>
              <a:effectLst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58BBBE-5285-C87F-92F3-D40D294F0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24" y="5749906"/>
            <a:ext cx="3727276" cy="109768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EA0981F-019E-99B6-269F-3B76FE3A5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58" y="1404651"/>
            <a:ext cx="2123430" cy="1702283"/>
          </a:xfrm>
          <a:prstGeom prst="rect">
            <a:avLst/>
          </a:prstGeom>
        </p:spPr>
      </p:pic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05DD0CC-2CB1-8C69-E2E9-C9025D3B1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81" y="1493389"/>
            <a:ext cx="3569465" cy="1873969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B7EC2A0D-63A8-87D0-9E7E-871E39B359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81" y="4082408"/>
            <a:ext cx="4296387" cy="128220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4092758-1494-CDB0-29D3-8563BE7300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58" y="3725704"/>
            <a:ext cx="2024202" cy="20242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E52882-4278-AB7B-C86E-C67BAA2303D9}"/>
              </a:ext>
            </a:extLst>
          </p:cNvPr>
          <p:cNvSpPr/>
          <p:nvPr/>
        </p:nvSpPr>
        <p:spPr>
          <a:xfrm>
            <a:off x="181105" y="5914026"/>
            <a:ext cx="4603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400" b="1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</a:rPr>
              <a:t>5</a:t>
            </a:r>
            <a:endParaRPr lang="fr-FR" sz="4400" b="1" cap="none" spc="0" dirty="0">
              <a:ln>
                <a:solidFill>
                  <a:srgbClr val="1274BB"/>
                </a:solidFill>
              </a:ln>
              <a:solidFill>
                <a:srgbClr val="1274B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658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CF6BD3-0228-CA5C-1D23-084FA1E76DFB}"/>
              </a:ext>
            </a:extLst>
          </p:cNvPr>
          <p:cNvSpPr/>
          <p:nvPr/>
        </p:nvSpPr>
        <p:spPr>
          <a:xfrm>
            <a:off x="3080947" y="113967"/>
            <a:ext cx="60301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</a:rPr>
              <a:t>2. </a:t>
            </a:r>
            <a:r>
              <a:rPr lang="fr-FR" sz="54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Objectif du Stage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D97FE8-23E1-6D28-A9FB-F2243C4BA1D6}"/>
              </a:ext>
            </a:extLst>
          </p:cNvPr>
          <p:cNvSpPr txBox="1"/>
          <p:nvPr/>
        </p:nvSpPr>
        <p:spPr>
          <a:xfrm>
            <a:off x="3000260" y="1927951"/>
            <a:ext cx="7006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800" b="1" dirty="0">
                <a:solidFill>
                  <a:srgbClr val="1274BB"/>
                </a:solidFill>
              </a:rPr>
              <a:t>Observer le travail journalier d’une personne dans le secteur C.S.A.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8F36685-F5D2-97C8-7407-3FAFC1FD8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24" y="5749906"/>
            <a:ext cx="3727276" cy="10976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2415D9-FB68-FC21-A87A-EC573311F856}"/>
              </a:ext>
            </a:extLst>
          </p:cNvPr>
          <p:cNvSpPr/>
          <p:nvPr/>
        </p:nvSpPr>
        <p:spPr>
          <a:xfrm>
            <a:off x="185505" y="5914026"/>
            <a:ext cx="4956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4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769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C94467-CDD7-2301-8F33-B3040ED29469}"/>
              </a:ext>
            </a:extLst>
          </p:cNvPr>
          <p:cNvSpPr/>
          <p:nvPr/>
        </p:nvSpPr>
        <p:spPr>
          <a:xfrm>
            <a:off x="1544883" y="2828836"/>
            <a:ext cx="910223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7200" b="1" i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3. Description du Stage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FBD55C6-C2C4-C054-9DE3-FA8459DA9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24" y="5749906"/>
            <a:ext cx="3727276" cy="10976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23E64E-6694-5AE0-4E36-B3E3362331FF}"/>
              </a:ext>
            </a:extLst>
          </p:cNvPr>
          <p:cNvSpPr/>
          <p:nvPr/>
        </p:nvSpPr>
        <p:spPr>
          <a:xfrm>
            <a:off x="269241" y="5974940"/>
            <a:ext cx="3256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4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7590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iel, herbe, extérieur&#10;&#10;Description générée automatiquement">
            <a:extLst>
              <a:ext uri="{FF2B5EF4-FFF2-40B4-BE49-F238E27FC236}">
                <a16:creationId xmlns:a16="http://schemas.microsoft.com/office/drawing/2014/main" id="{66DF8868-94A3-4CD4-D41B-EE1BF3670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84" y="1209477"/>
            <a:ext cx="5470088" cy="480452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FBD55C6-C2C4-C054-9DE3-FA8459DA9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24" y="5749906"/>
            <a:ext cx="3727276" cy="10976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531A7B-950A-AF73-5C5B-31E38CD875A7}"/>
              </a:ext>
            </a:extLst>
          </p:cNvPr>
          <p:cNvSpPr/>
          <p:nvPr/>
        </p:nvSpPr>
        <p:spPr>
          <a:xfrm>
            <a:off x="2769781" y="97588"/>
            <a:ext cx="7115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Emplacement du Stage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01BC6B-7667-E79B-5878-AAF8722469ED}"/>
              </a:ext>
            </a:extLst>
          </p:cNvPr>
          <p:cNvSpPr/>
          <p:nvPr/>
        </p:nvSpPr>
        <p:spPr>
          <a:xfrm>
            <a:off x="7563326" y="1303416"/>
            <a:ext cx="408637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8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À Puurs </a:t>
            </a:r>
            <a:br>
              <a:rPr lang="fr-FR" sz="48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</a:br>
            <a:r>
              <a:rPr lang="fr-FR" sz="48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Dans la région </a:t>
            </a:r>
          </a:p>
          <a:p>
            <a:pPr algn="ctr"/>
            <a:r>
              <a:rPr lang="fr-FR" sz="48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d’Anvers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5E74B5-8AD7-B44D-6615-E42227376035}"/>
              </a:ext>
            </a:extLst>
          </p:cNvPr>
          <p:cNvSpPr/>
          <p:nvPr/>
        </p:nvSpPr>
        <p:spPr>
          <a:xfrm>
            <a:off x="135292" y="5914026"/>
            <a:ext cx="4988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4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CE62-038A-D01A-7DD9-0256AB3CF62C}"/>
              </a:ext>
            </a:extLst>
          </p:cNvPr>
          <p:cNvSpPr/>
          <p:nvPr/>
        </p:nvSpPr>
        <p:spPr>
          <a:xfrm>
            <a:off x="7615423" y="3752103"/>
            <a:ext cx="398218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4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Dans le secteur </a:t>
            </a:r>
          </a:p>
          <a:p>
            <a:pPr algn="ctr"/>
            <a:r>
              <a:rPr lang="fr-FR" sz="4400" b="1" cap="none" spc="0" dirty="0">
                <a:ln>
                  <a:solidFill>
                    <a:srgbClr val="1274BB"/>
                  </a:solidFill>
                </a:ln>
                <a:solidFill>
                  <a:srgbClr val="1274BB"/>
                </a:solidFill>
                <a:effectLst/>
              </a:rPr>
              <a:t>C.S.A</a:t>
            </a:r>
          </a:p>
        </p:txBody>
      </p:sp>
    </p:spTree>
    <p:extLst>
      <p:ext uri="{BB962C8B-B14F-4D97-AF65-F5344CB8AC3E}">
        <p14:creationId xmlns:p14="http://schemas.microsoft.com/office/powerpoint/2010/main" val="4106443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Personnalisé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70C0"/>
      </a:accent1>
      <a:accent2>
        <a:srgbClr val="1274BB"/>
      </a:accent2>
      <a:accent3>
        <a:srgbClr val="F2F2F2"/>
      </a:accent3>
      <a:accent4>
        <a:srgbClr val="00B0F0"/>
      </a:accent4>
      <a:accent5>
        <a:srgbClr val="0C0C0C"/>
      </a:accent5>
      <a:accent6>
        <a:srgbClr val="757575"/>
      </a:accent6>
      <a:hlink>
        <a:srgbClr val="1274BB"/>
      </a:hlink>
      <a:folHlink>
        <a:srgbClr val="002060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6A9EFAC-E458-45E8-A335-DAC2653A5C8D}" vid="{481E8868-2280-4A8B-901B-DE970BDFF6D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909</TotalTime>
  <Words>348</Words>
  <Application>Microsoft Office PowerPoint</Application>
  <PresentationFormat>Grand écran</PresentationFormat>
  <Paragraphs>94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Wingdings</vt:lpstr>
      <vt:lpstr>Theme1</vt:lpstr>
      <vt:lpstr> </vt:lpstr>
      <vt:lpstr>Présentation PowerPoint</vt:lpstr>
      <vt:lpstr>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brandon van bellinghen</dc:creator>
  <cp:lastModifiedBy>Brandon Van Bellinghen</cp:lastModifiedBy>
  <cp:revision>30</cp:revision>
  <dcterms:created xsi:type="dcterms:W3CDTF">2023-02-18T14:49:40Z</dcterms:created>
  <dcterms:modified xsi:type="dcterms:W3CDTF">2023-03-14T09:10:35Z</dcterms:modified>
</cp:coreProperties>
</file>