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A37BF-A936-441F-BD4A-73F94B04F245}" type="datetimeFigureOut">
              <a:rPr lang="en-MY" smtClean="0"/>
              <a:t>14/4/2024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7C6D0-FBE3-4D57-9CF3-161168A8AFB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8122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7C6D0-FBE3-4D57-9CF3-161168A8AFBE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5970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7C6D0-FBE3-4D57-9CF3-161168A8AFBE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205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4/14/2024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jpe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9A6A-4CE3-1AE3-48CE-C56F50493A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Data MINING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CA12F-9E69-8BC4-2D0B-A4A49DFF91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Presenter: Yap Su Hong </a:t>
            </a:r>
          </a:p>
          <a:p>
            <a:r>
              <a:rPr lang="en-MY" dirty="0"/>
              <a:t>Student ID:2103898</a:t>
            </a:r>
          </a:p>
        </p:txBody>
      </p:sp>
    </p:spTree>
    <p:extLst>
      <p:ext uri="{BB962C8B-B14F-4D97-AF65-F5344CB8AC3E}">
        <p14:creationId xmlns:p14="http://schemas.microsoft.com/office/powerpoint/2010/main" val="3038072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1BC70-51C5-E63E-1A4A-DC94B742E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628"/>
            <a:ext cx="10058400" cy="808604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MY" dirty="0"/>
              <a:t>The third important algorithm is </a:t>
            </a:r>
            <a:r>
              <a:rPr lang="en-MY" sz="1800" dirty="0">
                <a:solidFill>
                  <a:srgbClr val="3B3B3B"/>
                </a:solidFill>
                <a:effectLst/>
                <a:cs typeface="Times New Roman" panose="02020603050405020304" pitchFamily="18" charset="0"/>
              </a:rPr>
              <a:t>Naïve Bayes with </a:t>
            </a:r>
            <a:r>
              <a:rPr lang="en-MY" sz="1800" dirty="0" err="1">
                <a:solidFill>
                  <a:srgbClr val="3B3B3B"/>
                </a:solidFill>
                <a:effectLst/>
                <a:cs typeface="Times New Roman" panose="02020603050405020304" pitchFamily="18" charset="0"/>
              </a:rPr>
              <a:t>RandomizedSearchCV</a:t>
            </a:r>
            <a:endParaRPr lang="en-MY" sz="1800" dirty="0">
              <a:effectLst/>
              <a:cs typeface="Times New Roman" panose="02020603050405020304" pitchFamily="18" charset="0"/>
            </a:endParaRPr>
          </a:p>
          <a:p>
            <a:endParaRPr lang="en-MY" dirty="0"/>
          </a:p>
          <a:p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D4757-B9A0-27EC-A0E2-5615BB9C44CA}"/>
              </a:ext>
            </a:extLst>
          </p:cNvPr>
          <p:cNvSpPr txBox="1"/>
          <p:nvPr/>
        </p:nvSpPr>
        <p:spPr>
          <a:xfrm>
            <a:off x="-196645" y="433580"/>
            <a:ext cx="11198942" cy="763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sklearn.model_selection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RandomizedSearchCV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imblearn.over_sampling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SMOTE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sklearn.naive_bayes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GaussianNB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sklearn.metrics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classification_report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confusion_matrix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multiprocessing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pandas </a:t>
            </a:r>
            <a:r>
              <a:rPr lang="en-MY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pd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Load the modified </a:t>
            </a:r>
            <a:r>
              <a:rPr lang="en-MY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normalized_df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'BLA.csv'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Check for and drop rows with missing target values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normalized_df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normalized_df.dropna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MY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'Default'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Define the features (X) and target variable (y)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normalized_df.drop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MY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'Default'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 </a:t>
            </a: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Features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normalized_df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MY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'Default'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 </a:t>
            </a: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Target variable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Apply SMOTE to the training data only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smote 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SMOTE(</a:t>
            </a:r>
            <a:r>
              <a:rPr lang="en-MY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sampling_strategy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'auto'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X_resampled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y_resampled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smote.fit_resample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 y)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Split the data into training and validation sets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X_val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y_val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X_resampled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y_resampled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test_size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Initialize Gaussian Naive Bayes classifier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classifier 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GaussianNB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Fit the classifier to the training data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classifier.fit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Make predictions on the validation data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classifier.predict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X_val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Generate classification report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report 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classification_report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y_val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"Classification Report:"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(report)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Generate confusion matrix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conf_matrix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confusion_matrix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y_val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"Confusion Matrix:"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conf_matrix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Build Sklearn Grid Search CV with ...">
            <a:extLst>
              <a:ext uri="{FF2B5EF4-FFF2-40B4-BE49-F238E27FC236}">
                <a16:creationId xmlns:a16="http://schemas.microsoft.com/office/drawing/2014/main" id="{92BB9465-9B8C-1904-0AA4-21787A466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86" y="770602"/>
            <a:ext cx="5680639" cy="319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005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Analysis Business PowerPoint ...">
            <a:extLst>
              <a:ext uri="{FF2B5EF4-FFF2-40B4-BE49-F238E27FC236}">
                <a16:creationId xmlns:a16="http://schemas.microsoft.com/office/drawing/2014/main" id="{E84064A2-2129-9DD9-B6CC-0EE041FB6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700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BBCDB9-8D97-8835-4E4D-EED15FD2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E9DE0-3E29-EB05-ABB1-EBFC5D304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In the total, we had test 12 algorithms with varying results. </a:t>
            </a:r>
          </a:p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Decision Tree with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RandomizedSearchCV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Logistics Regression with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RandomizedSearchCV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and Naïve Bayes with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RandomizedSearchCV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are among the top performers of the 12 algorithms. </a:t>
            </a:r>
            <a:endParaRPr lang="en-US" sz="1800" dirty="0">
              <a:effectLst/>
              <a:cs typeface="Times New Roman" panose="02020603050405020304" pitchFamily="18" charset="0"/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49368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onclusions Stock Photos, Royalty Free ...">
            <a:extLst>
              <a:ext uri="{FF2B5EF4-FFF2-40B4-BE49-F238E27FC236}">
                <a16:creationId xmlns:a16="http://schemas.microsoft.com/office/drawing/2014/main" id="{09885C41-37C4-F1DD-3CE9-BB0184916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F6ED20-31E8-F1AF-811D-B29F9316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37B1-AF7B-7F50-7C0A-F381F525B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3976"/>
            <a:ext cx="10058400" cy="4050792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using Gradient Boosting with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RandomizedSearchCV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our model </a:t>
            </a:r>
            <a:endParaRPr lang="en-US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55721-DEAF-E50E-B732-367458C6CE6C}"/>
              </a:ext>
            </a:extLst>
          </p:cNvPr>
          <p:cNvSpPr txBox="1"/>
          <p:nvPr/>
        </p:nvSpPr>
        <p:spPr>
          <a:xfrm>
            <a:off x="835742" y="2684565"/>
            <a:ext cx="60960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Load new loan applications data</a:t>
            </a:r>
            <a:endParaRPr lang="en-US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new_applicants</a:t>
            </a:r>
            <a:r>
              <a:rPr lang="en-US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"NewApplicants.csv"</a:t>
            </a:r>
            <a:r>
              <a:rPr lang="en-US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Drop the 'Default' column if it exists in the new applicants dataset</a:t>
            </a:r>
            <a:endParaRPr lang="en-US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'Default'</a:t>
            </a:r>
            <a:r>
              <a:rPr lang="en-US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new_applicants.columns</a:t>
            </a:r>
            <a:r>
              <a:rPr lang="en-US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new_applicants</a:t>
            </a:r>
            <a:r>
              <a:rPr lang="en-US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new_applicants.drop</a:t>
            </a:r>
            <a:r>
              <a:rPr lang="en-US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'Default'</a:t>
            </a:r>
            <a:r>
              <a:rPr lang="en-US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Make predictions for new loan applications</a:t>
            </a:r>
            <a:endParaRPr lang="en-US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new_predictions</a:t>
            </a:r>
            <a:r>
              <a:rPr lang="en-US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best_model.predict</a:t>
            </a:r>
            <a:r>
              <a:rPr lang="en-US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new_applicants</a:t>
            </a:r>
            <a:r>
              <a:rPr lang="en-US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Print predictions for new loan applications</a:t>
            </a:r>
            <a:endParaRPr lang="en-US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"Predictions for new loan applications:"</a:t>
            </a:r>
            <a:r>
              <a:rPr lang="en-US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new_predictions</a:t>
            </a:r>
            <a:r>
              <a:rPr lang="en-US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endParaRPr lang="en-US" sz="1200" dirty="0">
              <a:solidFill>
                <a:srgbClr val="3B3B3B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endParaRPr lang="en-US" sz="1200" dirty="0">
              <a:solidFill>
                <a:srgbClr val="3B3B3B"/>
              </a:solidFill>
              <a:effectLst/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</a:pPr>
            <a:r>
              <a:rPr lang="en-US" sz="180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conclusion, there will only be 2 successful applications among the 20 applicants.</a:t>
            </a:r>
            <a:endParaRPr lang="en-US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endParaRPr lang="en-US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63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1CC89-969D-B96D-A496-09210813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MY" dirty="0"/>
              <a:t>Introduction</a:t>
            </a:r>
          </a:p>
        </p:txBody>
      </p:sp>
      <p:pic>
        <p:nvPicPr>
          <p:cNvPr id="1026" name="Picture 2" descr="Data Mining | Definition, Process, Advantages and Disadvantages">
            <a:extLst>
              <a:ext uri="{FF2B5EF4-FFF2-40B4-BE49-F238E27FC236}">
                <a16:creationId xmlns:a16="http://schemas.microsoft.com/office/drawing/2014/main" id="{D4CCE00F-92B8-874B-6278-7C43732748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2" r="12188" b="-1"/>
          <a:stretch/>
        </p:blipFill>
        <p:spPr bwMode="auto">
          <a:xfrm>
            <a:off x="1007196" y="2265037"/>
            <a:ext cx="5088800" cy="390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89EA3-3E72-3B1A-A43C-6FCF2C957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20 new loan applications</a:t>
            </a:r>
            <a:endParaRPr lang="en-US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255, 327 observations</a:t>
            </a:r>
            <a:endParaRPr lang="en-US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MY" dirty="0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954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CC89-969D-B96D-A496-09210813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416" y="112154"/>
            <a:ext cx="10058400" cy="744400"/>
          </a:xfrm>
        </p:spPr>
        <p:txBody>
          <a:bodyPr>
            <a:normAutofit fontScale="90000"/>
          </a:bodyPr>
          <a:lstStyle/>
          <a:p>
            <a:r>
              <a:rPr lang="en-MY" dirty="0"/>
              <a:t>DATA PREPARATION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2CD048-6202-19FC-0D40-AE16F666EB03}"/>
              </a:ext>
            </a:extLst>
          </p:cNvPr>
          <p:cNvSpPr txBox="1"/>
          <p:nvPr/>
        </p:nvSpPr>
        <p:spPr>
          <a:xfrm>
            <a:off x="450416" y="728734"/>
            <a:ext cx="14650065" cy="5287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ts val="1425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First, we had used one hot encoding in order to turn the categorical variables into numerical values, below are the code.</a:t>
            </a:r>
            <a:endParaRPr lang="en-US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0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pandas </a:t>
            </a:r>
            <a:r>
              <a:rPr lang="en-MY" sz="10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pd</a:t>
            </a:r>
            <a:endParaRPr lang="en-MY" sz="1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0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0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sklearn.preprocessing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0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0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OneHotEncoder</a:t>
            </a:r>
            <a:endParaRPr lang="en-MY" sz="1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Load data</a:t>
            </a:r>
            <a:endParaRPr lang="en-MY" sz="1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0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0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'((</a:t>
            </a:r>
            <a:r>
              <a:rPr lang="en-MY" sz="10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GAssign</a:t>
            </a:r>
            <a:r>
              <a:rPr lang="en-MY" sz="1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BankLoanApproval.csv'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1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Define categorical columns</a:t>
            </a:r>
            <a:endParaRPr lang="en-MY" sz="1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0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categorical_columns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MY" sz="1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'Education'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MY" sz="10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EmploymentType</a:t>
            </a:r>
            <a:r>
              <a:rPr lang="en-MY" sz="1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MY" sz="10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MaritalStatus</a:t>
            </a:r>
            <a:r>
              <a:rPr lang="en-MY" sz="1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MY" sz="10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LoanPurpose</a:t>
            </a:r>
            <a:r>
              <a:rPr lang="en-MY" sz="1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MY" sz="1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Initialize </a:t>
            </a:r>
            <a:r>
              <a:rPr lang="en-MY" sz="10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OneHotEncoder</a:t>
            </a:r>
            <a:endParaRPr lang="en-MY" sz="1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encoder </a:t>
            </a:r>
            <a:r>
              <a:rPr lang="en-MY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0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OneHotEncoder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0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sparse</a:t>
            </a:r>
            <a:r>
              <a:rPr lang="en-MY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1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Encode categorical data</a:t>
            </a:r>
            <a:endParaRPr lang="en-MY" sz="1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0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encoded_data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0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encoder.fit_transform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0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MY" sz="10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categorical_columns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MY" sz="1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Create </a:t>
            </a:r>
            <a:r>
              <a:rPr lang="en-MY" sz="10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MY" sz="1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encoded data</a:t>
            </a:r>
            <a:endParaRPr lang="en-MY" sz="1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0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encoded_df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0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0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encoded_data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0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en-MY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0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encoder.get_feature_names_out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0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categorical_columns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MY" sz="1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Replace 'Yes' and 'No' with 1 and 0 for specified columns</a:t>
            </a:r>
            <a:endParaRPr lang="en-MY" sz="1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0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columns_to_replace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MY" sz="1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MY" sz="10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HasMortgage</a:t>
            </a:r>
            <a:r>
              <a:rPr lang="en-MY" sz="1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MY" sz="10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HasDependents</a:t>
            </a:r>
            <a:r>
              <a:rPr lang="en-MY" sz="1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MY" sz="10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HasCoSigner</a:t>
            </a:r>
            <a:r>
              <a:rPr lang="en-MY" sz="1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MY" sz="1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0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MY" sz="10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columns_to_replace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MY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0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MY" sz="10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columns_to_replace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].replace({</a:t>
            </a:r>
            <a:r>
              <a:rPr lang="en-MY" sz="1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'Yes'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MY" sz="10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'No'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MY" sz="10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en-MY" sz="1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Drop original categorical columns and '</a:t>
            </a:r>
            <a:r>
              <a:rPr lang="en-MY" sz="10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LoanID</a:t>
            </a:r>
            <a:r>
              <a:rPr lang="en-MY" sz="1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MY" sz="1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0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columns_to_drop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0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categorical_columns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MY" sz="1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MY" sz="10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LoanID</a:t>
            </a:r>
            <a:r>
              <a:rPr lang="en-MY" sz="1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MY" sz="1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0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df.drop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0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columns_to_drop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0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r>
              <a:rPr lang="en-MY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0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0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MY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1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Concatenate original </a:t>
            </a:r>
            <a:r>
              <a:rPr lang="en-MY" sz="10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MY" sz="1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encoded </a:t>
            </a:r>
            <a:r>
              <a:rPr lang="en-MY" sz="10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MY" sz="1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0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final_data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0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pd.concat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MY" sz="10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0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encoded_df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MY" sz="10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r>
              <a:rPr lang="en-MY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0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MY" sz="1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1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C5205E-F892-2549-2FCD-43E6F25AAEC1}"/>
              </a:ext>
            </a:extLst>
          </p:cNvPr>
          <p:cNvSpPr txBox="1"/>
          <p:nvPr/>
        </p:nvSpPr>
        <p:spPr>
          <a:xfrm>
            <a:off x="450416" y="5903563"/>
            <a:ext cx="7325032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Save the final data to a CSV file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final_data.to_csv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MY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one_hot_encoded_data.csv'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MY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Data Preparation for Machine Learning: A Guide for Banks | Feedzai">
            <a:extLst>
              <a:ext uri="{FF2B5EF4-FFF2-40B4-BE49-F238E27FC236}">
                <a16:creationId xmlns:a16="http://schemas.microsoft.com/office/drawing/2014/main" id="{C57EB471-08E3-B367-DD47-DA3C3A3FD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246086"/>
            <a:ext cx="4149214" cy="549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72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BC63E-2EAB-DA68-9E77-663E9C84E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280" y="154957"/>
            <a:ext cx="10058400" cy="651289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Afterwards, we normalized the values of Age, Income,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LoanAmount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CreditScore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MonthsEmployed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InterestRate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LoanTerm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DTIRatio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49E9E-3161-1D6A-0D66-8DAFAB29FCC7}"/>
              </a:ext>
            </a:extLst>
          </p:cNvPr>
          <p:cNvSpPr txBox="1"/>
          <p:nvPr/>
        </p:nvSpPr>
        <p:spPr>
          <a:xfrm>
            <a:off x="165280" y="806246"/>
            <a:ext cx="6096000" cy="2067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np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pandas </a:t>
            </a:r>
            <a:r>
              <a:rPr lang="en-MY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pd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seaborn </a:t>
            </a:r>
            <a:r>
              <a:rPr lang="en-MY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sklearn.preprocessing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'C:\Users\Brandon VKY\Desktop\Data Mining Assignment\one_hot_encoded_data.csv'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df.columns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69F4E2-31E7-C4B5-D7B1-18598F7706AD}"/>
              </a:ext>
            </a:extLst>
          </p:cNvPr>
          <p:cNvSpPr txBox="1"/>
          <p:nvPr/>
        </p:nvSpPr>
        <p:spPr>
          <a:xfrm>
            <a:off x="165280" y="3075039"/>
            <a:ext cx="6096000" cy="3153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Specify columns to normalize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columns_to_normalize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MY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'Age'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'Income'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MY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LoanAmount</a:t>
            </a:r>
            <a:r>
              <a:rPr lang="en-MY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MY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CreditScore</a:t>
            </a:r>
            <a:r>
              <a:rPr lang="en-MY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MY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MonthsEmployed</a:t>
            </a:r>
            <a:r>
              <a:rPr lang="en-MY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MY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InterestRate</a:t>
            </a:r>
            <a:r>
              <a:rPr lang="en-MY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MY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LoanTerm</a:t>
            </a:r>
            <a:r>
              <a:rPr lang="en-MY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MY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DTIRatio</a:t>
            </a:r>
            <a:r>
              <a:rPr lang="en-MY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Initialize </a:t>
            </a:r>
            <a:r>
              <a:rPr lang="en-MY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scaler 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Create a new </a:t>
            </a:r>
            <a:r>
              <a:rPr lang="en-MY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store the normalized data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normalized_df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df.copy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Normalize specified columns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normalized_df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columns_to_normalize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scaler.fit_transform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normalized_df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columns_to_normalize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Save the normalized </a:t>
            </a:r>
            <a:r>
              <a:rPr lang="en-MY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a new CSV file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normalized_df.to_csv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'normalized_data.csv'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Data Preparation | Guide to Market Research | Q Research Software">
            <a:extLst>
              <a:ext uri="{FF2B5EF4-FFF2-40B4-BE49-F238E27FC236}">
                <a16:creationId xmlns:a16="http://schemas.microsoft.com/office/drawing/2014/main" id="{11CB90F8-57AA-7460-9890-E48C6506B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606" y="730354"/>
            <a:ext cx="5498241" cy="549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30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35683-F261-22FB-866E-757681FA4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61" y="253279"/>
            <a:ext cx="10058400" cy="4050792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getting the normalized data file, we used regression summary in order to find the p-values of the data.</a:t>
            </a:r>
            <a:endParaRPr lang="en-US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F369E2-F001-6513-128B-255A8329C342}"/>
              </a:ext>
            </a:extLst>
          </p:cNvPr>
          <p:cNvSpPr txBox="1"/>
          <p:nvPr/>
        </p:nvSpPr>
        <p:spPr>
          <a:xfrm>
            <a:off x="304800" y="1048861"/>
            <a:ext cx="6096000" cy="4760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pandas </a:t>
            </a:r>
            <a:r>
              <a:rPr lang="en-MY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pd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statsmodels.api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Load the normalized </a:t>
            </a:r>
            <a:r>
              <a:rPr lang="en-MY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the CSV file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normalized_df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'normalized_data.csv'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Specify target column name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target_column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'Default'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Replace 'Default' with the name of your target column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Split the data into features (X) and target variable (y)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normalized_df.drop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target_column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normalized_df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target_column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Add constant to features for the intercept term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sm.add_constant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Fit the regression model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sm.OLS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(y, X).fit()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Get the summary of the regression model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regression_summary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model.summary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Display the regression summary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"Regression Summary:"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regression_summary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Power BI Data Preparation in 5 steps">
            <a:extLst>
              <a:ext uri="{FF2B5EF4-FFF2-40B4-BE49-F238E27FC236}">
                <a16:creationId xmlns:a16="http://schemas.microsoft.com/office/drawing/2014/main" id="{155C0014-1890-A7C8-02B5-666F79B0A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048860"/>
            <a:ext cx="5722374" cy="564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94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D5154-A46A-44EC-9ADB-4A9CCE522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390" y="597408"/>
            <a:ext cx="10058400" cy="1447702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80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looking at the result, we have decided to remove </a:t>
            </a:r>
            <a:r>
              <a:rPr lang="en-US" sz="1800" dirty="0" err="1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LoanTerm</a:t>
            </a:r>
            <a:r>
              <a:rPr lang="en-US" sz="180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the variables.</a:t>
            </a:r>
            <a:endParaRPr lang="en-US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B1C6A-4EEE-E397-5340-0BA7A2C3913F}"/>
              </a:ext>
            </a:extLst>
          </p:cNvPr>
          <p:cNvSpPr txBox="1"/>
          <p:nvPr/>
        </p:nvSpPr>
        <p:spPr>
          <a:xfrm>
            <a:off x="786581" y="1321259"/>
            <a:ext cx="8642554" cy="2349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ts val="1425"/>
              </a:lnSpc>
              <a:spcAft>
                <a:spcPts val="800"/>
              </a:spcAft>
            </a:pPr>
            <a:r>
              <a:rPr lang="en-MY" sz="14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MY" sz="14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pandas </a:t>
            </a:r>
            <a:r>
              <a:rPr lang="en-MY" sz="14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MY" sz="14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pd</a:t>
            </a:r>
            <a:endParaRPr lang="en-MY" sz="14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4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4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Load the normalized </a:t>
            </a:r>
            <a:r>
              <a:rPr lang="en-MY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MY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the CSV file</a:t>
            </a:r>
            <a:endParaRPr lang="en-MY" sz="14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4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normalized_df</a:t>
            </a:r>
            <a:r>
              <a:rPr lang="en-MY" sz="14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4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4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MY" sz="14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'normalized_data.csv'</a:t>
            </a:r>
            <a:r>
              <a:rPr lang="en-MY" sz="14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14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4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4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Drop the '</a:t>
            </a:r>
            <a:r>
              <a:rPr lang="en-MY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LoanTerm</a:t>
            </a:r>
            <a:r>
              <a:rPr lang="en-MY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column</a:t>
            </a:r>
            <a:endParaRPr lang="en-MY" sz="14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4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normalized_df.drop</a:t>
            </a:r>
            <a:r>
              <a:rPr lang="en-MY" sz="14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4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en-MY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4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MY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MY" sz="14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LoanTerm</a:t>
            </a:r>
            <a:r>
              <a:rPr lang="en-MY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MY" sz="14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MY" sz="14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MY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MY" sz="14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14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4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4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Save the modified </a:t>
            </a:r>
            <a:r>
              <a:rPr lang="en-MY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MY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a new CSV file</a:t>
            </a:r>
            <a:endParaRPr lang="en-MY" sz="14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4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normalized_df.to_csv</a:t>
            </a:r>
            <a:r>
              <a:rPr lang="en-MY" sz="14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'BLA.csv'</a:t>
            </a:r>
            <a:r>
              <a:rPr lang="en-MY" sz="14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4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MY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MY" sz="14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14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MY" sz="14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4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MY" sz="140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code will drop the ‘</a:t>
            </a:r>
            <a:r>
              <a:rPr lang="en-MY" sz="1400" dirty="0" err="1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LoanTerm</a:t>
            </a:r>
            <a:r>
              <a:rPr lang="en-MY" sz="140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 column and then save it into a new .csv file name ‘BLA.csv’.</a:t>
            </a:r>
            <a:endParaRPr lang="en-MY" sz="14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Data Preparation: Basics &amp; Techniques">
            <a:extLst>
              <a:ext uri="{FF2B5EF4-FFF2-40B4-BE49-F238E27FC236}">
                <a16:creationId xmlns:a16="http://schemas.microsoft.com/office/drawing/2014/main" id="{DDD443D9-6AB0-DA1B-3C60-C98E4C605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563" y="1000514"/>
            <a:ext cx="4004624" cy="517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96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57" name="Group 6156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6158" name="Oval 6157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159" name="Oval 6158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6161" name="Rectangle 6160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EE1EB-169E-CC44-1993-14663E82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100" y="1360493"/>
            <a:ext cx="4972511" cy="310673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>
                <a:solidFill>
                  <a:schemeClr val="tx1"/>
                </a:solidFill>
              </a:rPr>
              <a:t>MODEL CREATION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15A2C-1665-07DE-F1CA-F1CEDFA0FFA5}"/>
              </a:ext>
            </a:extLst>
          </p:cNvPr>
          <p:cNvSpPr txBox="1"/>
          <p:nvPr/>
        </p:nvSpPr>
        <p:spPr>
          <a:xfrm>
            <a:off x="6556100" y="4687316"/>
            <a:ext cx="4972512" cy="1517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200">
                <a:solidFill>
                  <a:srgbClr val="FFFFFF"/>
                </a:solidFill>
              </a:rPr>
              <a:t>My team member and I are decided to choose some important algorithms for this presentation</a:t>
            </a:r>
          </a:p>
        </p:txBody>
      </p:sp>
      <p:sp>
        <p:nvSpPr>
          <p:cNvPr id="6163" name="Freeform: Shape 6162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6" name="Picture 2" descr="Activity 4.1g Model Creation - Frederick">
            <a:extLst>
              <a:ext uri="{FF2B5EF4-FFF2-40B4-BE49-F238E27FC236}">
                <a16:creationId xmlns:a16="http://schemas.microsoft.com/office/drawing/2014/main" id="{26F198AA-ECDB-9F92-93DB-A6DBFB596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388" y="2646761"/>
            <a:ext cx="3972222" cy="156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97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40D84-FE90-7AB3-FADF-AB69424FF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67" y="272943"/>
            <a:ext cx="10058400" cy="661122"/>
          </a:xfrm>
        </p:spPr>
        <p:txBody>
          <a:bodyPr/>
          <a:lstStyle/>
          <a:p>
            <a:pPr marL="0" indent="0">
              <a:buNone/>
            </a:pPr>
            <a:r>
              <a:rPr lang="en-MY" dirty="0"/>
              <a:t>The first important algorithm is 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CE7523-F763-38AE-B9F3-73D553C60D0B}"/>
              </a:ext>
            </a:extLst>
          </p:cNvPr>
          <p:cNvSpPr txBox="1"/>
          <p:nvPr/>
        </p:nvSpPr>
        <p:spPr>
          <a:xfrm>
            <a:off x="-235975" y="683221"/>
            <a:ext cx="15210504" cy="6914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pandas </a:t>
            </a:r>
            <a:r>
              <a:rPr lang="en-MY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pd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sklearn.model_selection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sklearn.linear_model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LogisticRegression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sklearn.metrics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classification_report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confusion_matrix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Load the modified </a:t>
            </a:r>
            <a:r>
              <a:rPr lang="en-MY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normalized_df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'BLA.csv'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Define the features (X) and target variable (y)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normalized_df.drop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MY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'Default'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 </a:t>
            </a: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Features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normalized_df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MY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'Default'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 </a:t>
            </a: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Target variable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Split the data into training and test sets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 y, </a:t>
            </a:r>
            <a:r>
              <a:rPr lang="en-MY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test_size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Initialize logistic regression classifier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classifier 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LogisticRegression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Fit the classifier on the training data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classifier.fit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Make predictions on the test data probabilities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y_prob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classifier.predict_proba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Manually adjust the threshold (for example, to 0.3)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threshold 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0.08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y_pred_adjusted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y_prob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[:, </a:t>
            </a:r>
            <a:r>
              <a:rPr lang="en-MY" sz="12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threshold).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astype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2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Generate classification report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report 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classification_report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y_pred_adjusted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"Classification Report with Threshold Adjustment:"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(report)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Generate confusion matrix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conf_matrix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confusion_matrix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y_pred_adjusted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MY" sz="1200" dirty="0">
                <a:solidFill>
                  <a:srgbClr val="EE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MY" sz="1200" dirty="0" err="1">
                <a:solidFill>
                  <a:srgbClr val="EE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MY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</a:t>
            </a:r>
            <a:r>
              <a:rPr lang="en-MY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Matrix with Threshold Adjustment:"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conf_matrix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Simple Logistic Regression - StatsTest.com">
            <a:extLst>
              <a:ext uri="{FF2B5EF4-FFF2-40B4-BE49-F238E27FC236}">
                <a16:creationId xmlns:a16="http://schemas.microsoft.com/office/drawing/2014/main" id="{270E0CCC-C538-BE5D-B50C-B5D8EEEA9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063" y="145026"/>
            <a:ext cx="4931670" cy="283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576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CD00-CDBD-3056-66EA-859CDE490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963"/>
            <a:ext cx="10058400" cy="847934"/>
          </a:xfrm>
        </p:spPr>
        <p:txBody>
          <a:bodyPr/>
          <a:lstStyle/>
          <a:p>
            <a:r>
              <a:rPr lang="en-MY" dirty="0"/>
              <a:t>The second important algorithm is Random Forest</a:t>
            </a:r>
          </a:p>
          <a:p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AA15DB-6599-ABBD-CE15-DEA1E1880BD9}"/>
              </a:ext>
            </a:extLst>
          </p:cNvPr>
          <p:cNvSpPr txBox="1"/>
          <p:nvPr/>
        </p:nvSpPr>
        <p:spPr>
          <a:xfrm>
            <a:off x="-294968" y="353644"/>
            <a:ext cx="9942870" cy="7273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pandas </a:t>
            </a:r>
            <a:r>
              <a:rPr lang="en-MY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pd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sklearn.model_selection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imblearn.over_sampling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SMOTE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sklearn.ensemble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sklearn.metrics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classification_report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confusion_matrix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Load the modified </a:t>
            </a:r>
            <a:r>
              <a:rPr lang="en-MY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normalized_df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'BLA.csv'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Define the features (X) and target variable (y)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normalized_df.drop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MY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'Default'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 </a:t>
            </a: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Features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normalized_df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MY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'Default'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 </a:t>
            </a: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Target variable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Split the data into training and test sets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 y, </a:t>
            </a:r>
            <a:r>
              <a:rPr lang="en-MY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test_size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Initialize SMOTE for over-sampling only the minority class (positive class)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smote 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SMOTE(</a:t>
            </a:r>
            <a:r>
              <a:rPr lang="en-MY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sampling_strategy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'auto'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Apply SMOTE to the training data only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X_train_resampled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y_train_resampled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smote.fit_resample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Initialize Random Forest classifier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classifier 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Fit the classifier on the resampled training data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classifier.fit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X_train_resampled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y_train_resampled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Make predictions on the test data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classifier.predict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Generate classification report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report 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classification_report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"Classification Report:"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(report)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Generate confusion matrix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conf_matrix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confusion_matrix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MY" sz="1200" dirty="0">
                <a:solidFill>
                  <a:srgbClr val="EE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MY" sz="1200" dirty="0" err="1">
                <a:solidFill>
                  <a:srgbClr val="EE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MY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</a:t>
            </a:r>
            <a:r>
              <a:rPr lang="en-MY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Matrix:"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  <a:spcAft>
                <a:spcPts val="0"/>
              </a:spcAft>
            </a:pPr>
            <a:r>
              <a:rPr lang="en-MY" sz="12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20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conf_matrix</a:t>
            </a:r>
            <a:r>
              <a:rPr lang="en-MY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What Is Random Forest? | IBM">
            <a:extLst>
              <a:ext uri="{FF2B5EF4-FFF2-40B4-BE49-F238E27FC236}">
                <a16:creationId xmlns:a16="http://schemas.microsoft.com/office/drawing/2014/main" id="{FD2413AC-61D0-5FCF-CDA0-1B3061B09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651" y="3190436"/>
            <a:ext cx="5135832" cy="349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036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287</TotalTime>
  <Words>2021</Words>
  <Application>Microsoft Office PowerPoint</Application>
  <PresentationFormat>Widescreen</PresentationFormat>
  <Paragraphs>251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Consolas</vt:lpstr>
      <vt:lpstr>Rockwell</vt:lpstr>
      <vt:lpstr>Rockwell Condensed</vt:lpstr>
      <vt:lpstr>Rockwell Extra Bold</vt:lpstr>
      <vt:lpstr>Times New Roman</vt:lpstr>
      <vt:lpstr>Wingdings</vt:lpstr>
      <vt:lpstr>Wood Type</vt:lpstr>
      <vt:lpstr>Data MINING PRESENTATION</vt:lpstr>
      <vt:lpstr>Introduction</vt:lpstr>
      <vt:lpstr>DATA PREPARATION</vt:lpstr>
      <vt:lpstr>PowerPoint Presentation</vt:lpstr>
      <vt:lpstr>PowerPoint Presentation</vt:lpstr>
      <vt:lpstr>PowerPoint Presentation</vt:lpstr>
      <vt:lpstr>MODEL CREATION</vt:lpstr>
      <vt:lpstr>PowerPoint Presentation</vt:lpstr>
      <vt:lpstr>PowerPoint Presentation</vt:lpstr>
      <vt:lpstr>PowerPoint Presentation</vt:lpstr>
      <vt:lpstr>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PRESENTATION</dc:title>
  <dc:creator>KING YAP</dc:creator>
  <cp:lastModifiedBy>KING YAP</cp:lastModifiedBy>
  <cp:revision>1</cp:revision>
  <dcterms:created xsi:type="dcterms:W3CDTF">2024-04-14T04:49:20Z</dcterms:created>
  <dcterms:modified xsi:type="dcterms:W3CDTF">2024-04-14T09:36:26Z</dcterms:modified>
</cp:coreProperties>
</file>