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f0765d50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f0765d50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f0765d50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f0765d50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f0765d50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f0765d50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f0765d50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f0765d50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geogebra.org/m/SnZ7QGTJ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BrandonWilsonProjects/OBSCURATION-TOTALITY.gi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4779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-635450" y="1712075"/>
            <a:ext cx="10125600" cy="26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OBSCURATION TOTALITY</a:t>
            </a:r>
            <a:endParaRPr sz="5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Brandon Wilson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8425" y="3933150"/>
            <a:ext cx="3631076" cy="12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312100" y="84950"/>
            <a:ext cx="45198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highlight>
                  <a:schemeClr val="accent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ALL </a:t>
            </a:r>
            <a:r>
              <a:rPr b="1" i="1" lang="en" sz="1800">
                <a:solidFill>
                  <a:schemeClr val="dk1"/>
                </a:solidFill>
                <a:highlight>
                  <a:schemeClr val="accent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PYTHON </a:t>
            </a:r>
            <a:r>
              <a:rPr i="1" lang="en" sz="1800">
                <a:solidFill>
                  <a:schemeClr val="dk1"/>
                </a:solidFill>
                <a:highlight>
                  <a:schemeClr val="accent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PACKAGES UTILIZED:</a:t>
            </a:r>
            <a:endParaRPr i="1" sz="1800">
              <a:solidFill>
                <a:schemeClr val="dk1"/>
              </a:solidFill>
              <a:highlight>
                <a:schemeClr val="accent6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2" name="Google Shape;62;p14"/>
          <p:cNvCxnSpPr>
            <a:stCxn id="61" idx="2"/>
          </p:cNvCxnSpPr>
          <p:nvPr/>
        </p:nvCxnSpPr>
        <p:spPr>
          <a:xfrm>
            <a:off x="4572000" y="726650"/>
            <a:ext cx="12900" cy="429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4"/>
          <p:cNvSpPr txBox="1"/>
          <p:nvPr/>
        </p:nvSpPr>
        <p:spPr>
          <a:xfrm>
            <a:off x="165863" y="279125"/>
            <a:ext cx="35886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Ephem</a:t>
            </a:r>
            <a:r>
              <a:rPr i="1" lang="en" sz="20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11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PyEphem provides ephem Python package for performing high-precision astronomy computations</a:t>
            </a:r>
            <a:endParaRPr sz="11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413" y="888350"/>
            <a:ext cx="1445487" cy="6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5875" y="1448400"/>
            <a:ext cx="4135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Pandas </a:t>
            </a:r>
            <a:r>
              <a:rPr lang="en" sz="1800">
                <a:solidFill>
                  <a:srgbClr val="FFFF00"/>
                </a:solidFill>
              </a:rPr>
              <a:t>- </a:t>
            </a:r>
            <a:r>
              <a:rPr lang="en" sz="11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package that provides fast, flexible, and expressive data structures designed to make working with “relational” or “labeled” data both east and intuitive</a:t>
            </a:r>
            <a:endParaRPr sz="11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1662" y="2356238"/>
            <a:ext cx="2016976" cy="103472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65875" y="3361300"/>
            <a:ext cx="3588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</a:t>
            </a:r>
            <a:r>
              <a:rPr i="1" lang="en" sz="1800">
                <a:solidFill>
                  <a:srgbClr val="FFFF00"/>
                </a:solidFill>
              </a:rPr>
              <a:t> </a:t>
            </a:r>
            <a:r>
              <a:rPr lang="en" sz="1800">
                <a:solidFill>
                  <a:srgbClr val="FFFF00"/>
                </a:solidFill>
              </a:rPr>
              <a:t>- </a:t>
            </a:r>
            <a:r>
              <a:rPr lang="en" sz="11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Built-in Python library made to simplify mathematical tasks in Python </a:t>
            </a:r>
            <a:endParaRPr sz="17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65875" y="3887475"/>
            <a:ext cx="4135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Datetime</a:t>
            </a:r>
            <a:r>
              <a:rPr i="1" lang="en" sz="18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11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Built-in Python package that contains capacities and classes for working with dates, times, and timezones</a:t>
            </a:r>
            <a:endParaRPr sz="11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688850" y="397075"/>
            <a:ext cx="4135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Openpyxl </a:t>
            </a:r>
            <a:r>
              <a:rPr lang="en" sz="1800">
                <a:solidFill>
                  <a:srgbClr val="FFFF00"/>
                </a:solidFill>
              </a:rPr>
              <a:t>- </a:t>
            </a:r>
            <a:r>
              <a:rPr lang="en" sz="1100">
                <a:solidFill>
                  <a:srgbClr val="FFFF00"/>
                </a:solidFill>
              </a:rPr>
              <a:t>Python library to read/write Excel xlsx/xlsm/xltx/xltm files</a:t>
            </a:r>
            <a:endParaRPr sz="1700">
              <a:solidFill>
                <a:srgbClr val="FFFF00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0400" y="1005241"/>
            <a:ext cx="2312101" cy="42823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4688850" y="1311475"/>
            <a:ext cx="4135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Geopy </a:t>
            </a:r>
            <a:r>
              <a:rPr lang="en" sz="1800">
                <a:solidFill>
                  <a:srgbClr val="FFFF00"/>
                </a:solidFill>
              </a:rPr>
              <a:t>- </a:t>
            </a:r>
            <a:r>
              <a:rPr lang="en" sz="1100">
                <a:solidFill>
                  <a:srgbClr val="FFFF00"/>
                </a:solidFill>
              </a:rPr>
              <a:t>Python client for several popular geocoding web services</a:t>
            </a:r>
            <a:endParaRPr sz="1100">
              <a:solidFill>
                <a:srgbClr val="FFFF00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21725" y="1712075"/>
            <a:ext cx="1582176" cy="5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4688838" y="2094788"/>
            <a:ext cx="4135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lang="en" sz="20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qdm </a:t>
            </a:r>
            <a:r>
              <a:rPr lang="en" sz="1800">
                <a:solidFill>
                  <a:srgbClr val="FFFF00"/>
                </a:solidFill>
              </a:rPr>
              <a:t>- </a:t>
            </a:r>
            <a:r>
              <a:rPr lang="en" sz="11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package that instantly makes loops show a smart progress meter</a:t>
            </a:r>
            <a:endParaRPr sz="17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47963" y="2610302"/>
            <a:ext cx="2016976" cy="46206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4645213" y="3072350"/>
            <a:ext cx="4135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matplotlib </a:t>
            </a:r>
            <a:r>
              <a:rPr lang="en" sz="1800">
                <a:solidFill>
                  <a:srgbClr val="FFFF00"/>
                </a:solidFill>
              </a:rPr>
              <a:t>- </a:t>
            </a:r>
            <a:r>
              <a:rPr lang="en" sz="11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comprehensive library for creating static, animates, and interactive visualizations in Python</a:t>
            </a:r>
            <a:endParaRPr sz="11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02425" y="3792526"/>
            <a:ext cx="2703731" cy="4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/>
        </p:nvSpPr>
        <p:spPr>
          <a:xfrm>
            <a:off x="2312100" y="84950"/>
            <a:ext cx="45198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highlight>
                  <a:schemeClr val="accent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CALCULATING OBSCURATION… </a:t>
            </a:r>
            <a:endParaRPr i="1" sz="1800">
              <a:solidFill>
                <a:schemeClr val="dk1"/>
              </a:solidFill>
              <a:highlight>
                <a:schemeClr val="accent6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4375" y="-558800"/>
            <a:ext cx="480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1896000" y="407825"/>
            <a:ext cx="53520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Obscuration </a:t>
            </a: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the fraction of the Sun’s surface area covered by the Moon</a:t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Obscuration Simulation</a:t>
            </a:r>
            <a:endParaRPr sz="20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151025" y="1092113"/>
            <a:ext cx="42696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the Angular Radii</a:t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400" y="1554450"/>
            <a:ext cx="3202449" cy="22270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/>
          <p:nvPr/>
        </p:nvSpPr>
        <p:spPr>
          <a:xfrm rot="-2499">
            <a:off x="3560176" y="2117315"/>
            <a:ext cx="2476501" cy="29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5000" y="1554450"/>
            <a:ext cx="2561875" cy="13497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5361500" y="1092113"/>
            <a:ext cx="42696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Distance between Sun and the Moon</a:t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5"/>
          <p:cNvSpPr/>
          <p:nvPr/>
        </p:nvSpPr>
        <p:spPr>
          <a:xfrm rot="8455815">
            <a:off x="4525852" y="3360689"/>
            <a:ext cx="1728794" cy="29522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847200" y="4041875"/>
            <a:ext cx="74496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Distance ≥ the Sum of the Sun and Moon’s angular radii, NO obscuration. </a:t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Distance ≤ the absolute difference of their radii, obscuration OCCURS.</a:t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/>
        </p:nvSpPr>
        <p:spPr>
          <a:xfrm>
            <a:off x="2312100" y="84950"/>
            <a:ext cx="45198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highlight>
                  <a:schemeClr val="accent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FILE ACCESS &amp; EXPLANATION</a:t>
            </a:r>
            <a:r>
              <a:rPr i="1" lang="en" sz="1800">
                <a:solidFill>
                  <a:schemeClr val="dk1"/>
                </a:solidFill>
                <a:highlight>
                  <a:schemeClr val="accent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i="1" sz="1800">
              <a:solidFill>
                <a:schemeClr val="dk1"/>
              </a:solidFill>
              <a:highlight>
                <a:schemeClr val="accent6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1582800" y="2186550"/>
            <a:ext cx="59784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Obscuration Totality - Access</a:t>
            </a:r>
            <a:endParaRPr sz="3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/>
        </p:nvSpPr>
        <p:spPr>
          <a:xfrm>
            <a:off x="2312100" y="84950"/>
            <a:ext cx="45198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highlight>
                  <a:schemeClr val="accent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ANALYSIS</a:t>
            </a:r>
            <a:r>
              <a:rPr i="1" lang="en" sz="1800">
                <a:solidFill>
                  <a:schemeClr val="dk1"/>
                </a:solidFill>
                <a:highlight>
                  <a:schemeClr val="accent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i="1" sz="1800">
              <a:solidFill>
                <a:schemeClr val="dk1"/>
              </a:solidFill>
              <a:highlight>
                <a:schemeClr val="accent6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highlight>
                  <a:schemeClr val="accent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OBSCURATION PIE CHART</a:t>
            </a:r>
            <a:endParaRPr i="1" sz="1800">
              <a:solidFill>
                <a:schemeClr val="dk1"/>
              </a:solidFill>
              <a:highlight>
                <a:schemeClr val="accent6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75" y="1172875"/>
            <a:ext cx="2980725" cy="228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0625" y="1172873"/>
            <a:ext cx="2980726" cy="228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4175" y="1172875"/>
            <a:ext cx="2846950" cy="22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6194175" y="4195200"/>
            <a:ext cx="39549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06666"/>
                </a:solidFill>
                <a:highlight>
                  <a:srgbClr val="E06666"/>
                </a:highlight>
              </a:rPr>
              <a:t>࣑</a:t>
            </a:r>
            <a:r>
              <a:rPr lang="en" sz="1800">
                <a:solidFill>
                  <a:schemeClr val="lt1"/>
                </a:solidFill>
              </a:rPr>
              <a:t> - </a:t>
            </a: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≤ average obscuration %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highlight>
                  <a:schemeClr val="accent1"/>
                </a:highlight>
              </a:rPr>
              <a:t>࣑</a:t>
            </a:r>
            <a:r>
              <a:rPr lang="en" sz="1800">
                <a:solidFill>
                  <a:schemeClr val="lt1"/>
                </a:solidFill>
              </a:rPr>
              <a:t> - </a:t>
            </a: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≥ average obscuration %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1047775" y="726650"/>
            <a:ext cx="13872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4:00:00 hrs</a:t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4098075" y="726650"/>
            <a:ext cx="13872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:00:00 hrs</a:t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7022300" y="726650"/>
            <a:ext cx="13872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:00:00 hrs</a:t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1210975" y="3457325"/>
            <a:ext cx="15882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69.0%</a:t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4284450" y="3457325"/>
            <a:ext cx="13872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78.7%</a:t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7301825" y="3457325"/>
            <a:ext cx="13872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88.5%</a:t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