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65" r:id="rId4"/>
    <p:sldId id="266" r:id="rId5"/>
    <p:sldId id="258" r:id="rId6"/>
    <p:sldId id="267" r:id="rId7"/>
    <p:sldId id="268" r:id="rId8"/>
    <p:sldId id="269" r:id="rId9"/>
    <p:sldId id="285" r:id="rId10"/>
    <p:sldId id="270" r:id="rId11"/>
    <p:sldId id="277" r:id="rId12"/>
    <p:sldId id="260" r:id="rId13"/>
    <p:sldId id="264" r:id="rId14"/>
    <p:sldId id="282" r:id="rId15"/>
    <p:sldId id="280" r:id="rId16"/>
    <p:sldId id="271" r:id="rId17"/>
    <p:sldId id="281" r:id="rId18"/>
    <p:sldId id="272" r:id="rId19"/>
    <p:sldId id="278" r:id="rId20"/>
    <p:sldId id="273" r:id="rId21"/>
    <p:sldId id="274" r:id="rId22"/>
    <p:sldId id="283" r:id="rId23"/>
    <p:sldId id="284" r:id="rId24"/>
    <p:sldId id="259" r:id="rId25"/>
    <p:sldId id="27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82225" autoAdjust="0"/>
  </p:normalViewPr>
  <p:slideViewPr>
    <p:cSldViewPr snapToGrid="0">
      <p:cViewPr varScale="1">
        <p:scale>
          <a:sx n="65" d="100"/>
          <a:sy n="65" d="100"/>
        </p:scale>
        <p:origin x="72" y="230"/>
      </p:cViewPr>
      <p:guideLst/>
    </p:cSldViewPr>
  </p:slideViewPr>
  <p:outlineViewPr>
    <p:cViewPr>
      <p:scale>
        <a:sx n="33" d="100"/>
        <a:sy n="33" d="100"/>
      </p:scale>
      <p:origin x="0" y="-10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Logic Elements Used in Percentage (50,528 Logic Elements in Total)</c:v>
                </c:pt>
              </c:strCache>
            </c:strRef>
          </c:tx>
          <c:spPr>
            <a:ln w="666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1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666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2"/>
            <c:marker>
              <c:symbol val="circle"/>
              <c:size val="1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666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3"/>
            <c:marker>
              <c:symbol val="circle"/>
              <c:size val="1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66675" cap="rnd">
                <a:solidFill>
                  <a:schemeClr val="accent1"/>
                </a:solidFill>
                <a:round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Failure</c:v>
                </c:pt>
                <c:pt idx="1">
                  <c:v>ModExp 1.0 (Only ModExp, MulAdd two modules)</c:v>
                </c:pt>
                <c:pt idx="2">
                  <c:v>ModExp 1.1 (Optimized configurations on ModExp 1.0)</c:v>
                </c:pt>
                <c:pt idx="3">
                  <c:v>ModExp 2.0 (Three modules reimplementation)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120</c:v>
                </c:pt>
                <c:pt idx="1">
                  <c:v>89</c:v>
                </c:pt>
                <c:pt idx="2">
                  <c:v>80</c:v>
                </c:pt>
                <c:pt idx="3">
                  <c:v>60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3297128"/>
        <c:axId val="193297520"/>
      </c:lineChart>
      <c:catAx>
        <c:axId val="193297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297520"/>
        <c:crosses val="autoZero"/>
        <c:auto val="1"/>
        <c:lblAlgn val="ctr"/>
        <c:lblOffset val="100"/>
        <c:noMultiLvlLbl val="0"/>
      </c:catAx>
      <c:valAx>
        <c:axId val="193297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297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Clock Cycles Used to Compute c^15 mod n</c:v>
                </c:pt>
              </c:strCache>
            </c:strRef>
          </c:tx>
          <c:spPr>
            <a:ln w="666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1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666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2"/>
            <c:marker>
              <c:symbol val="circle"/>
              <c:size val="1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66675" cap="rnd">
                <a:solidFill>
                  <a:schemeClr val="accent1"/>
                </a:solidFill>
                <a:round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32-bit WordLength</c:v>
                </c:pt>
                <c:pt idx="1">
                  <c:v>64-bit WordLength</c:v>
                </c:pt>
                <c:pt idx="2">
                  <c:v>128-bit WordLength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673744</c:v>
                </c:pt>
                <c:pt idx="1">
                  <c:v>175634</c:v>
                </c:pt>
                <c:pt idx="2">
                  <c:v>35478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3504984"/>
        <c:axId val="233506552"/>
      </c:lineChart>
      <c:catAx>
        <c:axId val="233504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506552"/>
        <c:crosses val="autoZero"/>
        <c:auto val="1"/>
        <c:lblAlgn val="ctr"/>
        <c:lblOffset val="100"/>
        <c:noMultiLvlLbl val="0"/>
      </c:catAx>
      <c:valAx>
        <c:axId val="233506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504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Max </a:t>
            </a:r>
            <a:r>
              <a:rPr lang="en-US" dirty="0" smtClean="0"/>
              <a:t>Frequency (MHz) Achievable </a:t>
            </a:r>
            <a:r>
              <a:rPr lang="en-US" dirty="0"/>
              <a:t>by FPGA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 Frequency Achivable by FPGA</c:v>
                </c:pt>
              </c:strCache>
            </c:strRef>
          </c:tx>
          <c:spPr>
            <a:ln w="666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1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666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2"/>
            <c:marker>
              <c:symbol val="circle"/>
              <c:size val="1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66675" cap="rnd">
                <a:solidFill>
                  <a:schemeClr val="accent1"/>
                </a:solidFill>
                <a:round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32-bit WordLength</c:v>
                </c:pt>
                <c:pt idx="1">
                  <c:v>64-bit WordLength</c:v>
                </c:pt>
                <c:pt idx="2">
                  <c:v>128-bit WordLength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71.680000000000007</c:v>
                </c:pt>
                <c:pt idx="1">
                  <c:v>49.79</c:v>
                </c:pt>
                <c:pt idx="2">
                  <c:v>31.88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3504200"/>
        <c:axId val="233508512"/>
      </c:lineChart>
      <c:catAx>
        <c:axId val="233504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508512"/>
        <c:crosses val="autoZero"/>
        <c:auto val="1"/>
        <c:lblAlgn val="ctr"/>
        <c:lblOffset val="100"/>
        <c:noMultiLvlLbl val="0"/>
      </c:catAx>
      <c:valAx>
        <c:axId val="233508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504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ClockCyles Used to Compute c^(8000)_(16) mod n</c:v>
                </c:pt>
              </c:strCache>
            </c:strRef>
          </c:tx>
          <c:spPr>
            <a:solidFill>
              <a:schemeClr val="accent1"/>
            </a:solidFill>
            <a:ln w="66675"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666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66675" cap="rnd">
                <a:solidFill>
                  <a:schemeClr val="accent1"/>
                </a:solidFill>
                <a:round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Montgomery Powering Ladder</c:v>
                </c:pt>
                <c:pt idx="1">
                  <c:v>ModExp 2.0 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155628</c:v>
                </c:pt>
                <c:pt idx="1">
                  <c:v>88768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3299088"/>
        <c:axId val="193297912"/>
      </c:barChart>
      <c:catAx>
        <c:axId val="193299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297912"/>
        <c:crosses val="autoZero"/>
        <c:auto val="1"/>
        <c:lblAlgn val="ctr"/>
        <c:lblOffset val="100"/>
        <c:noMultiLvlLbl val="0"/>
      </c:catAx>
      <c:valAx>
        <c:axId val="193297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299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ClockCyles Used to Compute c^(8000)_(16) mod n</c:v>
                </c:pt>
              </c:strCache>
            </c:strRef>
          </c:tx>
          <c:spPr>
            <a:solidFill>
              <a:schemeClr val="accent1"/>
            </a:solidFill>
            <a:ln w="66675"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 w="66675" cap="rnd">
                <a:noFill/>
                <a:round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 w="66675" cap="rnd">
                <a:noFill/>
                <a:round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Montgomery Powering Ladder</c:v>
                </c:pt>
                <c:pt idx="1">
                  <c:v>Blinding</c:v>
                </c:pt>
                <c:pt idx="2">
                  <c:v>ModExp 2.0 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155628</c:v>
                </c:pt>
                <c:pt idx="1">
                  <c:v>93512</c:v>
                </c:pt>
                <c:pt idx="2">
                  <c:v>88768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3292816"/>
        <c:axId val="193296736"/>
      </c:barChart>
      <c:catAx>
        <c:axId val="193292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296736"/>
        <c:crosses val="autoZero"/>
        <c:auto val="1"/>
        <c:lblAlgn val="ctr"/>
        <c:lblOffset val="100"/>
        <c:noMultiLvlLbl val="0"/>
      </c:catAx>
      <c:valAx>
        <c:axId val="193296736"/>
        <c:scaling>
          <c:orientation val="minMax"/>
          <c:max val="18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292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C4F35-0D3E-4E06-8352-8D2FCB5B48F5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662BA-D33F-435A-B6A7-BFF9F982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140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508C8-AD7D-4DDC-80E7-576EA9E4879D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5F9B8-1E99-486A-A414-1FCA0AFC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302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5F9B8-1E99-486A-A414-1FCA0AFC69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92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RSA</a:t>
            </a:r>
            <a:r>
              <a:rPr lang="en-US" baseline="0" dirty="0" smtClean="0"/>
              <a:t> is a very well known public-key cryptosystem. In the most basic scenario, we have User X and User Y. User Y generates both public key (e, n) and secret key (d, n), then he sends the public key to User X. User X uses this public key (e, n) to generate a </a:t>
            </a:r>
            <a:r>
              <a:rPr lang="en-US" baseline="0" dirty="0" err="1" smtClean="0"/>
              <a:t>ciphertext</a:t>
            </a:r>
            <a:r>
              <a:rPr lang="en-US" baseline="0" dirty="0" smtClean="0"/>
              <a:t> C through </a:t>
            </a:r>
            <a:r>
              <a:rPr lang="en-US" baseline="0" dirty="0" err="1" smtClean="0"/>
              <a:t>M^e</a:t>
            </a:r>
            <a:r>
              <a:rPr lang="en-US" baseline="0" dirty="0" smtClean="0"/>
              <a:t> mod n and sends it to User Y. User Y uses </a:t>
            </a:r>
            <a:r>
              <a:rPr lang="en-US" baseline="0" dirty="0" err="1" smtClean="0"/>
              <a:t>C^d</a:t>
            </a:r>
            <a:r>
              <a:rPr lang="en-US" baseline="0" dirty="0" smtClean="0"/>
              <a:t> mod n to get message M. In this way, only User X and User Y knows the message M, and only User Y can decrypt the </a:t>
            </a:r>
            <a:r>
              <a:rPr lang="en-US" baseline="0" dirty="0" err="1" smtClean="0"/>
              <a:t>ciphertext</a:t>
            </a:r>
            <a:r>
              <a:rPr lang="en-US" baseline="0" dirty="0" smtClean="0"/>
              <a:t> C.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Picture </a:t>
            </a:r>
            <a:r>
              <a:rPr lang="en-US" dirty="0" smtClean="0"/>
              <a:t>refers</a:t>
            </a:r>
            <a:r>
              <a:rPr lang="en-US" baseline="0" dirty="0" smtClean="0"/>
              <a:t> No.2 in reference page.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5F9B8-1E99-486A-A414-1FCA0AFC69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43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Failure</a:t>
            </a:r>
            <a:r>
              <a:rPr lang="en-US" baseline="0" dirty="0" smtClean="0"/>
              <a:t> only</a:t>
            </a:r>
            <a:r>
              <a:rPr lang="en-US" dirty="0" smtClean="0"/>
              <a:t> shows a rough number that above 100.</a:t>
            </a:r>
            <a:r>
              <a:rPr lang="en-US" baseline="0" dirty="0" smtClean="0"/>
              <a:t> If the resource usage is above 100%, it is impossible to fit into the device.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Optimized configuration means we optimize the compilation by area (resource usage) while it doesn’t mean the speed is faster.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5F9B8-1E99-486A-A414-1FCA0AFC69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20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setting is (also in</a:t>
            </a:r>
            <a:r>
              <a:rPr lang="en-US" baseline="0" dirty="0" smtClean="0"/>
              <a:t> No.7 in reference)</a:t>
            </a:r>
            <a:r>
              <a:rPr lang="en-US" dirty="0" smtClean="0"/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= 0x444d9850809f292387a1798fe6addd9e61d9fe398147a8f45f0ef320f7f60e7f75f2bc20a7f5195cde62d43f261908b9ccf719ab2922fbd8dca5b35354a1d50572d6bc20d80d6a1cc2472fd603e9ba024cea2df00a66dc4e21681081399f8a8f10fc9eee0a1727f7ea5f24b6de6fec4b843b2a7d15ab2c21ccc93ff710fce97d786e30efce9b2e70b4d4dfccb7d779cc4b5ca436953c178e61067a8cd7a3283c27e969e2c8bf23fb9a431f7a41c30359dfde228125fb5f3d866d7002091472ad52631db9d17034ce51797350e6256403bf3df0bbf66ac168b4a1ca795718ada2027c013f38018399ee6a8e2f9c19ed348af5890333b5b3cedfec4623ab899605a2939b3b7fa74d8aff88ec827f99d273d5627386528cc241e345ac72eac39204ade7cef37ed2ec2f856f3d95e0ae1a1b6c596216ae0fdbc8a36bcb0167e98363905c053b25fdacbe7ce71b48fba52e5998a33736fd1ac7ce1ad0a6f226bdd974d3b564b08be04c3e5c94938160c6b3ed755a3ac132ae2a201ac902ee25777cf09f9821883744da64cc249558f2ad985fff3e0ba10ac728b4a41865bf350d278d41a8a6e165e049937f411fed1e70e79933a1d1c2ad4ab155c09fcd8f739cd488869bdbd2e72bb5b707120911b3b68b57da54f267dd138266d26d53961058fe8c1d7173e55bc7fdeb31234efe6e6480432aa50f4ec6f0093395d1805142cb6d1dL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d=0xf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= 0x84c5b4763fe31d0347fc816ac16e2284c10faa4003ba33db73f7ba8e0445d656de3a5db5154ed51212093d26ac512b01f18dd1eed77c96c0084f3dd6415af341ee52bdb6d1020a15d9ed17e3cc0e95ee8d103ed3cc667e971773308cdc6b13ab2e47dc0e959f3a518cfe5cd12d5db79ba2a7ae1f3ac7652ccdf8440407295e4299901c0475491bc354c56c9a9cc9af4ec9546b439f9d01298a449ebe89d9bf020067dba8589890086a17b9af5b569643d037cdff7c240d4969d495dd81355c53f0e642f43328ad088ded3c9691eb79fa5d5f576cdeb8fc4c7b297d0b0e5e18baf320cd576d14475b349aae908fb5262cc703806984c8199921167d8fcf23cae883333218bd91a1b7f03edca7e2dcaa37f463b337d20b5d59db610487c89da11b62397bc701762741bab9f87ff50592859be3cecb8c497c68a8c24d4244ef7febe8e5b4617589a82b5a702cfa93ea5c4ed8f33418f3d4e7115804f92283868a29678a5aa33b6fe5078c5fe8f8dc3bf364eb8ac8ce8a245e6b33138131c541013d0326324dfb695ffb3a1890c78092b4d42b28fef02b9c014ea5ac06d864c2f2e39403560d97dae38d9d643c25fbb230bbd92a4aa2b410d93c4efbc8d60b21fbac78255d6807923986bb968a437d5c8dfc5eda92d864ac5db9d707107e855c384429e821a4c74803e31ba1621582283d15a9ec0806705fca161622bd795fec898f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= 0x7b3a4b89c01ce2fcb8037e953e91dd7b3ef055bffc45cc248c084571fbba29a921c5a24aeab12aededf6c2d953aed4fe0e722e112883693ff7b0c229bea50cbe11ad42492efdf5ea2612e81c33f16a1172efc12c33998168e88ccf732394ec54d1b823f16a60c5ae7301a32ed2a248645d5851e0c5389ad33207bbfbf8d6a1bd666fe3fb8ab6e43cab3a9365633650b136ab94bc6062fed675bb6141762640fdff982457a7676ff795e84650a4a969bc2fc8320083dbf2b6962b6a227ecaa3ac0f19bd0bccd752f77212c3696e148605a2a0a893214703b384d682f4f1a1e7450cdf32a892ebb8a4cb65516f704ad9d338fc7f967b37e666dee9827030dc35177ccccde7426e5e480fc123581d2355c80b9c4cc82df4a2a6249efb7837625ee49dc68438fe89d8be454607800afa6d7a641c313473b68397573db2bdbb108014171a4b9e8a7657d4a58fd3056c15a3b1270ccbe70c2b18eea7fb06dd7c7975d69875a55cc4901af873a0170723c40c9b1475373175dba194ccec7ece3abefec2fcd9cdb20496a004c5e76f387f6d4b2bd4d7010fd463feb15a53f9279b3d0d1c6bfca9f268251c72629bc3da044dcf4426d5b55d4bef26c3b1043729f4de045387daa297f86dc679446975bc82a37203a1256d279b53a24628f8ef817aa3c7bbd617de5b38b7fc1ce45e9dea7dd7c2ea5613f7f98fa035e9e9dd4286a0137671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= 0x149c1965ad98fa46718523dad5f58f409d89062bd8eda4fdf2066470f135295f07c9917922a964a86e6637fa3ca95da43ef4b1440a12b8ef9518ae092a7c394a6748cb70d58c588c1b98a5e684eecd0d6482cd53c788fa6917f328b41c901b921b9e6229191b68a6de0ae73aa48bb1b97d90a87cd03fbbc4958f626f4a1131523a9a9a285a43a743c95f516a94fb9120578e46c026e95b17ebafa21eb031aa153c4a088ffc15c724fb94efe911f499d4713bc2b69544b8f0565a3bcbc87476039409db1237b42777bc768610a3668dd167329a416f1cd4b76f39db9920e96cfce28601753d3988efd7c2368322eec88afc9227224374a351c79891833b715d01ae06fdfb77efa45d06cdb515499fa60711a738951c5836fd35605d6ab7d595c77acdff93e6b100354e1fd46c8dac7c5ee2276688a89b7b2a71a5acdaa14ea7d579c730582a57f5213bf4e86e41840ab5d8e7aee5bebbc2b0f2bb3810c6183272d1aeed41c012e824ae264f5fc010a19efb05f6b41fca9bc4a0a34b0f89fd1237e4e415995f80cfb6cb06c0a97843a5f817df090edd741e9f2b94c7ae4af92d64dc64dc90e98f4afe5e12a9a96f7d7742d4b94bc352c949d7192d6bf19f25d484432c1e910135f001a401baa22b888c2eef79ce5f386efa550d21bcdfdf4473e04255b841d1a34bdb41d7011500400a06490666572b90f2c573053f82acaa289eL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n0’=0x76640c33df911d333bea2df6a3b18a91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5F9B8-1E99-486A-A414-1FCA0AFC69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84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70ED-8BC8-4DA1-ADB8-1B5BBC9D3281}" type="datetime1">
              <a:rPr lang="en-US" smtClean="0"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BD40-1F2D-479F-8588-9C56B0B4FF6F}" type="datetime1">
              <a:rPr lang="en-US" smtClean="0"/>
              <a:t>3/12/2015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3207-0C57-448F-8EC6-5B32922F1A7D}" type="datetime1">
              <a:rPr lang="en-US" smtClean="0"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A8C7-191A-4987-AD5B-086C1BB59110}" type="datetime1">
              <a:rPr lang="en-US" smtClean="0"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87A2-91C4-4A35-9D99-7D017D221BFB}" type="datetime1">
              <a:rPr lang="en-US" smtClean="0"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C03D-759B-4DDA-9437-E4814E27F4E7}" type="datetime1">
              <a:rPr lang="en-US" smtClean="0"/>
              <a:t>3/12/2015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FACE-F3F6-43F6-AF86-5FE14AE651B2}" type="datetime1">
              <a:rPr lang="en-US" smtClean="0"/>
              <a:t>3/12/2015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E2BD-7F9C-44FF-9543-DF756868F225}" type="datetime1">
              <a:rPr lang="en-US" smtClean="0"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D626-846C-4F38-AF8F-84EEC202C116}" type="datetime1">
              <a:rPr lang="en-US" smtClean="0"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ABD5-F03B-45DB-A112-D0BAFEA1370F}" type="datetime1">
              <a:rPr lang="en-US" smtClean="0"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4C84-F730-4087-95B4-8D42BC6B9E3F}" type="datetime1">
              <a:rPr lang="en-US" smtClean="0"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5F36-9587-44B3-B281-FA2511C0FD75}" type="datetime1">
              <a:rPr lang="en-US" smtClean="0"/>
              <a:t>3/12/2015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A31D-2767-4860-8D2A-53967912210A}" type="datetime1">
              <a:rPr lang="en-US" smtClean="0"/>
              <a:t>3/12/2015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681E-42CB-4E0C-9745-99EF303B9D2A}" type="datetime1">
              <a:rPr lang="en-US" smtClean="0"/>
              <a:t>3/12/2015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20DA-EBFC-4F16-B6BC-2DC8B9AA5ACB}" type="datetime1">
              <a:rPr lang="en-US" smtClean="0"/>
              <a:t>3/12/2015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D41C-21E5-4E38-8948-BF519C76E7B6}" type="datetime1">
              <a:rPr lang="en-US" smtClean="0"/>
              <a:t>3/12/2015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AE06-6539-48AE-813D-543C210168CB}" type="datetime1">
              <a:rPr lang="en-US" smtClean="0"/>
              <a:t>3/12/2015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489E07-4A02-4D7B-9867-E75058F6F6E3}" type="datetime1">
              <a:rPr lang="en-US" smtClean="0"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s.cs.vt.edu/~cs5204/fall00/protection/publicKey.html" TargetMode="External"/><Relationship Id="rId2" Type="http://schemas.openxmlformats.org/officeDocument/2006/relationships/hyperlink" Target="http://en.wikipedia.org/wiki/RSA_(cryptosystem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ooks.google.com/books?id=UuNKmgv70lMC&amp;pg=PA802&amp;lpg=PA802&amp;dq=monpro+algorithm&amp;source=bl&amp;ots=X7yjmGHko3&amp;sig=s3yVdrKh0zjWMFrfHhf4GyhVGDA&amp;hl=en&amp;sa=X&amp;ei=dlH_VO_nEYyyogTnooG4Bw&amp;ved=0CCAQ6AEwAA#v=onepage&amp;q=monpro%20algorithm&amp;f=false" TargetMode="External"/><Relationship Id="rId5" Type="http://schemas.openxmlformats.org/officeDocument/2006/relationships/hyperlink" Target="http://www.emc.com/emc-plus/rsa-labs/standards-initiatives/key-size.htm" TargetMode="External"/><Relationship Id="rId4" Type="http://schemas.openxmlformats.org/officeDocument/2006/relationships/hyperlink" Target="http://www.techworld.com/news/security/rsa-1024-bit-private-key-encryption-cracked-3214360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4096-Bit RSA Implementation and Its Side Channel Attack Countermeasures on FPGA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QIN </a:t>
            </a:r>
            <a:r>
              <a:rPr lang="en-US" dirty="0" err="1" smtClean="0"/>
              <a:t>zhou</a:t>
            </a:r>
            <a:endParaRPr lang="en-US" dirty="0" smtClean="0"/>
          </a:p>
          <a:p>
            <a:r>
              <a:rPr lang="en-US" dirty="0" smtClean="0"/>
              <a:t>Advisors: prof. cetin </a:t>
            </a:r>
            <a:r>
              <a:rPr lang="en-US" dirty="0" err="1" smtClean="0"/>
              <a:t>koc</a:t>
            </a:r>
            <a:r>
              <a:rPr lang="en-US" dirty="0" smtClean="0"/>
              <a:t>, prof</a:t>
            </a:r>
            <a:r>
              <a:rPr lang="en-US" dirty="0" smtClean="0"/>
              <a:t>.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sherwood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0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Efforts of Fitting Code into </a:t>
            </a:r>
            <a:br>
              <a:rPr lang="en-US" dirty="0" smtClean="0"/>
            </a:br>
            <a:r>
              <a:rPr lang="en-US" dirty="0" smtClean="0"/>
              <a:t>Cyclone </a:t>
            </a:r>
            <a:r>
              <a:rPr lang="en-US" dirty="0"/>
              <a:t>II EP2C50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26" name="Content Placeholder 2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6560459"/>
              </p:ext>
            </p:extLst>
          </p:nvPr>
        </p:nvGraphicFramePr>
        <p:xfrm>
          <a:off x="786581" y="1853248"/>
          <a:ext cx="10404157" cy="4395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24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6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Usage of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7" name="Content Placeholder 2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4935196"/>
              </p:ext>
            </p:extLst>
          </p:nvPr>
        </p:nvGraphicFramePr>
        <p:xfrm>
          <a:off x="646111" y="1212117"/>
          <a:ext cx="4846964" cy="4395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ontent Placeholder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0250306"/>
              </p:ext>
            </p:extLst>
          </p:nvPr>
        </p:nvGraphicFramePr>
        <p:xfrm>
          <a:off x="5616084" y="1222627"/>
          <a:ext cx="4846964" cy="4395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1104293" y="5707117"/>
                <a:ext cx="8946541" cy="5307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pPr marL="342900" lvl="1" indent="-34290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𝐶𝑙𝑜𝑐𝑘𝐶𝑦𝑐𝑙𝑒𝑠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∝1/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𝑊𝑜𝑟𝑑𝐿𝑒𝑛𝑔𝑡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,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𝑇𝑖𝑚𝑒𝑈𝑠𝑎𝑔𝑒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𝑀𝑎𝑥𝐹𝑟𝑒𝑞𝑢𝑒𝑛𝑐𝑦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𝐶𝑙𝑜𝑐𝑘𝐶𝑦𝑐𝑙𝑒𝑠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93" y="5707117"/>
                <a:ext cx="8946541" cy="530798"/>
              </a:xfrm>
              <a:prstGeom prst="rect">
                <a:avLst/>
              </a:prstGeom>
              <a:blipFill rotWithShape="0">
                <a:blip r:embed="rId5"/>
                <a:stretch>
                  <a:fillRect l="-136" t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5879269" y="6058809"/>
                <a:ext cx="8946541" cy="5307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pPr marL="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b="0" dirty="0" smtClean="0">
                    <a:latin typeface="Cambria Math" panose="02040503050406030204" pitchFamily="18" charset="0"/>
                  </a:rPr>
                  <a:t>if  word length increases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269" y="6058809"/>
                <a:ext cx="8946541" cy="530798"/>
              </a:xfrm>
              <a:prstGeom prst="rect">
                <a:avLst/>
              </a:prstGeom>
              <a:blipFill rotWithShape="0">
                <a:blip r:embed="rId6"/>
                <a:stretch>
                  <a:fillRect t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53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8" grpId="0">
        <p:bldAsOne/>
      </p:bldGraphic>
      <p:bldP spid="10" grpId="0" build="p"/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Simulation Demo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95" y="1152983"/>
            <a:ext cx="11575229" cy="557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2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Channel Attacks</a:t>
            </a:r>
            <a:r>
              <a:rPr lang="en-US" baseline="30000" dirty="0" smtClean="0"/>
              <a:t>8</a:t>
            </a:r>
            <a:r>
              <a:rPr lang="en-US" dirty="0" smtClean="0"/>
              <a:t>: Simple Power Analysis (SPA)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2" y="1853248"/>
            <a:ext cx="2942191" cy="4195481"/>
          </a:xfrm>
        </p:spPr>
        <p:txBody>
          <a:bodyPr/>
          <a:lstStyle/>
          <a:p>
            <a:r>
              <a:rPr lang="en-US" dirty="0" smtClean="0"/>
              <a:t>Attacks based on information gained from physical </a:t>
            </a:r>
            <a:r>
              <a:rPr lang="en-US" dirty="0" smtClean="0"/>
              <a:t>channels. </a:t>
            </a:r>
            <a:endParaRPr lang="en-US" dirty="0" smtClean="0"/>
          </a:p>
          <a:p>
            <a:r>
              <a:rPr lang="en-US" dirty="0" smtClean="0"/>
              <a:t>SPA attack on RSA</a:t>
            </a:r>
          </a:p>
          <a:p>
            <a:r>
              <a:rPr lang="en-US" dirty="0" smtClean="0"/>
              <a:t>Doesn’t work if signals contain too much noise!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359" y="1853248"/>
            <a:ext cx="7094835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6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Channel Attacks</a:t>
            </a:r>
            <a:r>
              <a:rPr lang="en-US" baseline="30000" dirty="0" smtClean="0"/>
              <a:t>8</a:t>
            </a:r>
            <a:r>
              <a:rPr lang="en-US" dirty="0" smtClean="0"/>
              <a:t>: Differential Power Analysis (DPA)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4292" y="1853248"/>
                <a:ext cx="8796453" cy="4195481"/>
              </a:xfrm>
            </p:spPr>
            <p:txBody>
              <a:bodyPr/>
              <a:lstStyle/>
              <a:p>
                <a:r>
                  <a:rPr lang="en-US" dirty="0" smtClean="0"/>
                  <a:t>Use signal processing and error correction to process records of RSA computation with different variables and exploit the secret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Many variations of DPA against RSA.</a:t>
                </a:r>
              </a:p>
              <a:p>
                <a:r>
                  <a:rPr lang="en-US" dirty="0" smtClean="0"/>
                  <a:t>My attack using DPA</a:t>
                </a:r>
              </a:p>
              <a:p>
                <a:pPr lvl="1"/>
                <a:r>
                  <a:rPr lang="en-US" dirty="0" smtClean="0"/>
                  <a:t>Record power graph of RSA with different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but same other settings; synthesize them to an average graph.</a:t>
                </a:r>
              </a:p>
              <a:p>
                <a:pPr lvl="1"/>
                <a:r>
                  <a:rPr lang="en-US" dirty="0" smtClean="0"/>
                  <a:t>Record power graph of RSA with different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′=0</m:t>
                    </m:r>
                  </m:oMath>
                </a14:m>
                <a:r>
                  <a:rPr lang="en-US" dirty="0" smtClean="0"/>
                  <a:t>, synthesize.</a:t>
                </a:r>
              </a:p>
              <a:p>
                <a:pPr lvl="1"/>
                <a:r>
                  <a:rPr lang="en-US" dirty="0"/>
                  <a:t>Record power graph of RSA with different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synthesize.</a:t>
                </a:r>
              </a:p>
              <a:p>
                <a:pPr lvl="1"/>
                <a:r>
                  <a:rPr lang="en-US" dirty="0" smtClean="0"/>
                  <a:t>Compare three graphs and extract every bit of secret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2" y="1853248"/>
                <a:ext cx="8796453" cy="4195481"/>
              </a:xfrm>
              <a:blipFill rotWithShape="0">
                <a:blip r:embed="rId2"/>
                <a:stretch>
                  <a:fillRect l="-277" t="-727" r="-1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7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269" y="452718"/>
            <a:ext cx="10993821" cy="1400530"/>
          </a:xfrm>
        </p:spPr>
        <p:txBody>
          <a:bodyPr/>
          <a:lstStyle/>
          <a:p>
            <a:r>
              <a:rPr lang="en-US" dirty="0" smtClean="0"/>
              <a:t>Side Channel Attacks</a:t>
            </a:r>
            <a:r>
              <a:rPr lang="en-US" baseline="30000" dirty="0" smtClean="0"/>
              <a:t>8</a:t>
            </a:r>
            <a:r>
              <a:rPr lang="en-US" dirty="0" smtClean="0"/>
              <a:t>: Differential Power Analysis (DPA) against Atomic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4292" y="1853248"/>
                <a:ext cx="9132784" cy="419548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At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, the attacker</a:t>
                </a:r>
              </a:p>
              <a:p>
                <a:pPr lvl="1"/>
                <a:r>
                  <a:rPr lang="en-US" dirty="0" smtClean="0"/>
                  <a:t>Already knows 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Guesses that next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Chooses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messages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and computes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Prepare two sets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𝑡h𝑒𝑛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𝑡h𝑒𝑛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r>
                  <a:rPr lang="en-US" dirty="0" smtClean="0"/>
                  <a:t>Iterate the attack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,…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2" y="1853248"/>
                <a:ext cx="9132784" cy="4195481"/>
              </a:xfrm>
              <a:blipFill rotWithShape="0">
                <a:blip r:embed="rId2"/>
                <a:stretch>
                  <a:fillRect l="-267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04292" y="1853247"/>
            <a:ext cx="6284480" cy="4195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0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Channel </a:t>
            </a:r>
            <a:r>
              <a:rPr lang="en-US" dirty="0" smtClean="0"/>
              <a:t>Attacks</a:t>
            </a:r>
            <a:r>
              <a:rPr lang="en-US" baseline="30000" dirty="0" smtClean="0"/>
              <a:t>10</a:t>
            </a:r>
            <a:r>
              <a:rPr lang="en-US" dirty="0" smtClean="0"/>
              <a:t>: Timing Attack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Suppose we can measure time precisely; we can try different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many times. Goal is to crack entire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Suppose we have guessed 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 correctly, and we want to make a guess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Construct two sets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in first set will trigger subtraction in </a:t>
                </a:r>
                <a:r>
                  <a:rPr lang="en-US" dirty="0" err="1" smtClean="0"/>
                  <a:t>MonPro</a:t>
                </a:r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, the other set will not trigger subtraction in </a:t>
                </a:r>
                <a:r>
                  <a:rPr lang="en-US" dirty="0" err="1" smtClean="0"/>
                  <a:t>MonPro</a:t>
                </a:r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, we will notice the time difference between two sets, otherwise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, two sets have same time usage distribution!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Countermeasures: Square-and-Multiply-always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each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ModExp</a:t>
                </a:r>
                <a:r>
                  <a:rPr lang="en-US" dirty="0" smtClean="0"/>
                  <a:t> behaves the same. Dummy operation is introduced</a:t>
                </a:r>
              </a:p>
              <a:p>
                <a:r>
                  <a:rPr lang="en-US" dirty="0" smtClean="0"/>
                  <a:t>Input: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.		Output: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dirty="0" smtClean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f</a:t>
                </a:r>
                <a:r>
                  <a:rPr lang="en-US" dirty="0" smtClean="0"/>
                  <a:t>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downto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do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r</a:t>
                </a:r>
                <a:r>
                  <a:rPr lang="en-US" dirty="0" smtClean="0"/>
                  <a:t>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i="1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03312" y="3240576"/>
            <a:ext cx="3773488" cy="2655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2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Countermeasures: Montgomery Powering Ladder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each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ModExp</a:t>
                </a:r>
                <a:r>
                  <a:rPr lang="en-US" dirty="0" smtClean="0"/>
                  <a:t> behaves the same. Dummy operation is introduced</a:t>
                </a:r>
              </a:p>
              <a:p>
                <a:r>
                  <a:rPr lang="en-US" dirty="0" smtClean="0"/>
                  <a:t>Input: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.		Output: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dirty="0" smtClean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f</a:t>
                </a:r>
                <a:r>
                  <a:rPr lang="en-US" dirty="0" smtClean="0"/>
                  <a:t>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downto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do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r</a:t>
                </a:r>
                <a:r>
                  <a:rPr lang="en-US" dirty="0" smtClean="0"/>
                  <a:t>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i="1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03312" y="3240576"/>
            <a:ext cx="3773488" cy="2655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3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Montgomery Powering Ladder: Drawback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853248"/>
                <a:ext cx="8946541" cy="4195481"/>
              </a:xfrm>
            </p:spPr>
            <p:txBody>
              <a:bodyPr/>
              <a:lstStyle/>
              <a:p>
                <a:r>
                  <a:rPr lang="en-US" dirty="0" smtClean="0"/>
                  <a:t>The time usage may double since dummy operation added, in the worst case scenario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100…00</m:t>
                            </m:r>
                          </m:e>
                        </m:d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).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853248"/>
                <a:ext cx="8946541" cy="4195481"/>
              </a:xfrm>
              <a:blipFill rotWithShape="0">
                <a:blip r:embed="rId2"/>
                <a:stretch>
                  <a:fillRect l="-272" t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7" name="Content Placeholder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5297220"/>
              </p:ext>
            </p:extLst>
          </p:nvPr>
        </p:nvGraphicFramePr>
        <p:xfrm>
          <a:off x="646111" y="2575034"/>
          <a:ext cx="10404157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5035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Cryptosystem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891607"/>
                <a:ext cx="7210369" cy="419548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Well-known public-key cryptosystem</a:t>
                </a:r>
                <a:r>
                  <a:rPr lang="en-US" baseline="30000" dirty="0" smtClean="0"/>
                  <a:t>1</a:t>
                </a:r>
                <a:r>
                  <a:rPr lang="en-US" dirty="0" smtClean="0"/>
                  <a:t>.</a:t>
                </a:r>
              </a:p>
              <a:p>
                <a:pPr marL="342900" lvl="1" indent="-342900"/>
                <a:r>
                  <a:rPr lang="en-US" sz="2000" dirty="0"/>
                  <a:t>Variables</a:t>
                </a:r>
              </a:p>
              <a:p>
                <a:pPr marL="742950" lvl="2" indent="-342900"/>
                <a:r>
                  <a:rPr lang="en-US" dirty="0"/>
                  <a:t>Plaintext: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marL="742950" lvl="2" indent="-342900"/>
                <a:r>
                  <a:rPr lang="en-US" dirty="0"/>
                  <a:t>Public key: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742950" lvl="2" indent="-342900"/>
                <a:r>
                  <a:rPr lang="en-US" dirty="0" err="1"/>
                  <a:t>Ciphertext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pPr marL="742950" lvl="2" indent="-342900"/>
                <a:r>
                  <a:rPr lang="en-US" dirty="0"/>
                  <a:t>Secret key: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342900" lvl="1" indent="-342900"/>
                <a:r>
                  <a:rPr lang="en-US" sz="2000" dirty="0"/>
                  <a:t>Encryption</a:t>
                </a:r>
              </a:p>
              <a:p>
                <a:pPr marL="742950" lvl="2" indent="-342900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800" dirty="0"/>
                  <a:t> are big primes.</a:t>
                </a:r>
              </a:p>
              <a:p>
                <a:r>
                  <a:rPr lang="en-US" dirty="0"/>
                  <a:t>Decryption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(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 (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−1)∙(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 .</a:t>
                </a:r>
                <a:endParaRPr lang="en-US" dirty="0"/>
              </a:p>
              <a:p>
                <a:endParaRPr lang="en-US" baseline="30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891607"/>
                <a:ext cx="7210369" cy="4195481"/>
              </a:xfrm>
              <a:blipFill rotWithShape="0">
                <a:blip r:embed="rId3"/>
                <a:stretch>
                  <a:fillRect l="-423" t="-1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657" y="2410296"/>
            <a:ext cx="6805025" cy="377889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313682" y="2371937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 smtClean="0"/>
              <a:t>2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55970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Countermeasures: Blinding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Idea: do </a:t>
                </a:r>
                <a:r>
                  <a:rPr lang="en-US" dirty="0" err="1" smtClean="0"/>
                  <a:t>ModE</a:t>
                </a:r>
                <a:r>
                  <a:rPr lang="en-US" altLang="zh-CN" dirty="0" err="1" smtClean="0"/>
                  <a:t>xp</a:t>
                </a:r>
                <a:r>
                  <a:rPr lang="en-US" dirty="0" smtClean="0"/>
                  <a:t> on blinded value then convert result to decrypted text. The signals in side channel has no meaningful information.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is a random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Drawback</a:t>
                </a:r>
              </a:p>
              <a:p>
                <a:pPr lvl="1"/>
                <a:r>
                  <a:rPr lang="en-US" dirty="0" smtClean="0"/>
                  <a:t>Need a random number generator. </a:t>
                </a:r>
              </a:p>
              <a:p>
                <a:pPr lvl="1"/>
                <a:r>
                  <a:rPr lang="en-US" dirty="0" smtClean="0"/>
                  <a:t>Need to compute an extra </a:t>
                </a:r>
                <a:r>
                  <a:rPr lang="en-US" dirty="0" err="1" smtClean="0"/>
                  <a:t>ModE</a:t>
                </a:r>
                <a:r>
                  <a:rPr lang="en-US" altLang="zh-CN" dirty="0" err="1" smtClean="0"/>
                  <a:t>xp</a:t>
                </a:r>
                <a:r>
                  <a:rPr lang="en-US" altLang="zh-CN" dirty="0" smtClean="0"/>
                  <a:t>, extra </a:t>
                </a:r>
                <a:r>
                  <a:rPr lang="en-US" altLang="zh-CN" dirty="0" err="1" smtClean="0"/>
                  <a:t>MonPro</a:t>
                </a:r>
                <a:r>
                  <a:rPr lang="en-US" altLang="zh-CN" dirty="0" smtClean="0"/>
                  <a:t>, and inverse of 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 r="-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35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Countermeasures: Blinding Implementation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853248"/>
                <a:ext cx="8946541" cy="4195481"/>
              </a:xfrm>
            </p:spPr>
            <p:txBody>
              <a:bodyPr/>
              <a:lstStyle/>
              <a:p>
                <a:r>
                  <a:rPr lang="en-US" dirty="0" smtClean="0"/>
                  <a:t>In my implementation,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 are given. Only two extra </a:t>
                </a:r>
                <a:r>
                  <a:rPr lang="en-US" dirty="0" err="1" smtClean="0"/>
                  <a:t>MonPro</a:t>
                </a:r>
                <a:r>
                  <a:rPr lang="en-US" dirty="0" smtClean="0"/>
                  <a:t> operations are needed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853248"/>
                <a:ext cx="8946541" cy="4195481"/>
              </a:xfrm>
              <a:blipFill rotWithShape="0">
                <a:blip r:embed="rId2"/>
                <a:stretch>
                  <a:fillRect l="-272" t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5" name="Content Placeholder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9747965"/>
              </p:ext>
            </p:extLst>
          </p:nvPr>
        </p:nvGraphicFramePr>
        <p:xfrm>
          <a:off x="646111" y="2575034"/>
          <a:ext cx="10404157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9988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5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Investigate more side channel attacks.</a:t>
            </a:r>
          </a:p>
          <a:p>
            <a:r>
              <a:rPr lang="en-US" dirty="0" smtClean="0"/>
              <a:t>Create more side channel countermeasures; seek publication opportunity.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96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thanks to </a:t>
            </a:r>
            <a:r>
              <a:rPr lang="en-US" dirty="0"/>
              <a:t>Prof. Cetin </a:t>
            </a:r>
            <a:r>
              <a:rPr lang="en-US" dirty="0" err="1"/>
              <a:t>Koc</a:t>
            </a:r>
            <a:r>
              <a:rPr lang="en-US" dirty="0"/>
              <a:t> </a:t>
            </a:r>
            <a:r>
              <a:rPr lang="en-US" dirty="0" smtClean="0"/>
              <a:t>and Prof</a:t>
            </a:r>
            <a:r>
              <a:rPr lang="en-US" dirty="0" smtClean="0"/>
              <a:t>. Tim </a:t>
            </a:r>
            <a:r>
              <a:rPr lang="en-US" dirty="0" smtClean="0"/>
              <a:t>Sherwood.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Thanks to anyone who supported me during my study in UCSB!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36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http://en.wikipedia.org/wiki/RSA_(cryptosystem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http://courses.cs.vt.edu/~</a:t>
            </a:r>
            <a:r>
              <a:rPr lang="en-US" dirty="0" smtClean="0">
                <a:hlinkClick r:id="rId3"/>
              </a:rPr>
              <a:t>cs5204/fall00/protection/publicKey.html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4"/>
              </a:rPr>
              <a:t>http://www.techworld.com/news/security/rsa-1024-bit-private-key-encryption-cracked-3214360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www.emc.com/emc-plus/rsa-labs/standards-initiatives/key-size.htm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ModExp4096.pdf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/>
              <a:t>Encyclopedia of Cryptography and Security, Volume 1. page 802. </a:t>
            </a:r>
            <a:r>
              <a:rPr lang="en-US" sz="2100" dirty="0">
                <a:hlinkClick r:id="rId6"/>
              </a:rPr>
              <a:t>https://books.google.com/books?id=UuNKmgv70lMC&amp;pg=PA802&amp;lpg=PA802&amp;dq=monpro+algorithm&amp;source=bl&amp;ots=X7yjmGHko3&amp;sig=s3yVdrKh0zjWMFrfHhf4GyhVGDA&amp;hl=en&amp;sa=X&amp;ei=dlH_VO_nEYyyogTnooG4Bw&amp;ved=0CCAQ6AEwAA#v=onepage&amp;q=monpro%20algorithm&amp;f=false</a:t>
            </a:r>
            <a:endParaRPr lang="en-US" sz="2100" dirty="0"/>
          </a:p>
          <a:p>
            <a:endParaRPr lang="en-US" b="1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76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7"/>
            </a:pPr>
            <a:r>
              <a:rPr lang="en-US" sz="2100" dirty="0" smtClean="0"/>
              <a:t>ICDv2.2.doc</a:t>
            </a:r>
          </a:p>
          <a:p>
            <a:pPr marL="457200" indent="-457200">
              <a:buAutoNum type="arabicPeriod" startAt="7"/>
            </a:pPr>
            <a:r>
              <a:rPr lang="en-US" sz="2100" dirty="0" smtClean="0"/>
              <a:t>Electronics Laboratories Advanced Engineering Course on Cryptographic Engineering. Lausanne, Switzerland Sep 8-12, 2008. </a:t>
            </a:r>
            <a:r>
              <a:rPr lang="en-US" dirty="0"/>
              <a:t>Marc </a:t>
            </a:r>
            <a:r>
              <a:rPr lang="en-US" dirty="0" err="1" smtClean="0"/>
              <a:t>Joye</a:t>
            </a:r>
            <a:r>
              <a:rPr lang="en-US" dirty="0" smtClean="0"/>
              <a:t>, Thomson R&amp;D, </a:t>
            </a:r>
            <a:r>
              <a:rPr lang="en-US" dirty="0" err="1" smtClean="0"/>
              <a:t>Cesson</a:t>
            </a:r>
            <a:r>
              <a:rPr lang="en-US" dirty="0" smtClean="0"/>
              <a:t>-Sevigne, France.</a:t>
            </a:r>
          </a:p>
          <a:p>
            <a:pPr marL="457200" indent="-457200">
              <a:buAutoNum type="arabicPeriod" startAt="7"/>
            </a:pPr>
            <a:r>
              <a:rPr lang="en-US" dirty="0"/>
              <a:t>Timing Attacks on Implementations </a:t>
            </a:r>
            <a:r>
              <a:rPr lang="en-US" dirty="0" smtClean="0"/>
              <a:t>of </a:t>
            </a:r>
            <a:r>
              <a:rPr lang="en-US" dirty="0" err="1" smtClean="0"/>
              <a:t>Diffie</a:t>
            </a:r>
            <a:r>
              <a:rPr lang="en-US" dirty="0" smtClean="0"/>
              <a:t>-Hellman</a:t>
            </a:r>
            <a:r>
              <a:rPr lang="en-US" dirty="0"/>
              <a:t>, RSA, DSS, and Other Systems. Paul C. </a:t>
            </a:r>
            <a:r>
              <a:rPr lang="en-US" dirty="0" smtClean="0"/>
              <a:t>Kocher.</a:t>
            </a:r>
          </a:p>
          <a:p>
            <a:pPr marL="457200" indent="-457200">
              <a:buFont typeface="Wingdings 3" charset="2"/>
              <a:buAutoNum type="arabicPeriod" startAt="7"/>
            </a:pPr>
            <a:r>
              <a:rPr lang="en-US" dirty="0" smtClean="0"/>
              <a:t>Advanced Engineering Course on Cryptographic Engineering. </a:t>
            </a:r>
            <a:r>
              <a:rPr lang="en-US" dirty="0"/>
              <a:t>Lausanne, Switzerland </a:t>
            </a:r>
            <a:r>
              <a:rPr lang="en-US" dirty="0" smtClean="0"/>
              <a:t>Jun 25-29, 2012. </a:t>
            </a:r>
            <a:r>
              <a:rPr lang="en-US" dirty="0"/>
              <a:t>Marc </a:t>
            </a:r>
            <a:r>
              <a:rPr lang="en-US" dirty="0" err="1"/>
              <a:t>Joye</a:t>
            </a:r>
            <a:r>
              <a:rPr lang="en-US" dirty="0"/>
              <a:t>, </a:t>
            </a:r>
            <a:r>
              <a:rPr lang="en-US" dirty="0" smtClean="0"/>
              <a:t>Technicolor, </a:t>
            </a:r>
            <a:r>
              <a:rPr lang="en-US" dirty="0"/>
              <a:t>France.</a:t>
            </a:r>
          </a:p>
          <a:p>
            <a:pPr marL="457200" indent="-457200">
              <a:buAutoNum type="arabicPeriod" startAt="7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9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do we make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4096-bit?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528" t="-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 guarantee security, large </a:t>
            </a:r>
            <a:r>
              <a:rPr lang="en-US" dirty="0" smtClean="0"/>
              <a:t>number </a:t>
            </a:r>
            <a:r>
              <a:rPr lang="en-US" dirty="0"/>
              <a:t>is needed </a:t>
            </a:r>
            <a:r>
              <a:rPr lang="en-US" dirty="0" smtClean="0"/>
              <a:t>.</a:t>
            </a:r>
          </a:p>
          <a:p>
            <a:r>
              <a:rPr lang="en-US" dirty="0" smtClean="0"/>
              <a:t>1024-bit RSA has been cracked</a:t>
            </a:r>
            <a:r>
              <a:rPr lang="en-US" baseline="30000" dirty="0" smtClean="0"/>
              <a:t>3</a:t>
            </a:r>
            <a:r>
              <a:rPr lang="en-US" dirty="0" smtClean="0"/>
              <a:t> in 2010.</a:t>
            </a:r>
          </a:p>
          <a:p>
            <a:r>
              <a:rPr lang="en-US" dirty="0" smtClean="0"/>
              <a:t>According to RSA laboratory, 2048-bit is recommended since 1369-bit is possibly being cracked today</a:t>
            </a:r>
            <a:r>
              <a:rPr lang="en-US" baseline="30000" dirty="0" smtClean="0"/>
              <a:t>4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believe 4096-bit can be secure for longer time. Our solution can make contributions to the industry.</a:t>
            </a:r>
          </a:p>
          <a:p>
            <a:endParaRPr lang="en-US" baseline="30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implement on FPGA (programmable hardware)?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03757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Reduce time </a:t>
            </a:r>
            <a:r>
              <a:rPr lang="en-US" dirty="0" smtClean="0"/>
              <a:t>usage (clock cycle usage) </a:t>
            </a:r>
            <a:r>
              <a:rPr lang="en-US" dirty="0" smtClean="0"/>
              <a:t>on </a:t>
            </a:r>
            <a:r>
              <a:rPr lang="en-US" dirty="0" smtClean="0"/>
              <a:t>large number </a:t>
            </a:r>
            <a:r>
              <a:rPr lang="en-US" dirty="0" smtClean="0"/>
              <a:t>computing</a:t>
            </a:r>
          </a:p>
          <a:p>
            <a:pPr lvl="1"/>
            <a:r>
              <a:rPr lang="en-US" dirty="0" smtClean="0"/>
              <a:t>CPU today computes 64 bits in one clock cycle while FPGA can compute hundreds of bits in a cycle.</a:t>
            </a:r>
          </a:p>
          <a:p>
            <a:r>
              <a:rPr lang="en-US" dirty="0" smtClean="0"/>
              <a:t>Better security</a:t>
            </a:r>
          </a:p>
          <a:p>
            <a:pPr lvl="1"/>
            <a:r>
              <a:rPr lang="en-US" dirty="0" smtClean="0"/>
              <a:t>Since it is another piece of hardware, normally it looks like a black box to hacker.</a:t>
            </a:r>
          </a:p>
          <a:p>
            <a:pPr lvl="1"/>
            <a:r>
              <a:rPr lang="en-US" dirty="0" smtClean="0"/>
              <a:t>Computation is different compared to CPU </a:t>
            </a:r>
            <a:r>
              <a:rPr lang="en-US" dirty="0" smtClean="0"/>
              <a:t>implementation, harder to reverse engineering.</a:t>
            </a:r>
          </a:p>
          <a:p>
            <a:r>
              <a:rPr lang="en-US" dirty="0" smtClean="0"/>
              <a:t>Better analysis</a:t>
            </a:r>
          </a:p>
          <a:p>
            <a:pPr lvl="1"/>
            <a:r>
              <a:rPr lang="en-US" dirty="0" smtClean="0"/>
              <a:t>On simulation tool every </a:t>
            </a:r>
            <a:r>
              <a:rPr lang="en-US" dirty="0" smtClean="0"/>
              <a:t>clock cycle </a:t>
            </a:r>
            <a:r>
              <a:rPr lang="en-US" dirty="0" smtClean="0"/>
              <a:t>is transparent.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0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Basic implementation settings of 4096-Bit RSA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(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528" t="-8696" b="-1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853248"/>
                <a:ext cx="8946541" cy="419548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4096-bit numbers are organized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𝑠𝑤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bits,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</a:t>
                </a:r>
                <a:r>
                  <a:rPr lang="en-US" dirty="0" smtClean="0"/>
                  <a:t>the number </a:t>
                </a:r>
                <a:r>
                  <a:rPr lang="en-US" dirty="0"/>
                  <a:t>of words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the word </a:t>
                </a:r>
                <a:r>
                  <a:rPr lang="en-US" dirty="0" smtClean="0"/>
                  <a:t>length</a:t>
                </a:r>
                <a:r>
                  <a:rPr lang="en-US" baseline="30000" dirty="0"/>
                  <a:t>5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=4096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=128</m:t>
                    </m:r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0,127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0,126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Primary Input: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Secondary Input: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𝑠𝑤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𝑠𝑤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Output: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pPr marL="342900" lvl="1" indent="-342900"/>
                <a:r>
                  <a:rPr lang="en-US" sz="2000" dirty="0" smtClean="0"/>
                  <a:t>Using Verilog HDL, a hardware language</a:t>
                </a:r>
              </a:p>
              <a:p>
                <a:pPr marL="342900" lvl="1" indent="-342900"/>
                <a:r>
                  <a:rPr lang="en-US" dirty="0" smtClean="0"/>
                  <a:t>IDE: </a:t>
                </a:r>
                <a:r>
                  <a:rPr lang="en-US" dirty="0" err="1" smtClean="0"/>
                  <a:t>Quartus</a:t>
                </a:r>
                <a:r>
                  <a:rPr lang="en-US" dirty="0" smtClean="0"/>
                  <a:t> II 12.1 64-Bit</a:t>
                </a:r>
              </a:p>
              <a:p>
                <a:pPr marL="342900" lvl="1" indent="-342900"/>
                <a:r>
                  <a:rPr lang="en-US" dirty="0" smtClean="0"/>
                  <a:t>Target Device: Cyclone II EP2C50 </a:t>
                </a:r>
              </a:p>
              <a:p>
                <a:pPr marL="742950" lvl="2" indent="-342900"/>
                <a:r>
                  <a:rPr lang="en-US" dirty="0" smtClean="0"/>
                  <a:t>A very resource limited device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853248"/>
                <a:ext cx="8946541" cy="4195481"/>
              </a:xfrm>
              <a:blipFill rotWithShape="0">
                <a:blip r:embed="rId3"/>
                <a:stretch>
                  <a:fillRect l="-272" t="-727" r="-1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96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Algorithm: The </a:t>
            </a:r>
            <a:r>
              <a:rPr lang="en-US" dirty="0"/>
              <a:t>B</a:t>
            </a:r>
            <a:r>
              <a:rPr lang="en-US" altLang="zh-CN" dirty="0" smtClean="0"/>
              <a:t>inary</a:t>
            </a:r>
            <a:r>
              <a:rPr lang="en-US" dirty="0" smtClean="0"/>
              <a:t> </a:t>
            </a:r>
            <a:r>
              <a:rPr lang="en-US" dirty="0" err="1" smtClean="0"/>
              <a:t>ModExp</a:t>
            </a:r>
            <a:r>
              <a:rPr lang="en-US" dirty="0" smtClean="0"/>
              <a:t> (Modular Exponentiation)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853248"/>
                <a:ext cx="8946541" cy="419548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find the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&lt;4096</m:t>
                    </m:r>
                  </m:oMath>
                </a14:m>
                <a:r>
                  <a:rPr lang="en-US" dirty="0"/>
                  <a:t> of the leftmost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𝑀𝑜𝑛𝑃𝑟𝑜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down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𝑀𝑜𝑛𝑃𝑟𝑜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ba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bar>
                  </m:oMath>
                </a14:m>
                <a:r>
                  <a:rPr lang="en-US" dirty="0" smtClean="0"/>
                  <a:t>)		(square)</a:t>
                </a:r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𝑀𝑜𝑛𝑃𝑟𝑜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bar>
                  </m:oMath>
                </a14:m>
                <a:r>
                  <a:rPr lang="en-US" dirty="0" smtClean="0"/>
                  <a:t>)		(multiplication)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𝑀𝑜𝑛𝑃𝑟𝑜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What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𝑀𝑜𝑛𝑃𝑟𝑜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853248"/>
                <a:ext cx="8946541" cy="4195481"/>
              </a:xfrm>
              <a:blipFill rotWithShape="0">
                <a:blip r:embed="rId2"/>
                <a:stretch>
                  <a:fillRect l="-272" t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4293" y="1853248"/>
            <a:ext cx="6899165" cy="2974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5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MonPro</a:t>
            </a:r>
            <a:r>
              <a:rPr lang="en-US" dirty="0" smtClean="0"/>
              <a:t>: Montgomery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104293" y="1853248"/>
                <a:ext cx="9141676" cy="41954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pPr marL="342900" lvl="1" indent="-34290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𝑀𝑜𝑛𝑃𝑟𝑜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 smtClean="0">
                    <a:latin typeface="+mn-lt"/>
                  </a:rPr>
                  <a:t>,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𝑠𝑤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)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742950" lvl="2" indent="-342900"/>
                <a:r>
                  <a:rPr lang="en-US" dirty="0" smtClean="0">
                    <a:latin typeface="+mn-lt"/>
                  </a:rPr>
                  <a:t>To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42950" lvl="2" indent="-342900"/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ba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𝑀𝑜𝑛𝑃𝑟𝑜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42950" lvl="2" indent="-34290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𝑀𝑜𝑛𝑃𝑟𝑜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ba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ba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𝑠𝑤</m:t>
                        </m:r>
                      </m:sup>
                    </m:sSup>
                  </m:oMath>
                </a14:m>
                <a:endParaRPr lang="en-US" i="1" dirty="0"/>
              </a:p>
              <a:p>
                <a:r>
                  <a:rPr lang="en-US" dirty="0" smtClean="0"/>
                  <a:t>Steps</a:t>
                </a:r>
                <a:r>
                  <a:rPr lang="en-US" baseline="30000" dirty="0" smtClean="0"/>
                  <a:t>6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𝑀𝑜𝑛𝑃𝑟𝑜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is odd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sw</m:t>
                        </m:r>
                      </m:sup>
                    </m:sSup>
                  </m:oMath>
                </a14:m>
                <a:r>
                  <a:rPr lang="en-US" dirty="0" smtClean="0"/>
                  <a:t>, no</a:t>
                </a:r>
                <a:r>
                  <a:rPr lang="en-US" dirty="0" smtClean="0"/>
                  <a:t> </a:t>
                </a:r>
                <a:r>
                  <a:rPr lang="en-US" dirty="0"/>
                  <a:t>time-consuming modular operation. 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/>
                  <a:t>f</a:t>
                </a:r>
                <a:r>
                  <a:rPr lang="en-US" dirty="0" smtClean="0"/>
                  <a:t>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+(−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</a:t>
                </a:r>
                <a:r>
                  <a:rPr lang="en-US" dirty="0" smtClean="0"/>
                  <a:t>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 smtClean="0"/>
                  <a:t> then return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/>
                  <a:t>e</a:t>
                </a:r>
                <a:r>
                  <a:rPr lang="en-US" dirty="0" smtClean="0"/>
                  <a:t>lse return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b="0" dirty="0" smtClean="0"/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93" y="1853248"/>
                <a:ext cx="9141676" cy="4195481"/>
              </a:xfrm>
              <a:prstGeom prst="rect">
                <a:avLst/>
              </a:prstGeom>
              <a:blipFill rotWithShape="0">
                <a:blip r:embed="rId2"/>
                <a:stretch>
                  <a:fillRect l="-67" t="-1308" r="-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602658" y="3681191"/>
            <a:ext cx="3539613" cy="23499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9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</a:t>
            </a:r>
            <a:r>
              <a:rPr lang="en-US" dirty="0" smtClean="0"/>
              <a:t>of the Implementation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Three modules: </a:t>
                </a:r>
                <a:r>
                  <a:rPr lang="en-US" dirty="0" err="1" smtClean="0"/>
                  <a:t>MulAdd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MonPro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ModExp</a:t>
                </a:r>
                <a:endParaRPr lang="en-US" dirty="0" smtClean="0"/>
              </a:p>
              <a:p>
                <a:pPr lvl="1"/>
                <a:r>
                  <a:rPr lang="en-US" dirty="0" err="1" smtClean="0"/>
                  <a:t>MulAdd</a:t>
                </a:r>
                <a:r>
                  <a:rPr lang="en-US" dirty="0" smtClean="0"/>
                  <a:t> handles basic multiplication and addition, used by </a:t>
                </a:r>
                <a:r>
                  <a:rPr lang="en-US" dirty="0" err="1" smtClean="0"/>
                  <a:t>MonPro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err="1" smtClean="0"/>
                  <a:t>MonPro</a:t>
                </a:r>
                <a:r>
                  <a:rPr lang="en-US" dirty="0" smtClean="0"/>
                  <a:t> </a:t>
                </a:r>
                <a:r>
                  <a:rPr lang="en-US" dirty="0" smtClean="0"/>
                  <a:t>does a Montgomery </a:t>
                </a:r>
                <a:r>
                  <a:rPr lang="en-US" dirty="0" smtClean="0"/>
                  <a:t>Product, used by </a:t>
                </a:r>
                <a:r>
                  <a:rPr lang="en-US" dirty="0" err="1" smtClean="0"/>
                  <a:t>ModExp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err="1" smtClean="0"/>
                  <a:t>ModExp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implementes</a:t>
                </a:r>
                <a:r>
                  <a:rPr lang="en-US" dirty="0" smtClean="0"/>
                  <a:t> Modular </a:t>
                </a:r>
                <a:r>
                  <a:rPr lang="en-US" dirty="0" smtClean="0"/>
                  <a:t>Exponentiation.</a:t>
                </a:r>
              </a:p>
              <a:p>
                <a:r>
                  <a:rPr lang="en-US" dirty="0" smtClean="0"/>
                  <a:t>In </a:t>
                </a:r>
                <a:r>
                  <a:rPr lang="en-US" dirty="0" err="1" smtClean="0"/>
                  <a:t>ModExp</a:t>
                </a:r>
                <a:r>
                  <a:rPr lang="en-US" dirty="0" smtClean="0"/>
                  <a:t>, there is a 128-bit input wire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input and 128-bit output </a:t>
                </a:r>
                <a:r>
                  <a:rPr lang="en-US" dirty="0" err="1" smtClean="0"/>
                  <a:t>reg</a:t>
                </a:r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output.</a:t>
                </a:r>
              </a:p>
              <a:p>
                <a:r>
                  <a:rPr lang="en-US" dirty="0" smtClean="0"/>
                  <a:t>All internal states are viewable through output pins</a:t>
                </a:r>
              </a:p>
              <a:p>
                <a:r>
                  <a:rPr lang="en-US" dirty="0" smtClean="0"/>
                  <a:t>Big numbers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are initialized before </a:t>
                </a:r>
                <a:r>
                  <a:rPr lang="en-US" dirty="0" err="1" smtClean="0"/>
                  <a:t>ModExp</a:t>
                </a:r>
                <a:r>
                  <a:rPr lang="en-US" dirty="0" smtClean="0"/>
                  <a:t> computation, </a:t>
                </a:r>
                <a:r>
                  <a:rPr lang="en-US" dirty="0"/>
                  <a:t>through </a:t>
                </a:r>
                <a:r>
                  <a:rPr lang="en-US" dirty="0" err="1"/>
                  <a:t>readmemh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 r="-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4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518" y="251719"/>
            <a:ext cx="9404723" cy="1400530"/>
          </a:xfrm>
        </p:spPr>
        <p:txBody>
          <a:bodyPr/>
          <a:lstStyle/>
          <a:p>
            <a:r>
              <a:rPr lang="en-US" dirty="0" smtClean="0"/>
              <a:t>Details </a:t>
            </a:r>
            <a:r>
              <a:rPr lang="en-US" dirty="0" smtClean="0"/>
              <a:t>of the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706" y="1063416"/>
            <a:ext cx="7462345" cy="559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6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9997</TotalTime>
  <Words>1060</Words>
  <Application>Microsoft Office PowerPoint</Application>
  <PresentationFormat>Widescreen</PresentationFormat>
  <Paragraphs>211</Paragraphs>
  <Slides>25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宋体</vt:lpstr>
      <vt:lpstr>Arial</vt:lpstr>
      <vt:lpstr>Calibri</vt:lpstr>
      <vt:lpstr>Cambria Math</vt:lpstr>
      <vt:lpstr>Century Gothic</vt:lpstr>
      <vt:lpstr>Wingdings 3</vt:lpstr>
      <vt:lpstr>Ion</vt:lpstr>
      <vt:lpstr>4096-Bit RSA Implementation and Its Side Channel Attack Countermeasures on FPGA</vt:lpstr>
      <vt:lpstr>RSA Cryptosystem</vt:lpstr>
      <vt:lpstr>Why do we make n 4096-bit?</vt:lpstr>
      <vt:lpstr>Why implement on FPGA (programmable hardware)?</vt:lpstr>
      <vt:lpstr>Basic implementation settings of 4096-Bit RSA (m=c^d  ( mod n ))</vt:lpstr>
      <vt:lpstr>RSA Algorithm: The Binary ModExp (Modular Exponentiation)</vt:lpstr>
      <vt:lpstr>MonPro: Montgomery Product</vt:lpstr>
      <vt:lpstr>Details of the Implementation</vt:lpstr>
      <vt:lpstr>Details of the Implementation</vt:lpstr>
      <vt:lpstr>Efforts of Fitting Code into  Cyclone II EP2C50 </vt:lpstr>
      <vt:lpstr>Time Usage of Implementation</vt:lpstr>
      <vt:lpstr>RSA Simulation Demo</vt:lpstr>
      <vt:lpstr>Side Channel Attacks8: Simple Power Analysis (SPA)</vt:lpstr>
      <vt:lpstr>Side Channel Attacks8: Differential Power Analysis (DPA)</vt:lpstr>
      <vt:lpstr>Side Channel Attacks8: Differential Power Analysis (DPA) against Atomic Algorithm</vt:lpstr>
      <vt:lpstr>Side Channel Attacks10: Timing Attack</vt:lpstr>
      <vt:lpstr>Countermeasures: Square-and-Multiply-always</vt:lpstr>
      <vt:lpstr>Countermeasures: Montgomery Powering Ladder</vt:lpstr>
      <vt:lpstr>Montgomery Powering Ladder: Drawback</vt:lpstr>
      <vt:lpstr>Countermeasures: Blinding</vt:lpstr>
      <vt:lpstr>Countermeasures: Blinding Implementation</vt:lpstr>
      <vt:lpstr>Future Work</vt:lpstr>
      <vt:lpstr>Thank you!</vt:lpstr>
      <vt:lpstr>References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QIN ZHOU</dc:creator>
  <cp:lastModifiedBy>QIN ZHOU</cp:lastModifiedBy>
  <cp:revision>195</cp:revision>
  <dcterms:created xsi:type="dcterms:W3CDTF">2014-11-22T23:44:19Z</dcterms:created>
  <dcterms:modified xsi:type="dcterms:W3CDTF">2015-03-13T07:01:12Z</dcterms:modified>
</cp:coreProperties>
</file>