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54B08-3936-47FC-8559-420ABA4649E2}" v="78" dt="2022-12-12T02:13:2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C9ED2-E599-4819-B542-4BCC2F7C96F2}" type="datetimeFigureOut">
              <a:rPr lang="en-FI" smtClean="0"/>
              <a:t>12/12/2022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B4553-B040-493C-A1BC-B1ECDE197864}" type="slidenum">
              <a:rPr lang="en-FI" smtClean="0"/>
              <a:t>‹#›</a:t>
            </a:fld>
            <a:endParaRPr lang="en-FI"/>
          </a:p>
        </p:txBody>
      </p:sp>
    </p:spTree>
    <p:extLst>
      <p:ext uri="{BB962C8B-B14F-4D97-AF65-F5344CB8AC3E}">
        <p14:creationId xmlns:p14="http://schemas.microsoft.com/office/powerpoint/2010/main" val="33340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418B4553-B040-493C-A1BC-B1ECDE197864}" type="slidenum">
              <a:rPr lang="en-FI" smtClean="0"/>
              <a:t>1</a:t>
            </a:fld>
            <a:endParaRPr lang="en-FI"/>
          </a:p>
        </p:txBody>
      </p:sp>
    </p:spTree>
    <p:extLst>
      <p:ext uri="{BB962C8B-B14F-4D97-AF65-F5344CB8AC3E}">
        <p14:creationId xmlns:p14="http://schemas.microsoft.com/office/powerpoint/2010/main" val="39075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45E4-7D61-EDD2-769D-644FCD8F2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C0E3DFBE-BED8-3AEF-1543-3C08B6B41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8F9C5362-192D-7AE4-0AD8-110A5F5F06D2}"/>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C692A20-22EE-EF95-B8CE-962A7BABF70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36683AE-024C-7C57-8998-1127081C98B2}"/>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50806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DE5-3413-89A8-8EB0-B35764982D4F}"/>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F01CB24B-660D-BC5C-00E3-0E688867E4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CFC67061-CDA1-159E-FE0D-A8749854D336}"/>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1DDEDA61-F4DA-EB62-04B0-B6FD3EB8F936}"/>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7AD6448-0615-6F88-4B02-C7E1DE4D8028}"/>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5322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3346B-27E0-06F6-1CBB-692C32C166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E36154CA-BD58-7B73-98C0-82391357B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770BE487-DCA5-CAEF-C7D1-BF11119F8A99}"/>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AD567CB-D8D2-5E4A-6BA2-CB0C0D9C84F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0750F750-F524-F324-144D-6667F6BAB5BB}"/>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65532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0F67-9F4F-93BE-69F0-9E21BB6C05D4}"/>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99E4D5B7-7233-B13B-F118-B9C23FEC7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066A3390-7CAB-0804-7554-F1D738E6079C}"/>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84A92D20-CBD9-B5E8-AA3A-A4BED349893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A75B7FA-1341-1BA0-964A-BD357BCB0EAD}"/>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03648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6BA6-B772-7C4D-A4FC-C4CFA31A4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0208FC22-12BD-C8C0-30F2-E2F2F61D0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5C717-2F0F-041B-AC31-1B90AEA10967}"/>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ED71B5EF-E510-A2A0-B657-5FA6AB71946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05BD2B96-4D11-4CA5-20A5-3598A07F3C4F}"/>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276743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EA30-9137-D902-31FF-1E4786D01F60}"/>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8C911106-D9DE-71CD-3CF5-EEF54B042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B965E498-62FB-6FF5-9E5E-93A434F32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69C9A73C-8DF8-34F9-EA2D-801213A9B935}"/>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BDD749D0-9E46-1EA2-A6FC-3A125AB6E176}"/>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F57A0284-0372-9DBB-F912-63D73C3DE577}"/>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422350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E0B6-E9B1-B550-1E78-F524C63EE0B2}"/>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9C303C67-DA75-ABCB-E694-AABF34C757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CA9E4-4E36-DB2E-6FE5-596D11FEE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6C8F3132-9AF3-157A-E37A-60A3E59E0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F152A-297F-7D3A-0691-9F3B2D1F1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FDAADBF8-EC60-2304-F83E-413CACCB1038}"/>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8" name="Footer Placeholder 7">
            <a:extLst>
              <a:ext uri="{FF2B5EF4-FFF2-40B4-BE49-F238E27FC236}">
                <a16:creationId xmlns:a16="http://schemas.microsoft.com/office/drawing/2014/main" id="{3F96E387-7BBA-D338-2660-8832D470F9BB}"/>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45F512A4-F478-4C59-0B55-202D24C362EE}"/>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416745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D737-3DF4-3F1A-3C1E-225BAC0D702D}"/>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B967DEB5-F1EE-35C9-A209-9448B9C01D7B}"/>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4" name="Footer Placeholder 3">
            <a:extLst>
              <a:ext uri="{FF2B5EF4-FFF2-40B4-BE49-F238E27FC236}">
                <a16:creationId xmlns:a16="http://schemas.microsoft.com/office/drawing/2014/main" id="{C7FAF017-E2E6-796C-8B3F-BAD1B2F26AE5}"/>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AE8D7931-390C-9FC6-A8ED-F9C3BFA8AF2A}"/>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20101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7B244-EDF7-859C-790D-D0961EA95BE3}"/>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3" name="Footer Placeholder 2">
            <a:extLst>
              <a:ext uri="{FF2B5EF4-FFF2-40B4-BE49-F238E27FC236}">
                <a16:creationId xmlns:a16="http://schemas.microsoft.com/office/drawing/2014/main" id="{B80BD0F7-129E-B106-0098-0460F11D5BA5}"/>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7E5EF9CE-027D-54AA-6301-E3797BFB58E1}"/>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271819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C866-1694-B8A5-845B-3A84FC462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F4B26766-490B-165E-1297-36066E271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9928DE4D-AAB1-4011-B5ED-3633BE88C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A5CA7-15F4-7BD8-374B-D681A7B1561D}"/>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1F8383E2-6283-37AD-5211-C7CCDFF8EFCC}"/>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DDCE3C30-FA9B-AF2C-58FA-F74C01CAA62C}"/>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189510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910A-D1B2-148F-B7A5-D261FBEA5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4191AE31-42EC-3033-FFBF-9E999FA5F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B713E75C-43EE-A346-52C3-D79051494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2128E-E289-5E7A-6456-C2BA6DF3EA0F}"/>
              </a:ext>
            </a:extLst>
          </p:cNvPr>
          <p:cNvSpPr>
            <a:spLocks noGrp="1"/>
          </p:cNvSpPr>
          <p:nvPr>
            <p:ph type="dt" sz="half" idx="10"/>
          </p:nvPr>
        </p:nvSpPr>
        <p:spPr/>
        <p:txBody>
          <a:bodyPr/>
          <a:lstStyle/>
          <a:p>
            <a:fld id="{C738326D-6D4F-4A2E-8067-AA488A22D477}" type="datetimeFigureOut">
              <a:rPr lang="en-FI" smtClean="0"/>
              <a:t>12/12/2022</a:t>
            </a:fld>
            <a:endParaRPr lang="en-FI"/>
          </a:p>
        </p:txBody>
      </p:sp>
      <p:sp>
        <p:nvSpPr>
          <p:cNvPr id="6" name="Footer Placeholder 5">
            <a:extLst>
              <a:ext uri="{FF2B5EF4-FFF2-40B4-BE49-F238E27FC236}">
                <a16:creationId xmlns:a16="http://schemas.microsoft.com/office/drawing/2014/main" id="{18C18B6F-B287-A836-8E39-E229AC18BCE2}"/>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BEB20A66-91BB-2C34-65CA-3AC4E1BEA269}"/>
              </a:ext>
            </a:extLst>
          </p:cNvPr>
          <p:cNvSpPr>
            <a:spLocks noGrp="1"/>
          </p:cNvSpPr>
          <p:nvPr>
            <p:ph type="sldNum" sz="quarter" idx="12"/>
          </p:nvPr>
        </p:nvSpPr>
        <p:spPr/>
        <p:txBody>
          <a:bodyPr/>
          <a:lstStyle/>
          <a:p>
            <a:fld id="{D1C2F63D-D31E-4C05-B130-0B36A6106E43}" type="slidenum">
              <a:rPr lang="en-FI" smtClean="0"/>
              <a:t>‹#›</a:t>
            </a:fld>
            <a:endParaRPr lang="en-FI"/>
          </a:p>
        </p:txBody>
      </p:sp>
    </p:spTree>
    <p:extLst>
      <p:ext uri="{BB962C8B-B14F-4D97-AF65-F5344CB8AC3E}">
        <p14:creationId xmlns:p14="http://schemas.microsoft.com/office/powerpoint/2010/main" val="390450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DCB66-08FC-8138-D6AD-0ED086937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1116674D-EA10-E7C4-AA40-18073BA98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059F0EE-8D42-CFCC-0FA5-29DF4806D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8326D-6D4F-4A2E-8067-AA488A22D477}" type="datetimeFigureOut">
              <a:rPr lang="en-FI" smtClean="0"/>
              <a:t>12/12/2022</a:t>
            </a:fld>
            <a:endParaRPr lang="en-FI"/>
          </a:p>
        </p:txBody>
      </p:sp>
      <p:sp>
        <p:nvSpPr>
          <p:cNvPr id="5" name="Footer Placeholder 4">
            <a:extLst>
              <a:ext uri="{FF2B5EF4-FFF2-40B4-BE49-F238E27FC236}">
                <a16:creationId xmlns:a16="http://schemas.microsoft.com/office/drawing/2014/main" id="{4472AF2A-D38F-B297-A753-856A53D6D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E5454E7A-595C-425D-5A40-167CD9367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F63D-D31E-4C05-B130-0B36A6106E43}" type="slidenum">
              <a:rPr lang="en-FI" smtClean="0"/>
              <a:t>‹#›</a:t>
            </a:fld>
            <a:endParaRPr lang="en-FI"/>
          </a:p>
        </p:txBody>
      </p:sp>
    </p:spTree>
    <p:extLst>
      <p:ext uri="{BB962C8B-B14F-4D97-AF65-F5344CB8AC3E}">
        <p14:creationId xmlns:p14="http://schemas.microsoft.com/office/powerpoint/2010/main" val="108336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ouse in the snow&#10;&#10;Description automatically generated with low confidence">
            <a:extLst>
              <a:ext uri="{FF2B5EF4-FFF2-40B4-BE49-F238E27FC236}">
                <a16:creationId xmlns:a16="http://schemas.microsoft.com/office/drawing/2014/main" id="{3211A80D-A996-D937-0682-9A9DD5E2D8F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23DCDF20-E4C2-4AB9-69ED-B1D2D917DFE7}"/>
              </a:ext>
            </a:extLst>
          </p:cNvPr>
          <p:cNvSpPr>
            <a:spLocks noGrp="1"/>
          </p:cNvSpPr>
          <p:nvPr>
            <p:ph type="ctrTitle"/>
          </p:nvPr>
        </p:nvSpPr>
        <p:spPr>
          <a:xfrm>
            <a:off x="1524000" y="1122362"/>
            <a:ext cx="9144000" cy="2900518"/>
          </a:xfrm>
        </p:spPr>
        <p:txBody>
          <a:bodyPr>
            <a:normAutofit/>
          </a:bodyPr>
          <a:lstStyle/>
          <a:p>
            <a:r>
              <a:rPr lang="es-MX" sz="6600" b="1" dirty="0">
                <a:solidFill>
                  <a:srgbClr val="FFFFFF"/>
                </a:solidFill>
              </a:rPr>
              <a:t>ARTICFACTS</a:t>
            </a:r>
            <a:endParaRPr lang="en-FI" sz="6600" b="1" dirty="0">
              <a:solidFill>
                <a:srgbClr val="FFFFFF"/>
              </a:solidFill>
            </a:endParaRPr>
          </a:p>
        </p:txBody>
      </p:sp>
      <p:sp>
        <p:nvSpPr>
          <p:cNvPr id="3" name="Subtitle 2">
            <a:extLst>
              <a:ext uri="{FF2B5EF4-FFF2-40B4-BE49-F238E27FC236}">
                <a16:creationId xmlns:a16="http://schemas.microsoft.com/office/drawing/2014/main" id="{B780B84D-49CE-54C1-8511-D4297D3E4491}"/>
              </a:ext>
            </a:extLst>
          </p:cNvPr>
          <p:cNvSpPr>
            <a:spLocks noGrp="1"/>
          </p:cNvSpPr>
          <p:nvPr>
            <p:ph type="subTitle" idx="1"/>
          </p:nvPr>
        </p:nvSpPr>
        <p:spPr>
          <a:xfrm>
            <a:off x="1524000" y="4159404"/>
            <a:ext cx="9144000" cy="1098395"/>
          </a:xfrm>
        </p:spPr>
        <p:txBody>
          <a:bodyPr>
            <a:noAutofit/>
          </a:bodyPr>
          <a:lstStyle/>
          <a:p>
            <a:r>
              <a:rPr lang="es-MX" dirty="0">
                <a:solidFill>
                  <a:srgbClr val="FFFFFF"/>
                </a:solidFill>
              </a:rPr>
              <a:t>Brandon Bósquez </a:t>
            </a:r>
            <a:r>
              <a:rPr lang="es-MX" dirty="0" err="1">
                <a:solidFill>
                  <a:srgbClr val="FFFFFF"/>
                </a:solidFill>
              </a:rPr>
              <a:t>Gonzal</a:t>
            </a:r>
            <a:endParaRPr lang="es-MX" dirty="0">
              <a:solidFill>
                <a:srgbClr val="FFFFFF"/>
              </a:solidFill>
            </a:endParaRPr>
          </a:p>
          <a:p>
            <a:r>
              <a:rPr lang="es-MX" dirty="0" err="1">
                <a:solidFill>
                  <a:srgbClr val="FFFFFF"/>
                </a:solidFill>
              </a:rPr>
              <a:t>Group</a:t>
            </a:r>
            <a:r>
              <a:rPr lang="es-MX" dirty="0">
                <a:solidFill>
                  <a:srgbClr val="FFFFFF"/>
                </a:solidFill>
              </a:rPr>
              <a:t> 5</a:t>
            </a:r>
          </a:p>
          <a:p>
            <a:r>
              <a:rPr lang="es-MX" dirty="0">
                <a:solidFill>
                  <a:srgbClr val="FFFFFF"/>
                </a:solidFill>
              </a:rPr>
              <a:t>Final Project</a:t>
            </a:r>
            <a:endParaRPr lang="en-FI" dirty="0">
              <a:solidFill>
                <a:srgbClr val="FFFFFF"/>
              </a:solidFill>
            </a:endParaRPr>
          </a:p>
        </p:txBody>
      </p:sp>
    </p:spTree>
    <p:extLst>
      <p:ext uri="{BB962C8B-B14F-4D97-AF65-F5344CB8AC3E}">
        <p14:creationId xmlns:p14="http://schemas.microsoft.com/office/powerpoint/2010/main" val="16799834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trees covered in snow&#10;&#10;Description automatically generated with medium confidence">
            <a:extLst>
              <a:ext uri="{FF2B5EF4-FFF2-40B4-BE49-F238E27FC236}">
                <a16:creationId xmlns:a16="http://schemas.microsoft.com/office/drawing/2014/main" id="{52A85ADA-84EA-9A9E-53F0-66A9A1904020}"/>
              </a:ext>
            </a:extLst>
          </p:cNvPr>
          <p:cNvPicPr>
            <a:picLocks noChangeAspect="1"/>
          </p:cNvPicPr>
          <p:nvPr/>
        </p:nvPicPr>
        <p:blipFill rotWithShape="1">
          <a:blip r:embed="rId2">
            <a:extLst>
              <a:ext uri="{28A0092B-C50C-407E-A947-70E740481C1C}">
                <a14:useLocalDpi xmlns:a14="http://schemas.microsoft.com/office/drawing/2010/main" val="0"/>
              </a:ext>
            </a:extLst>
          </a:blip>
          <a:srcRect l="11876"/>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F6DA48-3AA5-5BA3-CEC5-8308DD9010D9}"/>
              </a:ext>
            </a:extLst>
          </p:cNvPr>
          <p:cNvSpPr>
            <a:spLocks noGrp="1"/>
          </p:cNvSpPr>
          <p:nvPr>
            <p:ph type="title"/>
          </p:nvPr>
        </p:nvSpPr>
        <p:spPr>
          <a:xfrm>
            <a:off x="7531610" y="365125"/>
            <a:ext cx="3822189" cy="1899912"/>
          </a:xfrm>
        </p:spPr>
        <p:txBody>
          <a:bodyPr>
            <a:normAutofit/>
          </a:bodyPr>
          <a:lstStyle/>
          <a:p>
            <a:r>
              <a:rPr lang="es-MX" sz="4000" dirty="0"/>
              <a:t>BACKSTORY</a:t>
            </a:r>
            <a:br>
              <a:rPr lang="es-MX" sz="4000" dirty="0"/>
            </a:br>
            <a:r>
              <a:rPr lang="es-MX" sz="4000" dirty="0"/>
              <a:t> –</a:t>
            </a:r>
            <a:br>
              <a:rPr lang="es-MX" sz="4000" dirty="0"/>
            </a:br>
            <a:r>
              <a:rPr lang="es-MX" sz="4000" dirty="0"/>
              <a:t> VISION</a:t>
            </a:r>
            <a:endParaRPr lang="en-FI" sz="4000" dirty="0"/>
          </a:p>
        </p:txBody>
      </p:sp>
      <p:sp>
        <p:nvSpPr>
          <p:cNvPr id="3" name="Content Placeholder 2">
            <a:extLst>
              <a:ext uri="{FF2B5EF4-FFF2-40B4-BE49-F238E27FC236}">
                <a16:creationId xmlns:a16="http://schemas.microsoft.com/office/drawing/2014/main" id="{55D80402-D15B-88B4-1E46-9755DA194C39}"/>
              </a:ext>
            </a:extLst>
          </p:cNvPr>
          <p:cNvSpPr>
            <a:spLocks noGrp="1"/>
          </p:cNvSpPr>
          <p:nvPr>
            <p:ph idx="1"/>
          </p:nvPr>
        </p:nvSpPr>
        <p:spPr>
          <a:xfrm>
            <a:off x="7531610" y="2434200"/>
            <a:ext cx="4463655" cy="4240919"/>
          </a:xfrm>
        </p:spPr>
        <p:txBody>
          <a:bodyPr>
            <a:normAutofit fontScale="92500" lnSpcReduction="10000"/>
          </a:bodyPr>
          <a:lstStyle/>
          <a:p>
            <a:pPr marL="0" indent="0">
              <a:buNone/>
            </a:pPr>
            <a:r>
              <a:rPr lang="en-US" sz="2000" dirty="0"/>
              <a:t>The setting is Finland. The National Museum of Finland in Helsinki is preparing for it's annual and biggest exhibition. This year's topic is "Finnish Historic and Cultural Artifacts". These artifacts are stored all over the major cities in Finland and were supposed to be sent by truck to Helsinki. This year, a very harsh winter has hit Finland and the roads are all blocked by meters of snow! You are the best pilot in the country, and have been contacted by the museum, tasked with flying all over Finland to collect these precious artifacts. You have limited time as the exhibition is only in 10 days. Only you can make the exhibition be a success!</a:t>
            </a:r>
            <a:endParaRPr lang="en-FI" sz="2000" dirty="0"/>
          </a:p>
        </p:txBody>
      </p:sp>
    </p:spTree>
    <p:extLst>
      <p:ext uri="{BB962C8B-B14F-4D97-AF65-F5344CB8AC3E}">
        <p14:creationId xmlns:p14="http://schemas.microsoft.com/office/powerpoint/2010/main" val="182086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5">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2" name="Picture 21">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Content Placeholder 4" descr="A picture containing text, outdoor, snow, nature&#10;&#10;Description automatically generated">
            <a:extLst>
              <a:ext uri="{FF2B5EF4-FFF2-40B4-BE49-F238E27FC236}">
                <a16:creationId xmlns:a16="http://schemas.microsoft.com/office/drawing/2014/main" id="{00FFAA8B-7DCC-17C7-5DEF-C49F96350C99}"/>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r="-1" b="9977"/>
          <a:stretch/>
        </p:blipFill>
        <p:spPr>
          <a:xfrm>
            <a:off x="-2366" y="10"/>
            <a:ext cx="12188932" cy="6857990"/>
          </a:xfrm>
          <a:prstGeom prst="rect">
            <a:avLst/>
          </a:prstGeom>
        </p:spPr>
      </p:pic>
      <p:sp>
        <p:nvSpPr>
          <p:cNvPr id="2" name="Title 1">
            <a:extLst>
              <a:ext uri="{FF2B5EF4-FFF2-40B4-BE49-F238E27FC236}">
                <a16:creationId xmlns:a16="http://schemas.microsoft.com/office/drawing/2014/main" id="{0E676FD0-C11F-F0CB-DFC9-2350EB3D9BF8}"/>
              </a:ext>
            </a:extLst>
          </p:cNvPr>
          <p:cNvSpPr>
            <a:spLocks noGrp="1"/>
          </p:cNvSpPr>
          <p:nvPr>
            <p:ph type="title"/>
          </p:nvPr>
        </p:nvSpPr>
        <p:spPr>
          <a:xfrm>
            <a:off x="7858101" y="290946"/>
            <a:ext cx="4036740" cy="1165203"/>
          </a:xfrm>
        </p:spPr>
        <p:txBody>
          <a:bodyPr anchor="b">
            <a:normAutofit/>
          </a:bodyPr>
          <a:lstStyle/>
          <a:p>
            <a:pPr algn="ctr"/>
            <a:r>
              <a:rPr lang="es-MX" sz="4800" b="1" dirty="0">
                <a:solidFill>
                  <a:srgbClr val="FFFFFF"/>
                </a:solidFill>
              </a:rPr>
              <a:t>GOALS</a:t>
            </a:r>
            <a:endParaRPr lang="en-FI" sz="4800" b="1" dirty="0">
              <a:solidFill>
                <a:srgbClr val="FFFFFF"/>
              </a:solidFill>
            </a:endParaRPr>
          </a:p>
        </p:txBody>
      </p:sp>
      <p:sp>
        <p:nvSpPr>
          <p:cNvPr id="11" name="Content Placeholder 8">
            <a:extLst>
              <a:ext uri="{FF2B5EF4-FFF2-40B4-BE49-F238E27FC236}">
                <a16:creationId xmlns:a16="http://schemas.microsoft.com/office/drawing/2014/main" id="{B13F2B85-31DA-D166-6266-A17D6A401BA7}"/>
              </a:ext>
            </a:extLst>
          </p:cNvPr>
          <p:cNvSpPr>
            <a:spLocks noGrp="1"/>
          </p:cNvSpPr>
          <p:nvPr>
            <p:ph idx="1"/>
          </p:nvPr>
        </p:nvSpPr>
        <p:spPr>
          <a:xfrm>
            <a:off x="1191966" y="3510476"/>
            <a:ext cx="9801854" cy="2614231"/>
          </a:xfrm>
        </p:spPr>
        <p:txBody>
          <a:bodyPr anchor="t">
            <a:normAutofit/>
          </a:bodyPr>
          <a:lstStyle/>
          <a:p>
            <a:pPr algn="ctr"/>
            <a:endParaRPr lang="en-US" sz="1800">
              <a:solidFill>
                <a:srgbClr val="FFFFFF"/>
              </a:solidFill>
            </a:endParaRPr>
          </a:p>
        </p:txBody>
      </p:sp>
      <p:pic>
        <p:nvPicPr>
          <p:cNvPr id="15" name="Picture 14" descr="Text&#10;&#10;Description automatically generated">
            <a:extLst>
              <a:ext uri="{FF2B5EF4-FFF2-40B4-BE49-F238E27FC236}">
                <a16:creationId xmlns:a16="http://schemas.microsoft.com/office/drawing/2014/main" id="{110A0526-BF00-E294-ED0A-519C325FC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834" y="170183"/>
            <a:ext cx="7093315" cy="6521785"/>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4DD2526F-5A44-60C8-421F-185747F27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3679" y="5058898"/>
            <a:ext cx="4337273" cy="1574881"/>
          </a:xfrm>
          <a:prstGeom prst="rect">
            <a:avLst/>
          </a:prstGeom>
        </p:spPr>
      </p:pic>
    </p:spTree>
    <p:extLst>
      <p:ext uri="{BB962C8B-B14F-4D97-AF65-F5344CB8AC3E}">
        <p14:creationId xmlns:p14="http://schemas.microsoft.com/office/powerpoint/2010/main" val="149792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ree, outdoor, water, nature&#10;&#10;Description automatically generated">
            <a:extLst>
              <a:ext uri="{FF2B5EF4-FFF2-40B4-BE49-F238E27FC236}">
                <a16:creationId xmlns:a16="http://schemas.microsoft.com/office/drawing/2014/main" id="{8F433536-64E1-07FE-A4DA-C2EDD56A4B1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56" b="9144"/>
          <a:stretch/>
        </p:blipFill>
        <p:spPr>
          <a:xfrm>
            <a:off x="20" y="1"/>
            <a:ext cx="12191980" cy="6857999"/>
          </a:xfrm>
          <a:prstGeom prst="rect">
            <a:avLst/>
          </a:prstGeom>
        </p:spPr>
      </p:pic>
      <p:sp>
        <p:nvSpPr>
          <p:cNvPr id="2" name="Title 1">
            <a:extLst>
              <a:ext uri="{FF2B5EF4-FFF2-40B4-BE49-F238E27FC236}">
                <a16:creationId xmlns:a16="http://schemas.microsoft.com/office/drawing/2014/main" id="{3C3E985B-F7DE-E4BF-8AC6-F5E7E45B5918}"/>
              </a:ext>
            </a:extLst>
          </p:cNvPr>
          <p:cNvSpPr>
            <a:spLocks noGrp="1"/>
          </p:cNvSpPr>
          <p:nvPr>
            <p:ph type="title"/>
          </p:nvPr>
        </p:nvSpPr>
        <p:spPr>
          <a:xfrm>
            <a:off x="838201" y="1065862"/>
            <a:ext cx="3313164" cy="4726276"/>
          </a:xfrm>
        </p:spPr>
        <p:txBody>
          <a:bodyPr>
            <a:normAutofit/>
          </a:bodyPr>
          <a:lstStyle/>
          <a:p>
            <a:pPr algn="r"/>
            <a:r>
              <a:rPr lang="es-MX" sz="4000">
                <a:solidFill>
                  <a:srgbClr val="FFFFFF"/>
                </a:solidFill>
              </a:rPr>
              <a:t>USER INTERFACE</a:t>
            </a:r>
            <a:endParaRPr lang="en-FI" sz="4000">
              <a:solidFill>
                <a:srgbClr val="FFFFFF"/>
              </a:solidFill>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map&#10;&#10;Description automatically generated">
            <a:extLst>
              <a:ext uri="{FF2B5EF4-FFF2-40B4-BE49-F238E27FC236}">
                <a16:creationId xmlns:a16="http://schemas.microsoft.com/office/drawing/2014/main" id="{155C1AC3-E70A-CC67-7AFD-E866909490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9366" y="1338349"/>
            <a:ext cx="7126062" cy="4453789"/>
          </a:xfrm>
        </p:spPr>
      </p:pic>
    </p:spTree>
    <p:extLst>
      <p:ext uri="{BB962C8B-B14F-4D97-AF65-F5344CB8AC3E}">
        <p14:creationId xmlns:p14="http://schemas.microsoft.com/office/powerpoint/2010/main" val="9248731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BGRectangle">
            <a:extLst>
              <a:ext uri="{FF2B5EF4-FFF2-40B4-BE49-F238E27FC236}">
                <a16:creationId xmlns:a16="http://schemas.microsoft.com/office/drawing/2014/main" id="{16BC098D-086C-4307-9083-7A7CF6D5C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8D751D-0DD2-441B-8F53-769CC95FB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snow, outdoor, tree, covered&#10;&#10;Description automatically generated">
            <a:extLst>
              <a:ext uri="{FF2B5EF4-FFF2-40B4-BE49-F238E27FC236}">
                <a16:creationId xmlns:a16="http://schemas.microsoft.com/office/drawing/2014/main" id="{C77BAB7B-F9B3-E469-5ABF-7130D597D47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r="6666"/>
          <a:stretch/>
        </p:blipFill>
        <p:spPr>
          <a:xfrm>
            <a:off x="18" y="16351"/>
            <a:ext cx="12191982" cy="6858000"/>
          </a:xfrm>
          <a:prstGeom prst="rect">
            <a:avLst/>
          </a:prstGeom>
        </p:spPr>
      </p:pic>
      <p:sp>
        <p:nvSpPr>
          <p:cNvPr id="6" name="Rectangle 5">
            <a:extLst>
              <a:ext uri="{FF2B5EF4-FFF2-40B4-BE49-F238E27FC236}">
                <a16:creationId xmlns:a16="http://schemas.microsoft.com/office/drawing/2014/main" id="{7933268A-B63F-93FF-B61B-4CB932504B7B}"/>
              </a:ext>
            </a:extLst>
          </p:cNvPr>
          <p:cNvSpPr/>
          <p:nvPr/>
        </p:nvSpPr>
        <p:spPr>
          <a:xfrm>
            <a:off x="7532184" y="0"/>
            <a:ext cx="4656768" cy="6864182"/>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Title 1">
            <a:extLst>
              <a:ext uri="{FF2B5EF4-FFF2-40B4-BE49-F238E27FC236}">
                <a16:creationId xmlns:a16="http://schemas.microsoft.com/office/drawing/2014/main" id="{9D3C76AD-0F73-E180-18F2-BE43182309AE}"/>
              </a:ext>
            </a:extLst>
          </p:cNvPr>
          <p:cNvSpPr>
            <a:spLocks noGrp="1"/>
          </p:cNvSpPr>
          <p:nvPr>
            <p:ph type="title"/>
          </p:nvPr>
        </p:nvSpPr>
        <p:spPr>
          <a:xfrm>
            <a:off x="7859437" y="957695"/>
            <a:ext cx="3494362" cy="4930246"/>
          </a:xfrm>
        </p:spPr>
        <p:txBody>
          <a:bodyPr>
            <a:normAutofit/>
          </a:bodyPr>
          <a:lstStyle/>
          <a:p>
            <a:pPr algn="r"/>
            <a:r>
              <a:rPr lang="es-MX" dirty="0">
                <a:solidFill>
                  <a:schemeClr val="bg1"/>
                </a:solidFill>
              </a:rPr>
              <a:t>ARTIFACTS AND</a:t>
            </a:r>
            <a:br>
              <a:rPr lang="es-MX" dirty="0">
                <a:solidFill>
                  <a:schemeClr val="bg1"/>
                </a:solidFill>
              </a:rPr>
            </a:br>
            <a:r>
              <a:rPr lang="es-MX" dirty="0">
                <a:solidFill>
                  <a:schemeClr val="bg1"/>
                </a:solidFill>
              </a:rPr>
              <a:t>TOWNS</a:t>
            </a:r>
            <a:endParaRPr lang="en-FI" dirty="0">
              <a:solidFill>
                <a:schemeClr val="bg1"/>
              </a:solidFill>
            </a:endParaRPr>
          </a:p>
        </p:txBody>
      </p:sp>
      <p:pic>
        <p:nvPicPr>
          <p:cNvPr id="8" name="Content Placeholder 7" descr="A picture containing shape&#10;&#10;Description automatically generated">
            <a:extLst>
              <a:ext uri="{FF2B5EF4-FFF2-40B4-BE49-F238E27FC236}">
                <a16:creationId xmlns:a16="http://schemas.microsoft.com/office/drawing/2014/main" id="{9AC8CE6C-41E4-3622-9078-F488E5E213B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7292" y="1803392"/>
            <a:ext cx="2108308" cy="4311872"/>
          </a:xfrm>
        </p:spPr>
      </p:pic>
      <p:sp>
        <p:nvSpPr>
          <p:cNvPr id="16" name="!!Line">
            <a:extLst>
              <a:ext uri="{FF2B5EF4-FFF2-40B4-BE49-F238E27FC236}">
                <a16:creationId xmlns:a16="http://schemas.microsoft.com/office/drawing/2014/main" id="{4EC84052-44EC-43C9-822F-65E473CB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2184" y="2209249"/>
            <a:ext cx="27432" cy="250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arrow&#10;&#10;Description automatically generated">
            <a:extLst>
              <a:ext uri="{FF2B5EF4-FFF2-40B4-BE49-F238E27FC236}">
                <a16:creationId xmlns:a16="http://schemas.microsoft.com/office/drawing/2014/main" id="{EE240E82-D13F-D58A-CD1F-71AE66241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853" y="1803392"/>
            <a:ext cx="2076557" cy="4311872"/>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99910BFC-C36A-4780-58F1-EC1BB0497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663" y="1803392"/>
            <a:ext cx="2070206" cy="4292821"/>
          </a:xfrm>
          <a:prstGeom prst="rect">
            <a:avLst/>
          </a:prstGeom>
        </p:spPr>
      </p:pic>
      <p:pic>
        <p:nvPicPr>
          <p:cNvPr id="18" name="Picture 17">
            <a:extLst>
              <a:ext uri="{FF2B5EF4-FFF2-40B4-BE49-F238E27FC236}">
                <a16:creationId xmlns:a16="http://schemas.microsoft.com/office/drawing/2014/main" id="{EF3C63B5-0FF7-FC69-3FC3-423E617164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03" y="365655"/>
            <a:ext cx="8823228" cy="701184"/>
          </a:xfrm>
          <a:prstGeom prst="rect">
            <a:avLst/>
          </a:prstGeom>
        </p:spPr>
      </p:pic>
      <p:sp>
        <p:nvSpPr>
          <p:cNvPr id="19" name="TextBox 18">
            <a:extLst>
              <a:ext uri="{FF2B5EF4-FFF2-40B4-BE49-F238E27FC236}">
                <a16:creationId xmlns:a16="http://schemas.microsoft.com/office/drawing/2014/main" id="{2C20AC9D-BC0C-79D2-ED76-CC746FA528AC}"/>
              </a:ext>
            </a:extLst>
          </p:cNvPr>
          <p:cNvSpPr txBox="1"/>
          <p:nvPr/>
        </p:nvSpPr>
        <p:spPr>
          <a:xfrm>
            <a:off x="1170432"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1</a:t>
            </a:r>
            <a:endParaRPr lang="en-FI" b="1" dirty="0">
              <a:solidFill>
                <a:schemeClr val="bg1"/>
              </a:solidFill>
            </a:endParaRPr>
          </a:p>
        </p:txBody>
      </p:sp>
      <p:sp>
        <p:nvSpPr>
          <p:cNvPr id="20" name="TextBox 19">
            <a:extLst>
              <a:ext uri="{FF2B5EF4-FFF2-40B4-BE49-F238E27FC236}">
                <a16:creationId xmlns:a16="http://schemas.microsoft.com/office/drawing/2014/main" id="{8C2833B0-3FCA-B9C8-E6D7-7801B92459C4}"/>
              </a:ext>
            </a:extLst>
          </p:cNvPr>
          <p:cNvSpPr txBox="1"/>
          <p:nvPr/>
        </p:nvSpPr>
        <p:spPr>
          <a:xfrm>
            <a:off x="3665566"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2</a:t>
            </a:r>
            <a:endParaRPr lang="en-FI" b="1" dirty="0">
              <a:solidFill>
                <a:schemeClr val="bg1"/>
              </a:solidFill>
            </a:endParaRPr>
          </a:p>
        </p:txBody>
      </p:sp>
      <p:sp>
        <p:nvSpPr>
          <p:cNvPr id="21" name="TextBox 20">
            <a:extLst>
              <a:ext uri="{FF2B5EF4-FFF2-40B4-BE49-F238E27FC236}">
                <a16:creationId xmlns:a16="http://schemas.microsoft.com/office/drawing/2014/main" id="{3FB7B2F9-3598-586E-E359-95D147A913FB}"/>
              </a:ext>
            </a:extLst>
          </p:cNvPr>
          <p:cNvSpPr txBox="1"/>
          <p:nvPr/>
        </p:nvSpPr>
        <p:spPr>
          <a:xfrm>
            <a:off x="6069507" y="1268712"/>
            <a:ext cx="351130" cy="369332"/>
          </a:xfrm>
          <a:prstGeom prst="rect">
            <a:avLst/>
          </a:prstGeom>
          <a:solidFill>
            <a:schemeClr val="bg2">
              <a:lumMod val="10000"/>
              <a:alpha val="55000"/>
            </a:schemeClr>
          </a:solidFill>
        </p:spPr>
        <p:txBody>
          <a:bodyPr wrap="square" rtlCol="0">
            <a:spAutoFit/>
          </a:bodyPr>
          <a:lstStyle/>
          <a:p>
            <a:pPr algn="ctr"/>
            <a:r>
              <a:rPr lang="es-MX" b="1" dirty="0">
                <a:solidFill>
                  <a:schemeClr val="bg1"/>
                </a:solidFill>
              </a:rPr>
              <a:t>3</a:t>
            </a:r>
            <a:endParaRPr lang="en-FI" b="1" dirty="0">
              <a:solidFill>
                <a:schemeClr val="bg1"/>
              </a:solidFill>
            </a:endParaRPr>
          </a:p>
        </p:txBody>
      </p:sp>
    </p:spTree>
    <p:extLst>
      <p:ext uri="{BB962C8B-B14F-4D97-AF65-F5344CB8AC3E}">
        <p14:creationId xmlns:p14="http://schemas.microsoft.com/office/powerpoint/2010/main" val="407924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water, outdoor, nature">
            <a:extLst>
              <a:ext uri="{FF2B5EF4-FFF2-40B4-BE49-F238E27FC236}">
                <a16:creationId xmlns:a16="http://schemas.microsoft.com/office/drawing/2014/main" id="{8D674BD5-505B-A0DD-4EA4-F47FBAF0D6A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643D84-56F2-0593-C451-56F66DD8D8D4}"/>
              </a:ext>
            </a:extLst>
          </p:cNvPr>
          <p:cNvSpPr>
            <a:spLocks noGrp="1"/>
          </p:cNvSpPr>
          <p:nvPr>
            <p:ph type="title"/>
          </p:nvPr>
        </p:nvSpPr>
        <p:spPr>
          <a:xfrm>
            <a:off x="838200" y="365125"/>
            <a:ext cx="10515600" cy="1325563"/>
          </a:xfrm>
        </p:spPr>
        <p:txBody>
          <a:bodyPr>
            <a:normAutofit/>
          </a:bodyPr>
          <a:lstStyle/>
          <a:p>
            <a:pPr algn="ctr"/>
            <a:r>
              <a:rPr lang="es-MX" dirty="0">
                <a:solidFill>
                  <a:srgbClr val="FFFFFF"/>
                </a:solidFill>
              </a:rPr>
              <a:t>2nd API</a:t>
            </a:r>
            <a:endParaRPr lang="en-FI" dirty="0">
              <a:solidFill>
                <a:srgbClr val="FFFFFF"/>
              </a:solidFill>
            </a:endParaRPr>
          </a:p>
        </p:txBody>
      </p:sp>
      <p:pic>
        <p:nvPicPr>
          <p:cNvPr id="7" name="Content Placeholder 6" descr="Graphical user interface&#10;&#10;Description automatically generated">
            <a:extLst>
              <a:ext uri="{FF2B5EF4-FFF2-40B4-BE49-F238E27FC236}">
                <a16:creationId xmlns:a16="http://schemas.microsoft.com/office/drawing/2014/main" id="{A4A2964F-CDFF-404E-765D-897421D322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03" y="2055803"/>
            <a:ext cx="8204622" cy="3873699"/>
          </a:xfrm>
        </p:spPr>
      </p:pic>
    </p:spTree>
    <p:extLst>
      <p:ext uri="{BB962C8B-B14F-4D97-AF65-F5344CB8AC3E}">
        <p14:creationId xmlns:p14="http://schemas.microsoft.com/office/powerpoint/2010/main" val="39415978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83000" contrast="-4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A9FD-79C0-71AE-0B2A-1A21E762936D}"/>
              </a:ext>
            </a:extLst>
          </p:cNvPr>
          <p:cNvSpPr>
            <a:spLocks noGrp="1"/>
          </p:cNvSpPr>
          <p:nvPr>
            <p:ph type="title"/>
          </p:nvPr>
        </p:nvSpPr>
        <p:spPr>
          <a:xfrm>
            <a:off x="2676345" y="396545"/>
            <a:ext cx="6839309" cy="1325563"/>
          </a:xfrm>
        </p:spPr>
        <p:txBody>
          <a:bodyPr/>
          <a:lstStyle/>
          <a:p>
            <a:r>
              <a:rPr lang="es-MX" dirty="0">
                <a:solidFill>
                  <a:schemeClr val="bg1"/>
                </a:solidFill>
              </a:rPr>
              <a:t>TECHNOLOGIES USED</a:t>
            </a:r>
            <a:endParaRPr lang="en-FI" dirty="0">
              <a:solidFill>
                <a:schemeClr val="bg1"/>
              </a:solidFill>
            </a:endParaRPr>
          </a:p>
        </p:txBody>
      </p:sp>
      <p:sp>
        <p:nvSpPr>
          <p:cNvPr id="7" name="Content Placeholder 6">
            <a:extLst>
              <a:ext uri="{FF2B5EF4-FFF2-40B4-BE49-F238E27FC236}">
                <a16:creationId xmlns:a16="http://schemas.microsoft.com/office/drawing/2014/main" id="{1B606420-53A7-4B80-2D47-B54EAA88EF20}"/>
              </a:ext>
            </a:extLst>
          </p:cNvPr>
          <p:cNvSpPr>
            <a:spLocks noGrp="1"/>
          </p:cNvSpPr>
          <p:nvPr>
            <p:ph idx="1"/>
          </p:nvPr>
        </p:nvSpPr>
        <p:spPr>
          <a:xfrm>
            <a:off x="838200" y="2317330"/>
            <a:ext cx="10515600" cy="3310268"/>
          </a:xfrm>
          <a:noFill/>
          <a:ln>
            <a:noFill/>
          </a:ln>
        </p:spPr>
        <p:style>
          <a:lnRef idx="2">
            <a:schemeClr val="dk1"/>
          </a:lnRef>
          <a:fillRef idx="1">
            <a:schemeClr val="lt1"/>
          </a:fillRef>
          <a:effectRef idx="0">
            <a:schemeClr val="dk1"/>
          </a:effectRef>
          <a:fontRef idx="minor">
            <a:schemeClr val="dk1"/>
          </a:fontRef>
        </p:style>
        <p:txBody>
          <a:bodyPr/>
          <a:lstStyle/>
          <a:p>
            <a:pPr algn="l">
              <a:buFont typeface="Arial" panose="020B0604020202020204" pitchFamily="34" charset="0"/>
              <a:buChar char="•"/>
            </a:pPr>
            <a:r>
              <a:rPr lang="en-US" b="0" i="0" dirty="0">
                <a:solidFill>
                  <a:srgbClr val="F0F3F6"/>
                </a:solidFill>
                <a:effectLst/>
              </a:rPr>
              <a:t>SQL Database - Database created specifically for the game, storing all the necessary information for the game to run</a:t>
            </a:r>
          </a:p>
          <a:p>
            <a:pPr algn="l">
              <a:buFont typeface="Arial" panose="020B0604020202020204" pitchFamily="34" charset="0"/>
              <a:buChar char="•"/>
            </a:pPr>
            <a:r>
              <a:rPr lang="en-US" b="0" i="0" dirty="0">
                <a:solidFill>
                  <a:srgbClr val="F0F3F6"/>
                </a:solidFill>
                <a:effectLst/>
              </a:rPr>
              <a:t>Python - Backend - Server using Flask - Object oriented programming used for ease of development</a:t>
            </a:r>
          </a:p>
          <a:p>
            <a:pPr algn="l">
              <a:buFont typeface="Arial" panose="020B0604020202020204" pitchFamily="34" charset="0"/>
              <a:buChar char="•"/>
            </a:pPr>
            <a:r>
              <a:rPr lang="en-US" b="0" i="0" dirty="0">
                <a:solidFill>
                  <a:srgbClr val="F0F3F6"/>
                </a:solidFill>
                <a:effectLst/>
              </a:rPr>
              <a:t>HTML and CSS - Frontend - Webpage used for the UI</a:t>
            </a:r>
          </a:p>
          <a:p>
            <a:pPr algn="l">
              <a:buFont typeface="Arial" panose="020B0604020202020204" pitchFamily="34" charset="0"/>
              <a:buChar char="•"/>
            </a:pPr>
            <a:r>
              <a:rPr lang="en-US" b="0" i="0" dirty="0">
                <a:solidFill>
                  <a:srgbClr val="F0F3F6"/>
                </a:solidFill>
                <a:effectLst/>
              </a:rPr>
              <a:t>JavaScript - Middleman between Frontend and Backend</a:t>
            </a:r>
          </a:p>
          <a:p>
            <a:endParaRPr lang="en-FI" dirty="0"/>
          </a:p>
        </p:txBody>
      </p:sp>
    </p:spTree>
    <p:extLst>
      <p:ext uri="{BB962C8B-B14F-4D97-AF65-F5344CB8AC3E}">
        <p14:creationId xmlns:p14="http://schemas.microsoft.com/office/powerpoint/2010/main" val="388174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nature, waterside, shore&#10;&#10;Description automatically generated">
            <a:extLst>
              <a:ext uri="{FF2B5EF4-FFF2-40B4-BE49-F238E27FC236}">
                <a16:creationId xmlns:a16="http://schemas.microsoft.com/office/drawing/2014/main" id="{47D5A789-0BC3-4589-F413-8D0A5320D70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720" b="1280"/>
          <a:stretch/>
        </p:blipFill>
        <p:spPr>
          <a:xfrm>
            <a:off x="0" y="0"/>
            <a:ext cx="12498714" cy="7030528"/>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A0576-5F2D-9C12-D68C-6801AF17B93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Gracias :D</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58139"/>
      </p:ext>
    </p:extLst>
  </p:cSld>
  <p:clrMapOvr>
    <a:masterClrMapping/>
  </p:clrMapOvr>
</p:sld>
</file>

<file path=ppt/theme/theme1.xml><?xml version="1.0" encoding="utf-8"?>
<a:theme xmlns:a="http://schemas.openxmlformats.org/drawingml/2006/main" name="Office Theme">
  <a:themeElements>
    <a:clrScheme name="Custom 2">
      <a:dk1>
        <a:srgbClr val="000000"/>
      </a:dk1>
      <a:lt1>
        <a:sysClr val="window" lastClr="FFFFFF"/>
      </a:lt1>
      <a:dk2>
        <a:srgbClr val="034A90"/>
      </a:dk2>
      <a:lt2>
        <a:srgbClr val="E7E6E6"/>
      </a:lt2>
      <a:accent1>
        <a:srgbClr val="4472C4"/>
      </a:accent1>
      <a:accent2>
        <a:srgbClr val="00B0F0"/>
      </a:accent2>
      <a:accent3>
        <a:srgbClr val="A5A5A5"/>
      </a:accent3>
      <a:accent4>
        <a:srgbClr val="7030A0"/>
      </a:accent4>
      <a:accent5>
        <a:srgbClr val="5B9BD5"/>
      </a:accent5>
      <a:accent6>
        <a:srgbClr val="70AD47"/>
      </a:accent6>
      <a:hlink>
        <a:srgbClr val="0563C1"/>
      </a:hlink>
      <a:folHlink>
        <a:srgbClr val="954F72"/>
      </a:folHlink>
    </a:clrScheme>
    <a:fontScheme name="8-bit">
      <a:majorFont>
        <a:latin typeface="Minecraft"/>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214</Words>
  <Application>Microsoft Office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Minecraft</vt:lpstr>
      <vt:lpstr>Rockwell</vt:lpstr>
      <vt:lpstr>Office Theme</vt:lpstr>
      <vt:lpstr>ARTICFACTS</vt:lpstr>
      <vt:lpstr>BACKSTORY  –  VISION</vt:lpstr>
      <vt:lpstr>GOALS</vt:lpstr>
      <vt:lpstr>USER INTERFACE</vt:lpstr>
      <vt:lpstr>ARTIFACTS AND TOWNS</vt:lpstr>
      <vt:lpstr>2nd API</vt:lpstr>
      <vt:lpstr>TECHNOLOGIES USED</vt:lpstr>
      <vt:lpstr>Gracias :D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ARTICFACTS</dc:title>
  <dc:creator>Brandon Bosquez</dc:creator>
  <cp:lastModifiedBy>Brandon Bosquez</cp:lastModifiedBy>
  <cp:revision>2</cp:revision>
  <dcterms:created xsi:type="dcterms:W3CDTF">2022-12-11T22:09:53Z</dcterms:created>
  <dcterms:modified xsi:type="dcterms:W3CDTF">2022-12-12T02:16:15Z</dcterms:modified>
</cp:coreProperties>
</file>