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Domine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843">
          <p15:clr>
            <a:srgbClr val="A4A3A4"/>
          </p15:clr>
        </p15:guide>
        <p15:guide id="3" pos="1917">
          <p15:clr>
            <a:srgbClr val="9AA0A6"/>
          </p15:clr>
        </p15:guide>
        <p15:guide id="4" orient="horz" pos="1055">
          <p15:clr>
            <a:srgbClr val="9AA0A6"/>
          </p15:clr>
        </p15:guide>
        <p15:guide id="5" orient="horz" pos="210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843"/>
        <p:guide pos="1917"/>
        <p:guide pos="1055" orient="horz"/>
        <p:guide pos="210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omi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omin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99eb709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99eb709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60eba8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60eba8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99eb70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99eb70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60eba88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60eba88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60eba88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60eba88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10cb15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10cb15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77300" y="-27975"/>
            <a:ext cx="6735600" cy="5171400"/>
          </a:xfrm>
          <a:prstGeom prst="parallelogram">
            <a:avLst>
              <a:gd fmla="val 23401" name="adj"/>
            </a:avLst>
          </a:prstGeom>
          <a:solidFill>
            <a:srgbClr val="0038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13300" y="836100"/>
            <a:ext cx="8376300" cy="457200"/>
            <a:chOff x="313300" y="836100"/>
            <a:chExt cx="8376300" cy="457200"/>
          </a:xfrm>
        </p:grpSpPr>
        <p:cxnSp>
          <p:nvCxnSpPr>
            <p:cNvPr id="12" name="Google Shape;12;p2"/>
            <p:cNvCxnSpPr>
              <a:endCxn id="13" idx="1"/>
            </p:cNvCxnSpPr>
            <p:nvPr/>
          </p:nvCxnSpPr>
          <p:spPr>
            <a:xfrm>
              <a:off x="313300" y="1064700"/>
              <a:ext cx="7919100" cy="0"/>
            </a:xfrm>
            <a:prstGeom prst="straightConnector1">
              <a:avLst/>
            </a:prstGeom>
            <a:noFill/>
            <a:ln cap="flat" cmpd="sng" w="9525">
              <a:solidFill>
                <a:srgbClr val="0038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pic>
          <p:nvPicPr>
            <p:cNvPr id="13" name="Google Shape;13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32400" y="8361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15175" y="799450"/>
            <a:ext cx="3950700" cy="21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15163" y="2920155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mine"/>
              <a:buNone/>
              <a:defRPr b="1" sz="160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" name="Google Shape;74;p11"/>
          <p:cNvCxnSpPr>
            <a:endCxn id="75" idx="0"/>
          </p:cNvCxnSpPr>
          <p:nvPr/>
        </p:nvCxnSpPr>
        <p:spPr>
          <a:xfrm>
            <a:off x="8153400" y="3300275"/>
            <a:ext cx="0" cy="10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800" y="43013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Domine"/>
              <a:buNone/>
              <a:defRPr sz="10000"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12"/>
          <p:cNvCxnSpPr>
            <a:endCxn id="82" idx="0"/>
          </p:cNvCxnSpPr>
          <p:nvPr/>
        </p:nvCxnSpPr>
        <p:spPr>
          <a:xfrm>
            <a:off x="540300" y="0"/>
            <a:ext cx="0" cy="10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82" name="Google Shape;8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10011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8232400" y="-22500"/>
            <a:ext cx="457200" cy="1315800"/>
            <a:chOff x="8232400" y="-22500"/>
            <a:chExt cx="457200" cy="1315800"/>
          </a:xfrm>
        </p:grpSpPr>
        <p:cxnSp>
          <p:nvCxnSpPr>
            <p:cNvPr id="86" name="Google Shape;86;p13"/>
            <p:cNvCxnSpPr>
              <a:endCxn id="87" idx="0"/>
            </p:cNvCxnSpPr>
            <p:nvPr/>
          </p:nvCxnSpPr>
          <p:spPr>
            <a:xfrm>
              <a:off x="8461000" y="-22500"/>
              <a:ext cx="0" cy="858600"/>
            </a:xfrm>
            <a:prstGeom prst="straightConnector1">
              <a:avLst/>
            </a:prstGeom>
            <a:noFill/>
            <a:ln cap="flat" cmpd="sng" w="9525">
              <a:solidFill>
                <a:srgbClr val="0038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pic>
          <p:nvPicPr>
            <p:cNvPr id="87" name="Google Shape;87;p13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8232400" y="8361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82BA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09550" y="596150"/>
            <a:ext cx="8124900" cy="26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None/>
              <a:defRPr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3"/>
          <p:cNvCxnSpPr>
            <a:endCxn id="20" idx="0"/>
          </p:cNvCxnSpPr>
          <p:nvPr/>
        </p:nvCxnSpPr>
        <p:spPr>
          <a:xfrm>
            <a:off x="8153400" y="3489800"/>
            <a:ext cx="0" cy="100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800" y="4490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0082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87722"/>
              </a:buClr>
              <a:buSzPts val="3200"/>
              <a:buFont typeface="Montserrat"/>
              <a:buNone/>
              <a:defRPr>
                <a:solidFill>
                  <a:srgbClr val="E87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Domine"/>
              <a:buChar char="●"/>
              <a:defRPr>
                <a:latin typeface="Domine"/>
                <a:ea typeface="Domine"/>
                <a:cs typeface="Domine"/>
                <a:sym typeface="Domin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omine"/>
              <a:buChar char="○"/>
              <a:defRPr>
                <a:latin typeface="Domine"/>
                <a:ea typeface="Domine"/>
                <a:cs typeface="Domine"/>
                <a:sym typeface="Domine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omine"/>
              <a:buChar char="■"/>
              <a:defRPr>
                <a:latin typeface="Domine"/>
                <a:ea typeface="Domine"/>
                <a:cs typeface="Domine"/>
                <a:sym typeface="Domine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omine"/>
              <a:buChar char="●"/>
              <a:defRPr>
                <a:latin typeface="Domine"/>
                <a:ea typeface="Domine"/>
                <a:cs typeface="Domine"/>
                <a:sym typeface="Domine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omine"/>
              <a:buChar char="○"/>
              <a:defRPr>
                <a:latin typeface="Domine"/>
                <a:ea typeface="Domine"/>
                <a:cs typeface="Domine"/>
                <a:sym typeface="Domine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omine"/>
              <a:buChar char="■"/>
              <a:defRPr>
                <a:latin typeface="Domine"/>
                <a:ea typeface="Domine"/>
                <a:cs typeface="Domine"/>
                <a:sym typeface="Domine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omine"/>
              <a:buChar char="●"/>
              <a:defRPr>
                <a:latin typeface="Domine"/>
                <a:ea typeface="Domine"/>
                <a:cs typeface="Domine"/>
                <a:sym typeface="Domine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omine"/>
              <a:buChar char="○"/>
              <a:defRPr>
                <a:latin typeface="Domine"/>
                <a:ea typeface="Domine"/>
                <a:cs typeface="Domine"/>
                <a:sym typeface="Domine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omine"/>
              <a:buChar char="■"/>
              <a:defRPr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313300" y="836100"/>
            <a:ext cx="8376300" cy="457200"/>
            <a:chOff x="313300" y="836100"/>
            <a:chExt cx="8376300" cy="457200"/>
          </a:xfrm>
        </p:grpSpPr>
        <p:cxnSp>
          <p:nvCxnSpPr>
            <p:cNvPr id="27" name="Google Shape;27;p4"/>
            <p:cNvCxnSpPr>
              <a:endCxn id="28" idx="1"/>
            </p:cNvCxnSpPr>
            <p:nvPr/>
          </p:nvCxnSpPr>
          <p:spPr>
            <a:xfrm>
              <a:off x="313300" y="1064700"/>
              <a:ext cx="7919100" cy="0"/>
            </a:xfrm>
            <a:prstGeom prst="straightConnector1">
              <a:avLst/>
            </a:prstGeom>
            <a:noFill/>
            <a:ln cap="flat" cmpd="sng" w="9525">
              <a:solidFill>
                <a:srgbClr val="0038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pic>
          <p:nvPicPr>
            <p:cNvPr id="28" name="Google Shape;2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32400" y="8361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318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87722"/>
              </a:buClr>
              <a:buSzPts val="3200"/>
              <a:buFont typeface="Montserrat"/>
              <a:buNone/>
              <a:defRPr>
                <a:solidFill>
                  <a:srgbClr val="E877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omine"/>
              <a:buChar char="●"/>
              <a:defRPr sz="1400"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○"/>
              <a:defRPr sz="1200"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■"/>
              <a:defRPr sz="1200"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●"/>
              <a:defRPr sz="1200"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○"/>
              <a:defRPr sz="1200"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■"/>
              <a:defRPr sz="1200"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●"/>
              <a:defRPr sz="1200"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○"/>
              <a:defRPr sz="1200"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Domine"/>
              <a:buChar char="■"/>
              <a:defRPr sz="1200"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omine"/>
              <a:buChar char="●"/>
              <a:defRPr sz="1400"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○"/>
              <a:defRPr sz="1200"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■"/>
              <a:defRPr sz="1200"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●"/>
              <a:defRPr sz="1200"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○"/>
              <a:defRPr sz="1200"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■"/>
              <a:defRPr sz="1200"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●"/>
              <a:defRPr sz="1200"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○"/>
              <a:defRPr sz="1200"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Domine"/>
              <a:buChar char="■"/>
              <a:defRPr sz="1200"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313300" y="836100"/>
            <a:ext cx="8376300" cy="457200"/>
            <a:chOff x="313300" y="836100"/>
            <a:chExt cx="8376300" cy="457200"/>
          </a:xfrm>
        </p:grpSpPr>
        <p:cxnSp>
          <p:nvCxnSpPr>
            <p:cNvPr id="35" name="Google Shape;35;p5"/>
            <p:cNvCxnSpPr>
              <a:endCxn id="36" idx="1"/>
            </p:cNvCxnSpPr>
            <p:nvPr/>
          </p:nvCxnSpPr>
          <p:spPr>
            <a:xfrm>
              <a:off x="313300" y="1064700"/>
              <a:ext cx="7919100" cy="0"/>
            </a:xfrm>
            <a:prstGeom prst="straightConnector1">
              <a:avLst/>
            </a:prstGeom>
            <a:noFill/>
            <a:ln cap="flat" cmpd="sng" w="9525">
              <a:solidFill>
                <a:srgbClr val="0038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pic>
          <p:nvPicPr>
            <p:cNvPr id="36" name="Google Shape;3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32400" y="8361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916500" y="0"/>
            <a:ext cx="0" cy="10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9" name="Google Shape;39;p6"/>
          <p:cNvSpPr txBox="1"/>
          <p:nvPr>
            <p:ph type="title"/>
          </p:nvPr>
        </p:nvSpPr>
        <p:spPr>
          <a:xfrm>
            <a:off x="311700" y="1075600"/>
            <a:ext cx="8520600" cy="23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6"/>
          <p:cNvCxnSpPr>
            <a:endCxn id="42" idx="0"/>
          </p:cNvCxnSpPr>
          <p:nvPr/>
        </p:nvCxnSpPr>
        <p:spPr>
          <a:xfrm>
            <a:off x="8153400" y="3489800"/>
            <a:ext cx="0" cy="10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800" y="4490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 flipH="1">
            <a:off x="4725750" y="0"/>
            <a:ext cx="5754900" cy="51435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omine"/>
              <a:buChar char="●"/>
              <a:defRPr sz="1200">
                <a:latin typeface="Domine"/>
                <a:ea typeface="Domine"/>
                <a:cs typeface="Domine"/>
                <a:sym typeface="Domine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○"/>
              <a:defRPr sz="1200">
                <a:latin typeface="Domine"/>
                <a:ea typeface="Domine"/>
                <a:cs typeface="Domine"/>
                <a:sym typeface="Domin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■"/>
              <a:defRPr sz="1200">
                <a:latin typeface="Domine"/>
                <a:ea typeface="Domine"/>
                <a:cs typeface="Domine"/>
                <a:sym typeface="Domine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●"/>
              <a:defRPr sz="1200">
                <a:latin typeface="Domine"/>
                <a:ea typeface="Domine"/>
                <a:cs typeface="Domine"/>
                <a:sym typeface="Domine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○"/>
              <a:defRPr sz="1200">
                <a:latin typeface="Domine"/>
                <a:ea typeface="Domine"/>
                <a:cs typeface="Domine"/>
                <a:sym typeface="Domine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■"/>
              <a:defRPr sz="1200">
                <a:latin typeface="Domine"/>
                <a:ea typeface="Domine"/>
                <a:cs typeface="Domine"/>
                <a:sym typeface="Domine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●"/>
              <a:defRPr sz="1200">
                <a:latin typeface="Domine"/>
                <a:ea typeface="Domine"/>
                <a:cs typeface="Domine"/>
                <a:sym typeface="Domine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Domine"/>
              <a:buChar char="○"/>
              <a:defRPr sz="1200">
                <a:latin typeface="Domine"/>
                <a:ea typeface="Domine"/>
                <a:cs typeface="Domine"/>
                <a:sym typeface="Domine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Domine"/>
              <a:buChar char="■"/>
              <a:defRPr sz="1200"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" name="Google Shape;48;p7"/>
          <p:cNvCxnSpPr/>
          <p:nvPr/>
        </p:nvCxnSpPr>
        <p:spPr>
          <a:xfrm rot="10800000">
            <a:off x="3424475" y="476425"/>
            <a:ext cx="1703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1600" y="2478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8"/>
          <p:cNvCxnSpPr/>
          <p:nvPr/>
        </p:nvCxnSpPr>
        <p:spPr>
          <a:xfrm>
            <a:off x="0" y="4829925"/>
            <a:ext cx="1381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1800" y="46013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22800" y="4495500"/>
            <a:ext cx="4575300" cy="0"/>
          </a:xfrm>
          <a:prstGeom prst="straightConnector1">
            <a:avLst/>
          </a:prstGeom>
          <a:noFill/>
          <a:ln cap="flat" cmpd="sng" w="9525">
            <a:solidFill>
              <a:srgbClr val="E8772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8" name="Google Shape;58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Domine"/>
              <a:buNone/>
              <a:defRPr sz="4200"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mine"/>
              <a:buChar char="●"/>
              <a:defRPr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mine"/>
              <a:buChar char="○"/>
              <a:defRPr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mine"/>
              <a:buChar char="■"/>
              <a:defRPr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mine"/>
              <a:buChar char="●"/>
              <a:defRPr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mine"/>
              <a:buChar char="○"/>
              <a:defRPr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mine"/>
              <a:buChar char="■"/>
              <a:defRPr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mine"/>
              <a:buChar char="●"/>
              <a:defRPr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mine"/>
              <a:buChar char="○"/>
              <a:defRPr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mine"/>
              <a:buChar char="■"/>
              <a:defRPr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600" y="4266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21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0"/>
          <p:cNvCxnSpPr/>
          <p:nvPr/>
        </p:nvCxnSpPr>
        <p:spPr>
          <a:xfrm>
            <a:off x="4002725" y="4777425"/>
            <a:ext cx="4575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Domine"/>
              <a:buNone/>
              <a:defRPr sz="42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SemiBold"/>
              <a:buNone/>
              <a:defRPr sz="2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mine"/>
              <a:buChar char="●"/>
              <a:def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mine"/>
              <a:buChar char="○"/>
              <a:def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mine"/>
              <a:buChar char="■"/>
              <a:def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mine"/>
              <a:buChar char="●"/>
              <a:def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mine"/>
              <a:buChar char="○"/>
              <a:def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mine"/>
              <a:buChar char="■"/>
              <a:def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mine"/>
              <a:buChar char="●"/>
              <a:def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mine"/>
              <a:buChar char="○"/>
              <a:def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omine"/>
              <a:buChar char="■"/>
              <a:def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6000" y="45488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mine"/>
              <a:buChar char="●"/>
              <a:defRPr sz="18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mine"/>
              <a:buChar char="○"/>
              <a:defRPr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mine"/>
              <a:buChar char="■"/>
              <a:defRPr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mine"/>
              <a:buChar char="●"/>
              <a:defRPr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mine"/>
              <a:buChar char="○"/>
              <a:defRPr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mine"/>
              <a:buChar char="■"/>
              <a:defRPr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mine"/>
              <a:buChar char="●"/>
              <a:defRPr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mine"/>
              <a:buChar char="○"/>
              <a:defRPr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omine"/>
              <a:buChar char="■"/>
              <a:defRPr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ackoverflow.com/questions/7772798/f-and-j-are-they-same" TargetMode="External"/><Relationship Id="rId4" Type="http://schemas.openxmlformats.org/officeDocument/2006/relationships/hyperlink" Target="https://en.wikipedia.org/wiki/.NET_Framework" TargetMode="External"/><Relationship Id="rId5" Type="http://schemas.openxmlformats.org/officeDocument/2006/relationships/hyperlink" Target="https://dotnet.microsoft.com/learn/aspnet/hello-world-tutorial/modify" TargetMode="External"/><Relationship Id="rId6" Type="http://schemas.openxmlformats.org/officeDocument/2006/relationships/hyperlink" Target="https://docs.microsoft.com/en-us/dotnet/desktop/wpf/get-started/create-app-visual-studio?view=netdesktop-5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915175" y="799450"/>
            <a:ext cx="3950700" cy="21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Framework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915163" y="2920155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Brandon Martinez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and Use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developed in 1990s by Microsoft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of code for basic program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Ecosystem of languages, runtimes, and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write code to run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running or building apps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325" y="2785525"/>
            <a:ext cx="5536850" cy="22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50" y="174876"/>
            <a:ext cx="7400676" cy="38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 flipH="1">
            <a:off x="576000" y="4097600"/>
            <a:ext cx="658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WPF- Windows Presentation Foundation - framework for UI development </a:t>
            </a:r>
            <a:endParaRPr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Windows Forms - graphical class library</a:t>
            </a:r>
            <a:endParaRPr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ASP.NET - app framework for web development </a:t>
            </a:r>
            <a:endParaRPr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391375"/>
            <a:ext cx="4653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Common Language Infrastructure (CLI)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Languages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C#, F#, VB, and others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Library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Framework Class Library (FCL)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Base Class Library (BCL)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Runtimes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Common Language Runtime (CLR)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Includes Just-in-time </a:t>
            </a:r>
            <a:r>
              <a:rPr lang="en"/>
              <a:t>compiler</a:t>
            </a:r>
            <a:r>
              <a:rPr lang="en"/>
              <a:t> (JIT)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Common Language Specifications for CIL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System of rules for .NET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99875" y="555600"/>
            <a:ext cx="3605700" cy="41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624" y="684012"/>
            <a:ext cx="3370225" cy="38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619675" y="868825"/>
            <a:ext cx="116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omine"/>
                <a:ea typeface="Domine"/>
                <a:cs typeface="Domine"/>
                <a:sym typeface="Domine"/>
              </a:rPr>
              <a:t>(discontinued)</a:t>
            </a:r>
            <a:endParaRPr sz="900"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Runtimes are execution engines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CLR serves as memory management, type safety, exception handling, and more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C++ code in both Visual C++ and CLR runtimes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Translates some parts into CIL for CLR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Intermediate Language is compiled into CLI assemblies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Stored as PE format for Windows </a:t>
            </a:r>
            <a:r>
              <a:rPr lang="en"/>
              <a:t>DLL</a:t>
            </a:r>
            <a:r>
              <a:rPr lang="en"/>
              <a:t> and EXE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CLR is the app VM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825" y="234950"/>
            <a:ext cx="4626650" cy="43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1075600"/>
            <a:ext cx="8520600" cy="23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https://stackoverflow.com/questions/7772798/f-and-j-are-they-same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https://en.wikipedia.org/wiki/.NET_Framework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https://dotnet.microsoft.com/learn/aspnet/hello-world-tutorial/modify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https://docs.microsoft.com/en-us/dotnet/desktop/wpf/get-started/create-app-visual-studio?view=netdesktop-5.0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cknell Coral">
  <a:themeElements>
    <a:clrScheme name="Coral">
      <a:dk1>
        <a:srgbClr val="E87722"/>
      </a:dk1>
      <a:lt1>
        <a:srgbClr val="FFFFFF"/>
      </a:lt1>
      <a:dk2>
        <a:srgbClr val="0082BA"/>
      </a:dk2>
      <a:lt2>
        <a:srgbClr val="BFC7CA"/>
      </a:lt2>
      <a:accent1>
        <a:srgbClr val="003865"/>
      </a:accent1>
      <a:accent2>
        <a:srgbClr val="59CBE8"/>
      </a:accent2>
      <a:accent3>
        <a:srgbClr val="0082BA"/>
      </a:accent3>
      <a:accent4>
        <a:srgbClr val="F6CD4C"/>
      </a:accent4>
      <a:accent5>
        <a:srgbClr val="AF4345"/>
      </a:accent5>
      <a:accent6>
        <a:srgbClr val="F58F8F"/>
      </a:accent6>
      <a:hlink>
        <a:srgbClr val="00386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