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9" r:id="rId3"/>
    <p:sldId id="257" r:id="rId4"/>
    <p:sldId id="261" r:id="rId5"/>
    <p:sldId id="262" r:id="rId6"/>
    <p:sldId id="268" r:id="rId7"/>
    <p:sldId id="272" r:id="rId8"/>
    <p:sldId id="269" r:id="rId9"/>
    <p:sldId id="270" r:id="rId10"/>
    <p:sldId id="263" r:id="rId11"/>
    <p:sldId id="273" r:id="rId12"/>
    <p:sldId id="271" r:id="rId13"/>
    <p:sldId id="264" r:id="rId14"/>
    <p:sldId id="275" r:id="rId15"/>
    <p:sldId id="265" r:id="rId16"/>
    <p:sldId id="276" r:id="rId17"/>
    <p:sldId id="266" r:id="rId18"/>
    <p:sldId id="267" r:id="rId19"/>
    <p:sldId id="27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08CF7-DDA3-D649-8485-E69C97000EA7}" v="41" dt="2021-08-13T18:33:26.612"/>
    <p1510:client id="{597CA507-74DA-95D9-6431-380504F1914E}" v="2729" dt="2021-08-13T08:45:17.076"/>
    <p1510:client id="{815E63AF-71CA-3C69-74C2-319458015EDF}" v="4" dt="2021-08-13T13:58:16.342"/>
    <p1510:client id="{851B15BC-71EF-4A1E-A8C3-439533BA77B9}" v="340" dt="2021-08-05T00:35:39.618"/>
    <p1510:client id="{C17A6423-0E71-C5A3-0AF5-4F6BF899DA25}" v="4069" dt="2021-08-12T04:41:56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11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8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Abstract in digital format of numbers and lines">
            <a:extLst>
              <a:ext uri="{FF2B5EF4-FFF2-40B4-BE49-F238E27FC236}">
                <a16:creationId xmlns:a16="http://schemas.microsoft.com/office/drawing/2014/main" id="{8A25FF98-8A55-4646-84D4-2D0EC0902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5" r="-2" b="8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ea typeface="+mj-lt"/>
                <a:cs typeface="+mj-lt"/>
              </a:rPr>
              <a:t>Deep </a:t>
            </a:r>
            <a:r>
              <a:rPr lang="en-US" sz="4400">
                <a:solidFill>
                  <a:schemeClr val="tx1"/>
                </a:solidFill>
              </a:rPr>
              <a:t>Machine  learning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Brandon Martinez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7E09-0D54-497A-8941-24BF393B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Ceramics Data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15CD-C780-4920-96B6-DA52105E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Data has 7 classes of ceramics with 17 features of chemical components</a:t>
            </a:r>
          </a:p>
          <a:p>
            <a:pPr>
              <a:buClr>
                <a:srgbClr val="262626"/>
              </a:buClr>
            </a:pPr>
            <a:r>
              <a:rPr lang="en-US" sz="1800"/>
              <a:t>Each feature has 88 entries</a:t>
            </a:r>
          </a:p>
          <a:p>
            <a:pPr>
              <a:buClr>
                <a:srgbClr val="262626"/>
              </a:buClr>
            </a:pPr>
            <a:r>
              <a:rPr lang="en-US" sz="1800"/>
              <a:t>Normalize the data using Pandas</a:t>
            </a:r>
          </a:p>
          <a:p>
            <a:pPr>
              <a:buClr>
                <a:srgbClr val="262626"/>
              </a:buClr>
            </a:pPr>
            <a:r>
              <a:rPr lang="en-US" sz="1800"/>
              <a:t>Convert 7 classes into 7 categorical numbers into binary</a:t>
            </a:r>
          </a:p>
          <a:p>
            <a:pPr>
              <a:buClr>
                <a:srgbClr val="262626"/>
              </a:buClr>
            </a:pPr>
            <a:r>
              <a:rPr lang="en-US" sz="1800"/>
              <a:t>Experimented with various nodal shapes and deep layers with MLP</a:t>
            </a:r>
          </a:p>
          <a:p>
            <a:pPr>
              <a:buClr>
                <a:srgbClr val="262626"/>
              </a:buClr>
            </a:pPr>
            <a:r>
              <a:rPr lang="en-US" sz="1800"/>
              <a:t>50,000-100,000 epochs with 150 batch size and 0.2 validation split</a:t>
            </a:r>
          </a:p>
          <a:p>
            <a:pPr>
              <a:buClr>
                <a:srgbClr val="262626"/>
              </a:buClr>
            </a:pPr>
            <a:endParaRPr lang="en-US" sz="1800"/>
          </a:p>
          <a:p>
            <a:pPr>
              <a:buClr>
                <a:srgbClr val="262626"/>
              </a:buClr>
            </a:pPr>
            <a:endParaRPr lang="en-US" sz="1800"/>
          </a:p>
          <a:p>
            <a:pPr>
              <a:buClr>
                <a:srgbClr val="262626"/>
              </a:buClr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58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B0C6E-A705-4353-972E-C0B03A1E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4C00-7738-4978-96FD-4918EEC3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PCA – Principal Component Analysis</a:t>
            </a:r>
          </a:p>
          <a:p>
            <a:pPr>
              <a:buClr>
                <a:srgbClr val="262626"/>
              </a:buClr>
            </a:pPr>
            <a:r>
              <a:rPr lang="en-US" sz="1800"/>
              <a:t>Determines which features are informative/redundant to test the model</a:t>
            </a:r>
          </a:p>
          <a:p>
            <a:pPr>
              <a:buClr>
                <a:srgbClr val="262626"/>
              </a:buClr>
            </a:pPr>
            <a:r>
              <a:rPr lang="en-US" sz="1800"/>
              <a:t>Allows for quicker compilement while losing minimal information to learn </a:t>
            </a:r>
          </a:p>
          <a:p>
            <a:pPr>
              <a:buClr>
                <a:srgbClr val="262626"/>
              </a:buClr>
            </a:pPr>
            <a:r>
              <a:rPr lang="en-US" sz="1800"/>
              <a:t>Uses linear algebra (Matrix Multiplication) to find PCA's with datasets of higher dimensions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D0FDBC2-F7D8-46CA-9608-9219A31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33" y="1717146"/>
            <a:ext cx="3731553" cy="2803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D102E-35E7-4560-AF0F-437588004673}"/>
              </a:ext>
            </a:extLst>
          </p:cNvPr>
          <p:cNvSpPr txBox="1"/>
          <p:nvPr/>
        </p:nvSpPr>
        <p:spPr>
          <a:xfrm>
            <a:off x="8147797" y="4517091"/>
            <a:ext cx="36575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PC1 is determined by the highest sum of distances between each point's orthogonal projection on the line and the origin. PC2 follows the same rule and is orthogonal to PC1.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3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8388-D2A2-45A8-87C7-E75ACB06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644" y="497028"/>
            <a:ext cx="4602152" cy="939074"/>
          </a:xfrm>
        </p:spPr>
        <p:txBody>
          <a:bodyPr>
            <a:normAutofit/>
          </a:bodyPr>
          <a:lstStyle/>
          <a:p>
            <a:r>
              <a:rPr lang="en-US" sz="3200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8BC2-8DF7-4E6F-979B-B449D6AC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79" y="1437023"/>
            <a:ext cx="5034731" cy="1875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rgbClr val="000000">
                  <a:lumMod val="85000"/>
                  <a:lumOff val="15000"/>
                </a:srgbClr>
              </a:buClr>
            </a:pPr>
            <a:r>
              <a:rPr lang="en-US" sz="1800"/>
              <a:t>2 highest PCA's consists 53% of the data's variation</a:t>
            </a:r>
          </a:p>
          <a:p>
            <a:pPr marL="285750" indent="-285750">
              <a:buClr>
                <a:srgbClr val="262626"/>
              </a:buClr>
            </a:pPr>
            <a:r>
              <a:rPr lang="en-US" sz="1800"/>
              <a:t>Blue, Green, Yellow, Brown, and Orange have similar distributions</a:t>
            </a:r>
          </a:p>
          <a:p>
            <a:pPr marL="285750" indent="-285750">
              <a:buClr>
                <a:srgbClr val="262626"/>
              </a:buClr>
            </a:pPr>
            <a:r>
              <a:rPr lang="en-US" sz="1800"/>
              <a:t>They're not so different from each other?</a:t>
            </a:r>
          </a:p>
          <a:p>
            <a:pPr>
              <a:buClr>
                <a:srgbClr val="262626"/>
              </a:buClr>
            </a:pPr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A8311-2DF0-48E8-AF61-AFE197BEA4F6}"/>
              </a:ext>
            </a:extLst>
          </p:cNvPr>
          <p:cNvSpPr/>
          <p:nvPr/>
        </p:nvSpPr>
        <p:spPr>
          <a:xfrm>
            <a:off x="7014950" y="3347113"/>
            <a:ext cx="3935104" cy="301388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0CF77770-1EB7-4B06-9ACF-ECB8B581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63" y="3529296"/>
            <a:ext cx="3781425" cy="2733675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1EC755-E536-4EBB-9CD4-20A3548C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8" y="565337"/>
            <a:ext cx="59340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6627-AACC-4EB2-98B2-2FDA11C9F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20623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244344E-0BA1-4560-902E-48857110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90" y="643467"/>
            <a:ext cx="66322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D2B2756-0505-4933-A547-99FA44A8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59" y="86278"/>
            <a:ext cx="2207038" cy="6595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4630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222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FF906-A8DE-4305-AD68-7F6583D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92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Model and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3920C3-47B6-463B-BB2F-46A65FF7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2" y="2386584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Reached most optimal performance of 80% accuracy </a:t>
            </a:r>
          </a:p>
          <a:p>
            <a:pPr>
              <a:buClr>
                <a:srgbClr val="FFFFFF"/>
              </a:buClr>
            </a:pPr>
            <a:r>
              <a:rPr lang="en-US"/>
              <a:t>Permutation Importance with Linear Regression Model</a:t>
            </a:r>
          </a:p>
          <a:p>
            <a:pPr marL="0" indent="0">
              <a:buClr>
                <a:srgbClr val="FFFFFF"/>
              </a:buClr>
              <a:buNone/>
            </a:pP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2B91C33-CAC3-4A07-B0C4-7918A114E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38" r="32919" b="4640"/>
          <a:stretch/>
        </p:blipFill>
        <p:spPr>
          <a:xfrm>
            <a:off x="7832006" y="3433481"/>
            <a:ext cx="832193" cy="2839435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F571D54C-3B1E-477E-B940-D480CDDD7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79" t="-97" r="30508" b="4222"/>
          <a:stretch/>
        </p:blipFill>
        <p:spPr>
          <a:xfrm>
            <a:off x="8925585" y="3421716"/>
            <a:ext cx="844342" cy="2856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C3F09-C2E2-440F-B760-068265F34D7B}"/>
              </a:ext>
            </a:extLst>
          </p:cNvPr>
          <p:cNvSpPr txBox="1"/>
          <p:nvPr/>
        </p:nvSpPr>
        <p:spPr>
          <a:xfrm>
            <a:off x="6597463" y="3361205"/>
            <a:ext cx="1739153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100"/>
              <a:t>0 = Al2O3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 = CaO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2 = CuO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3 = Fe2O3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4 = K2O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5 = MgO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6 = MnO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7 = Na2O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8 = P2O5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9 = PbO2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10 = Rb2O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11 = SiO2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12 = SrO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13 = TiO2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14 = Y2O3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15 = ZnO</a:t>
            </a:r>
          </a:p>
          <a:p>
            <a:pPr marL="285750" indent="-285750">
              <a:buFont typeface="Arial"/>
              <a:buChar char="•"/>
            </a:pPr>
            <a:r>
              <a:rPr lang="en-US" sz="1100"/>
              <a:t>16 = ZrO2</a:t>
            </a:r>
          </a:p>
        </p:txBody>
      </p:sp>
      <p:pic>
        <p:nvPicPr>
          <p:cNvPr id="10" name="Picture 11" descr="Text, table&#10;&#10;Description automatically generated">
            <a:extLst>
              <a:ext uri="{FF2B5EF4-FFF2-40B4-BE49-F238E27FC236}">
                <a16:creationId xmlns:a16="http://schemas.microsoft.com/office/drawing/2014/main" id="{657FE866-0230-4EE2-91E7-454C813A2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87" y="3421437"/>
            <a:ext cx="1924050" cy="284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6A1643-30D2-4E7A-9B0B-48705E12EBDB}"/>
              </a:ext>
            </a:extLst>
          </p:cNvPr>
          <p:cNvSpPr txBox="1"/>
          <p:nvPr/>
        </p:nvSpPr>
        <p:spPr>
          <a:xfrm>
            <a:off x="4956362" y="3091703"/>
            <a:ext cx="4948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 Mixed                                Body           Glaze</a:t>
            </a:r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969B767-3784-49E5-90E3-3CAFF566A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153" y="3638056"/>
            <a:ext cx="3836894" cy="21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7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DB88-9B61-423E-999D-614DBBC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BCF-AC61-4E61-A8FE-EE774273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Short datasets and simple models with low precision deviate much from the ideal mean</a:t>
            </a:r>
          </a:p>
          <a:p>
            <a:pPr>
              <a:buClr>
                <a:srgbClr val="262626"/>
              </a:buClr>
            </a:pPr>
            <a:r>
              <a:rPr lang="en-US" sz="1800"/>
              <a:t>More epochs, nodes and layers produce optimal prediction of models</a:t>
            </a:r>
          </a:p>
          <a:p>
            <a:pPr>
              <a:buClr>
                <a:srgbClr val="262626"/>
              </a:buClr>
            </a:pPr>
            <a:r>
              <a:rPr lang="en-US" sz="1800"/>
              <a:t>There will always be lost and new information to learn</a:t>
            </a:r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714A-E64F-4388-A530-9EB0AA26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Future steps</a:t>
            </a:r>
          </a:p>
        </p:txBody>
      </p:sp>
    </p:spTree>
    <p:extLst>
      <p:ext uri="{BB962C8B-B14F-4D97-AF65-F5344CB8AC3E}">
        <p14:creationId xmlns:p14="http://schemas.microsoft.com/office/powerpoint/2010/main" val="305060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118-7259-4F46-9801-D9077360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3388-063E-4409-A3CB-45B493C9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>
                  <a:lumMod val="85000"/>
                  <a:lumOff val="15000"/>
                </a:srgbClr>
              </a:buClr>
            </a:pPr>
            <a:r>
              <a:rPr lang="en-US" sz="1800">
                <a:ea typeface="+mn-lt"/>
                <a:cs typeface="+mn-lt"/>
              </a:rPr>
              <a:t>Use R's </a:t>
            </a:r>
            <a:r>
              <a:rPr lang="en-US" sz="1800" err="1">
                <a:ea typeface="+mn-lt"/>
                <a:cs typeface="+mn-lt"/>
              </a:rPr>
              <a:t>RandomForest</a:t>
            </a:r>
            <a:r>
              <a:rPr lang="en-US" sz="1800">
                <a:ea typeface="+mn-lt"/>
                <a:cs typeface="+mn-lt"/>
              </a:rPr>
              <a:t> for MDA and MDG values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Use a larger dataset for improved optimization and PCA simplicity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Generalize unseen data from today's Chinese kilns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Different ML systems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ea typeface="+mn-lt"/>
                <a:cs typeface="+mn-lt"/>
              </a:rPr>
              <a:t>Decision trees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ea typeface="+mn-lt"/>
                <a:cs typeface="+mn-lt"/>
              </a:rPr>
              <a:t>Support-vector machines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ea typeface="+mn-lt"/>
                <a:cs typeface="+mn-lt"/>
              </a:rPr>
              <a:t>Regression analysis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ea typeface="+mn-lt"/>
                <a:cs typeface="+mn-lt"/>
              </a:rPr>
              <a:t>Bayesian networks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ea typeface="+mn-lt"/>
                <a:cs typeface="+mn-lt"/>
              </a:rPr>
              <a:t>Genetic algorithms</a:t>
            </a:r>
          </a:p>
          <a:p>
            <a:pPr>
              <a:buClr>
                <a:srgbClr val="262626"/>
              </a:buClr>
            </a:pPr>
            <a:endParaRPr lang="en-US"/>
          </a:p>
          <a:p>
            <a:pPr lvl="1">
              <a:buClr>
                <a:srgbClr val="262626"/>
              </a:buClr>
            </a:pPr>
            <a:endParaRPr lang="en-US"/>
          </a:p>
          <a:p>
            <a:pPr lvl="1"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FB7-BC6E-4D44-AD20-2669C17E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73CF-AC22-408B-B4CE-5B007EC6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8" y="2049332"/>
            <a:ext cx="10963834" cy="423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/>
              <a:t>Thank you to Professor Ali Shokoufandeh, Professor Masoud Soroush, Daniel Schwartz, NSF, and Drexel University's SMREU Program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5A2E1-86CF-46F5-BC77-2A8050D9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4" y="4251531"/>
            <a:ext cx="1655929" cy="1665454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022A1A7-D38D-4339-AAF1-A10ED2D0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95" y="4511063"/>
            <a:ext cx="4835856" cy="12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01B-775C-4757-9F6C-3AF02D259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</a:t>
            </a:r>
            <a:br>
              <a:rPr lang="en-US"/>
            </a:br>
            <a:r>
              <a:rPr lang="en-US"/>
              <a:t>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273025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B5F6-7649-4DEF-AE43-B16A8798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1677-5DEC-4404-97B6-0F97F66D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800">
                <a:ea typeface="+mn-lt"/>
                <a:cs typeface="+mn-lt"/>
              </a:rPr>
              <a:t>Chris; L, A. How to create an mlp classifier with TensorFlow 2 and Keras https://www.machinecurve.com/index.php/2019/07/27/how-to-create-a-basic-mlp-classifier-with-the-keras-sequential-api/ (accessed Aug 2, 2021). </a:t>
            </a: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800">
                <a:ea typeface="+mn-lt"/>
                <a:cs typeface="+mn-lt"/>
              </a:rPr>
              <a:t>Goodfellow, I., Y. Bengio, and A. Courville (2016), Deep Learning, MIT Press, http://www.deeplearningbook.org.</a:t>
            </a: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800">
                <a:ea typeface="+mn-lt"/>
                <a:cs typeface="+mn-lt"/>
              </a:rPr>
              <a:t>He, Z., Zhang, M., &amp; Zhang, H. (2016). Data-driven research on chemical features of Jingdezhen and Longquan celadon by energy dispersive X-ray fluorescence. Ceramics International, 42(4), 5123-5129.</a:t>
            </a: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800">
                <a:ea typeface="+mn-lt"/>
                <a:cs typeface="+mn-lt"/>
              </a:rPr>
              <a:t>Mitchell, T. M. Introduction. In </a:t>
            </a:r>
            <a:r>
              <a:rPr lang="en-US" sz="1800" i="1">
                <a:ea typeface="+mn-lt"/>
                <a:cs typeface="+mn-lt"/>
              </a:rPr>
              <a:t>Machine learning</a:t>
            </a:r>
            <a:r>
              <a:rPr lang="en-US" sz="1800">
                <a:ea typeface="+mn-lt"/>
                <a:cs typeface="+mn-lt"/>
              </a:rPr>
              <a:t>; McGraw-Hill, 1997. </a:t>
            </a: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800">
                <a:ea typeface="+mn-lt"/>
                <a:cs typeface="+mn-lt"/>
              </a:rPr>
              <a:t>THE MNIST database http://yann.lecun.com/exdb/mnist/ (accessed Aug 2, 2021). 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57F4-13A2-4F1D-B41A-BB932782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What is Machine Learning?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EE3771-1585-4196-AF12-686E51FC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25331"/>
            <a:ext cx="4414438" cy="44255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DAB-D026-415B-BAD6-48A4785F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"Machine learning is the study of computer algorithms that improve automatically through experience and by the use of data." - Google</a:t>
            </a:r>
            <a:endParaRPr lang="en-US" sz="1800" b="1"/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Improving performance P, at tasks T, based on experience E (Tom M. Mitchell)</a:t>
            </a:r>
          </a:p>
          <a:p>
            <a:pPr>
              <a:buClr>
                <a:srgbClr val="262626"/>
              </a:buClr>
            </a:pPr>
            <a:r>
              <a:rPr lang="en-US" sz="1800"/>
              <a:t>Example: Checkers</a:t>
            </a:r>
          </a:p>
        </p:txBody>
      </p:sp>
    </p:spTree>
    <p:extLst>
      <p:ext uri="{BB962C8B-B14F-4D97-AF65-F5344CB8AC3E}">
        <p14:creationId xmlns:p14="http://schemas.microsoft.com/office/powerpoint/2010/main" val="8951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EE1DC-6F41-415D-A2D6-287EAE37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212868"/>
          </a:xfrm>
        </p:spPr>
        <p:txBody>
          <a:bodyPr anchor="b">
            <a:normAutofit/>
          </a:bodyPr>
          <a:lstStyle/>
          <a:p>
            <a:r>
              <a:rPr lang="en-US" sz="2800"/>
              <a:t>Reasons to study ML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18E03A-A1FB-4976-9C8C-3CFFC7BD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482808" cy="3863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Numerous daily applications</a:t>
            </a:r>
          </a:p>
          <a:p>
            <a:pPr>
              <a:buClr>
                <a:srgbClr val="262626"/>
              </a:buClr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Discover historical influences</a:t>
            </a:r>
          </a:p>
          <a:p>
            <a:pPr>
              <a:buClr>
                <a:srgbClr val="262626"/>
              </a:buClr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Practice AI</a:t>
            </a:r>
          </a:p>
          <a:p>
            <a:pPr>
              <a:buClr>
                <a:srgbClr val="262626"/>
              </a:buClr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SMART Manufacturing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Alerts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Finances</a:t>
            </a:r>
          </a:p>
          <a:p>
            <a:pPr lvl="1">
              <a:buClr>
                <a:srgbClr val="262626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</a:t>
            </a:r>
          </a:p>
          <a:p>
            <a:pPr>
              <a:buClr>
                <a:srgbClr val="262626"/>
              </a:buClr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Clr>
                <a:srgbClr val="262626"/>
              </a:buClr>
              <a:buNone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EBE633D-9A72-4AFC-A03C-DAEEAC55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51" y="882398"/>
            <a:ext cx="5973618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4F18-9FFD-4A4F-9ECD-424CE758B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60891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2028-E91D-4F5B-8FAA-8A995770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 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2D40-15F8-479F-A71E-11B161ED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Generalization vs. Optimization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Generalization: Ideal vs. Estimate</a:t>
            </a:r>
          </a:p>
          <a:p>
            <a:pPr lvl="1"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Markov's and Chebyshev's Inequalities</a:t>
            </a:r>
          </a:p>
          <a:p>
            <a:pPr lvl="1"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Law of Large Numbers</a:t>
            </a:r>
          </a:p>
          <a:p>
            <a:pPr lvl="1"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Chernoff Bounds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Optimization: Training vs. Testing samples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Loss Function: Categorical Crossentropy</a:t>
            </a:r>
          </a:p>
          <a:p>
            <a:pPr lvl="1"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Optimizer: Adam – Stochastic Gradient Descent</a:t>
            </a:r>
          </a:p>
          <a:p>
            <a:pPr lvl="1"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Validation balance (0.2 - 80% for training and 20% for optimization)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Supervised vs. Unsupervised Learning</a:t>
            </a:r>
          </a:p>
          <a:p>
            <a:pPr>
              <a:buClr>
                <a:srgbClr val="262626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/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AE7BAFE6-402F-4D94-BA76-F1F8D9C1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59" y="726956"/>
            <a:ext cx="3173505" cy="18809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92C6175-807F-4A89-ACDF-3423A99C4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50" b="1351"/>
          <a:stretch/>
        </p:blipFill>
        <p:spPr>
          <a:xfrm>
            <a:off x="8045088" y="4238411"/>
            <a:ext cx="3083858" cy="809892"/>
          </a:xfrm>
          <a:prstGeom prst="rect">
            <a:avLst/>
          </a:prstGeom>
        </p:spPr>
      </p:pic>
      <p:pic>
        <p:nvPicPr>
          <p:cNvPr id="7" name="Picture 7" descr="A picture containing clock, watch, antenna, gauge&#10;&#10;Description automatically generated">
            <a:extLst>
              <a:ext uri="{FF2B5EF4-FFF2-40B4-BE49-F238E27FC236}">
                <a16:creationId xmlns:a16="http://schemas.microsoft.com/office/drawing/2014/main" id="{4559013A-CE5E-4EEF-A517-BDA64D427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341" y="3017574"/>
            <a:ext cx="2743200" cy="733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D1AFB-7BB4-4A5A-BD81-8B187EAB79FE}"/>
              </a:ext>
            </a:extLst>
          </p:cNvPr>
          <p:cNvSpPr txBox="1"/>
          <p:nvPr/>
        </p:nvSpPr>
        <p:spPr>
          <a:xfrm>
            <a:off x="8014447" y="26535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Markov's Inequality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7C0A8-8F06-4B36-BD58-B747C114B861}"/>
              </a:ext>
            </a:extLst>
          </p:cNvPr>
          <p:cNvSpPr txBox="1"/>
          <p:nvPr/>
        </p:nvSpPr>
        <p:spPr>
          <a:xfrm>
            <a:off x="7969623" y="38727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Chebyshev's Inequality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B175E30E-0FE4-4212-A330-FEBF0A4E1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341" y="5388926"/>
            <a:ext cx="3424517" cy="858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A532C6-A77F-4CBD-88B2-440BE443B95B}"/>
              </a:ext>
            </a:extLst>
          </p:cNvPr>
          <p:cNvSpPr txBox="1"/>
          <p:nvPr/>
        </p:nvSpPr>
        <p:spPr>
          <a:xfrm>
            <a:off x="8014446" y="50471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Chernoff Bounds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9330054B-80E4-451D-B022-124DB4D96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6831" y="5243793"/>
            <a:ext cx="742950" cy="171450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68EBB1D-6859-49EE-AEC4-134660AA0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793" y="1916913"/>
            <a:ext cx="2805952" cy="13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2BC3EE-4D60-4BAD-8262-9D895F44A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52" y="1014607"/>
            <a:ext cx="4572418" cy="2416653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03280-3CF4-44AB-9CED-737E2D59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Multilayer Perceptron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193F1-A392-44B6-A178-1198D02F5F64}"/>
              </a:ext>
            </a:extLst>
          </p:cNvPr>
          <p:cNvSpPr txBox="1"/>
          <p:nvPr/>
        </p:nvSpPr>
        <p:spPr>
          <a:xfrm>
            <a:off x="6846137" y="2538919"/>
            <a:ext cx="4602152" cy="35578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Neural Network model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Divided by Input, Output, and Hidden (Deep) Layers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Each neuron contains a bias and activation function</a:t>
            </a:r>
          </a:p>
          <a:p>
            <a:pPr marL="285750" indent="-182880">
              <a:spcAft>
                <a:spcPts val="600"/>
              </a:spcAft>
              <a:buClr>
                <a:srgbClr val="262626"/>
              </a:buClr>
              <a:buFont typeface="Garamond" pitchFamily="18" charset="0"/>
              <a:buChar char="◦"/>
            </a:pPr>
            <a:r>
              <a:rPr lang="en-US"/>
              <a:t>Using rectified linear unit (ReLU) and softmax functions</a:t>
            </a:r>
          </a:p>
          <a:p>
            <a:pPr marL="285750" indent="-182880">
              <a:spcAft>
                <a:spcPts val="600"/>
              </a:spcAft>
              <a:buClr>
                <a:srgbClr val="262626"/>
              </a:buClr>
              <a:buFont typeface="Garamond" pitchFamily="18" charset="0"/>
              <a:buChar char="◦"/>
            </a:pPr>
            <a:endParaRPr lang="en-US"/>
          </a:p>
          <a:p>
            <a:pPr marL="285750" indent="-182880">
              <a:spcAft>
                <a:spcPts val="600"/>
              </a:spcAft>
              <a:buClr>
                <a:srgbClr val="000000">
                  <a:lumMod val="85000"/>
                  <a:lumOff val="15000"/>
                </a:srgbClr>
              </a:buClr>
              <a:buFont typeface="Garamond" pitchFamily="18" charset="0"/>
              <a:buChar char="◦"/>
            </a:pPr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38374D0-AE93-448B-9104-69131980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9" y="4519692"/>
            <a:ext cx="2638425" cy="973791"/>
          </a:xfrm>
          <a:prstGeom prst="rect">
            <a:avLst/>
          </a:prstGeom>
        </p:spPr>
      </p:pic>
      <p:pic>
        <p:nvPicPr>
          <p:cNvPr id="6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254DC90-00CD-450D-959B-7D173780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871" y="4360049"/>
            <a:ext cx="2590800" cy="202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4F61E7-C584-4CB9-BF83-04EB065C757B}"/>
              </a:ext>
            </a:extLst>
          </p:cNvPr>
          <p:cNvSpPr txBox="1"/>
          <p:nvPr/>
        </p:nvSpPr>
        <p:spPr>
          <a:xfrm>
            <a:off x="564777" y="4096870"/>
            <a:ext cx="30211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Softmax Distribution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62C9F-99FF-4740-8C69-204C641927B5}"/>
              </a:ext>
            </a:extLst>
          </p:cNvPr>
          <p:cNvSpPr txBox="1"/>
          <p:nvPr/>
        </p:nvSpPr>
        <p:spPr>
          <a:xfrm>
            <a:off x="3585883" y="4069976"/>
            <a:ext cx="26266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Rectified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83590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BF49-A016-44C3-9AC5-A230A6E0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</p:spPr>
        <p:txBody>
          <a:bodyPr>
            <a:normAutofit/>
          </a:bodyPr>
          <a:lstStyle/>
          <a:p>
            <a:r>
              <a:rPr lang="en-US"/>
              <a:t>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C211-7285-44FB-A04F-383FB98E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14" y="2377620"/>
            <a:ext cx="7033843" cy="3657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Standardized 60,000 samples of 28x28 pixels</a:t>
            </a:r>
          </a:p>
          <a:p>
            <a:pPr>
              <a:buClr>
                <a:srgbClr val="262626"/>
              </a:buClr>
            </a:pPr>
            <a:r>
              <a:rPr lang="en-US" sz="1800"/>
              <a:t>Used Jupyter Python with TensorFlow and Keras Packages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Configurations include model architecture, epochs, and batch size </a:t>
            </a:r>
          </a:p>
          <a:p>
            <a:pPr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Model has optimal performance of 97.8% accuracy</a:t>
            </a:r>
            <a:endParaRPr lang="en-US" sz="18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7CAC73-68B3-48C6-ACCD-FC1F8F38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095" y="2803488"/>
            <a:ext cx="3437605" cy="3448978"/>
          </a:xfrm>
          <a:prstGeom prst="rect">
            <a:avLst/>
          </a:prstGeo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9962BBBE-FEA1-4980-BFB2-79504BA6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984" y="647000"/>
            <a:ext cx="3156792" cy="1917201"/>
          </a:xfrm>
          <a:prstGeom prst="rect">
            <a:avLst/>
          </a:prstGeom>
        </p:spPr>
      </p:pic>
      <p:sp>
        <p:nvSpPr>
          <p:cNvPr id="19" name="Rectangle 17">
            <a:extLst>
              <a:ext uri="{FF2B5EF4-FFF2-40B4-BE49-F238E27FC236}">
                <a16:creationId xmlns:a16="http://schemas.microsoft.com/office/drawing/2014/main" id="{1EE8F117-D5DC-4AF4-AD72-FB7A93BAA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444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BCEF-5250-4E1C-BE47-F2C56CF3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Learning Chinese Celadon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3934C9CF-C3B9-4D4B-AC14-A393E01B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10933"/>
            <a:ext cx="4414438" cy="34542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F3F9-844F-4E7F-987B-A01326E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Ziyang He et al. research on ceramics from Longquan and Jingdezhen kilns from 4 eras</a:t>
            </a:r>
          </a:p>
          <a:p>
            <a:pPr>
              <a:buClr>
                <a:srgbClr val="262626"/>
              </a:buClr>
            </a:pPr>
            <a:r>
              <a:rPr lang="en-US" sz="1800"/>
              <a:t>Jingdezhen celadon imitation of Longquan explains raw material and firing technology similarities</a:t>
            </a:r>
          </a:p>
          <a:p>
            <a:pPr>
              <a:buClr>
                <a:srgbClr val="262626"/>
              </a:buClr>
            </a:pPr>
            <a:r>
              <a:rPr lang="en-US" sz="1800"/>
              <a:t>Energy dispersive X-ray fluorescence (EDXRF) identified chemical composition of celadon body and glaze</a:t>
            </a:r>
          </a:p>
          <a:p>
            <a:pPr>
              <a:buClr>
                <a:srgbClr val="262626"/>
              </a:buClr>
            </a:pPr>
            <a:endParaRPr lang="en-US" sz="1800"/>
          </a:p>
          <a:p>
            <a:pPr>
              <a:buClr>
                <a:srgbClr val="262626"/>
              </a:buClr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03603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E41"/>
      </a:dk2>
      <a:lt2>
        <a:srgbClr val="E2E6E8"/>
      </a:lt2>
      <a:accent1>
        <a:srgbClr val="C95423"/>
      </a:accent1>
      <a:accent2>
        <a:srgbClr val="DB3549"/>
      </a:accent2>
      <a:accent3>
        <a:srgbClr val="C89C31"/>
      </a:accent3>
      <a:accent4>
        <a:srgbClr val="20B598"/>
      </a:accent4>
      <a:accent5>
        <a:srgbClr val="34B0D4"/>
      </a:accent5>
      <a:accent6>
        <a:srgbClr val="235FC9"/>
      </a:accent6>
      <a:hlink>
        <a:srgbClr val="3A8B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SavonVTI</vt:lpstr>
      <vt:lpstr>Deep Machine  learning</vt:lpstr>
      <vt:lpstr>Introduction  &amp; Motivation</vt:lpstr>
      <vt:lpstr>What is Machine Learning?</vt:lpstr>
      <vt:lpstr>Reasons to study ML</vt:lpstr>
      <vt:lpstr>Methods</vt:lpstr>
      <vt:lpstr>Machine Learning Theory</vt:lpstr>
      <vt:lpstr>Multilayer Perceptron</vt:lpstr>
      <vt:lpstr>MNIST Dataset</vt:lpstr>
      <vt:lpstr>Learning Chinese Celadon</vt:lpstr>
      <vt:lpstr>Ceramics Data and Approach</vt:lpstr>
      <vt:lpstr>Data Redundancy</vt:lpstr>
      <vt:lpstr>Data Redundancy</vt:lpstr>
      <vt:lpstr>Findings</vt:lpstr>
      <vt:lpstr>PowerPoint Presentation</vt:lpstr>
      <vt:lpstr>Model and Results</vt:lpstr>
      <vt:lpstr>Conclusion</vt:lpstr>
      <vt:lpstr>Future steps</vt:lpstr>
      <vt:lpstr>Progress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2021-08-02T19:25:39Z</dcterms:created>
  <dcterms:modified xsi:type="dcterms:W3CDTF">2022-04-05T05:55:51Z</dcterms:modified>
</cp:coreProperties>
</file>