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3891200" cx="32918400"/>
  <p:notesSz cx="32099250" cy="483203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  <p15:guide id="3" orient="horz" pos="15821">
          <p15:clr>
            <a:srgbClr val="9AA0A6"/>
          </p15:clr>
        </p15:guide>
        <p15:guide id="4" orient="horz" pos="15917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7" roundtripDataSignature="AMtx7mjz8P7Z6xKIXXo7QtMJC4JzUe+w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824" orient="horz"/>
        <p:guide pos="10368"/>
        <p:guide pos="15821" orient="horz"/>
        <p:guide pos="159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50925" y="3624000"/>
            <a:ext cx="21400550" cy="1812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3209925" y="22952150"/>
            <a:ext cx="25679400" cy="2174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3209925" y="22952150"/>
            <a:ext cx="25679400" cy="2174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5350925" y="3624000"/>
            <a:ext cx="21400550" cy="1812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645920" y="1757683"/>
            <a:ext cx="29626559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1645920" y="10241290"/>
            <a:ext cx="29626559" cy="28966164"/>
          </a:xfrm>
          <a:prstGeom prst="rect">
            <a:avLst/>
          </a:prstGeom>
          <a:noFill/>
          <a:ln>
            <a:noFill/>
          </a:ln>
        </p:spPr>
        <p:txBody>
          <a:bodyPr anchorCtr="0" anchor="t" bIns="219400" lIns="438825" spcFirstLastPara="1" rIns="438825" wrap="square" tIns="2194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645920" y="40680644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11247120" y="40680644"/>
            <a:ext cx="104241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23591520" y="40680644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645920" y="1757683"/>
            <a:ext cx="29626559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1976120" y="9911092"/>
            <a:ext cx="28966164" cy="29626559"/>
          </a:xfrm>
          <a:prstGeom prst="rect">
            <a:avLst/>
          </a:prstGeom>
          <a:noFill/>
          <a:ln>
            <a:noFill/>
          </a:ln>
        </p:spPr>
        <p:txBody>
          <a:bodyPr anchorCtr="0" anchor="t" bIns="219400" lIns="438825" spcFirstLastPara="1" rIns="438825" wrap="square" tIns="2194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645920" y="40680644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1247120" y="40680644"/>
            <a:ext cx="104241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23591520" y="40680644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-20592728" y="117759162"/>
            <a:ext cx="239684555" cy="26660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74193710" y="91367292"/>
            <a:ext cx="239684555" cy="794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219400" lIns="438825" spcFirstLastPara="1" rIns="438825" wrap="square" tIns="2194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645920" y="40680644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1247120" y="40680644"/>
            <a:ext cx="104241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3591520" y="40680644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2468880" y="13634723"/>
            <a:ext cx="27980641" cy="940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4937760" y="24871680"/>
            <a:ext cx="23042881" cy="1121664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00" lIns="438825" spcFirstLastPara="1" rIns="438825" wrap="square" tIns="219400">
            <a:normAutofit/>
          </a:bodyPr>
          <a:lstStyle>
            <a:lvl1pPr lvl="0" algn="ctr"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SzPts val="15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SzPts val="13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115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645920" y="40680644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11247120" y="40680644"/>
            <a:ext cx="104241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23591520" y="40680644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2600327" y="28204163"/>
            <a:ext cx="27980641" cy="871728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00" lIns="438825" spcFirstLastPara="1" rIns="438825" wrap="square" tIns="2194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b="1" sz="19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600327" y="18602973"/>
            <a:ext cx="27980641" cy="9601197"/>
          </a:xfrm>
          <a:prstGeom prst="rect">
            <a:avLst/>
          </a:prstGeom>
          <a:noFill/>
          <a:ln>
            <a:noFill/>
          </a:ln>
        </p:spPr>
        <p:txBody>
          <a:bodyPr anchorCtr="0" anchor="b" bIns="219400" lIns="438825" spcFirstLastPara="1" rIns="438825" wrap="square" tIns="219400">
            <a:normAutofit/>
          </a:bodyPr>
          <a:lstStyle>
            <a:lvl1pPr indent="-228600" lvl="0" marL="457200" algn="l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72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 sz="77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645920" y="40680644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11247120" y="40680644"/>
            <a:ext cx="104241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3591520" y="40680644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645920" y="1757683"/>
            <a:ext cx="29626559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5926457" y="65542163"/>
            <a:ext cx="53052343" cy="185389515"/>
          </a:xfrm>
          <a:prstGeom prst="rect">
            <a:avLst/>
          </a:prstGeom>
          <a:noFill/>
          <a:ln>
            <a:noFill/>
          </a:ln>
        </p:spPr>
        <p:txBody>
          <a:bodyPr anchorCtr="0" anchor="t" bIns="219400" lIns="438825" spcFirstLastPara="1" rIns="438825" wrap="square" tIns="219400">
            <a:normAutofit/>
          </a:bodyPr>
          <a:lstStyle>
            <a:lvl1pPr indent="-1079500" lvl="0" marL="45720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Char char="•"/>
              <a:defRPr sz="13400"/>
            </a:lvl1pPr>
            <a:lvl2pPr indent="-958850" lvl="1" marL="9144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–"/>
              <a:defRPr sz="11500"/>
            </a:lvl2pPr>
            <a:lvl3pPr indent="-838200" lvl="2" marL="13716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indent="-774700" lvl="3" marL="18288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–"/>
              <a:defRPr sz="8600"/>
            </a:lvl4pPr>
            <a:lvl5pPr indent="-774700" lvl="4" marL="22860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»"/>
              <a:defRPr sz="8600"/>
            </a:lvl5pPr>
            <a:lvl6pPr indent="-774700" lvl="5" marL="27432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6pPr>
            <a:lvl7pPr indent="-774700" lvl="6" marL="32004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7pPr>
            <a:lvl8pPr indent="-774700" lvl="7" marL="36576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8pPr>
            <a:lvl9pPr indent="-774700" lvl="8" marL="41148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9527444" y="65542163"/>
            <a:ext cx="53052349" cy="185389515"/>
          </a:xfrm>
          <a:prstGeom prst="rect">
            <a:avLst/>
          </a:prstGeom>
          <a:noFill/>
          <a:ln>
            <a:noFill/>
          </a:ln>
        </p:spPr>
        <p:txBody>
          <a:bodyPr anchorCtr="0" anchor="t" bIns="219400" lIns="438825" spcFirstLastPara="1" rIns="438825" wrap="square" tIns="219400">
            <a:normAutofit/>
          </a:bodyPr>
          <a:lstStyle>
            <a:lvl1pPr indent="-1079500" lvl="0" marL="45720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Char char="•"/>
              <a:defRPr sz="13400"/>
            </a:lvl1pPr>
            <a:lvl2pPr indent="-958850" lvl="1" marL="9144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–"/>
              <a:defRPr sz="11500"/>
            </a:lvl2pPr>
            <a:lvl3pPr indent="-838200" lvl="2" marL="13716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indent="-774700" lvl="3" marL="18288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–"/>
              <a:defRPr sz="8600"/>
            </a:lvl4pPr>
            <a:lvl5pPr indent="-774700" lvl="4" marL="22860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»"/>
              <a:defRPr sz="8600"/>
            </a:lvl5pPr>
            <a:lvl6pPr indent="-774700" lvl="5" marL="27432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6pPr>
            <a:lvl7pPr indent="-774700" lvl="6" marL="32004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7pPr>
            <a:lvl8pPr indent="-774700" lvl="7" marL="36576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8pPr>
            <a:lvl9pPr indent="-774700" lvl="8" marL="41148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645920" y="40680644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11247120" y="40680644"/>
            <a:ext cx="104241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23591520" y="40680644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645920" y="1757683"/>
            <a:ext cx="29626559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645920" y="9824723"/>
            <a:ext cx="14544677" cy="4094477"/>
          </a:xfrm>
          <a:prstGeom prst="rect">
            <a:avLst/>
          </a:prstGeom>
          <a:noFill/>
          <a:ln>
            <a:noFill/>
          </a:ln>
        </p:spPr>
        <p:txBody>
          <a:bodyPr anchorCtr="0" anchor="b" bIns="219400" lIns="438825" spcFirstLastPara="1" rIns="438825" wrap="square" tIns="219400">
            <a:normAutofit/>
          </a:bodyPr>
          <a:lstStyle>
            <a:lvl1pPr indent="-228600" lvl="0" marL="4572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b="1" sz="11500"/>
            </a:lvl1pPr>
            <a:lvl2pPr indent="-228600" lvl="1" marL="914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b="1" sz="8600"/>
            </a:lvl3pPr>
            <a:lvl4pPr indent="-228600" lvl="3" marL="1828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4pPr>
            <a:lvl5pPr indent="-228600" lvl="4" marL="22860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5pPr>
            <a:lvl6pPr indent="-228600" lvl="5" marL="2743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6pPr>
            <a:lvl7pPr indent="-228600" lvl="6" marL="32004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7pPr>
            <a:lvl8pPr indent="-228600" lvl="7" marL="3657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8pPr>
            <a:lvl9pPr indent="-228600" lvl="8" marL="4114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645920" y="13919200"/>
            <a:ext cx="14544677" cy="25288244"/>
          </a:xfrm>
          <a:prstGeom prst="rect">
            <a:avLst/>
          </a:prstGeom>
          <a:noFill/>
          <a:ln>
            <a:noFill/>
          </a:ln>
        </p:spPr>
        <p:txBody>
          <a:bodyPr anchorCtr="0" anchor="t" bIns="219400" lIns="438825" spcFirstLastPara="1" rIns="438825" wrap="square" tIns="219400">
            <a:normAutofit/>
          </a:bodyPr>
          <a:lstStyle>
            <a:lvl1pPr indent="-958850" lvl="0" marL="4572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•"/>
              <a:defRPr sz="11500"/>
            </a:lvl1pPr>
            <a:lvl2pPr indent="-838200" lvl="1" marL="914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indent="-774700" lvl="2" marL="13716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indent="-717550" lvl="3" marL="1828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–"/>
              <a:defRPr sz="7700"/>
            </a:lvl4pPr>
            <a:lvl5pPr indent="-717550" lvl="4" marL="22860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»"/>
              <a:defRPr sz="7700"/>
            </a:lvl5pPr>
            <a:lvl6pPr indent="-717550" lvl="5" marL="2743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6pPr>
            <a:lvl7pPr indent="-717550" lvl="6" marL="32004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7pPr>
            <a:lvl8pPr indent="-717550" lvl="7" marL="3657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8pPr>
            <a:lvl9pPr indent="-717550" lvl="8" marL="4114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6722095" y="9824723"/>
            <a:ext cx="14550390" cy="4094477"/>
          </a:xfrm>
          <a:prstGeom prst="rect">
            <a:avLst/>
          </a:prstGeom>
          <a:noFill/>
          <a:ln>
            <a:noFill/>
          </a:ln>
        </p:spPr>
        <p:txBody>
          <a:bodyPr anchorCtr="0" anchor="b" bIns="219400" lIns="438825" spcFirstLastPara="1" rIns="438825" wrap="square" tIns="219400">
            <a:normAutofit/>
          </a:bodyPr>
          <a:lstStyle>
            <a:lvl1pPr indent="-228600" lvl="0" marL="4572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b="1" sz="11500"/>
            </a:lvl1pPr>
            <a:lvl2pPr indent="-228600" lvl="1" marL="914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b="1" sz="8600"/>
            </a:lvl3pPr>
            <a:lvl4pPr indent="-228600" lvl="3" marL="1828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4pPr>
            <a:lvl5pPr indent="-228600" lvl="4" marL="22860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5pPr>
            <a:lvl6pPr indent="-228600" lvl="5" marL="2743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6pPr>
            <a:lvl7pPr indent="-228600" lvl="6" marL="32004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7pPr>
            <a:lvl8pPr indent="-228600" lvl="7" marL="3657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8pPr>
            <a:lvl9pPr indent="-228600" lvl="8" marL="4114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6722095" y="13919200"/>
            <a:ext cx="14550390" cy="25288244"/>
          </a:xfrm>
          <a:prstGeom prst="rect">
            <a:avLst/>
          </a:prstGeom>
          <a:noFill/>
          <a:ln>
            <a:noFill/>
          </a:ln>
        </p:spPr>
        <p:txBody>
          <a:bodyPr anchorCtr="0" anchor="t" bIns="219400" lIns="438825" spcFirstLastPara="1" rIns="438825" wrap="square" tIns="219400">
            <a:normAutofit/>
          </a:bodyPr>
          <a:lstStyle>
            <a:lvl1pPr indent="-958850" lvl="0" marL="4572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•"/>
              <a:defRPr sz="11500"/>
            </a:lvl1pPr>
            <a:lvl2pPr indent="-838200" lvl="1" marL="914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indent="-774700" lvl="2" marL="13716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indent="-717550" lvl="3" marL="1828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–"/>
              <a:defRPr sz="7700"/>
            </a:lvl4pPr>
            <a:lvl5pPr indent="-717550" lvl="4" marL="22860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»"/>
              <a:defRPr sz="7700"/>
            </a:lvl5pPr>
            <a:lvl6pPr indent="-717550" lvl="5" marL="2743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6pPr>
            <a:lvl7pPr indent="-717550" lvl="6" marL="32004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7pPr>
            <a:lvl8pPr indent="-717550" lvl="7" marL="3657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8pPr>
            <a:lvl9pPr indent="-717550" lvl="8" marL="4114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645920" y="40680644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1247120" y="40680644"/>
            <a:ext cx="104241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23591520" y="40680644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645920" y="1757683"/>
            <a:ext cx="29626559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645920" y="40680644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11247120" y="40680644"/>
            <a:ext cx="104241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23591520" y="40680644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645920" y="40680644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11247120" y="40680644"/>
            <a:ext cx="104241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23591520" y="40680644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645925" y="1747520"/>
            <a:ext cx="10829927" cy="743712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00" lIns="438825" spcFirstLastPara="1" rIns="438825" wrap="square" tIns="2194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 b="1"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2870180" y="1747530"/>
            <a:ext cx="18402300" cy="37459923"/>
          </a:xfrm>
          <a:prstGeom prst="rect">
            <a:avLst/>
          </a:prstGeom>
          <a:noFill/>
          <a:ln>
            <a:noFill/>
          </a:ln>
        </p:spPr>
        <p:txBody>
          <a:bodyPr anchorCtr="0" anchor="t" bIns="219400" lIns="438825" spcFirstLastPara="1" rIns="438825" wrap="square" tIns="219400">
            <a:normAutofit/>
          </a:bodyPr>
          <a:lstStyle>
            <a:lvl1pPr indent="-1206500" lvl="0" marL="457200" algn="l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Char char="•"/>
              <a:defRPr sz="15400"/>
            </a:lvl1pPr>
            <a:lvl2pPr indent="-1079500" lvl="1" marL="91440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Char char="–"/>
              <a:defRPr sz="13400"/>
            </a:lvl2pPr>
            <a:lvl3pPr indent="-958850" lvl="2" marL="13716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•"/>
              <a:defRPr sz="11500"/>
            </a:lvl3pPr>
            <a:lvl4pPr indent="-838200" lvl="3" marL="18288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4pPr>
            <a:lvl5pPr indent="-838200" lvl="4" marL="22860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»"/>
              <a:defRPr sz="9600"/>
            </a:lvl5pPr>
            <a:lvl6pPr indent="-838200" lvl="5" marL="2743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indent="-838200" lvl="6" marL="3200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indent="-838200" lvl="7" marL="36576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indent="-838200" lvl="8" marL="41148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645925" y="9184650"/>
            <a:ext cx="10829927" cy="3002280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00" lIns="438825" spcFirstLastPara="1" rIns="438825" wrap="square" tIns="219400">
            <a:normAutofit/>
          </a:bodyPr>
          <a:lstStyle>
            <a:lvl1pPr indent="-228600" lvl="0" marL="457200" algn="l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/>
            </a:lvl1pPr>
            <a:lvl2pPr indent="-228600" lvl="1" marL="9144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/>
            </a:lvl2pPr>
            <a:lvl3pPr indent="-228600" lvl="2" marL="13716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indent="-228600" lvl="3" marL="18288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4pPr>
            <a:lvl5pPr indent="-228600" lvl="4" marL="22860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5pPr>
            <a:lvl6pPr indent="-228600" lvl="5" marL="27432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indent="-228600" lvl="6" marL="32004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indent="-228600" lvl="7" marL="3657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indent="-228600" lvl="8" marL="41148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645920" y="40680644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11247120" y="40680644"/>
            <a:ext cx="104241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23591520" y="40680644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6452237" y="30723841"/>
            <a:ext cx="19751040" cy="3627123"/>
          </a:xfrm>
          <a:prstGeom prst="rect">
            <a:avLst/>
          </a:prstGeom>
          <a:noFill/>
          <a:ln>
            <a:noFill/>
          </a:ln>
        </p:spPr>
        <p:txBody>
          <a:bodyPr anchorCtr="0" anchor="b" bIns="219400" lIns="438825" spcFirstLastPara="1" rIns="438825" wrap="square" tIns="2194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 b="1"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6452237" y="3921760"/>
            <a:ext cx="19751040" cy="26334721"/>
          </a:xfrm>
          <a:prstGeom prst="rect">
            <a:avLst/>
          </a:prstGeom>
          <a:noFill/>
          <a:ln>
            <a:noFill/>
          </a:ln>
        </p:spPr>
        <p:txBody>
          <a:bodyPr anchorCtr="0" anchor="t" bIns="219400" lIns="438825" spcFirstLastPara="1" rIns="438825" wrap="square" tIns="219400">
            <a:normAutofit/>
          </a:bodyPr>
          <a:lstStyle>
            <a:lvl1pPr lvl="0" marR="0" rtl="0" algn="l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None/>
              <a:defRPr b="0" i="0" sz="1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None/>
              <a:defRPr b="0" i="0" sz="1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None/>
              <a:defRPr b="0" i="0" sz="1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6452237" y="34350963"/>
            <a:ext cx="19751040" cy="5151117"/>
          </a:xfrm>
          <a:prstGeom prst="rect">
            <a:avLst/>
          </a:prstGeom>
          <a:noFill/>
          <a:ln>
            <a:noFill/>
          </a:ln>
        </p:spPr>
        <p:txBody>
          <a:bodyPr anchorCtr="0" anchor="t" bIns="219400" lIns="438825" spcFirstLastPara="1" rIns="438825" wrap="square" tIns="219400">
            <a:normAutofit/>
          </a:bodyPr>
          <a:lstStyle>
            <a:lvl1pPr indent="-228600" lvl="0" marL="457200" algn="l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/>
            </a:lvl1pPr>
            <a:lvl2pPr indent="-228600" lvl="1" marL="9144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/>
            </a:lvl2pPr>
            <a:lvl3pPr indent="-228600" lvl="2" marL="13716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indent="-228600" lvl="3" marL="18288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4pPr>
            <a:lvl5pPr indent="-228600" lvl="4" marL="22860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5pPr>
            <a:lvl6pPr indent="-228600" lvl="5" marL="27432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indent="-228600" lvl="6" marL="32004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indent="-228600" lvl="7" marL="3657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indent="-228600" lvl="8" marL="41148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645920" y="40680644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11247120" y="40680644"/>
            <a:ext cx="104241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23591520" y="40680644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645920" y="1757683"/>
            <a:ext cx="29626559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Calibri"/>
              <a:buNone/>
              <a:defRPr b="0" i="0" sz="2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645920" y="10241290"/>
            <a:ext cx="29626559" cy="28966164"/>
          </a:xfrm>
          <a:prstGeom prst="rect">
            <a:avLst/>
          </a:prstGeom>
          <a:noFill/>
          <a:ln>
            <a:noFill/>
          </a:ln>
        </p:spPr>
        <p:txBody>
          <a:bodyPr anchorCtr="0" anchor="t" bIns="219400" lIns="438825" spcFirstLastPara="1" rIns="438825" wrap="square" tIns="219400">
            <a:normAutofit/>
          </a:bodyPr>
          <a:lstStyle>
            <a:lvl1pPr indent="-1206500" lvl="0" marL="457200" marR="0" rtl="0" algn="l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•"/>
              <a:defRPr b="0" i="0" sz="1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0" lvl="1" marL="914400" marR="0" rtl="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Char char="–"/>
              <a:defRPr b="0" i="0" sz="1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8850" lvl="2" marL="1371600" marR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38200" lvl="4" marL="22860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8200" lvl="5" marL="27432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38200" lvl="6" marL="32004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0" lvl="7" marL="3657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38200" lvl="8" marL="4114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645920" y="40680644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1247120" y="40680644"/>
            <a:ext cx="104241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3591520" y="40680644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00" lIns="438825" spcFirstLastPara="1" rIns="438825" wrap="square" tIns="2194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jpg"/><Relationship Id="rId6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57200" y="4953000"/>
            <a:ext cx="32004001" cy="473975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1"/>
                </a:solidFill>
              </a:rPr>
              <a:t>Our Project Goal:</a:t>
            </a:r>
            <a:endParaRPr sz="7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</a:rPr>
              <a:t>Improve the </a:t>
            </a:r>
            <a:r>
              <a:rPr lang="en-US" sz="7200">
                <a:solidFill>
                  <a:schemeClr val="dk1"/>
                </a:solidFill>
              </a:rPr>
              <a:t>efficiency</a:t>
            </a:r>
            <a:r>
              <a:rPr lang="en-US" sz="7200">
                <a:solidFill>
                  <a:schemeClr val="dk1"/>
                </a:solidFill>
              </a:rPr>
              <a:t> of solar panels by providing users with the optimal angle to adjust the panel based on a given location, in efforts to make solar panels more economical.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6763999" y="26387700"/>
            <a:ext cx="15697200" cy="6617100"/>
          </a:xfrm>
          <a:prstGeom prst="rect">
            <a:avLst/>
          </a:prstGeom>
          <a:solidFill>
            <a:srgbClr val="FBD4B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</a:rPr>
              <a:t>T</a:t>
            </a:r>
            <a:r>
              <a:rPr b="0" i="0" lang="en-US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ests</a:t>
            </a:r>
            <a:r>
              <a:rPr lang="en-US" sz="7200">
                <a:solidFill>
                  <a:schemeClr val="dk1"/>
                </a:solidFill>
              </a:rPr>
              <a:t> &amp; Results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-US" sz="4400">
                <a:solidFill>
                  <a:schemeClr val="dk1"/>
                </a:solidFill>
              </a:rPr>
              <a:t>Two distinct types of tests were performed on our system: physical and behavioral.</a:t>
            </a:r>
            <a:endParaRPr sz="4400">
              <a:solidFill>
                <a:schemeClr val="dk1"/>
              </a:solidFill>
            </a:endParaRPr>
          </a:p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b="1" lang="en-US" sz="4400">
                <a:solidFill>
                  <a:schemeClr val="dk1"/>
                </a:solidFill>
              </a:rPr>
              <a:t>Physical:</a:t>
            </a:r>
            <a:r>
              <a:rPr lang="en-US" sz="4400">
                <a:solidFill>
                  <a:schemeClr val="dk1"/>
                </a:solidFill>
              </a:rPr>
              <a:t> System is able to withstand being jostled.</a:t>
            </a:r>
            <a:endParaRPr sz="4400">
              <a:solidFill>
                <a:schemeClr val="dk1"/>
              </a:solidFill>
            </a:endParaRPr>
          </a:p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b="1" lang="en-US" sz="4400">
                <a:solidFill>
                  <a:schemeClr val="dk1"/>
                </a:solidFill>
              </a:rPr>
              <a:t>Behavioral:</a:t>
            </a:r>
            <a:endParaRPr b="1" sz="4400">
              <a:solidFill>
                <a:schemeClr val="dk1"/>
              </a:solidFill>
            </a:endParaRPr>
          </a:p>
          <a:p>
            <a:pPr indent="-5080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■"/>
            </a:pPr>
            <a:r>
              <a:rPr lang="en-US" sz="4400">
                <a:solidFill>
                  <a:schemeClr val="dk1"/>
                </a:solidFill>
              </a:rPr>
              <a:t>System is able to calculate and display the correct angle to move the solar panel to maximize power.</a:t>
            </a:r>
            <a:endParaRPr sz="4400">
              <a:solidFill>
                <a:schemeClr val="dk1"/>
              </a:solidFill>
            </a:endParaRPr>
          </a:p>
          <a:p>
            <a:pPr indent="-5080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■"/>
            </a:pPr>
            <a:r>
              <a:rPr lang="en-US" sz="4400">
                <a:solidFill>
                  <a:schemeClr val="dk1"/>
                </a:solidFill>
              </a:rPr>
              <a:t>System is able to report power output values to Thingspeak per minute.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-177300" y="23843100"/>
            <a:ext cx="33338700" cy="2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Figure 1: L0 Architectural Diagram of System’s Behavior	 				Figure 2 &amp; 3: Final System Displaying Angle of Adjustment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57200" y="9939650"/>
            <a:ext cx="15697200" cy="4865700"/>
          </a:xfrm>
          <a:prstGeom prst="rect">
            <a:avLst/>
          </a:prstGeom>
          <a:solidFill>
            <a:srgbClr val="FCDC9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Scope &amp; Value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Our Project was designed to help a homeowner who has solar panels installed on the ground. We focused in on a household in the midwest. Our value comes from improving the efficiency of the panels to more power can be produced without installing additional panels.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6764000" y="10073759"/>
            <a:ext cx="15697200" cy="4655403"/>
          </a:xfrm>
          <a:prstGeom prst="rect">
            <a:avLst/>
          </a:prstGeom>
          <a:solidFill>
            <a:srgbClr val="D6E3B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Function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Our device takes an input from the user that is their current location. Then, after some </a:t>
            </a:r>
            <a:r>
              <a:rPr lang="en-US" sz="4400">
                <a:solidFill>
                  <a:schemeClr val="dk1"/>
                </a:solidFill>
              </a:rPr>
              <a:t>computations</a:t>
            </a:r>
            <a:r>
              <a:rPr lang="en-US" sz="4400">
                <a:solidFill>
                  <a:schemeClr val="dk1"/>
                </a:solidFill>
              </a:rPr>
              <a:t> are made on a microcontroller, the optimal angle to position a solar panel is displayed on the LCD panel. Then the power captured by the solar panel is reported to the internet for the user.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457200" y="457200"/>
            <a:ext cx="32004000" cy="430380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</a:rPr>
              <a:t>Manual Solar Panel Sun Tracking</a:t>
            </a:r>
            <a:endParaRPr b="1" i="0" sz="9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0">
                <a:solidFill>
                  <a:schemeClr val="lt1"/>
                </a:solidFill>
              </a:rPr>
              <a:t>Rachel Cherrey, Christian Sieck </a:t>
            </a:r>
            <a:endParaRPr i="1" sz="60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0">
                <a:solidFill>
                  <a:schemeClr val="lt1"/>
                </a:solidFill>
              </a:rPr>
              <a:t>Brandon </a:t>
            </a:r>
            <a:r>
              <a:rPr i="1" lang="en-US" sz="6000">
                <a:solidFill>
                  <a:schemeClr val="lt1"/>
                </a:solidFill>
              </a:rPr>
              <a:t>Martinez</a:t>
            </a:r>
            <a:r>
              <a:rPr i="1" lang="en-US" sz="6000">
                <a:solidFill>
                  <a:schemeClr val="lt1"/>
                </a:solidFill>
              </a:rPr>
              <a:t>, Michael Gertz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Bucknell University, Electrical &amp; Computer Engineering</a:t>
            </a:r>
            <a:endParaRPr b="0" i="1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57200" y="38840700"/>
            <a:ext cx="15697200" cy="4303800"/>
          </a:xfrm>
          <a:prstGeom prst="rect">
            <a:avLst/>
          </a:prstGeom>
          <a:noFill/>
          <a:ln cap="rnd" cmpd="tri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A special thanks to Professors Amal Kabalan and Peter Jansson, as well as Marc Del Vecchio for taking time for use to interview them </a:t>
            </a:r>
            <a:r>
              <a:rPr lang="en-US" sz="4000">
                <a:solidFill>
                  <a:schemeClr val="dk1"/>
                </a:solidFill>
              </a:rPr>
              <a:t>throughout</a:t>
            </a:r>
            <a:r>
              <a:rPr lang="en-US" sz="4000">
                <a:solidFill>
                  <a:schemeClr val="dk1"/>
                </a:solidFill>
              </a:rPr>
              <a:t> the semester. Also, Professor Stu Thompson for guiding our team throughout this process.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6763999" y="33319975"/>
            <a:ext cx="15697200" cy="39087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</a:rPr>
              <a:t>Future To Do Items</a:t>
            </a:r>
            <a:endParaRPr sz="4400">
              <a:solidFill>
                <a:schemeClr val="dk1"/>
              </a:solidFill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US" sz="4400">
                <a:solidFill>
                  <a:schemeClr val="dk1"/>
                </a:solidFill>
              </a:rPr>
              <a:t>Altering the manner in which current altitude is determined to incorporate more input data for more accurate angles.</a:t>
            </a:r>
            <a:endParaRPr sz="4400">
              <a:solidFill>
                <a:schemeClr val="dk1"/>
              </a:solidFill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US" sz="4400">
                <a:solidFill>
                  <a:schemeClr val="dk1"/>
                </a:solidFill>
              </a:rPr>
              <a:t>Improve power generation measurement accuracy for PV.</a:t>
            </a:r>
            <a:endParaRPr sz="4400">
              <a:solidFill>
                <a:schemeClr val="dk1"/>
              </a:solidFill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US" sz="4400">
                <a:solidFill>
                  <a:schemeClr val="dk1"/>
                </a:solidFill>
              </a:rPr>
              <a:t>Make enclosure larger so components fit more neatly.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6764000" y="37464850"/>
            <a:ext cx="15697200" cy="5902200"/>
          </a:xfrm>
          <a:prstGeom prst="rect">
            <a:avLst/>
          </a:prstGeom>
          <a:solidFill>
            <a:srgbClr val="D9D9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Accomplishments or Conclusions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US" sz="4400">
                <a:solidFill>
                  <a:schemeClr val="dk1"/>
                </a:solidFill>
              </a:rPr>
              <a:t>System is able to determine the angle to tilt solar panel to maximize energy output, which is displayed to the user.</a:t>
            </a:r>
            <a:endParaRPr sz="4400">
              <a:solidFill>
                <a:schemeClr val="dk1"/>
              </a:solidFill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US" sz="4400">
                <a:solidFill>
                  <a:schemeClr val="dk1"/>
                </a:solidFill>
              </a:rPr>
              <a:t>Power readings sent to the internet, observable by user</a:t>
            </a:r>
            <a:endParaRPr sz="4400">
              <a:solidFill>
                <a:schemeClr val="dk1"/>
              </a:solidFill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US" sz="4400">
                <a:solidFill>
                  <a:schemeClr val="dk1"/>
                </a:solidFill>
              </a:rPr>
              <a:t>Our system might provide more value to a user as a purely software implementation</a:t>
            </a:r>
            <a:endParaRPr sz="4400">
              <a:solidFill>
                <a:schemeClr val="dk1"/>
              </a:solidFill>
            </a:endParaRPr>
          </a:p>
        </p:txBody>
      </p:sp>
      <p:pic>
        <p:nvPicPr>
          <p:cNvPr descr="https://www.bucknell.edu/sites/default/files/2019-07/bulogo_orange.png"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9600" y="1524000"/>
            <a:ext cx="4590893" cy="204628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457200" y="26387688"/>
            <a:ext cx="15697200" cy="12037800"/>
          </a:xfrm>
          <a:prstGeom prst="rect">
            <a:avLst/>
          </a:prstGeom>
          <a:solidFill>
            <a:srgbClr val="B6DDE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</a:rPr>
              <a:t>Technical and Non-Technical</a:t>
            </a:r>
            <a:endParaRPr sz="72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</a:rPr>
              <a:t>Design Aspects</a:t>
            </a:r>
            <a:endParaRPr sz="7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</a:rPr>
              <a:t>Technical:</a:t>
            </a:r>
            <a:endParaRPr b="1" sz="4400">
              <a:solidFill>
                <a:schemeClr val="dk1"/>
              </a:solidFill>
            </a:endParaRPr>
          </a:p>
          <a:p>
            <a:pPr indent="-9080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US" sz="4400">
                <a:solidFill>
                  <a:schemeClr val="dk1"/>
                </a:solidFill>
              </a:rPr>
              <a:t>Voltage and current output of solar panel</a:t>
            </a:r>
            <a:endParaRPr sz="4400">
              <a:solidFill>
                <a:schemeClr val="dk1"/>
              </a:solidFill>
            </a:endParaRPr>
          </a:p>
          <a:p>
            <a:pPr indent="-9080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US" sz="4400">
                <a:solidFill>
                  <a:schemeClr val="dk1"/>
                </a:solidFill>
              </a:rPr>
              <a:t>Programming code for power readings, tilt degree, and LCD display</a:t>
            </a:r>
            <a:endParaRPr sz="4400">
              <a:solidFill>
                <a:schemeClr val="dk1"/>
              </a:solidFill>
            </a:endParaRPr>
          </a:p>
          <a:p>
            <a:pPr indent="-9080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US" sz="4400">
                <a:solidFill>
                  <a:schemeClr val="dk1"/>
                </a:solidFill>
              </a:rPr>
              <a:t>Wiring for LCD display and solar power measurement</a:t>
            </a:r>
            <a:endParaRPr sz="4400">
              <a:solidFill>
                <a:schemeClr val="dk1"/>
              </a:solidFill>
            </a:endParaRPr>
          </a:p>
          <a:p>
            <a:pPr indent="-9080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US" sz="4400">
                <a:solidFill>
                  <a:schemeClr val="dk1"/>
                </a:solidFill>
              </a:rPr>
              <a:t>Space dimensions for the physical system</a:t>
            </a:r>
            <a:endParaRPr sz="4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/>
              <a:t>Non-Technical:</a:t>
            </a:r>
            <a:endParaRPr b="1" sz="4400"/>
          </a:p>
          <a:p>
            <a:pPr indent="-793750" lvl="0" marL="914400" marR="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4400"/>
              <a:t>Access to data using the internet</a:t>
            </a:r>
            <a:endParaRPr sz="4400"/>
          </a:p>
          <a:p>
            <a:pPr indent="-793750" lvl="0" marL="914400" marR="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4400"/>
              <a:t>Location of the user and the system</a:t>
            </a:r>
            <a:endParaRPr sz="4400"/>
          </a:p>
          <a:p>
            <a:pPr indent="-793750" lvl="0" marL="914400" marR="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4400"/>
              <a:t>Adjustment to the solar panels</a:t>
            </a:r>
            <a:endParaRPr sz="4400"/>
          </a:p>
          <a:p>
            <a:pPr indent="-793750" lvl="0" marL="914400" marR="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4400"/>
              <a:t>Frequency and duration of uploading data</a:t>
            </a:r>
            <a:endParaRPr sz="4400"/>
          </a:p>
          <a:p>
            <a:pPr indent="-793750" lvl="0" marL="914400" marR="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4400"/>
              <a:t>Source for desired tilt degree</a:t>
            </a:r>
            <a:endParaRPr sz="4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/>
          </a:p>
        </p:txBody>
      </p:sp>
      <p:pic>
        <p:nvPicPr>
          <p:cNvPr id="95" name="Google Shape;9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5052249"/>
            <a:ext cx="15697200" cy="1019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66450" y="15743537"/>
            <a:ext cx="6606854" cy="8809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07000" y="15743537"/>
            <a:ext cx="6606854" cy="8809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2009-10-07T00:21:10Z</dcterms:created>
  <dc:creator>ISR</dc:creator>
</cp:coreProperties>
</file>