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13" r:id="rId2"/>
    <p:sldId id="1009" r:id="rId3"/>
    <p:sldId id="913" r:id="rId4"/>
    <p:sldId id="1012" r:id="rId5"/>
    <p:sldId id="897" r:id="rId6"/>
    <p:sldId id="1015" r:id="rId7"/>
    <p:sldId id="1014" r:id="rId8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5B7BD5-211D-4D00-9363-818DADF677DB}">
          <p14:sldIdLst>
            <p14:sldId id="1013"/>
            <p14:sldId id="1009"/>
            <p14:sldId id="913"/>
            <p14:sldId id="1012"/>
            <p14:sldId id="897"/>
            <p14:sldId id="1015"/>
            <p14:sldId id="1014"/>
          </p14:sldIdLst>
        </p14:section>
        <p14:section name="Default Section" id="{9193EBAD-04DA-4832-87CC-F1622EBC0C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1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3E6013C-5BF4-4669-BE77-1DAF48BAB10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3317B71-9382-4387-81E6-45A6F8B9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A59D-DF7C-49EA-B525-B4D8E5F3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EE35-0720-4D67-8B34-D507435B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C6F0-4F2C-4330-8019-48724FA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DB52-90F1-4A32-968B-B7FFBC38805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E9E7-E4BE-4512-B816-D3142D33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BAD7-8EB5-4B03-B889-326484E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42F-803A-4FB9-BA53-672CD20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68EB-494E-404D-80A4-EA6F475B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E8BB-187C-4EE4-B503-63263F2C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99F-B340-4768-B012-C63CB2C2B26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5946-26BA-47A9-B296-90B3549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BEBC-524D-454D-B84C-34E4CC53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E9E9C-D223-4E01-AE4D-778C79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8B28-6FA5-4F90-B3B8-8CD2DC21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96DC-43A7-4D86-9F90-BB923A9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AFC2-3231-4C44-97E4-AC9AD0C0F7B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6DCE-427F-483B-8997-7ED47B0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7EA8-5AEF-4801-BC60-1D5E530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100D-28A6-42D8-BF97-7AE7C06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B53B-28A5-4302-83EF-87D17B28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94AE-1B18-4BC0-9497-45B637B9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333-0271-422D-83F3-AD61D35CE4E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1C89-0CC4-41C2-9A52-3E30075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CF63-6062-414A-B4B5-A1D635B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3EB-8F17-4EE3-A4B1-34717161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48C0-F8FD-4867-B5FB-69DA4668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8932-A96C-4F54-A796-1F41CA8C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A01-CBAA-43DE-8C60-123CC335EA24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5408-7013-4C6C-BEEF-9C961AB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E198-4D2E-479F-8C13-98E5410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205-F191-4129-99D6-4297C179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517-F72A-46C7-A6D6-427C2B55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666D-FB9A-427C-AD88-F009168F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74D5-C665-4972-A0EF-49EC308A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78B4-2476-4A55-B093-81B63A9FA63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3774-9946-400A-AFD6-FD30C7B1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964-CE3D-4D47-A4E3-ADEE3B92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4889-85B1-4949-A245-D2160A8E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6500-927D-4C2B-B0B4-491942D9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F3F9-6E17-47A2-9C0C-D72F2E8F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83B2A-0A44-476F-8C6D-C32D85D6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B498-89FA-4098-BCCC-B7471456C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F7111-E6A5-4C9D-AAFC-A92262F2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60FB-6D8A-43E9-BC3C-0350AA553434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7C136-81E5-4FF4-AE2C-03E5A5B3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2CB0E-ED1A-4546-B228-C7D74FE4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39B-0E69-4B33-80C6-E9F7E13D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93B8E-46FE-476C-ACBA-B770E85D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C7F-69B5-4FB2-B3CF-B476E4D98FD4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2FA3-AB3A-4C4E-82E2-8CD94DB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48-9EF9-4544-A900-63621378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E3DD1-D488-4B85-BCD6-39F6A068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36AE-EA08-4C9D-B555-35C956D4D48F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5F92-B404-441D-B880-D71F9256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2936-09A7-439C-8C69-83926384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237-5947-40D0-9A8A-749B0B80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442-DC44-4056-97E8-25C6BC9B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3F87-CD7A-46BB-B55C-D526865E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DF01B-6EA4-45A7-B5A2-DFAEE04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0F1-A786-4392-BC6F-A7DB2AB5A72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A84F-F4BD-4609-BB68-EDFBE61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9A8C-4DEC-40B4-A02D-F8DE1981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7007-BE9A-4F66-A4D7-419BA66C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15F16-F6C9-42B4-B9F6-7E6CF7F60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7FA8-93B7-4F7A-92CB-E7050F88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5EB-D326-4CDF-BBDA-7E59F17D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86E-70F8-4A5F-BF2F-3C7EAFED3CF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FB75-C87B-4729-B3D8-ED50C91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CCC4-C13E-46E3-A9A9-4591D2E4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D3742-B9E9-4558-9301-D75EEEF8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EE8C-B11C-4303-B17E-3258E46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1AEF-9B70-4677-B8F6-3F4035F0C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E16-3023-48B7-8B94-934F27C06F7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3256-F3D0-45B9-AB01-81F88BD5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A97A-1FD5-421F-97EB-39D24714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4129-E0EE-4439-B8DD-F295A669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4BE-24C2-48FD-B6CD-7EBE421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032" y="6149873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1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E788BC-D6B1-B223-C78E-46B83AE7DE4C}"/>
              </a:ext>
            </a:extLst>
          </p:cNvPr>
          <p:cNvSpPr txBox="1">
            <a:spLocks/>
          </p:cNvSpPr>
          <p:nvPr/>
        </p:nvSpPr>
        <p:spPr>
          <a:xfrm>
            <a:off x="1682828" y="102627"/>
            <a:ext cx="3359548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방법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D9776-5638-8F25-E133-77B700B0960B}"/>
              </a:ext>
            </a:extLst>
          </p:cNvPr>
          <p:cNvSpPr txBox="1">
            <a:spLocks/>
          </p:cNvSpPr>
          <p:nvPr/>
        </p:nvSpPr>
        <p:spPr>
          <a:xfrm>
            <a:off x="6525104" y="93467"/>
            <a:ext cx="3359548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인공지능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3CD28-F039-A4D1-DE43-504148159279}"/>
              </a:ext>
            </a:extLst>
          </p:cNvPr>
          <p:cNvSpPr txBox="1">
            <a:spLocks/>
          </p:cNvSpPr>
          <p:nvPr/>
        </p:nvSpPr>
        <p:spPr>
          <a:xfrm>
            <a:off x="809329" y="5742895"/>
            <a:ext cx="5051058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판독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의료진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22AFFE-9AB2-5EEF-E228-4EF8D74C4FC5}"/>
              </a:ext>
            </a:extLst>
          </p:cNvPr>
          <p:cNvSpPr txBox="1">
            <a:spLocks/>
          </p:cNvSpPr>
          <p:nvPr/>
        </p:nvSpPr>
        <p:spPr>
          <a:xfrm>
            <a:off x="6331615" y="5315100"/>
            <a:ext cx="5051058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질병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98.3% </a:t>
            </a:r>
            <a:r>
              <a:rPr lang="ko-KR" alt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감지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97CAB8-F7F5-7C42-05E8-95773BEEE43F}"/>
              </a:ext>
            </a:extLst>
          </p:cNvPr>
          <p:cNvSpPr/>
          <p:nvPr/>
        </p:nvSpPr>
        <p:spPr>
          <a:xfrm>
            <a:off x="5363817" y="2401794"/>
            <a:ext cx="768505" cy="88794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0D981A-8E85-7CC8-11B9-DE33D37C2A5A}"/>
              </a:ext>
            </a:extLst>
          </p:cNvPr>
          <p:cNvSpPr txBox="1">
            <a:spLocks/>
          </p:cNvSpPr>
          <p:nvPr/>
        </p:nvSpPr>
        <p:spPr>
          <a:xfrm>
            <a:off x="-72399" y="5010334"/>
            <a:ext cx="3407257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자료출처</a:t>
            </a:r>
            <a:r>
              <a:rPr lang="en-US" altLang="ko-K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필립스</a:t>
            </a:r>
            <a:r>
              <a:rPr lang="en-US" altLang="ko-K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8D75B7-3F96-4EE4-E2E6-29B2D91B40B5}"/>
              </a:ext>
            </a:extLst>
          </p:cNvPr>
          <p:cNvSpPr txBox="1">
            <a:spLocks/>
          </p:cNvSpPr>
          <p:nvPr/>
        </p:nvSpPr>
        <p:spPr>
          <a:xfrm>
            <a:off x="9527617" y="1437199"/>
            <a:ext cx="1832240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정상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CFDA38-2C34-7980-2B52-D71AF6E3CA64}"/>
              </a:ext>
            </a:extLst>
          </p:cNvPr>
          <p:cNvSpPr txBox="1">
            <a:spLocks/>
          </p:cNvSpPr>
          <p:nvPr/>
        </p:nvSpPr>
        <p:spPr>
          <a:xfrm>
            <a:off x="9884652" y="3091507"/>
            <a:ext cx="1767163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질병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기형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FCEFE1-6BB3-F2CE-83F0-CEEBFCFBED44}"/>
              </a:ext>
            </a:extLst>
          </p:cNvPr>
          <p:cNvSpPr txBox="1">
            <a:spLocks/>
          </p:cNvSpPr>
          <p:nvPr/>
        </p:nvSpPr>
        <p:spPr>
          <a:xfrm>
            <a:off x="9661848" y="2245298"/>
            <a:ext cx="2744451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추가검사필요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AB0C68-CC23-F24D-0B46-E7E0E2F026E9}"/>
              </a:ext>
            </a:extLst>
          </p:cNvPr>
          <p:cNvCxnSpPr>
            <a:cxnSpLocks/>
          </p:cNvCxnSpPr>
          <p:nvPr/>
        </p:nvCxnSpPr>
        <p:spPr>
          <a:xfrm>
            <a:off x="9453940" y="1848784"/>
            <a:ext cx="47172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DAC07B-D46D-9FE8-F347-324AAB3D40F3}"/>
              </a:ext>
            </a:extLst>
          </p:cNvPr>
          <p:cNvCxnSpPr>
            <a:cxnSpLocks/>
          </p:cNvCxnSpPr>
          <p:nvPr/>
        </p:nvCxnSpPr>
        <p:spPr>
          <a:xfrm flipV="1">
            <a:off x="9453940" y="2605813"/>
            <a:ext cx="596394" cy="171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67D0F-92E6-C081-7CFE-F53CEE305508}"/>
              </a:ext>
            </a:extLst>
          </p:cNvPr>
          <p:cNvCxnSpPr>
            <a:cxnSpLocks/>
          </p:cNvCxnSpPr>
          <p:nvPr/>
        </p:nvCxnSpPr>
        <p:spPr>
          <a:xfrm flipV="1">
            <a:off x="9453940" y="3417563"/>
            <a:ext cx="562014" cy="1143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16445B6-09B9-2CD6-CBE6-2A85F5B3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74" y="1006248"/>
            <a:ext cx="3407257" cy="41945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5A982E-B1B1-D515-E28D-8D1BDF54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04" y="1297790"/>
            <a:ext cx="3122327" cy="31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55C5-D041-4785-9EAC-E95B7B9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487" y="6135570"/>
            <a:ext cx="2743200" cy="365125"/>
          </a:xfrm>
        </p:spPr>
        <p:txBody>
          <a:bodyPr/>
          <a:lstStyle/>
          <a:p>
            <a:fld id="{6BED4129-E0EE-4439-B8DD-F295A669C107}" type="slidenum">
              <a:rPr lang="en-US" sz="4000" smtClean="0">
                <a:solidFill>
                  <a:schemeClr val="bg1"/>
                </a:solidFill>
              </a:rPr>
              <a:t>2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4793224" y="357305"/>
            <a:ext cx="5187745" cy="346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의의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F55144-4D07-4A85-3EFE-73866371B4EC}"/>
              </a:ext>
            </a:extLst>
          </p:cNvPr>
          <p:cNvSpPr txBox="1">
            <a:spLocks/>
          </p:cNvSpPr>
          <p:nvPr/>
        </p:nvSpPr>
        <p:spPr>
          <a:xfrm>
            <a:off x="165237" y="3657596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성능을 높힌 인공지능 원천 기술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CEF29E-A734-B6D0-7B5E-1FD25FF284EF}"/>
              </a:ext>
            </a:extLst>
          </p:cNvPr>
          <p:cNvSpPr txBox="1">
            <a:spLocks/>
          </p:cNvSpPr>
          <p:nvPr/>
        </p:nvSpPr>
        <p:spPr>
          <a:xfrm>
            <a:off x="165237" y="1394374"/>
            <a:ext cx="10689576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정확도 높은 머신러닝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서포트 벡터 머신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519262-C71D-9DD2-54D7-BE30202B1ED9}"/>
              </a:ext>
            </a:extLst>
          </p:cNvPr>
          <p:cNvSpPr txBox="1">
            <a:spLocks/>
          </p:cNvSpPr>
          <p:nvPr/>
        </p:nvSpPr>
        <p:spPr>
          <a:xfrm>
            <a:off x="165237" y="2537097"/>
            <a:ext cx="11810450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전처리 기술 개발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 분류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4A1AF5D-2CE3-8001-661E-38E9E5D61937}"/>
              </a:ext>
            </a:extLst>
          </p:cNvPr>
          <p:cNvSpPr txBox="1">
            <a:spLocks/>
          </p:cNvSpPr>
          <p:nvPr/>
        </p:nvSpPr>
        <p:spPr>
          <a:xfrm>
            <a:off x="165237" y="4711492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비침습 수단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 태아 이상 여부  정확히 예측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ECA3E-C2BC-F447-8513-A3BA805DB842}"/>
              </a:ext>
            </a:extLst>
          </p:cNvPr>
          <p:cNvSpPr txBox="1">
            <a:spLocks/>
          </p:cNvSpPr>
          <p:nvPr/>
        </p:nvSpPr>
        <p:spPr>
          <a:xfrm>
            <a:off x="577919" y="5541175"/>
            <a:ext cx="986421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비정상 태아가 비정상으로 예측될 확률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2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2F6B3-5F37-37CD-72CB-871772C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4" y="4021126"/>
            <a:ext cx="6962775" cy="23812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D4BF32-4898-E5C3-2B68-AAFB84445AE2}"/>
              </a:ext>
            </a:extLst>
          </p:cNvPr>
          <p:cNvSpPr txBox="1">
            <a:spLocks/>
          </p:cNvSpPr>
          <p:nvPr/>
        </p:nvSpPr>
        <p:spPr>
          <a:xfrm>
            <a:off x="3100246" y="208299"/>
            <a:ext cx="8148364" cy="294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진단 인공지능 기술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87BF01-9A67-3BAC-8272-2145BD808BDC}"/>
              </a:ext>
            </a:extLst>
          </p:cNvPr>
          <p:cNvSpPr txBox="1">
            <a:spLocks/>
          </p:cNvSpPr>
          <p:nvPr/>
        </p:nvSpPr>
        <p:spPr>
          <a:xfrm>
            <a:off x="141645" y="2857103"/>
            <a:ext cx="3296819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구별력 최대화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60AD87-AD82-9731-1AE2-99A8339B40A2}"/>
              </a:ext>
            </a:extLst>
          </p:cNvPr>
          <p:cNvSpPr/>
          <p:nvPr/>
        </p:nvSpPr>
        <p:spPr>
          <a:xfrm>
            <a:off x="4545556" y="1745268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AEF80-7E4E-CB6F-63C5-FF141B92FC1C}"/>
              </a:ext>
            </a:extLst>
          </p:cNvPr>
          <p:cNvSpPr/>
          <p:nvPr/>
        </p:nvSpPr>
        <p:spPr>
          <a:xfrm>
            <a:off x="6190746" y="1775973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9BB53-A720-7B48-3E06-280C1173D83E}"/>
              </a:ext>
            </a:extLst>
          </p:cNvPr>
          <p:cNvSpPr/>
          <p:nvPr/>
        </p:nvSpPr>
        <p:spPr>
          <a:xfrm>
            <a:off x="4964160" y="180028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2D2DAD-8F31-BDFE-96D4-204F35B824F9}"/>
              </a:ext>
            </a:extLst>
          </p:cNvPr>
          <p:cNvSpPr/>
          <p:nvPr/>
        </p:nvSpPr>
        <p:spPr>
          <a:xfrm>
            <a:off x="4702079" y="208817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2468A1-4C79-A805-C90D-A9E30B29B9F7}"/>
              </a:ext>
            </a:extLst>
          </p:cNvPr>
          <p:cNvSpPr/>
          <p:nvPr/>
        </p:nvSpPr>
        <p:spPr>
          <a:xfrm>
            <a:off x="5981445" y="208177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96717A-6E53-8FD8-0265-7C3974369DEB}"/>
              </a:ext>
            </a:extLst>
          </p:cNvPr>
          <p:cNvSpPr/>
          <p:nvPr/>
        </p:nvSpPr>
        <p:spPr>
          <a:xfrm>
            <a:off x="6362988" y="2108497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1284C-651E-6391-3AD9-C3DBEFEF1208}"/>
              </a:ext>
            </a:extLst>
          </p:cNvPr>
          <p:cNvSpPr/>
          <p:nvPr/>
        </p:nvSpPr>
        <p:spPr>
          <a:xfrm>
            <a:off x="8130962" y="1762877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8578B-78F9-397A-205D-17E88D2959D7}"/>
              </a:ext>
            </a:extLst>
          </p:cNvPr>
          <p:cNvSpPr/>
          <p:nvPr/>
        </p:nvSpPr>
        <p:spPr>
          <a:xfrm>
            <a:off x="8335327" y="1536403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178F07-7859-7F2D-E953-0F8BD192A18D}"/>
              </a:ext>
            </a:extLst>
          </p:cNvPr>
          <p:cNvSpPr/>
          <p:nvPr/>
        </p:nvSpPr>
        <p:spPr>
          <a:xfrm>
            <a:off x="8587736" y="1786311"/>
            <a:ext cx="156523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19E7DE-A7D7-45E4-9394-250E79C7AEAA}"/>
              </a:ext>
            </a:extLst>
          </p:cNvPr>
          <p:cNvSpPr/>
          <p:nvPr/>
        </p:nvSpPr>
        <p:spPr>
          <a:xfrm>
            <a:off x="9109650" y="1796851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CF61ED-F883-F5B4-B37A-4BE34B56E903}"/>
              </a:ext>
            </a:extLst>
          </p:cNvPr>
          <p:cNvSpPr/>
          <p:nvPr/>
        </p:nvSpPr>
        <p:spPr>
          <a:xfrm>
            <a:off x="8804617" y="1556930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EA8D62-C6DC-30C3-9DD9-17ECFC0367D9}"/>
              </a:ext>
            </a:extLst>
          </p:cNvPr>
          <p:cNvSpPr/>
          <p:nvPr/>
        </p:nvSpPr>
        <p:spPr>
          <a:xfrm>
            <a:off x="8491850" y="2013244"/>
            <a:ext cx="156523" cy="1714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81A5DE4-658C-6DB3-0220-50FB33AEA81F}"/>
              </a:ext>
            </a:extLst>
          </p:cNvPr>
          <p:cNvSpPr txBox="1">
            <a:spLocks/>
          </p:cNvSpPr>
          <p:nvPr/>
        </p:nvSpPr>
        <p:spPr>
          <a:xfrm>
            <a:off x="4048980" y="2225119"/>
            <a:ext cx="3018149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long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1D58B3E-6A29-EB7A-324D-77480E85E9E1}"/>
              </a:ext>
            </a:extLst>
          </p:cNvPr>
          <p:cNvSpPr txBox="1">
            <a:spLocks/>
          </p:cNvSpPr>
          <p:nvPr/>
        </p:nvSpPr>
        <p:spPr>
          <a:xfrm>
            <a:off x="7108451" y="2184693"/>
            <a:ext cx="3155618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2 classes is short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0EB930-163B-699B-70AE-9BFA09A0F6F0}"/>
              </a:ext>
            </a:extLst>
          </p:cNvPr>
          <p:cNvSpPr/>
          <p:nvPr/>
        </p:nvSpPr>
        <p:spPr>
          <a:xfrm>
            <a:off x="3980245" y="1470582"/>
            <a:ext cx="3086884" cy="1125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673548-1192-57D6-4CAC-844551ADB0D7}"/>
              </a:ext>
            </a:extLst>
          </p:cNvPr>
          <p:cNvSpPr/>
          <p:nvPr/>
        </p:nvSpPr>
        <p:spPr>
          <a:xfrm>
            <a:off x="7122555" y="1493464"/>
            <a:ext cx="3086884" cy="1099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8E7F1BE-55E3-F97D-5F13-C76276BB11A0}"/>
              </a:ext>
            </a:extLst>
          </p:cNvPr>
          <p:cNvSpPr txBox="1">
            <a:spLocks/>
          </p:cNvSpPr>
          <p:nvPr/>
        </p:nvSpPr>
        <p:spPr>
          <a:xfrm>
            <a:off x="3981255" y="1489830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FC28D917-E412-1B84-6689-AA59D9273EDF}"/>
              </a:ext>
            </a:extLst>
          </p:cNvPr>
          <p:cNvSpPr txBox="1">
            <a:spLocks/>
          </p:cNvSpPr>
          <p:nvPr/>
        </p:nvSpPr>
        <p:spPr>
          <a:xfrm>
            <a:off x="7102673" y="1499448"/>
            <a:ext cx="1178024" cy="37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#2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0F9B539-9384-E255-E410-5F6594B39A1B}"/>
              </a:ext>
            </a:extLst>
          </p:cNvPr>
          <p:cNvSpPr txBox="1">
            <a:spLocks/>
          </p:cNvSpPr>
          <p:nvPr/>
        </p:nvSpPr>
        <p:spPr>
          <a:xfrm>
            <a:off x="625354" y="6369076"/>
            <a:ext cx="1072844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향상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복잡도 감소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속도  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에너지  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D91B85-7C2E-935F-911C-F42AB87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28" y="3787635"/>
            <a:ext cx="2826616" cy="19775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FD7FEC-367F-211E-DF8D-3F93855A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323" y="3795651"/>
            <a:ext cx="2155156" cy="19799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A85DC69-76A8-22B7-9E2C-2FA6136B9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857" y="735015"/>
            <a:ext cx="1837328" cy="2135275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203D60F2-9848-ACC7-9B46-50A990D87B01}"/>
              </a:ext>
            </a:extLst>
          </p:cNvPr>
          <p:cNvSpPr txBox="1">
            <a:spLocks/>
          </p:cNvSpPr>
          <p:nvPr/>
        </p:nvSpPr>
        <p:spPr>
          <a:xfrm>
            <a:off x="-60200" y="805830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 샘플 분류에 집중하는 학습 효과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F809616-BA59-4704-01FE-CCA8C114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98" y="1542955"/>
            <a:ext cx="3517168" cy="13097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78D8BC-1CD8-B72D-435C-4D6C55ABF991}"/>
              </a:ext>
            </a:extLst>
          </p:cNvPr>
          <p:cNvSpPr txBox="1">
            <a:spLocks/>
          </p:cNvSpPr>
          <p:nvPr/>
        </p:nvSpPr>
        <p:spPr>
          <a:xfrm>
            <a:off x="-60200" y="3448321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목표의 특징 인식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 클래스 해상도 줄임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B3C6A4-3AD3-DB78-C0BD-C8A62F0490BE}"/>
              </a:ext>
            </a:extLst>
          </p:cNvPr>
          <p:cNvSpPr txBox="1">
            <a:spLocks/>
          </p:cNvSpPr>
          <p:nvPr/>
        </p:nvSpPr>
        <p:spPr>
          <a:xfrm>
            <a:off x="3436854" y="2572194"/>
            <a:ext cx="413552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순위 특징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 거리</a:t>
            </a:r>
            <a:r>
              <a:rPr lang="en-US" altLang="ko-KR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4CD0F2-DB73-E138-5484-AD17F658D886}"/>
              </a:ext>
            </a:extLst>
          </p:cNvPr>
          <p:cNvSpPr/>
          <p:nvPr/>
        </p:nvSpPr>
        <p:spPr>
          <a:xfrm>
            <a:off x="414991" y="3065250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89AD31-4A1C-528D-5119-B25DEB0F5DBA}"/>
              </a:ext>
            </a:extLst>
          </p:cNvPr>
          <p:cNvSpPr/>
          <p:nvPr/>
        </p:nvSpPr>
        <p:spPr>
          <a:xfrm>
            <a:off x="307430" y="6494668"/>
            <a:ext cx="341093" cy="19116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E15472-7787-F1A7-B918-98804DB5DD44}"/>
              </a:ext>
            </a:extLst>
          </p:cNvPr>
          <p:cNvSpPr/>
          <p:nvPr/>
        </p:nvSpPr>
        <p:spPr>
          <a:xfrm>
            <a:off x="3928141" y="1428473"/>
            <a:ext cx="3194414" cy="1682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9CDE68-54A5-CC1D-02EE-6849363BFDE4}"/>
              </a:ext>
            </a:extLst>
          </p:cNvPr>
          <p:cNvSpPr txBox="1">
            <a:spLocks/>
          </p:cNvSpPr>
          <p:nvPr/>
        </p:nvSpPr>
        <p:spPr>
          <a:xfrm>
            <a:off x="3436854" y="4437958"/>
            <a:ext cx="128853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개수</a:t>
            </a:r>
            <a:endParaRPr lang="en-US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vs.5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8A9388F-47C6-7F21-8987-9FEC5C36AC3D}"/>
              </a:ext>
            </a:extLst>
          </p:cNvPr>
          <p:cNvSpPr txBox="1">
            <a:spLocks/>
          </p:cNvSpPr>
          <p:nvPr/>
        </p:nvSpPr>
        <p:spPr>
          <a:xfrm>
            <a:off x="8511923" y="5888990"/>
            <a:ext cx="2978241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눈과 유사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AB333C-B563-463B-1898-3CD601298760}"/>
              </a:ext>
            </a:extLst>
          </p:cNvPr>
          <p:cNvSpPr txBox="1">
            <a:spLocks/>
          </p:cNvSpPr>
          <p:nvPr/>
        </p:nvSpPr>
        <p:spPr>
          <a:xfrm>
            <a:off x="8421878" y="2919430"/>
            <a:ext cx="2445706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뇌와 유사</a:t>
            </a:r>
            <a:endParaRPr 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7807D4-0CFB-F9C2-6619-FC48556554A0}"/>
              </a:ext>
            </a:extLst>
          </p:cNvPr>
          <p:cNvCxnSpPr>
            <a:cxnSpLocks/>
          </p:cNvCxnSpPr>
          <p:nvPr/>
        </p:nvCxnSpPr>
        <p:spPr>
          <a:xfrm flipV="1">
            <a:off x="5008296" y="6402376"/>
            <a:ext cx="0" cy="397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8A096C-E5F6-61A6-F1F4-9F6E8BBA4101}"/>
              </a:ext>
            </a:extLst>
          </p:cNvPr>
          <p:cNvCxnSpPr>
            <a:cxnSpLocks/>
          </p:cNvCxnSpPr>
          <p:nvPr/>
        </p:nvCxnSpPr>
        <p:spPr>
          <a:xfrm>
            <a:off x="6346029" y="6448657"/>
            <a:ext cx="0" cy="3513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05B10-215E-4EDD-A054-7D041968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4" y="2198007"/>
            <a:ext cx="11586871" cy="45316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92BE50-223D-4F3E-AF42-0D03CAE992E3}"/>
              </a:ext>
            </a:extLst>
          </p:cNvPr>
          <p:cNvSpPr txBox="1">
            <a:spLocks/>
          </p:cNvSpPr>
          <p:nvPr/>
        </p:nvSpPr>
        <p:spPr>
          <a:xfrm>
            <a:off x="3707872" y="264570"/>
            <a:ext cx="8084788" cy="541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흐름도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982BD-9162-4339-93D4-866FBA223B1B}"/>
              </a:ext>
            </a:extLst>
          </p:cNvPr>
          <p:cNvSpPr txBox="1">
            <a:spLocks/>
          </p:cNvSpPr>
          <p:nvPr/>
        </p:nvSpPr>
        <p:spPr>
          <a:xfrm>
            <a:off x="241334" y="1103384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데이터준비  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6A738-81B3-1540-B668-3167EAD1D7D7}"/>
              </a:ext>
            </a:extLst>
          </p:cNvPr>
          <p:cNvSpPr txBox="1">
            <a:spLocks/>
          </p:cNvSpPr>
          <p:nvPr/>
        </p:nvSpPr>
        <p:spPr>
          <a:xfrm>
            <a:off x="2023134" y="1309545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오분류샘플거리기반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특징선택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C03115-9323-EE43-7A1F-095817D47E11}"/>
              </a:ext>
            </a:extLst>
          </p:cNvPr>
          <p:cNvSpPr txBox="1">
            <a:spLocks/>
          </p:cNvSpPr>
          <p:nvPr/>
        </p:nvSpPr>
        <p:spPr>
          <a:xfrm>
            <a:off x="3934657" y="1185713"/>
            <a:ext cx="1975612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클러스터링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군집수 조정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8E0410-ADFB-F3E4-4617-348E4680AE64}"/>
              </a:ext>
            </a:extLst>
          </p:cNvPr>
          <p:cNvSpPr txBox="1">
            <a:spLocks/>
          </p:cNvSpPr>
          <p:nvPr/>
        </p:nvSpPr>
        <p:spPr>
          <a:xfrm>
            <a:off x="6156271" y="1228987"/>
            <a:ext cx="1747333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추출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6E82AD-214A-3A7B-2F16-D7ACABA48015}"/>
              </a:ext>
            </a:extLst>
          </p:cNvPr>
          <p:cNvSpPr txBox="1">
            <a:spLocks/>
          </p:cNvSpPr>
          <p:nvPr/>
        </p:nvSpPr>
        <p:spPr>
          <a:xfrm>
            <a:off x="8149606" y="1267923"/>
            <a:ext cx="1585454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전용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4CAC4E-C2F2-7118-DE7C-07112D9B4CC9}"/>
              </a:ext>
            </a:extLst>
          </p:cNvPr>
          <p:cNvSpPr txBox="1">
            <a:spLocks/>
          </p:cNvSpPr>
          <p:nvPr/>
        </p:nvSpPr>
        <p:spPr>
          <a:xfrm>
            <a:off x="9847953" y="1420689"/>
            <a:ext cx="2270322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분석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64E3F9E-10C8-3440-DAFB-3D7CAB6A91F8}"/>
              </a:ext>
            </a:extLst>
          </p:cNvPr>
          <p:cNvSpPr/>
          <p:nvPr/>
        </p:nvSpPr>
        <p:spPr>
          <a:xfrm>
            <a:off x="1872071" y="1281206"/>
            <a:ext cx="244134" cy="4085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83E1D7-6DA9-1E08-B289-A62E0C216AAE}"/>
              </a:ext>
            </a:extLst>
          </p:cNvPr>
          <p:cNvSpPr/>
          <p:nvPr/>
        </p:nvSpPr>
        <p:spPr>
          <a:xfrm>
            <a:off x="3707872" y="1330693"/>
            <a:ext cx="244134" cy="4085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A451B1D-BFF7-5897-EE3F-5B927FCD781B}"/>
              </a:ext>
            </a:extLst>
          </p:cNvPr>
          <p:cNvSpPr/>
          <p:nvPr/>
        </p:nvSpPr>
        <p:spPr>
          <a:xfrm>
            <a:off x="5851866" y="1291079"/>
            <a:ext cx="244134" cy="4085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DACE02-6430-D5B2-CD2F-EE9C2D9E9242}"/>
              </a:ext>
            </a:extLst>
          </p:cNvPr>
          <p:cNvSpPr/>
          <p:nvPr/>
        </p:nvSpPr>
        <p:spPr>
          <a:xfrm>
            <a:off x="7781537" y="1319361"/>
            <a:ext cx="244134" cy="4085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AE15BB-FC24-0260-E54D-3C5BA8219F61}"/>
              </a:ext>
            </a:extLst>
          </p:cNvPr>
          <p:cNvSpPr/>
          <p:nvPr/>
        </p:nvSpPr>
        <p:spPr>
          <a:xfrm>
            <a:off x="9851690" y="1291079"/>
            <a:ext cx="244134" cy="408575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BF2076-FAA6-3AA5-FF1E-390550A4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30" y="1171910"/>
            <a:ext cx="6195252" cy="49418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EC1DE4-D818-A28A-D66A-8947404A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11" y="4704189"/>
            <a:ext cx="2345850" cy="8313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D72D22-F77B-0BB8-D0E5-F31177E6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00" y="4613121"/>
            <a:ext cx="2503874" cy="83131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6310ECF-3C77-4FA9-A2E2-E7387A0D6F5A}"/>
              </a:ext>
            </a:extLst>
          </p:cNvPr>
          <p:cNvSpPr txBox="1">
            <a:spLocks/>
          </p:cNvSpPr>
          <p:nvPr/>
        </p:nvSpPr>
        <p:spPr>
          <a:xfrm>
            <a:off x="769828" y="263983"/>
            <a:ext cx="8092802" cy="468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연구와 비교 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33FA7F-4645-4370-AF1B-31DC8E948FD6}"/>
              </a:ext>
            </a:extLst>
          </p:cNvPr>
          <p:cNvSpPr txBox="1">
            <a:spLocks/>
          </p:cNvSpPr>
          <p:nvPr/>
        </p:nvSpPr>
        <p:spPr>
          <a:xfrm>
            <a:off x="8862630" y="1878988"/>
            <a:ext cx="2913697" cy="2798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6.9% </a:t>
            </a:r>
            <a:endParaRPr lang="en-US" altLang="ko-K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0.216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특이도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0.026</a:t>
            </a:r>
            <a:endParaRPr lang="en-US" altLang="ko-K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DCFBCB-7E82-EB55-C8CE-076755FCF7F1}"/>
              </a:ext>
            </a:extLst>
          </p:cNvPr>
          <p:cNvSpPr txBox="1">
            <a:spLocks/>
          </p:cNvSpPr>
          <p:nvPr/>
        </p:nvSpPr>
        <p:spPr>
          <a:xfrm>
            <a:off x="3112503" y="4789625"/>
            <a:ext cx="2666740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연구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954871-7DA5-804F-05A5-94FB36B0CEDC}"/>
              </a:ext>
            </a:extLst>
          </p:cNvPr>
          <p:cNvSpPr txBox="1">
            <a:spLocks/>
          </p:cNvSpPr>
          <p:nvPr/>
        </p:nvSpPr>
        <p:spPr>
          <a:xfrm>
            <a:off x="5889658" y="4710875"/>
            <a:ext cx="3123758" cy="460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기술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A56477-7C9D-6351-D9A4-0D4CACDF682C}"/>
              </a:ext>
            </a:extLst>
          </p:cNvPr>
          <p:cNvSpPr txBox="1">
            <a:spLocks/>
          </p:cNvSpPr>
          <p:nvPr/>
        </p:nvSpPr>
        <p:spPr>
          <a:xfrm>
            <a:off x="5779243" y="334408"/>
            <a:ext cx="4985336" cy="46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 구조</a:t>
            </a: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이진결정트리</a:t>
            </a: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vs.  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전용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9ADFD-C77D-7E0E-12FF-092C9AD68B77}"/>
              </a:ext>
            </a:extLst>
          </p:cNvPr>
          <p:cNvCxnSpPr>
            <a:cxnSpLocks/>
          </p:cNvCxnSpPr>
          <p:nvPr/>
        </p:nvCxnSpPr>
        <p:spPr>
          <a:xfrm flipV="1">
            <a:off x="11739196" y="2167992"/>
            <a:ext cx="0" cy="4799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9D1C0-DB6E-D182-69A6-121AD1B5355C}"/>
              </a:ext>
            </a:extLst>
          </p:cNvPr>
          <p:cNvCxnSpPr>
            <a:cxnSpLocks/>
          </p:cNvCxnSpPr>
          <p:nvPr/>
        </p:nvCxnSpPr>
        <p:spPr>
          <a:xfrm flipV="1">
            <a:off x="11739196" y="3038135"/>
            <a:ext cx="0" cy="4799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496AEC-62DB-AECD-D489-E2A1C111F693}"/>
              </a:ext>
            </a:extLst>
          </p:cNvPr>
          <p:cNvCxnSpPr>
            <a:cxnSpLocks/>
          </p:cNvCxnSpPr>
          <p:nvPr/>
        </p:nvCxnSpPr>
        <p:spPr>
          <a:xfrm flipV="1">
            <a:off x="11755341" y="4028138"/>
            <a:ext cx="0" cy="4799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7E9ED1-54D3-AE5B-DF3A-22A21C37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82" y="5806646"/>
            <a:ext cx="9397458" cy="8054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AEDDA7-9A75-5340-29A1-CEBC8C816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132" y="5806646"/>
            <a:ext cx="2664637" cy="735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3487CA-7A52-2CB8-29CE-EA975065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679" y="5872363"/>
            <a:ext cx="2368485" cy="6693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CBCFC9-173F-7649-7500-CA6EF3CA7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2565" y="5798310"/>
            <a:ext cx="2503875" cy="7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FCE8-CBE1-529B-016A-468D269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4129-E0EE-4439-B8DD-F295A669C1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C917-1C14-B7F8-0E77-CF851817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96" y="1042165"/>
            <a:ext cx="3387597" cy="240648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620249-3CEF-2253-C13F-CF9CF9995E51}"/>
              </a:ext>
            </a:extLst>
          </p:cNvPr>
          <p:cNvSpPr txBox="1">
            <a:spLocks/>
          </p:cNvSpPr>
          <p:nvPr/>
        </p:nvSpPr>
        <p:spPr>
          <a:xfrm>
            <a:off x="6994796" y="3528608"/>
            <a:ext cx="1575552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선택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085D501-CC92-2140-BA37-5853586EE476}"/>
              </a:ext>
            </a:extLst>
          </p:cNvPr>
          <p:cNvSpPr txBox="1">
            <a:spLocks/>
          </p:cNvSpPr>
          <p:nvPr/>
        </p:nvSpPr>
        <p:spPr>
          <a:xfrm>
            <a:off x="8956694" y="3482173"/>
            <a:ext cx="1575552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추출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EC837-6EBE-62DC-D2A7-172D6817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1" y="1269768"/>
            <a:ext cx="4687275" cy="29040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B72D3A-046B-851D-1DAB-FC95648A2979}"/>
              </a:ext>
            </a:extLst>
          </p:cNvPr>
          <p:cNvSpPr txBox="1">
            <a:spLocks/>
          </p:cNvSpPr>
          <p:nvPr/>
        </p:nvSpPr>
        <p:spPr>
          <a:xfrm>
            <a:off x="2021818" y="452122"/>
            <a:ext cx="8148364" cy="294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53227A-47FE-DBC0-5717-2AC85E4A4D44}"/>
              </a:ext>
            </a:extLst>
          </p:cNvPr>
          <p:cNvSpPr txBox="1">
            <a:spLocks/>
          </p:cNvSpPr>
          <p:nvPr/>
        </p:nvSpPr>
        <p:spPr>
          <a:xfrm>
            <a:off x="6041923" y="318758"/>
            <a:ext cx="620053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 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서포트벡터머신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1FAABE9-E64D-26DA-493C-586E5F628EF8}"/>
              </a:ext>
            </a:extLst>
          </p:cNvPr>
          <p:cNvSpPr txBox="1">
            <a:spLocks/>
          </p:cNvSpPr>
          <p:nvPr/>
        </p:nvSpPr>
        <p:spPr>
          <a:xfrm>
            <a:off x="2198997" y="4303563"/>
            <a:ext cx="1575552" cy="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 추출</a:t>
            </a:r>
            <a:endParaRPr 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E5A4E9-1FE5-55EC-DD69-23C097016A3D}"/>
              </a:ext>
            </a:extLst>
          </p:cNvPr>
          <p:cNvSpPr txBox="1">
            <a:spLocks/>
          </p:cNvSpPr>
          <p:nvPr/>
        </p:nvSpPr>
        <p:spPr>
          <a:xfrm>
            <a:off x="6901687" y="4990508"/>
            <a:ext cx="4110014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향상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복잡도 감소</a:t>
            </a: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 단축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B84BA3-FC4F-9A53-6E51-45DB320FB205}"/>
              </a:ext>
            </a:extLst>
          </p:cNvPr>
          <p:cNvSpPr txBox="1">
            <a:spLocks/>
          </p:cNvSpPr>
          <p:nvPr/>
        </p:nvSpPr>
        <p:spPr>
          <a:xfrm>
            <a:off x="1409826" y="5257543"/>
            <a:ext cx="4110014" cy="67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고성능 컴퓨팅 필요</a:t>
            </a:r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(GPU)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ED2BB9-10A7-A7DA-2506-0C978AC90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636" y="2074966"/>
            <a:ext cx="781601" cy="5670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D0E6A4-7DF1-3F4C-054A-75F01406076F}"/>
              </a:ext>
            </a:extLst>
          </p:cNvPr>
          <p:cNvCxnSpPr>
            <a:cxnSpLocks/>
          </p:cNvCxnSpPr>
          <p:nvPr/>
        </p:nvCxnSpPr>
        <p:spPr>
          <a:xfrm>
            <a:off x="10617556" y="2404783"/>
            <a:ext cx="39414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ADF24C4-54A3-113C-481D-B5310CAFFD8E}"/>
              </a:ext>
            </a:extLst>
          </p:cNvPr>
          <p:cNvSpPr txBox="1">
            <a:spLocks/>
          </p:cNvSpPr>
          <p:nvPr/>
        </p:nvSpPr>
        <p:spPr>
          <a:xfrm>
            <a:off x="5544455" y="3448650"/>
            <a:ext cx="1103090" cy="47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C99B9F-2CE4-771A-787E-BB60E1097820}"/>
              </a:ext>
            </a:extLst>
          </p:cNvPr>
          <p:cNvSpPr txBox="1">
            <a:spLocks/>
          </p:cNvSpPr>
          <p:nvPr/>
        </p:nvSpPr>
        <p:spPr>
          <a:xfrm>
            <a:off x="4266180" y="492154"/>
            <a:ext cx="5497461" cy="387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기대 효과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E87F56-4305-FA15-7B84-B1C6084598C4}"/>
              </a:ext>
            </a:extLst>
          </p:cNvPr>
          <p:cNvSpPr txBox="1">
            <a:spLocks/>
          </p:cNvSpPr>
          <p:nvPr/>
        </p:nvSpPr>
        <p:spPr>
          <a:xfrm>
            <a:off x="477002" y="1869415"/>
            <a:ext cx="8991464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컴퓨팅자원 절감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시간단축</a:t>
            </a:r>
            <a:endParaRPr lang="en-US" altLang="ko-K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484BC4-EB52-70AC-953B-183BB904DCB8}"/>
              </a:ext>
            </a:extLst>
          </p:cNvPr>
          <p:cNvSpPr txBox="1">
            <a:spLocks/>
          </p:cNvSpPr>
          <p:nvPr/>
        </p:nvSpPr>
        <p:spPr>
          <a:xfrm>
            <a:off x="553339" y="2586298"/>
            <a:ext cx="11085322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대용량 데이터에 적용 가능 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18EF45-F4A5-E7B0-56BA-5E8F40D3C0DD}"/>
              </a:ext>
            </a:extLst>
          </p:cNvPr>
          <p:cNvSpPr txBox="1">
            <a:spLocks/>
          </p:cNvSpPr>
          <p:nvPr/>
        </p:nvSpPr>
        <p:spPr>
          <a:xfrm>
            <a:off x="477001" y="4855978"/>
            <a:ext cx="1202676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산모의 자가진단 기기로 상용화 예정</a:t>
            </a:r>
            <a:endParaRPr lang="en-US" altLang="ko-K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6AF3E-347F-8F5D-0885-C32691908F90}"/>
              </a:ext>
            </a:extLst>
          </p:cNvPr>
          <p:cNvSpPr txBox="1">
            <a:spLocks/>
          </p:cNvSpPr>
          <p:nvPr/>
        </p:nvSpPr>
        <p:spPr>
          <a:xfrm>
            <a:off x="553339" y="3721138"/>
            <a:ext cx="6594221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사물인터넷에 활용 가능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B5DA2E-B8F7-F5D2-3C2A-CACBBAD41CB7}"/>
              </a:ext>
            </a:extLst>
          </p:cNvPr>
          <p:cNvSpPr txBox="1">
            <a:spLocks/>
          </p:cNvSpPr>
          <p:nvPr/>
        </p:nvSpPr>
        <p:spPr>
          <a:xfrm>
            <a:off x="675397" y="5854215"/>
            <a:ext cx="11074643" cy="56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분류 문제 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인공지능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과학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의학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 활용 가능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16357</TotalTime>
  <Words>242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Jinpyo Lee</dc:creator>
  <cp:lastModifiedBy>Jinpyo Lee</cp:lastModifiedBy>
  <cp:revision>2399</cp:revision>
  <cp:lastPrinted>2019-04-25T14:45:33Z</cp:lastPrinted>
  <dcterms:created xsi:type="dcterms:W3CDTF">2018-10-03T17:27:50Z</dcterms:created>
  <dcterms:modified xsi:type="dcterms:W3CDTF">2022-09-20T17:16:55Z</dcterms:modified>
</cp:coreProperties>
</file>