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07" r:id="rId2"/>
    <p:sldId id="1005" r:id="rId3"/>
    <p:sldId id="913" r:id="rId4"/>
    <p:sldId id="1003" r:id="rId5"/>
    <p:sldId id="1002" r:id="rId6"/>
    <p:sldId id="842" r:id="rId7"/>
    <p:sldId id="897" r:id="rId8"/>
    <p:sldId id="885" r:id="rId9"/>
    <p:sldId id="851" r:id="rId10"/>
    <p:sldId id="1004" r:id="rId11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5B7BD5-211D-4D00-9363-818DADF677DB}">
          <p14:sldIdLst>
            <p14:sldId id="907"/>
            <p14:sldId id="1005"/>
          </p14:sldIdLst>
        </p14:section>
        <p14:section name="Default Section" id="{9193EBAD-04DA-4832-87CC-F1622EBC0CEB}">
          <p14:sldIdLst>
            <p14:sldId id="913"/>
            <p14:sldId id="1003"/>
            <p14:sldId id="1002"/>
            <p14:sldId id="842"/>
            <p14:sldId id="897"/>
            <p14:sldId id="885"/>
            <p14:sldId id="851"/>
            <p14:sldId id="10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1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3E6013C-5BF4-4669-BE77-1DAF48BAB1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3317B71-9382-4387-81E6-45A6F8B9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A59D-DF7C-49EA-B525-B4D8E5F36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EE35-0720-4D67-8B34-D507435B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C6F0-4F2C-4330-8019-48724FAB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DB52-90F1-4A32-968B-B7FFBC38805C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E9E7-E4BE-4512-B816-D3142D33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BAD7-8EB5-4B03-B889-326484E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442F-803A-4FB9-BA53-672CD20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968EB-494E-404D-80A4-EA6F475B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E8BB-187C-4EE4-B503-63263F2C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99F-B340-4768-B012-C63CB2C2B26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5946-26BA-47A9-B296-90B3549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BEBC-524D-454D-B84C-34E4CC53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E9E9C-D223-4E01-AE4D-778C79560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B8B28-6FA5-4F90-B3B8-8CD2DC21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96DC-43A7-4D86-9F90-BB923A94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AFC2-3231-4C44-97E4-AC9AD0C0F7BB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6DCE-427F-483B-8997-7ED47B0A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7EA8-5AEF-4801-BC60-1D5E530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100D-28A6-42D8-BF97-7AE7C06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B53B-28A5-4302-83EF-87D17B28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94AE-1B18-4BC0-9497-45B637B9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333-0271-422D-83F3-AD61D35CE4E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1C89-0CC4-41C2-9A52-3E300752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CF63-6062-414A-B4B5-A1D635BD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13EB-8F17-4EE3-A4B1-34717161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48C0-F8FD-4867-B5FB-69DA4668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8932-A96C-4F54-A796-1F41CA8C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A01-CBAA-43DE-8C60-123CC335EA24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5408-7013-4C6C-BEEF-9C961AB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E198-4D2E-479F-8C13-98E54106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4205-F191-4129-99D6-4297C179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517-F72A-46C7-A6D6-427C2B55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666D-FB9A-427C-AD88-F009168F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74D5-C665-4972-A0EF-49EC308A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78B4-2476-4A55-B093-81B63A9FA63F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93774-9946-400A-AFD6-FD30C7B1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4964-CE3D-4D47-A4E3-ADEE3B92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4889-85B1-4949-A245-D2160A8E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6500-927D-4C2B-B0B4-491942D9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6F3F9-6E17-47A2-9C0C-D72F2E8F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83B2A-0A44-476F-8C6D-C32D85D6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1B498-89FA-4098-BCCC-B7471456C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F7111-E6A5-4C9D-AAFC-A92262F2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60FB-6D8A-43E9-BC3C-0350AA553434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7C136-81E5-4FF4-AE2C-03E5A5B3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2CB0E-ED1A-4546-B228-C7D74FE4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639B-0E69-4B33-80C6-E9F7E13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93B8E-46FE-476C-ACBA-B770E85D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C7F-69B5-4FB2-B3CF-B476E4D98FD4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2FA3-AB3A-4C4E-82E2-8CD94DBA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48-9EF9-4544-A900-63621378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E3DD1-D488-4B85-BCD6-39F6A068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36AE-EA08-4C9D-B555-35C956D4D48F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5F92-B404-441D-B880-D71F9256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2936-09A7-439C-8C69-83926384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237-5947-40D0-9A8A-749B0B80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B442-DC44-4056-97E8-25C6BC9B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F3F87-CD7A-46BB-B55C-D526865E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DF01B-6EA4-45A7-B5A2-DFAEE04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90F1-A786-4392-BC6F-A7DB2AB5A723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A84F-F4BD-4609-BB68-EDFBE61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9A8C-4DEC-40B4-A02D-F8DE1981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7007-BE9A-4F66-A4D7-419BA66C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15F16-F6C9-42B4-B9F6-7E6CF7F60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7FA8-93B7-4F7A-92CB-E7050F88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A5EB-D326-4CDF-BBDA-7E59F17D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86E-70F8-4A5F-BF2F-3C7EAFED3CFC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BFB75-C87B-4729-B3D8-ED50C91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CCC4-C13E-46E3-A9A9-4591D2E4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D3742-B9E9-4558-9301-D75EEEF8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EE8C-B11C-4303-B17E-3258E46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1AEF-9B70-4677-B8F6-3F4035F0C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CE16-3023-48B7-8B94-934F27C06F7C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3256-F3D0-45B9-AB01-81F88BD5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A97A-1FD5-421F-97EB-39D247143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A25AE-07AD-496C-9119-AB08931A2E36}"/>
              </a:ext>
            </a:extLst>
          </p:cNvPr>
          <p:cNvSpPr txBox="1">
            <a:spLocks/>
          </p:cNvSpPr>
          <p:nvPr/>
        </p:nvSpPr>
        <p:spPr>
          <a:xfrm>
            <a:off x="232982" y="4121478"/>
            <a:ext cx="12192000" cy="207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Boosted Feature Selection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Class Dedicated SVM and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Application in Fetal Health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74BE-24C2-48FD-B6CD-7EBE421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E788BC-D6B1-B223-C78E-46B83AE7DE4C}"/>
              </a:ext>
            </a:extLst>
          </p:cNvPr>
          <p:cNvSpPr txBox="1">
            <a:spLocks/>
          </p:cNvSpPr>
          <p:nvPr/>
        </p:nvSpPr>
        <p:spPr>
          <a:xfrm>
            <a:off x="232982" y="895227"/>
            <a:ext cx="12192000" cy="2072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연구논문제목</a:t>
            </a:r>
            <a:r>
              <a:rPr lang="en-US" altLang="ko-K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뉴욕주립대 빙햄턴대 박사논문</a:t>
            </a:r>
            <a:r>
              <a:rPr lang="en-US" altLang="ko-KR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오분류샘플 클래스간 최대거리 기반 특징 선택 </a:t>
            </a: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 서포트 벡터 머신</a:t>
            </a: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태아건강예측에의 적용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9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6AA2C4-62B7-4CF1-99DD-99D3D472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23" y="338371"/>
            <a:ext cx="7745744" cy="8307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브랜든 리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이진표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71024-C2C3-4B22-8432-AEFBD291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C3DE4E-1A34-4D86-BC06-93AAC75EFACB}"/>
              </a:ext>
            </a:extLst>
          </p:cNvPr>
          <p:cNvSpPr txBox="1">
            <a:spLocks/>
          </p:cNvSpPr>
          <p:nvPr/>
        </p:nvSpPr>
        <p:spPr>
          <a:xfrm>
            <a:off x="367018" y="2687666"/>
            <a:ext cx="11824981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뉴욕주립대 빙햄턴대 시스템 과학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산업공학 박사 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2DA807-793E-4FEA-B28D-F595145B3187}"/>
              </a:ext>
            </a:extLst>
          </p:cNvPr>
          <p:cNvSpPr txBox="1">
            <a:spLocks/>
          </p:cNvSpPr>
          <p:nvPr/>
        </p:nvSpPr>
        <p:spPr>
          <a:xfrm>
            <a:off x="367018" y="3518439"/>
            <a:ext cx="11568418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미시간대학교 산업경영공학 석사 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D42B27-7006-429B-ABDC-62964C119895}"/>
              </a:ext>
            </a:extLst>
          </p:cNvPr>
          <p:cNvSpPr txBox="1">
            <a:spLocks/>
          </p:cNvSpPr>
          <p:nvPr/>
        </p:nvSpPr>
        <p:spPr>
          <a:xfrm>
            <a:off x="367018" y="4302931"/>
            <a:ext cx="11813097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서울대학교 조선해양공학 학사 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790A6F-F708-47E3-8098-38F1096D3A89}"/>
              </a:ext>
            </a:extLst>
          </p:cNvPr>
          <p:cNvSpPr txBox="1">
            <a:spLocks/>
          </p:cNvSpPr>
          <p:nvPr/>
        </p:nvSpPr>
        <p:spPr>
          <a:xfrm>
            <a:off x="367019" y="1880407"/>
            <a:ext cx="11824981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어번 대학교 몽고메리 분교 컴퓨터과학정보시스템 교수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(2021-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A97DC9-5FFE-F360-2E43-B3A5B9A3D8B2}"/>
              </a:ext>
            </a:extLst>
          </p:cNvPr>
          <p:cNvSpPr txBox="1">
            <a:spLocks/>
          </p:cNvSpPr>
          <p:nvPr/>
        </p:nvSpPr>
        <p:spPr>
          <a:xfrm>
            <a:off x="367018" y="5103969"/>
            <a:ext cx="11568418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한국 국적 美 영주권자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B6BC5A-3623-A002-974D-D5AFC27BF7B6}"/>
              </a:ext>
            </a:extLst>
          </p:cNvPr>
          <p:cNvSpPr txBox="1">
            <a:spLocks/>
          </p:cNvSpPr>
          <p:nvPr/>
        </p:nvSpPr>
        <p:spPr>
          <a:xfrm>
            <a:off x="378903" y="5858726"/>
            <a:ext cx="11446079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1976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년생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55C5-D041-4785-9EAC-E95B7B9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99B9F-2CE4-771A-787E-BB60E1097820}"/>
              </a:ext>
            </a:extLst>
          </p:cNvPr>
          <p:cNvSpPr txBox="1">
            <a:spLocks/>
          </p:cNvSpPr>
          <p:nvPr/>
        </p:nvSpPr>
        <p:spPr>
          <a:xfrm>
            <a:off x="2048796" y="355467"/>
            <a:ext cx="8094407" cy="337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보도 자료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 의의 및 기대 효과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F55144-4D07-4A85-3EFE-73866371B4EC}"/>
              </a:ext>
            </a:extLst>
          </p:cNvPr>
          <p:cNvSpPr txBox="1">
            <a:spLocks/>
          </p:cNvSpPr>
          <p:nvPr/>
        </p:nvSpPr>
        <p:spPr>
          <a:xfrm>
            <a:off x="165237" y="2642518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응용기술이 아닌 알고리즘 성능을 높힌 인공지능 원천 기술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E87F56-4305-FA15-7B84-B1C6084598C4}"/>
              </a:ext>
            </a:extLst>
          </p:cNvPr>
          <p:cNvSpPr txBox="1">
            <a:spLocks/>
          </p:cNvSpPr>
          <p:nvPr/>
        </p:nvSpPr>
        <p:spPr>
          <a:xfrm>
            <a:off x="165236" y="3338001"/>
            <a:ext cx="12212619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비해 낮은 복잡도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저차원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컴퓨팅자원 절감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시간단축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임베디드에 활용 가능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CEF29E-A734-B6D0-7B5E-1FD25FF284EF}"/>
              </a:ext>
            </a:extLst>
          </p:cNvPr>
          <p:cNvSpPr txBox="1">
            <a:spLocks/>
          </p:cNvSpPr>
          <p:nvPr/>
        </p:nvSpPr>
        <p:spPr>
          <a:xfrm>
            <a:off x="165237" y="1199079"/>
            <a:ext cx="12212620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서포트 벡터 머신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 소련 과학자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Vapnik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개발한 정확도 높은 머신러닝 알고리즘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484BC4-EB52-70AC-953B-183BB904DCB8}"/>
              </a:ext>
            </a:extLst>
          </p:cNvPr>
          <p:cNvSpPr txBox="1">
            <a:spLocks/>
          </p:cNvSpPr>
          <p:nvPr/>
        </p:nvSpPr>
        <p:spPr>
          <a:xfrm>
            <a:off x="165237" y="4052280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 모든 비선형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 클래스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대용량 데이터에 확대 적용 가능 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519262-C71D-9DD2-54D7-BE30202B1ED9}"/>
              </a:ext>
            </a:extLst>
          </p:cNvPr>
          <p:cNvSpPr txBox="1">
            <a:spLocks/>
          </p:cNvSpPr>
          <p:nvPr/>
        </p:nvSpPr>
        <p:spPr>
          <a:xfrm>
            <a:off x="165237" y="1919765"/>
            <a:ext cx="11810450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 연구는 서포트 벡터 머신 전처리 기술 개발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 분류 구조 고안 적용 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A1AF5D-2CE3-8001-661E-38E9E5D61937}"/>
              </a:ext>
            </a:extLst>
          </p:cNvPr>
          <p:cNvSpPr txBox="1">
            <a:spLocks/>
          </p:cNvSpPr>
          <p:nvPr/>
        </p:nvSpPr>
        <p:spPr>
          <a:xfrm>
            <a:off x="165237" y="4711492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비침습 수단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센서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태아 질병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 여부  보다 정확 예측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98.3%),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오진감소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18EF45-F4A5-E7B0-56BA-5E8F40D3C0DD}"/>
              </a:ext>
            </a:extLst>
          </p:cNvPr>
          <p:cNvSpPr txBox="1">
            <a:spLocks/>
          </p:cNvSpPr>
          <p:nvPr/>
        </p:nvSpPr>
        <p:spPr>
          <a:xfrm>
            <a:off x="165237" y="6074995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특허출원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자가진단 기기로 상용화 예정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인공지능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의료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의학 분야  활용 가능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ECA3E-C2BC-F447-8513-A3BA805DB842}"/>
              </a:ext>
            </a:extLst>
          </p:cNvPr>
          <p:cNvSpPr txBox="1">
            <a:spLocks/>
          </p:cNvSpPr>
          <p:nvPr/>
        </p:nvSpPr>
        <p:spPr>
          <a:xfrm>
            <a:off x="722671" y="5401046"/>
            <a:ext cx="10527888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질병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 태아 상태가 질병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기형으로 예측될 확률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1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2F6B3-5F37-37CD-72CB-871772C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4" y="4021126"/>
            <a:ext cx="6962775" cy="2381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DD54-CDAE-32CB-B3D0-FDBB8572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D4BF32-4898-E5C3-2B68-AAFB84445AE2}"/>
              </a:ext>
            </a:extLst>
          </p:cNvPr>
          <p:cNvSpPr txBox="1">
            <a:spLocks/>
          </p:cNvSpPr>
          <p:nvPr/>
        </p:nvSpPr>
        <p:spPr>
          <a:xfrm>
            <a:off x="2164235" y="237219"/>
            <a:ext cx="8710551" cy="294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 건강 예측 인공지능 원천기술 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87BF01-9A67-3BAC-8272-2145BD808BDC}"/>
              </a:ext>
            </a:extLst>
          </p:cNvPr>
          <p:cNvSpPr txBox="1">
            <a:spLocks/>
          </p:cNvSpPr>
          <p:nvPr/>
        </p:nvSpPr>
        <p:spPr>
          <a:xfrm>
            <a:off x="201374" y="2975510"/>
            <a:ext cx="42047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선택 구별력 최대화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60AD87-AD82-9731-1AE2-99A8339B40A2}"/>
              </a:ext>
            </a:extLst>
          </p:cNvPr>
          <p:cNvSpPr/>
          <p:nvPr/>
        </p:nvSpPr>
        <p:spPr>
          <a:xfrm>
            <a:off x="4545556" y="1745268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AEF80-7E4E-CB6F-63C5-FF141B92FC1C}"/>
              </a:ext>
            </a:extLst>
          </p:cNvPr>
          <p:cNvSpPr/>
          <p:nvPr/>
        </p:nvSpPr>
        <p:spPr>
          <a:xfrm>
            <a:off x="6190746" y="1775973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9BB53-A720-7B48-3E06-280C1173D83E}"/>
              </a:ext>
            </a:extLst>
          </p:cNvPr>
          <p:cNvSpPr/>
          <p:nvPr/>
        </p:nvSpPr>
        <p:spPr>
          <a:xfrm>
            <a:off x="4964160" y="180028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2D2DAD-8F31-BDFE-96D4-204F35B824F9}"/>
              </a:ext>
            </a:extLst>
          </p:cNvPr>
          <p:cNvSpPr/>
          <p:nvPr/>
        </p:nvSpPr>
        <p:spPr>
          <a:xfrm>
            <a:off x="4702079" y="208817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2468A1-4C79-A805-C90D-A9E30B29B9F7}"/>
              </a:ext>
            </a:extLst>
          </p:cNvPr>
          <p:cNvSpPr/>
          <p:nvPr/>
        </p:nvSpPr>
        <p:spPr>
          <a:xfrm>
            <a:off x="5981445" y="208177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96717A-6E53-8FD8-0265-7C3974369DEB}"/>
              </a:ext>
            </a:extLst>
          </p:cNvPr>
          <p:cNvSpPr/>
          <p:nvPr/>
        </p:nvSpPr>
        <p:spPr>
          <a:xfrm>
            <a:off x="6362988" y="2108497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B1284C-651E-6391-3AD9-C3DBEFEF1208}"/>
              </a:ext>
            </a:extLst>
          </p:cNvPr>
          <p:cNvSpPr/>
          <p:nvPr/>
        </p:nvSpPr>
        <p:spPr>
          <a:xfrm>
            <a:off x="8130962" y="1762877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8578B-78F9-397A-205D-17E88D2959D7}"/>
              </a:ext>
            </a:extLst>
          </p:cNvPr>
          <p:cNvSpPr/>
          <p:nvPr/>
        </p:nvSpPr>
        <p:spPr>
          <a:xfrm>
            <a:off x="8335327" y="153640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178F07-7859-7F2D-E953-0F8BD192A18D}"/>
              </a:ext>
            </a:extLst>
          </p:cNvPr>
          <p:cNvSpPr/>
          <p:nvPr/>
        </p:nvSpPr>
        <p:spPr>
          <a:xfrm>
            <a:off x="8587736" y="178631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19E7DE-A7D7-45E4-9394-250E79C7AEAA}"/>
              </a:ext>
            </a:extLst>
          </p:cNvPr>
          <p:cNvSpPr/>
          <p:nvPr/>
        </p:nvSpPr>
        <p:spPr>
          <a:xfrm>
            <a:off x="9109650" y="1796851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CF61ED-F883-F5B4-B37A-4BE34B56E903}"/>
              </a:ext>
            </a:extLst>
          </p:cNvPr>
          <p:cNvSpPr/>
          <p:nvPr/>
        </p:nvSpPr>
        <p:spPr>
          <a:xfrm>
            <a:off x="8804617" y="1556930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EA8D62-C6DC-30C3-9DD9-17ECFC0367D9}"/>
              </a:ext>
            </a:extLst>
          </p:cNvPr>
          <p:cNvSpPr/>
          <p:nvPr/>
        </p:nvSpPr>
        <p:spPr>
          <a:xfrm>
            <a:off x="8491850" y="201324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81A5DE4-658C-6DB3-0220-50FB33AEA81F}"/>
              </a:ext>
            </a:extLst>
          </p:cNvPr>
          <p:cNvSpPr txBox="1">
            <a:spLocks/>
          </p:cNvSpPr>
          <p:nvPr/>
        </p:nvSpPr>
        <p:spPr>
          <a:xfrm>
            <a:off x="4048980" y="2225119"/>
            <a:ext cx="3018149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long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1D58B3E-6A29-EB7A-324D-77480E85E9E1}"/>
              </a:ext>
            </a:extLst>
          </p:cNvPr>
          <p:cNvSpPr txBox="1">
            <a:spLocks/>
          </p:cNvSpPr>
          <p:nvPr/>
        </p:nvSpPr>
        <p:spPr>
          <a:xfrm>
            <a:off x="7108451" y="2184693"/>
            <a:ext cx="3155618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short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0EB930-163B-699B-70AE-9BFA09A0F6F0}"/>
              </a:ext>
            </a:extLst>
          </p:cNvPr>
          <p:cNvSpPr/>
          <p:nvPr/>
        </p:nvSpPr>
        <p:spPr>
          <a:xfrm>
            <a:off x="3980245" y="1470582"/>
            <a:ext cx="3086884" cy="1125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673548-1192-57D6-4CAC-844551ADB0D7}"/>
              </a:ext>
            </a:extLst>
          </p:cNvPr>
          <p:cNvSpPr/>
          <p:nvPr/>
        </p:nvSpPr>
        <p:spPr>
          <a:xfrm>
            <a:off x="7122555" y="1493464"/>
            <a:ext cx="3086884" cy="1099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8E7F1BE-55E3-F97D-5F13-C76276BB11A0}"/>
              </a:ext>
            </a:extLst>
          </p:cNvPr>
          <p:cNvSpPr txBox="1">
            <a:spLocks/>
          </p:cNvSpPr>
          <p:nvPr/>
        </p:nvSpPr>
        <p:spPr>
          <a:xfrm>
            <a:off x="3981255" y="1489830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FC28D917-E412-1B84-6689-AA59D9273EDF}"/>
              </a:ext>
            </a:extLst>
          </p:cNvPr>
          <p:cNvSpPr txBox="1">
            <a:spLocks/>
          </p:cNvSpPr>
          <p:nvPr/>
        </p:nvSpPr>
        <p:spPr>
          <a:xfrm>
            <a:off x="7102673" y="1499448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#2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0F9B539-9384-E255-E410-5F6594B39A1B}"/>
              </a:ext>
            </a:extLst>
          </p:cNvPr>
          <p:cNvSpPr txBox="1">
            <a:spLocks/>
          </p:cNvSpPr>
          <p:nvPr/>
        </p:nvSpPr>
        <p:spPr>
          <a:xfrm>
            <a:off x="625354" y="6369076"/>
            <a:ext cx="10728446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향상 및 알고리즘 복잡도 감소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속도 향상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에너지 절약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FD91B85-7C2E-935F-911C-F42AB872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4458107"/>
            <a:ext cx="2409825" cy="16859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FD7FEC-367F-211E-DF8D-3F93855A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561" y="4458106"/>
            <a:ext cx="1835122" cy="16859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A85DC69-76A8-22B7-9E2C-2FA6136B9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657" y="862242"/>
            <a:ext cx="1740488" cy="2022731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203D60F2-9848-ACC7-9B46-50A990D87B01}"/>
              </a:ext>
            </a:extLst>
          </p:cNvPr>
          <p:cNvSpPr txBox="1">
            <a:spLocks/>
          </p:cNvSpPr>
          <p:nvPr/>
        </p:nvSpPr>
        <p:spPr>
          <a:xfrm>
            <a:off x="-60200" y="805830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 샘플 분류에 집중하는 학습 효과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F809616-BA59-4704-01FE-CCA8C1144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98" y="1542955"/>
            <a:ext cx="3517168" cy="13097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78D8BC-1CD8-B72D-435C-4D6C55ABF991}"/>
              </a:ext>
            </a:extLst>
          </p:cNvPr>
          <p:cNvSpPr txBox="1">
            <a:spLocks/>
          </p:cNvSpPr>
          <p:nvPr/>
        </p:nvSpPr>
        <p:spPr>
          <a:xfrm>
            <a:off x="-60200" y="3448321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목적 클래스 특징을 최대한 인식하고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 클래스는 해상도 줄여 힘 소모를 줄임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B3C6A4-3AD3-DB78-C0BD-C8A62F0490BE}"/>
              </a:ext>
            </a:extLst>
          </p:cNvPr>
          <p:cNvSpPr txBox="1">
            <a:spLocks/>
          </p:cNvSpPr>
          <p:nvPr/>
        </p:nvSpPr>
        <p:spPr>
          <a:xfrm>
            <a:off x="3436854" y="2572194"/>
            <a:ext cx="413552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 순위 특징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최대 거리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4CD0F2-DB73-E138-5484-AD17F658D886}"/>
              </a:ext>
            </a:extLst>
          </p:cNvPr>
          <p:cNvSpPr/>
          <p:nvPr/>
        </p:nvSpPr>
        <p:spPr>
          <a:xfrm>
            <a:off x="296715" y="3185647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89AD31-4A1C-528D-5119-B25DEB0F5DBA}"/>
              </a:ext>
            </a:extLst>
          </p:cNvPr>
          <p:cNvSpPr/>
          <p:nvPr/>
        </p:nvSpPr>
        <p:spPr>
          <a:xfrm>
            <a:off x="307430" y="6494668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E15472-7787-F1A7-B918-98804DB5DD44}"/>
              </a:ext>
            </a:extLst>
          </p:cNvPr>
          <p:cNvSpPr/>
          <p:nvPr/>
        </p:nvSpPr>
        <p:spPr>
          <a:xfrm>
            <a:off x="3928141" y="1428473"/>
            <a:ext cx="3194414" cy="1682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9CDE68-54A5-CC1D-02EE-6849363BFDE4}"/>
              </a:ext>
            </a:extLst>
          </p:cNvPr>
          <p:cNvSpPr txBox="1">
            <a:spLocks/>
          </p:cNvSpPr>
          <p:nvPr/>
        </p:nvSpPr>
        <p:spPr>
          <a:xfrm>
            <a:off x="3436854" y="4437958"/>
            <a:ext cx="128853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개수</a:t>
            </a:r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vs.5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8A9388F-47C6-7F21-8987-9FEC5C36AC3D}"/>
              </a:ext>
            </a:extLst>
          </p:cNvPr>
          <p:cNvSpPr txBox="1">
            <a:spLocks/>
          </p:cNvSpPr>
          <p:nvPr/>
        </p:nvSpPr>
        <p:spPr>
          <a:xfrm>
            <a:off x="9109649" y="6254883"/>
            <a:ext cx="2978241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인간의 눈과 유사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5AB333C-B563-463B-1898-3CD601298760}"/>
              </a:ext>
            </a:extLst>
          </p:cNvPr>
          <p:cNvSpPr txBox="1">
            <a:spLocks/>
          </p:cNvSpPr>
          <p:nvPr/>
        </p:nvSpPr>
        <p:spPr>
          <a:xfrm>
            <a:off x="9018216" y="2978067"/>
            <a:ext cx="3013942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인간의 뇌와 유사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7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A25AE-07AD-496C-9119-AB08931A2E36}"/>
              </a:ext>
            </a:extLst>
          </p:cNvPr>
          <p:cNvSpPr txBox="1">
            <a:spLocks/>
          </p:cNvSpPr>
          <p:nvPr/>
        </p:nvSpPr>
        <p:spPr>
          <a:xfrm>
            <a:off x="1176621" y="3900144"/>
            <a:ext cx="9838757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0.852 (85.2%)        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0.983 (98.3%)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722CE3-D720-4398-AA6D-DC73FDE81943}"/>
              </a:ext>
            </a:extLst>
          </p:cNvPr>
          <p:cNvSpPr txBox="1">
            <a:spLocks/>
          </p:cNvSpPr>
          <p:nvPr/>
        </p:nvSpPr>
        <p:spPr>
          <a:xfrm>
            <a:off x="4822175" y="5201896"/>
            <a:ext cx="1683189" cy="42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4E9FC-5DDF-4FAB-8BE7-9FC36183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80CA54-FFA3-4368-6FAF-200726666318}"/>
              </a:ext>
            </a:extLst>
          </p:cNvPr>
          <p:cNvSpPr txBox="1">
            <a:spLocks/>
          </p:cNvSpPr>
          <p:nvPr/>
        </p:nvSpPr>
        <p:spPr>
          <a:xfrm>
            <a:off x="197622" y="1841268"/>
            <a:ext cx="11796752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질병상태의 태아가 질병상태로 예측될 확률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의학에서 진단시 중요시하는 정확도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2B8728-1F26-28D8-7D77-7AEB9EE61C05}"/>
              </a:ext>
            </a:extLst>
          </p:cNvPr>
          <p:cNvSpPr txBox="1">
            <a:spLocks/>
          </p:cNvSpPr>
          <p:nvPr/>
        </p:nvSpPr>
        <p:spPr>
          <a:xfrm>
            <a:off x="1176621" y="5548395"/>
            <a:ext cx="9838757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13.1% </a:t>
            </a:r>
            <a:r>
              <a:rPr lang="ko-KR" alt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향상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3B5B07-D94E-0F4E-5E63-288521D4DECA}"/>
              </a:ext>
            </a:extLst>
          </p:cNvPr>
          <p:cNvSpPr txBox="1">
            <a:spLocks/>
          </p:cNvSpPr>
          <p:nvPr/>
        </p:nvSpPr>
        <p:spPr>
          <a:xfrm>
            <a:off x="2536293" y="4866183"/>
            <a:ext cx="7417122" cy="42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연구 최고                              본 연구 제안 원천기술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564A4D-844B-A3A1-333E-8D5C2C47408B}"/>
              </a:ext>
            </a:extLst>
          </p:cNvPr>
          <p:cNvSpPr/>
          <p:nvPr/>
        </p:nvSpPr>
        <p:spPr>
          <a:xfrm>
            <a:off x="5811819" y="4221901"/>
            <a:ext cx="568359" cy="5090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045B5-F584-A58A-CD1F-156CAFC0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60" y="262288"/>
            <a:ext cx="2269085" cy="15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A25AE-07AD-496C-9119-AB08931A2E36}"/>
              </a:ext>
            </a:extLst>
          </p:cNvPr>
          <p:cNvSpPr txBox="1">
            <a:spLocks/>
          </p:cNvSpPr>
          <p:nvPr/>
        </p:nvSpPr>
        <p:spPr>
          <a:xfrm>
            <a:off x="1176621" y="3900144"/>
            <a:ext cx="9838757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0.852 (85.2%)        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0.983 (98.3%)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722CE3-D720-4398-AA6D-DC73FDE81943}"/>
              </a:ext>
            </a:extLst>
          </p:cNvPr>
          <p:cNvSpPr txBox="1">
            <a:spLocks/>
          </p:cNvSpPr>
          <p:nvPr/>
        </p:nvSpPr>
        <p:spPr>
          <a:xfrm>
            <a:off x="4822175" y="5201896"/>
            <a:ext cx="1683189" cy="42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4E9FC-5DDF-4FAB-8BE7-9FC36183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80CA54-FFA3-4368-6FAF-200726666318}"/>
              </a:ext>
            </a:extLst>
          </p:cNvPr>
          <p:cNvSpPr txBox="1">
            <a:spLocks/>
          </p:cNvSpPr>
          <p:nvPr/>
        </p:nvSpPr>
        <p:spPr>
          <a:xfrm>
            <a:off x="380500" y="1443481"/>
            <a:ext cx="9838757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(Probability of Original Pathologic  To Be Predicted as Pathologic)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2B8728-1F26-28D8-7D77-7AEB9EE61C05}"/>
              </a:ext>
            </a:extLst>
          </p:cNvPr>
          <p:cNvSpPr txBox="1">
            <a:spLocks/>
          </p:cNvSpPr>
          <p:nvPr/>
        </p:nvSpPr>
        <p:spPr>
          <a:xfrm>
            <a:off x="1176621" y="5548395"/>
            <a:ext cx="9838757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by 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13.1%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3B5B07-D94E-0F4E-5E63-288521D4DECA}"/>
              </a:ext>
            </a:extLst>
          </p:cNvPr>
          <p:cNvSpPr txBox="1">
            <a:spLocks/>
          </p:cNvSpPr>
          <p:nvPr/>
        </p:nvSpPr>
        <p:spPr>
          <a:xfrm>
            <a:off x="2536293" y="4866183"/>
            <a:ext cx="7417122" cy="42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in Literature                           Proposed Method 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564A4D-844B-A3A1-333E-8D5C2C47408B}"/>
              </a:ext>
            </a:extLst>
          </p:cNvPr>
          <p:cNvSpPr/>
          <p:nvPr/>
        </p:nvSpPr>
        <p:spPr>
          <a:xfrm>
            <a:off x="5811819" y="4221901"/>
            <a:ext cx="568359" cy="5090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045B5-F584-A58A-CD1F-156CAFC0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60" y="262288"/>
            <a:ext cx="2269085" cy="15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2E45-CCBB-42C1-9643-48F8BBEB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05B10-215E-4EDD-A054-7D041968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3" y="1876061"/>
            <a:ext cx="9650537" cy="4801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92BE50-223D-4F3E-AF42-0D03CAE992E3}"/>
              </a:ext>
            </a:extLst>
          </p:cNvPr>
          <p:cNvSpPr txBox="1">
            <a:spLocks/>
          </p:cNvSpPr>
          <p:nvPr/>
        </p:nvSpPr>
        <p:spPr>
          <a:xfrm>
            <a:off x="3865877" y="98920"/>
            <a:ext cx="8084788" cy="541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제안된 알고리즘의 흐름도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8982BD-9162-4339-93D4-866FBA223B1B}"/>
              </a:ext>
            </a:extLst>
          </p:cNvPr>
          <p:cNvSpPr txBox="1">
            <a:spLocks/>
          </p:cNvSpPr>
          <p:nvPr/>
        </p:nvSpPr>
        <p:spPr>
          <a:xfrm>
            <a:off x="1144119" y="1003170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데이터준비  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6A738-81B3-1540-B668-3167EAD1D7D7}"/>
              </a:ext>
            </a:extLst>
          </p:cNvPr>
          <p:cNvSpPr txBox="1">
            <a:spLocks/>
          </p:cNvSpPr>
          <p:nvPr/>
        </p:nvSpPr>
        <p:spPr>
          <a:xfrm>
            <a:off x="2998665" y="1058432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오분류샘플거리기반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특징선택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C03115-9323-EE43-7A1F-095817D47E11}"/>
              </a:ext>
            </a:extLst>
          </p:cNvPr>
          <p:cNvSpPr txBox="1">
            <a:spLocks/>
          </p:cNvSpPr>
          <p:nvPr/>
        </p:nvSpPr>
        <p:spPr>
          <a:xfrm>
            <a:off x="4809514" y="998983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군집화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8E0410-ADFB-F3E4-4617-348E4680AE64}"/>
              </a:ext>
            </a:extLst>
          </p:cNvPr>
          <p:cNvSpPr txBox="1">
            <a:spLocks/>
          </p:cNvSpPr>
          <p:nvPr/>
        </p:nvSpPr>
        <p:spPr>
          <a:xfrm>
            <a:off x="6185981" y="998982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추출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6E82AD-214A-3A7B-2F16-D7ACABA48015}"/>
              </a:ext>
            </a:extLst>
          </p:cNvPr>
          <p:cNvSpPr txBox="1">
            <a:spLocks/>
          </p:cNvSpPr>
          <p:nvPr/>
        </p:nvSpPr>
        <p:spPr>
          <a:xfrm>
            <a:off x="7817873" y="1095976"/>
            <a:ext cx="1585454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전용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4CAC4E-C2F2-7118-DE7C-07112D9B4CC9}"/>
              </a:ext>
            </a:extLst>
          </p:cNvPr>
          <p:cNvSpPr txBox="1">
            <a:spLocks/>
          </p:cNvSpPr>
          <p:nvPr/>
        </p:nvSpPr>
        <p:spPr>
          <a:xfrm>
            <a:off x="9309781" y="998981"/>
            <a:ext cx="2270322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 분석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특이도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2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8E4E5-08B1-416A-B784-6AC36705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7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310ECF-3C77-4FA9-A2E2-E7387A0D6F5A}"/>
              </a:ext>
            </a:extLst>
          </p:cNvPr>
          <p:cNvSpPr txBox="1">
            <a:spLocks/>
          </p:cNvSpPr>
          <p:nvPr/>
        </p:nvSpPr>
        <p:spPr>
          <a:xfrm>
            <a:off x="3569110" y="181232"/>
            <a:ext cx="8092802" cy="468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연구 결과와 비교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33FA7F-4645-4370-AF1B-31DC8E948FD6}"/>
              </a:ext>
            </a:extLst>
          </p:cNvPr>
          <p:cNvSpPr txBox="1">
            <a:spLocks/>
          </p:cNvSpPr>
          <p:nvPr/>
        </p:nvSpPr>
        <p:spPr>
          <a:xfrm>
            <a:off x="348864" y="5276646"/>
            <a:ext cx="11494272" cy="46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특이도 각각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6.9%,   0. 216,   0.026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향상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기존연구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바이너리 결정트리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다른 분류구조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상에서 비교하였음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C44950-AC6A-4FA9-9E7E-E0281A44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05" y="884174"/>
            <a:ext cx="2669910" cy="4157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8B5A5-9BA4-4A0A-A68F-2457361A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582" y="859237"/>
            <a:ext cx="2992724" cy="418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2190F-49D3-4E1B-BDCD-E95B64602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354" y="4702588"/>
            <a:ext cx="3829050" cy="3143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DCFBCB-7E82-EB55-C8CE-076755FCF7F1}"/>
              </a:ext>
            </a:extLst>
          </p:cNvPr>
          <p:cNvSpPr txBox="1">
            <a:spLocks/>
          </p:cNvSpPr>
          <p:nvPr/>
        </p:nvSpPr>
        <p:spPr>
          <a:xfrm>
            <a:off x="1303484" y="2695481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연구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954871-7DA5-804F-05A5-94FB36B0CEDC}"/>
              </a:ext>
            </a:extLst>
          </p:cNvPr>
          <p:cNvSpPr txBox="1">
            <a:spLocks/>
          </p:cNvSpPr>
          <p:nvPr/>
        </p:nvSpPr>
        <p:spPr>
          <a:xfrm>
            <a:off x="9318874" y="2659879"/>
            <a:ext cx="1921504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제안된 기법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3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9B220-AC83-4068-A7ED-01D48AE4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B45FB0D-2E40-45B5-AB8A-BC644E379835}"/>
              </a:ext>
            </a:extLst>
          </p:cNvPr>
          <p:cNvSpPr txBox="1">
            <a:spLocks/>
          </p:cNvSpPr>
          <p:nvPr/>
        </p:nvSpPr>
        <p:spPr>
          <a:xfrm>
            <a:off x="603671" y="464689"/>
            <a:ext cx="10984657" cy="5928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proposed improved classification methodology on Cardiotocography data for more accurate diagnosis on fetal state.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the boosted feature selection, feature extraction by K-means clustering and class-dedicated SVM for 3-class Cardiotocography data.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Overcame the disadvantage of BDT classification architecture.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Increase: CCR by 6.9%, sensitivity by 0.131 compared to literature. 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pathologic class is predicted 13.1% more accurately compared to literature. 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features are reduced from 21 to 5, reducing computational complexity.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 in building more reliable and efficient decision support system.</a:t>
            </a:r>
          </a:p>
        </p:txBody>
      </p:sp>
    </p:spTree>
    <p:extLst>
      <p:ext uri="{BB962C8B-B14F-4D97-AF65-F5344CB8AC3E}">
        <p14:creationId xmlns:p14="http://schemas.microsoft.com/office/powerpoint/2010/main" val="160337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6AA2C4-62B7-4CF1-99DD-99D3D472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434533"/>
            <a:ext cx="8070209" cy="8307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Brandon J. Lee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71024-C2C3-4B22-8432-AEFBD291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C3DE4E-1A34-4D86-BC06-93AAC75EFACB}"/>
              </a:ext>
            </a:extLst>
          </p:cNvPr>
          <p:cNvSpPr txBox="1">
            <a:spLocks/>
          </p:cNvSpPr>
          <p:nvPr/>
        </p:nvSpPr>
        <p:spPr>
          <a:xfrm>
            <a:off x="256563" y="3213017"/>
            <a:ext cx="11568418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Ph.D. State University of New York at   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Binghamton (Industrial &amp; Systems Eng.)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2DA807-793E-4FEA-B28D-F595145B3187}"/>
              </a:ext>
            </a:extLst>
          </p:cNvPr>
          <p:cNvSpPr txBox="1">
            <a:spLocks/>
          </p:cNvSpPr>
          <p:nvPr/>
        </p:nvSpPr>
        <p:spPr>
          <a:xfrm>
            <a:off x="256563" y="4578468"/>
            <a:ext cx="11568418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MSE. University of Michigan   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(Industrial &amp; Operations Eng.)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D42B27-7006-429B-ABDC-62964C119895}"/>
              </a:ext>
            </a:extLst>
          </p:cNvPr>
          <p:cNvSpPr txBox="1">
            <a:spLocks/>
          </p:cNvSpPr>
          <p:nvPr/>
        </p:nvSpPr>
        <p:spPr>
          <a:xfrm>
            <a:off x="256563" y="5688856"/>
            <a:ext cx="11813097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BSE. Seoul National University (Ocean Eng.)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790A6F-F708-47E3-8098-38F1096D3A89}"/>
              </a:ext>
            </a:extLst>
          </p:cNvPr>
          <p:cNvSpPr txBox="1">
            <a:spLocks/>
          </p:cNvSpPr>
          <p:nvPr/>
        </p:nvSpPr>
        <p:spPr>
          <a:xfrm>
            <a:off x="256563" y="1847566"/>
            <a:ext cx="11568418" cy="83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 &amp; Professor, Computer Science 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Auburn University at Montgomery</a:t>
            </a:r>
          </a:p>
        </p:txBody>
      </p:sp>
    </p:spTree>
    <p:extLst>
      <p:ext uri="{BB962C8B-B14F-4D97-AF65-F5344CB8AC3E}">
        <p14:creationId xmlns:p14="http://schemas.microsoft.com/office/powerpoint/2010/main" val="251111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15915</TotalTime>
  <Words>560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Brandon J. Lee</vt:lpstr>
      <vt:lpstr>브랜든 리 (이진표)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Jinpyo Lee</dc:creator>
  <cp:lastModifiedBy>Jinpyo Lee</cp:lastModifiedBy>
  <cp:revision>2286</cp:revision>
  <cp:lastPrinted>2019-04-25T14:45:33Z</cp:lastPrinted>
  <dcterms:created xsi:type="dcterms:W3CDTF">2018-10-03T17:27:50Z</dcterms:created>
  <dcterms:modified xsi:type="dcterms:W3CDTF">2022-09-09T16:30:44Z</dcterms:modified>
</cp:coreProperties>
</file>