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014" r:id="rId2"/>
    <p:sldId id="1006" r:id="rId3"/>
    <p:sldId id="1008" r:id="rId4"/>
    <p:sldId id="912" r:id="rId5"/>
    <p:sldId id="1013" r:id="rId6"/>
    <p:sldId id="1018" r:id="rId7"/>
    <p:sldId id="1015" r:id="rId8"/>
    <p:sldId id="1007" r:id="rId9"/>
    <p:sldId id="1009" r:id="rId10"/>
    <p:sldId id="913" r:id="rId11"/>
    <p:sldId id="1012" r:id="rId12"/>
    <p:sldId id="897" r:id="rId13"/>
    <p:sldId id="1016" r:id="rId14"/>
    <p:sldId id="907" r:id="rId15"/>
    <p:sldId id="1005" r:id="rId16"/>
    <p:sldId id="1011" r:id="rId17"/>
    <p:sldId id="1010" r:id="rId18"/>
    <p:sldId id="1019" r:id="rId19"/>
    <p:sldId id="1004" r:id="rId20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5B7BD5-211D-4D00-9363-818DADF677DB}">
          <p14:sldIdLst>
            <p14:sldId id="1014"/>
            <p14:sldId id="1006"/>
            <p14:sldId id="1008"/>
            <p14:sldId id="912"/>
            <p14:sldId id="1013"/>
            <p14:sldId id="1018"/>
            <p14:sldId id="1015"/>
            <p14:sldId id="1007"/>
            <p14:sldId id="1009"/>
            <p14:sldId id="913"/>
            <p14:sldId id="1012"/>
            <p14:sldId id="897"/>
            <p14:sldId id="1016"/>
            <p14:sldId id="907"/>
            <p14:sldId id="1005"/>
          </p14:sldIdLst>
        </p14:section>
        <p14:section name="Default Section" id="{9193EBAD-04DA-4832-87CC-F1622EBC0CEB}">
          <p14:sldIdLst>
            <p14:sldId id="1011"/>
            <p14:sldId id="1010"/>
            <p14:sldId id="1019"/>
            <p14:sldId id="10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0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14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93E6013C-5BF4-4669-BE77-1DAF48BAB10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3317B71-9382-4387-81E6-45A6F8B9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A59D-DF7C-49EA-B525-B4D8E5F36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4EE35-0720-4D67-8B34-D507435BD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C6F0-4F2C-4330-8019-48724FAB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DB52-90F1-4A32-968B-B7FFBC38805C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E9E7-E4BE-4512-B816-D3142D33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BAD7-8EB5-4B03-B889-326484EC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4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442F-803A-4FB9-BA53-672CD201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968EB-494E-404D-80A4-EA6F475BF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FE8BB-187C-4EE4-B503-63263F2C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99F-B340-4768-B012-C63CB2C2B267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5946-26BA-47A9-B296-90B35491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BEBC-524D-454D-B84C-34E4CC53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E9E9C-D223-4E01-AE4D-778C79560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B8B28-6FA5-4F90-B3B8-8CD2DC210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96DC-43A7-4D86-9F90-BB923A94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AFC2-3231-4C44-97E4-AC9AD0C0F7BB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6DCE-427F-483B-8997-7ED47B0A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7EA8-5AEF-4801-BC60-1D5E530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100D-28A6-42D8-BF97-7AE7C062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B53B-28A5-4302-83EF-87D17B28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94AE-1B18-4BC0-9497-45B637B9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333-0271-422D-83F3-AD61D35CE4E7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1C89-0CC4-41C2-9A52-3E300752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CF63-6062-414A-B4B5-A1D635BD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7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13EB-8F17-4EE3-A4B1-34717161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48C0-F8FD-4867-B5FB-69DA4668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8932-A96C-4F54-A796-1F41CA8C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A01-CBAA-43DE-8C60-123CC335EA24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5408-7013-4C6C-BEEF-9C961AB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E198-4D2E-479F-8C13-98E54106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4205-F191-4129-99D6-4297C179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9517-F72A-46C7-A6D6-427C2B55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0666D-FB9A-427C-AD88-F009168F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A74D5-C665-4972-A0EF-49EC308A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78B4-2476-4A55-B093-81B63A9FA63F}" type="datetime1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93774-9946-400A-AFD6-FD30C7B1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E4964-CE3D-4D47-A4E3-ADEE3B92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8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4889-85B1-4949-A245-D2160A8E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6500-927D-4C2B-B0B4-491942D93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6F3F9-6E17-47A2-9C0C-D72F2E8FF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83B2A-0A44-476F-8C6D-C32D85D6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1B498-89FA-4098-BCCC-B7471456C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F7111-E6A5-4C9D-AAFC-A92262F2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60FB-6D8A-43E9-BC3C-0350AA553434}" type="datetime1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7C136-81E5-4FF4-AE2C-03E5A5B3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2CB0E-ED1A-4546-B228-C7D74FE4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639B-0E69-4B33-80C6-E9F7E13D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93B8E-46FE-476C-ACBA-B770E85D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C7F-69B5-4FB2-B3CF-B476E4D98FD4}" type="datetime1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72FA3-AB3A-4C4E-82E2-8CD94DBA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48-9EF9-4544-A900-63621378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E3DD1-D488-4B85-BCD6-39F6A068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36AE-EA08-4C9D-B555-35C956D4D48F}" type="datetime1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95F92-B404-441D-B880-D71F9256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72936-09A7-439C-8C69-83926384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237-5947-40D0-9A8A-749B0B80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B442-DC44-4056-97E8-25C6BC9BB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F3F87-CD7A-46BB-B55C-D526865E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DF01B-6EA4-45A7-B5A2-DFAEE04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90F1-A786-4392-BC6F-A7DB2AB5A723}" type="datetime1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FA84F-F4BD-4609-BB68-EDFBE61D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9A8C-4DEC-40B4-A02D-F8DE1981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7007-BE9A-4F66-A4D7-419BA66C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15F16-F6C9-42B4-B9F6-7E6CF7F60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37FA8-93B7-4F7A-92CB-E7050F880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A5EB-D326-4CDF-BBDA-7E59F17D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86E-70F8-4A5F-BF2F-3C7EAFED3CFC}" type="datetime1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BFB75-C87B-4729-B3D8-ED50C91B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1CCC4-C13E-46E3-A9A9-4591D2E4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D3742-B9E9-4558-9301-D75EEEF8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BEE8C-B11C-4303-B17E-3258E46D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81AEF-9B70-4677-B8F6-3F4035F0C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CE16-3023-48B7-8B94-934F27C06F7C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3256-F3D0-45B9-AB01-81F88BD57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A97A-1FD5-421F-97EB-39D247143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EA25AE-07AD-496C-9119-AB08931A2E36}"/>
              </a:ext>
            </a:extLst>
          </p:cNvPr>
          <p:cNvSpPr txBox="1">
            <a:spLocks/>
          </p:cNvSpPr>
          <p:nvPr/>
        </p:nvSpPr>
        <p:spPr>
          <a:xfrm>
            <a:off x="735923" y="2289440"/>
            <a:ext cx="11186117" cy="2072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  <a:p>
            <a:pPr algn="ctr">
              <a:lnSpc>
                <a:spcPct val="150000"/>
              </a:lnSpc>
            </a:pP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English: Slide # 2 ~ 6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Korean: Slide # 7 ~ 12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Japanese: Slide # 13 ~ 18</a:t>
            </a:r>
          </a:p>
          <a:p>
            <a:pPr>
              <a:lnSpc>
                <a:spcPct val="150000"/>
              </a:lnSpc>
            </a:pP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74BE-24C2-48FD-B6CD-7EBE421B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12709" y="6120377"/>
            <a:ext cx="2519516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1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E788BC-D6B1-B223-C78E-46B83AE7DE4C}"/>
              </a:ext>
            </a:extLst>
          </p:cNvPr>
          <p:cNvSpPr txBox="1">
            <a:spLocks/>
          </p:cNvSpPr>
          <p:nvPr/>
        </p:nvSpPr>
        <p:spPr>
          <a:xfrm>
            <a:off x="232982" y="895227"/>
            <a:ext cx="12192000" cy="682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7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02F6B3-5F37-37CD-72CB-871772CE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4" y="4021126"/>
            <a:ext cx="6962775" cy="2381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0DD54-CDAE-32CB-B3D0-FDBB8572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945" y="6176417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10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D4BF32-4898-E5C3-2B68-AAFB84445AE2}"/>
              </a:ext>
            </a:extLst>
          </p:cNvPr>
          <p:cNvSpPr txBox="1">
            <a:spLocks/>
          </p:cNvSpPr>
          <p:nvPr/>
        </p:nvSpPr>
        <p:spPr>
          <a:xfrm>
            <a:off x="1989174" y="222427"/>
            <a:ext cx="8148364" cy="294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태아 건강 예측에 사용된 기술 설명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87BF01-9A67-3BAC-8272-2145BD808BDC}"/>
              </a:ext>
            </a:extLst>
          </p:cNvPr>
          <p:cNvSpPr txBox="1">
            <a:spLocks/>
          </p:cNvSpPr>
          <p:nvPr/>
        </p:nvSpPr>
        <p:spPr>
          <a:xfrm>
            <a:off x="201374" y="2975510"/>
            <a:ext cx="42047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 선택 구별력 최대화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60AD87-AD82-9731-1AE2-99A8339B40A2}"/>
              </a:ext>
            </a:extLst>
          </p:cNvPr>
          <p:cNvSpPr/>
          <p:nvPr/>
        </p:nvSpPr>
        <p:spPr>
          <a:xfrm>
            <a:off x="4545556" y="1745268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AAEF80-7E4E-CB6F-63C5-FF141B92FC1C}"/>
              </a:ext>
            </a:extLst>
          </p:cNvPr>
          <p:cNvSpPr/>
          <p:nvPr/>
        </p:nvSpPr>
        <p:spPr>
          <a:xfrm>
            <a:off x="6190746" y="1775973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A9BB53-A720-7B48-3E06-280C1173D83E}"/>
              </a:ext>
            </a:extLst>
          </p:cNvPr>
          <p:cNvSpPr/>
          <p:nvPr/>
        </p:nvSpPr>
        <p:spPr>
          <a:xfrm>
            <a:off x="4964160" y="1800283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2D2DAD-8F31-BDFE-96D4-204F35B824F9}"/>
              </a:ext>
            </a:extLst>
          </p:cNvPr>
          <p:cNvSpPr/>
          <p:nvPr/>
        </p:nvSpPr>
        <p:spPr>
          <a:xfrm>
            <a:off x="4702079" y="2088171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2468A1-4C79-A805-C90D-A9E30B29B9F7}"/>
              </a:ext>
            </a:extLst>
          </p:cNvPr>
          <p:cNvSpPr/>
          <p:nvPr/>
        </p:nvSpPr>
        <p:spPr>
          <a:xfrm>
            <a:off x="5981445" y="2081774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96717A-6E53-8FD8-0265-7C3974369DEB}"/>
              </a:ext>
            </a:extLst>
          </p:cNvPr>
          <p:cNvSpPr/>
          <p:nvPr/>
        </p:nvSpPr>
        <p:spPr>
          <a:xfrm>
            <a:off x="6362988" y="2108497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B1284C-651E-6391-3AD9-C3DBEFEF1208}"/>
              </a:ext>
            </a:extLst>
          </p:cNvPr>
          <p:cNvSpPr/>
          <p:nvPr/>
        </p:nvSpPr>
        <p:spPr>
          <a:xfrm>
            <a:off x="8130962" y="1762877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28578B-78F9-397A-205D-17E88D2959D7}"/>
              </a:ext>
            </a:extLst>
          </p:cNvPr>
          <p:cNvSpPr/>
          <p:nvPr/>
        </p:nvSpPr>
        <p:spPr>
          <a:xfrm>
            <a:off x="8335327" y="1536403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178F07-7859-7F2D-E953-0F8BD192A18D}"/>
              </a:ext>
            </a:extLst>
          </p:cNvPr>
          <p:cNvSpPr/>
          <p:nvPr/>
        </p:nvSpPr>
        <p:spPr>
          <a:xfrm>
            <a:off x="8587736" y="1786311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19E7DE-A7D7-45E4-9394-250E79C7AEAA}"/>
              </a:ext>
            </a:extLst>
          </p:cNvPr>
          <p:cNvSpPr/>
          <p:nvPr/>
        </p:nvSpPr>
        <p:spPr>
          <a:xfrm>
            <a:off x="9109650" y="1796851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CF61ED-F883-F5B4-B37A-4BE34B56E903}"/>
              </a:ext>
            </a:extLst>
          </p:cNvPr>
          <p:cNvSpPr/>
          <p:nvPr/>
        </p:nvSpPr>
        <p:spPr>
          <a:xfrm>
            <a:off x="8804617" y="1556930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EA8D62-C6DC-30C3-9DD9-17ECFC0367D9}"/>
              </a:ext>
            </a:extLst>
          </p:cNvPr>
          <p:cNvSpPr/>
          <p:nvPr/>
        </p:nvSpPr>
        <p:spPr>
          <a:xfrm>
            <a:off x="8491850" y="2013244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81A5DE4-658C-6DB3-0220-50FB33AEA81F}"/>
              </a:ext>
            </a:extLst>
          </p:cNvPr>
          <p:cNvSpPr txBox="1">
            <a:spLocks/>
          </p:cNvSpPr>
          <p:nvPr/>
        </p:nvSpPr>
        <p:spPr>
          <a:xfrm>
            <a:off x="4048980" y="2225119"/>
            <a:ext cx="3018149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2 classes is long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1D58B3E-6A29-EB7A-324D-77480E85E9E1}"/>
              </a:ext>
            </a:extLst>
          </p:cNvPr>
          <p:cNvSpPr txBox="1">
            <a:spLocks/>
          </p:cNvSpPr>
          <p:nvPr/>
        </p:nvSpPr>
        <p:spPr>
          <a:xfrm>
            <a:off x="7108451" y="2184693"/>
            <a:ext cx="3155618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2 classes is short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0EB930-163B-699B-70AE-9BFA09A0F6F0}"/>
              </a:ext>
            </a:extLst>
          </p:cNvPr>
          <p:cNvSpPr/>
          <p:nvPr/>
        </p:nvSpPr>
        <p:spPr>
          <a:xfrm>
            <a:off x="3980245" y="1470582"/>
            <a:ext cx="3086884" cy="1125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673548-1192-57D6-4CAC-844551ADB0D7}"/>
              </a:ext>
            </a:extLst>
          </p:cNvPr>
          <p:cNvSpPr/>
          <p:nvPr/>
        </p:nvSpPr>
        <p:spPr>
          <a:xfrm>
            <a:off x="7122555" y="1493464"/>
            <a:ext cx="3086884" cy="10998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8E7F1BE-55E3-F97D-5F13-C76276BB11A0}"/>
              </a:ext>
            </a:extLst>
          </p:cNvPr>
          <p:cNvSpPr txBox="1">
            <a:spLocks/>
          </p:cNvSpPr>
          <p:nvPr/>
        </p:nvSpPr>
        <p:spPr>
          <a:xfrm>
            <a:off x="3981255" y="1489830"/>
            <a:ext cx="1178024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#1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FC28D917-E412-1B84-6689-AA59D9273EDF}"/>
              </a:ext>
            </a:extLst>
          </p:cNvPr>
          <p:cNvSpPr txBox="1">
            <a:spLocks/>
          </p:cNvSpPr>
          <p:nvPr/>
        </p:nvSpPr>
        <p:spPr>
          <a:xfrm>
            <a:off x="7102673" y="1499448"/>
            <a:ext cx="1178024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#2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10F9B539-9384-E255-E410-5F6594B39A1B}"/>
              </a:ext>
            </a:extLst>
          </p:cNvPr>
          <p:cNvSpPr txBox="1">
            <a:spLocks/>
          </p:cNvSpPr>
          <p:nvPr/>
        </p:nvSpPr>
        <p:spPr>
          <a:xfrm>
            <a:off x="625354" y="6369076"/>
            <a:ext cx="10728446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 향상 및 알고리즘 복잡도 감소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속도 향상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에너지 절약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FD91B85-7C2E-935F-911C-F42AB872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4458107"/>
            <a:ext cx="2409825" cy="16859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FD7FEC-367F-211E-DF8D-3F93855A6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561" y="4458106"/>
            <a:ext cx="1835122" cy="168592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A85DC69-76A8-22B7-9E2C-2FA6136B9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657" y="862242"/>
            <a:ext cx="1740488" cy="2022731"/>
          </a:xfrm>
          <a:prstGeom prst="rect">
            <a:avLst/>
          </a:prstGeom>
        </p:spPr>
      </p:pic>
      <p:sp>
        <p:nvSpPr>
          <p:cNvPr id="62" name="Title 1">
            <a:extLst>
              <a:ext uri="{FF2B5EF4-FFF2-40B4-BE49-F238E27FC236}">
                <a16:creationId xmlns:a16="http://schemas.microsoft.com/office/drawing/2014/main" id="{203D60F2-9848-ACC7-9B46-50A990D87B01}"/>
              </a:ext>
            </a:extLst>
          </p:cNvPr>
          <p:cNvSpPr txBox="1">
            <a:spLocks/>
          </p:cNvSpPr>
          <p:nvPr/>
        </p:nvSpPr>
        <p:spPr>
          <a:xfrm>
            <a:off x="-60200" y="805830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오분류 샘플 분류에 집중하는 학습 효과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F809616-BA59-4704-01FE-CCA8C1144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98" y="1542955"/>
            <a:ext cx="3517168" cy="130977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378D8BC-1CD8-B72D-435C-4D6C55ABF991}"/>
              </a:ext>
            </a:extLst>
          </p:cNvPr>
          <p:cNvSpPr txBox="1">
            <a:spLocks/>
          </p:cNvSpPr>
          <p:nvPr/>
        </p:nvSpPr>
        <p:spPr>
          <a:xfrm>
            <a:off x="-60200" y="3448321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목적 클래스 특징을 최대한 인식하고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 클래스는 해상도 줄여 힘 소모를 줄임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B3C6A4-3AD3-DB78-C0BD-C8A62F0490BE}"/>
              </a:ext>
            </a:extLst>
          </p:cNvPr>
          <p:cNvSpPr txBox="1">
            <a:spLocks/>
          </p:cNvSpPr>
          <p:nvPr/>
        </p:nvSpPr>
        <p:spPr>
          <a:xfrm>
            <a:off x="3436854" y="2572194"/>
            <a:ext cx="4135521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우선 순위 특징</a:t>
            </a:r>
            <a:r>
              <a:rPr lang="en-US" altLang="ko-KR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최대 거리</a:t>
            </a:r>
            <a:r>
              <a:rPr lang="en-US" altLang="ko-KR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4CD0F2-DB73-E138-5484-AD17F658D886}"/>
              </a:ext>
            </a:extLst>
          </p:cNvPr>
          <p:cNvSpPr/>
          <p:nvPr/>
        </p:nvSpPr>
        <p:spPr>
          <a:xfrm>
            <a:off x="296715" y="3185647"/>
            <a:ext cx="341093" cy="19116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89AD31-4A1C-528D-5119-B25DEB0F5DBA}"/>
              </a:ext>
            </a:extLst>
          </p:cNvPr>
          <p:cNvSpPr/>
          <p:nvPr/>
        </p:nvSpPr>
        <p:spPr>
          <a:xfrm>
            <a:off x="307430" y="6494668"/>
            <a:ext cx="341093" cy="19116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E15472-7787-F1A7-B918-98804DB5DD44}"/>
              </a:ext>
            </a:extLst>
          </p:cNvPr>
          <p:cNvSpPr/>
          <p:nvPr/>
        </p:nvSpPr>
        <p:spPr>
          <a:xfrm>
            <a:off x="3928141" y="1428473"/>
            <a:ext cx="3194414" cy="16825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D9CDE68-54A5-CC1D-02EE-6849363BFDE4}"/>
              </a:ext>
            </a:extLst>
          </p:cNvPr>
          <p:cNvSpPr txBox="1">
            <a:spLocks/>
          </p:cNvSpPr>
          <p:nvPr/>
        </p:nvSpPr>
        <p:spPr>
          <a:xfrm>
            <a:off x="3436854" y="4437958"/>
            <a:ext cx="1288531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 개수</a:t>
            </a:r>
            <a:endParaRPr lang="en-US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vs.5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28A9388F-47C6-7F21-8987-9FEC5C36AC3D}"/>
              </a:ext>
            </a:extLst>
          </p:cNvPr>
          <p:cNvSpPr txBox="1">
            <a:spLocks/>
          </p:cNvSpPr>
          <p:nvPr/>
        </p:nvSpPr>
        <p:spPr>
          <a:xfrm>
            <a:off x="8964442" y="6326069"/>
            <a:ext cx="2978241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인간의 눈과 유사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5AB333C-B563-463B-1898-3CD601298760}"/>
              </a:ext>
            </a:extLst>
          </p:cNvPr>
          <p:cNvSpPr txBox="1">
            <a:spLocks/>
          </p:cNvSpPr>
          <p:nvPr/>
        </p:nvSpPr>
        <p:spPr>
          <a:xfrm>
            <a:off x="9018216" y="2978067"/>
            <a:ext cx="3013942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인간의 뇌와 유사</a:t>
            </a:r>
            <a:endParaRPr 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22E45-CCBB-42C1-9643-48F8BBEB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7465" y="6149873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11</a:t>
            </a:fld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05B10-215E-4EDD-A054-7D041968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3" y="1876061"/>
            <a:ext cx="9650537" cy="4801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92BE50-223D-4F3E-AF42-0D03CAE992E3}"/>
              </a:ext>
            </a:extLst>
          </p:cNvPr>
          <p:cNvSpPr txBox="1">
            <a:spLocks/>
          </p:cNvSpPr>
          <p:nvPr/>
        </p:nvSpPr>
        <p:spPr>
          <a:xfrm>
            <a:off x="3865877" y="98920"/>
            <a:ext cx="8084788" cy="541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제안된 알고리즘의 흐름도 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8982BD-9162-4339-93D4-866FBA223B1B}"/>
              </a:ext>
            </a:extLst>
          </p:cNvPr>
          <p:cNvSpPr txBox="1">
            <a:spLocks/>
          </p:cNvSpPr>
          <p:nvPr/>
        </p:nvSpPr>
        <p:spPr>
          <a:xfrm>
            <a:off x="1144119" y="1003170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데이터준비  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76A738-81B3-1540-B668-3167EAD1D7D7}"/>
              </a:ext>
            </a:extLst>
          </p:cNvPr>
          <p:cNvSpPr txBox="1">
            <a:spLocks/>
          </p:cNvSpPr>
          <p:nvPr/>
        </p:nvSpPr>
        <p:spPr>
          <a:xfrm>
            <a:off x="2998665" y="1058432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오분류샘플거리기반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특징선택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C03115-9323-EE43-7A1F-095817D47E11}"/>
              </a:ext>
            </a:extLst>
          </p:cNvPr>
          <p:cNvSpPr txBox="1">
            <a:spLocks/>
          </p:cNvSpPr>
          <p:nvPr/>
        </p:nvSpPr>
        <p:spPr>
          <a:xfrm>
            <a:off x="4809514" y="998983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군집화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8E0410-ADFB-F3E4-4617-348E4680AE64}"/>
              </a:ext>
            </a:extLst>
          </p:cNvPr>
          <p:cNvSpPr txBox="1">
            <a:spLocks/>
          </p:cNvSpPr>
          <p:nvPr/>
        </p:nvSpPr>
        <p:spPr>
          <a:xfrm>
            <a:off x="6185981" y="998982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 추출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6E82AD-214A-3A7B-2F16-D7ACABA48015}"/>
              </a:ext>
            </a:extLst>
          </p:cNvPr>
          <p:cNvSpPr txBox="1">
            <a:spLocks/>
          </p:cNvSpPr>
          <p:nvPr/>
        </p:nvSpPr>
        <p:spPr>
          <a:xfrm>
            <a:off x="7817873" y="1095976"/>
            <a:ext cx="1585454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전용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34CAC4E-C2F2-7118-DE7C-07112D9B4CC9}"/>
              </a:ext>
            </a:extLst>
          </p:cNvPr>
          <p:cNvSpPr txBox="1">
            <a:spLocks/>
          </p:cNvSpPr>
          <p:nvPr/>
        </p:nvSpPr>
        <p:spPr>
          <a:xfrm>
            <a:off x="9309781" y="998981"/>
            <a:ext cx="2270322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 분석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특이도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2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8E4E5-08B1-416A-B784-6AC36705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284" y="6090879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12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310ECF-3C77-4FA9-A2E2-E7387A0D6F5A}"/>
              </a:ext>
            </a:extLst>
          </p:cNvPr>
          <p:cNvSpPr txBox="1">
            <a:spLocks/>
          </p:cNvSpPr>
          <p:nvPr/>
        </p:nvSpPr>
        <p:spPr>
          <a:xfrm>
            <a:off x="3569110" y="181232"/>
            <a:ext cx="8092802" cy="468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 연구 결과와 비교 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433FA7F-4645-4370-AF1B-31DC8E948FD6}"/>
              </a:ext>
            </a:extLst>
          </p:cNvPr>
          <p:cNvSpPr txBox="1">
            <a:spLocks/>
          </p:cNvSpPr>
          <p:nvPr/>
        </p:nvSpPr>
        <p:spPr>
          <a:xfrm>
            <a:off x="348864" y="5276646"/>
            <a:ext cx="11494272" cy="46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특이도 각각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6.9%,   0. 216,   0.026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향상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기존연구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이진결정트리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다른 분류구조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전용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상에서 비교하였음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C44950-AC6A-4FA9-9E7E-E0281A44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05" y="884174"/>
            <a:ext cx="2669910" cy="41576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48B5A5-9BA4-4A0A-A68F-2457361A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582" y="859237"/>
            <a:ext cx="2992724" cy="4182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2190F-49D3-4E1B-BDCD-E95B64602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354" y="4702588"/>
            <a:ext cx="3829050" cy="3143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DCFBCB-7E82-EB55-C8CE-076755FCF7F1}"/>
              </a:ext>
            </a:extLst>
          </p:cNvPr>
          <p:cNvSpPr txBox="1">
            <a:spLocks/>
          </p:cNvSpPr>
          <p:nvPr/>
        </p:nvSpPr>
        <p:spPr>
          <a:xfrm>
            <a:off x="1303484" y="2695481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 연구</a:t>
            </a:r>
            <a:endParaRPr 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954871-7DA5-804F-05A5-94FB36B0CEDC}"/>
              </a:ext>
            </a:extLst>
          </p:cNvPr>
          <p:cNvSpPr txBox="1">
            <a:spLocks/>
          </p:cNvSpPr>
          <p:nvPr/>
        </p:nvSpPr>
        <p:spPr>
          <a:xfrm>
            <a:off x="9318874" y="2659879"/>
            <a:ext cx="1921504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제안된 기법</a:t>
            </a:r>
            <a:endParaRPr 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7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FA457-BF77-B903-6637-3F9EE0CE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0033" y="6135124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13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87EE20-C655-AE19-5C1C-BA2237DFD14C}"/>
              </a:ext>
            </a:extLst>
          </p:cNvPr>
          <p:cNvSpPr txBox="1">
            <a:spLocks/>
          </p:cNvSpPr>
          <p:nvPr/>
        </p:nvSpPr>
        <p:spPr>
          <a:xfrm>
            <a:off x="4026310" y="2872903"/>
            <a:ext cx="7031293" cy="34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Japanese</a:t>
            </a:r>
            <a:endParaRPr 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1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74BE-24C2-48FD-B6CD-7EBE421B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7297" y="6076131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14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E788BC-D6B1-B223-C78E-46B83AE7DE4C}"/>
              </a:ext>
            </a:extLst>
          </p:cNvPr>
          <p:cNvSpPr txBox="1">
            <a:spLocks/>
          </p:cNvSpPr>
          <p:nvPr/>
        </p:nvSpPr>
        <p:spPr>
          <a:xfrm>
            <a:off x="0" y="2159934"/>
            <a:ext cx="12192000" cy="2072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研究論文タイトル</a:t>
            </a:r>
            <a:endParaRPr lang="en-US" altLang="ja-JP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ja-JP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（ニューヨーク州立大学ビンハムトン大学博士論文</a:t>
            </a:r>
            <a:r>
              <a:rPr lang="en-US" altLang="ja-JP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強化された機能選択</a:t>
            </a:r>
          </a:p>
          <a:p>
            <a:pPr algn="ctr"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クラス専用 </a:t>
            </a:r>
            <a:r>
              <a:rPr lang="en-US" altLang="ja-JP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ja-JP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および</a:t>
            </a:r>
          </a:p>
          <a:p>
            <a:pPr algn="ctr"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胎児の健康予測への応用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9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355C5-D041-4785-9EAC-E95B7B9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117" y="6173786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15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C99B9F-2CE4-771A-787E-BB60E1097820}"/>
              </a:ext>
            </a:extLst>
          </p:cNvPr>
          <p:cNvSpPr txBox="1">
            <a:spLocks/>
          </p:cNvSpPr>
          <p:nvPr/>
        </p:nvSpPr>
        <p:spPr>
          <a:xfrm>
            <a:off x="1879133" y="384519"/>
            <a:ext cx="8943577" cy="337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プレスリリース 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ja-JP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研究意義と期待効果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F55144-4D07-4A85-3EFE-73866371B4EC}"/>
              </a:ext>
            </a:extLst>
          </p:cNvPr>
          <p:cNvSpPr txBox="1">
            <a:spLocks/>
          </p:cNvSpPr>
          <p:nvPr/>
        </p:nvSpPr>
        <p:spPr>
          <a:xfrm>
            <a:off x="44867" y="2557943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ja-JP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応用技術ではなくアルゴリズム性能を高めた人工知能源技術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E87F56-4305-FA15-7B84-B1C6084598C4}"/>
              </a:ext>
            </a:extLst>
          </p:cNvPr>
          <p:cNvSpPr txBox="1">
            <a:spLocks/>
          </p:cNvSpPr>
          <p:nvPr/>
        </p:nvSpPr>
        <p:spPr>
          <a:xfrm>
            <a:off x="44867" y="3441319"/>
            <a:ext cx="12212619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ディープラーニングと比較して低い複雑さ </a:t>
            </a:r>
            <a:endParaRPr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低次元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コンピューティングリソースの削減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時間短縮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Embedded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利用可能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CEF29E-A734-B6D0-7B5E-1FD25FF284EF}"/>
              </a:ext>
            </a:extLst>
          </p:cNvPr>
          <p:cNvSpPr txBox="1">
            <a:spLocks/>
          </p:cNvSpPr>
          <p:nvPr/>
        </p:nvSpPr>
        <p:spPr>
          <a:xfrm>
            <a:off x="44867" y="1032802"/>
            <a:ext cx="12453358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ソ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連科学者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Vapnik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開発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精度の高い機械学習アルゴリズム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484BC4-EB52-70AC-953B-183BB904DCB8}"/>
              </a:ext>
            </a:extLst>
          </p:cNvPr>
          <p:cNvSpPr txBox="1">
            <a:spLocks/>
          </p:cNvSpPr>
          <p:nvPr/>
        </p:nvSpPr>
        <p:spPr>
          <a:xfrm>
            <a:off x="44867" y="4037543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他のすべての非線形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マルチクラス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大容量データに拡大適用可能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8519262-C71D-9DD2-54D7-BE30202B1ED9}"/>
              </a:ext>
            </a:extLst>
          </p:cNvPr>
          <p:cNvSpPr txBox="1">
            <a:spLocks/>
          </p:cNvSpPr>
          <p:nvPr/>
        </p:nvSpPr>
        <p:spPr>
          <a:xfrm>
            <a:off x="44867" y="1846411"/>
            <a:ext cx="11810450" cy="7227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本研究では、サポートベクターマシンの前処理技術を開発し、クラス専用の分類構造を適用した。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A1AF5D-2CE3-8001-661E-38E9E5D61937}"/>
              </a:ext>
            </a:extLst>
          </p:cNvPr>
          <p:cNvSpPr txBox="1">
            <a:spLocks/>
          </p:cNvSpPr>
          <p:nvPr/>
        </p:nvSpPr>
        <p:spPr>
          <a:xfrm>
            <a:off x="44867" y="4711492"/>
            <a:ext cx="12303727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非侵襲手段（センサー）で胎児疾患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奇形かどうかより正確予測（感度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98.3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％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誤診減少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118EF45-F4A5-E7B0-56BA-5E8F40D3C0DD}"/>
              </a:ext>
            </a:extLst>
          </p:cNvPr>
          <p:cNvSpPr txBox="1">
            <a:spLocks/>
          </p:cNvSpPr>
          <p:nvPr/>
        </p:nvSpPr>
        <p:spPr>
          <a:xfrm>
            <a:off x="44867" y="6074995"/>
            <a:ext cx="12026763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特許出願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自己診断機器で商用化予定、人工知能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医療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医学分野活用可能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8ECA3E-C2BC-F447-8513-A3BA805DB842}"/>
              </a:ext>
            </a:extLst>
          </p:cNvPr>
          <p:cNvSpPr txBox="1">
            <a:spLocks/>
          </p:cNvSpPr>
          <p:nvPr/>
        </p:nvSpPr>
        <p:spPr>
          <a:xfrm>
            <a:off x="722671" y="5401046"/>
            <a:ext cx="10527888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感度：病気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奇形胎児の状態が病気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奇形として予測される可能性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1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02F6B3-5F37-37CD-72CB-871772CE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4" y="4021126"/>
            <a:ext cx="6962775" cy="2381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0DD54-CDAE-32CB-B3D0-FDBB8572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0917" y="6238594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16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D4BF32-4898-E5C3-2B68-AAFB84445AE2}"/>
              </a:ext>
            </a:extLst>
          </p:cNvPr>
          <p:cNvSpPr txBox="1">
            <a:spLocks/>
          </p:cNvSpPr>
          <p:nvPr/>
        </p:nvSpPr>
        <p:spPr>
          <a:xfrm>
            <a:off x="2726422" y="237219"/>
            <a:ext cx="8148364" cy="294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胎児健康予測人工知能源技術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87BF01-9A67-3BAC-8272-2145BD808BDC}"/>
              </a:ext>
            </a:extLst>
          </p:cNvPr>
          <p:cNvSpPr txBox="1">
            <a:spLocks/>
          </p:cNvSpPr>
          <p:nvPr/>
        </p:nvSpPr>
        <p:spPr>
          <a:xfrm>
            <a:off x="201374" y="2975510"/>
            <a:ext cx="42047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特徴選択区別力最大化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60AD87-AD82-9731-1AE2-99A8339B40A2}"/>
              </a:ext>
            </a:extLst>
          </p:cNvPr>
          <p:cNvSpPr/>
          <p:nvPr/>
        </p:nvSpPr>
        <p:spPr>
          <a:xfrm>
            <a:off x="4545556" y="1745268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AAEF80-7E4E-CB6F-63C5-FF141B92FC1C}"/>
              </a:ext>
            </a:extLst>
          </p:cNvPr>
          <p:cNvSpPr/>
          <p:nvPr/>
        </p:nvSpPr>
        <p:spPr>
          <a:xfrm>
            <a:off x="6190746" y="1775973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A9BB53-A720-7B48-3E06-280C1173D83E}"/>
              </a:ext>
            </a:extLst>
          </p:cNvPr>
          <p:cNvSpPr/>
          <p:nvPr/>
        </p:nvSpPr>
        <p:spPr>
          <a:xfrm>
            <a:off x="4964160" y="1800283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2D2DAD-8F31-BDFE-96D4-204F35B824F9}"/>
              </a:ext>
            </a:extLst>
          </p:cNvPr>
          <p:cNvSpPr/>
          <p:nvPr/>
        </p:nvSpPr>
        <p:spPr>
          <a:xfrm>
            <a:off x="4702079" y="2088171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2468A1-4C79-A805-C90D-A9E30B29B9F7}"/>
              </a:ext>
            </a:extLst>
          </p:cNvPr>
          <p:cNvSpPr/>
          <p:nvPr/>
        </p:nvSpPr>
        <p:spPr>
          <a:xfrm>
            <a:off x="5981445" y="2081774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96717A-6E53-8FD8-0265-7C3974369DEB}"/>
              </a:ext>
            </a:extLst>
          </p:cNvPr>
          <p:cNvSpPr/>
          <p:nvPr/>
        </p:nvSpPr>
        <p:spPr>
          <a:xfrm>
            <a:off x="6362988" y="2108497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B1284C-651E-6391-3AD9-C3DBEFEF1208}"/>
              </a:ext>
            </a:extLst>
          </p:cNvPr>
          <p:cNvSpPr/>
          <p:nvPr/>
        </p:nvSpPr>
        <p:spPr>
          <a:xfrm>
            <a:off x="8130962" y="1762877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28578B-78F9-397A-205D-17E88D2959D7}"/>
              </a:ext>
            </a:extLst>
          </p:cNvPr>
          <p:cNvSpPr/>
          <p:nvPr/>
        </p:nvSpPr>
        <p:spPr>
          <a:xfrm>
            <a:off x="8335327" y="1536403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178F07-7859-7F2D-E953-0F8BD192A18D}"/>
              </a:ext>
            </a:extLst>
          </p:cNvPr>
          <p:cNvSpPr/>
          <p:nvPr/>
        </p:nvSpPr>
        <p:spPr>
          <a:xfrm>
            <a:off x="8587736" y="1786311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19E7DE-A7D7-45E4-9394-250E79C7AEAA}"/>
              </a:ext>
            </a:extLst>
          </p:cNvPr>
          <p:cNvSpPr/>
          <p:nvPr/>
        </p:nvSpPr>
        <p:spPr>
          <a:xfrm>
            <a:off x="9109650" y="1796851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CF61ED-F883-F5B4-B37A-4BE34B56E903}"/>
              </a:ext>
            </a:extLst>
          </p:cNvPr>
          <p:cNvSpPr/>
          <p:nvPr/>
        </p:nvSpPr>
        <p:spPr>
          <a:xfrm>
            <a:off x="8804617" y="1556930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EA8D62-C6DC-30C3-9DD9-17ECFC0367D9}"/>
              </a:ext>
            </a:extLst>
          </p:cNvPr>
          <p:cNvSpPr/>
          <p:nvPr/>
        </p:nvSpPr>
        <p:spPr>
          <a:xfrm>
            <a:off x="8491850" y="2013244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81A5DE4-658C-6DB3-0220-50FB33AEA81F}"/>
              </a:ext>
            </a:extLst>
          </p:cNvPr>
          <p:cNvSpPr txBox="1">
            <a:spLocks/>
          </p:cNvSpPr>
          <p:nvPr/>
        </p:nvSpPr>
        <p:spPr>
          <a:xfrm>
            <a:off x="4048980" y="2225119"/>
            <a:ext cx="3018149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2 classes is long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1D58B3E-6A29-EB7A-324D-77480E85E9E1}"/>
              </a:ext>
            </a:extLst>
          </p:cNvPr>
          <p:cNvSpPr txBox="1">
            <a:spLocks/>
          </p:cNvSpPr>
          <p:nvPr/>
        </p:nvSpPr>
        <p:spPr>
          <a:xfrm>
            <a:off x="7108451" y="2184693"/>
            <a:ext cx="3155618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2 classes is short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0EB930-163B-699B-70AE-9BFA09A0F6F0}"/>
              </a:ext>
            </a:extLst>
          </p:cNvPr>
          <p:cNvSpPr/>
          <p:nvPr/>
        </p:nvSpPr>
        <p:spPr>
          <a:xfrm>
            <a:off x="3980245" y="1470582"/>
            <a:ext cx="3086884" cy="1125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673548-1192-57D6-4CAC-844551ADB0D7}"/>
              </a:ext>
            </a:extLst>
          </p:cNvPr>
          <p:cNvSpPr/>
          <p:nvPr/>
        </p:nvSpPr>
        <p:spPr>
          <a:xfrm>
            <a:off x="7122555" y="1493464"/>
            <a:ext cx="3086884" cy="10998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8E7F1BE-55E3-F97D-5F13-C76276BB11A0}"/>
              </a:ext>
            </a:extLst>
          </p:cNvPr>
          <p:cNvSpPr txBox="1">
            <a:spLocks/>
          </p:cNvSpPr>
          <p:nvPr/>
        </p:nvSpPr>
        <p:spPr>
          <a:xfrm>
            <a:off x="3981255" y="1489830"/>
            <a:ext cx="1178024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#1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FC28D917-E412-1B84-6689-AA59D9273EDF}"/>
              </a:ext>
            </a:extLst>
          </p:cNvPr>
          <p:cNvSpPr txBox="1">
            <a:spLocks/>
          </p:cNvSpPr>
          <p:nvPr/>
        </p:nvSpPr>
        <p:spPr>
          <a:xfrm>
            <a:off x="7102673" y="1499448"/>
            <a:ext cx="1178024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#2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10F9B539-9384-E255-E410-5F6594B39A1B}"/>
              </a:ext>
            </a:extLst>
          </p:cNvPr>
          <p:cNvSpPr txBox="1">
            <a:spLocks/>
          </p:cNvSpPr>
          <p:nvPr/>
        </p:nvSpPr>
        <p:spPr>
          <a:xfrm>
            <a:off x="695483" y="6388262"/>
            <a:ext cx="10728446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ja-JP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精度向上とアルゴリズムの複雑さの減少（速度向上、省エネ）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FD91B85-7C2E-935F-911C-F42AB872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4458107"/>
            <a:ext cx="2409825" cy="16859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FD7FEC-367F-211E-DF8D-3F93855A6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561" y="4458106"/>
            <a:ext cx="1835122" cy="168592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A85DC69-76A8-22B7-9E2C-2FA6136B9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657" y="862242"/>
            <a:ext cx="1740488" cy="2022731"/>
          </a:xfrm>
          <a:prstGeom prst="rect">
            <a:avLst/>
          </a:prstGeom>
        </p:spPr>
      </p:pic>
      <p:sp>
        <p:nvSpPr>
          <p:cNvPr id="62" name="Title 1">
            <a:extLst>
              <a:ext uri="{FF2B5EF4-FFF2-40B4-BE49-F238E27FC236}">
                <a16:creationId xmlns:a16="http://schemas.microsoft.com/office/drawing/2014/main" id="{203D60F2-9848-ACC7-9B46-50A990D87B01}"/>
              </a:ext>
            </a:extLst>
          </p:cNvPr>
          <p:cNvSpPr txBox="1">
            <a:spLocks/>
          </p:cNvSpPr>
          <p:nvPr/>
        </p:nvSpPr>
        <p:spPr>
          <a:xfrm>
            <a:off x="-60200" y="805830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誤分類サンプル分類に集中する学習効果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F809616-BA59-4704-01FE-CCA8C1144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98" y="1542955"/>
            <a:ext cx="3517168" cy="130977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378D8BC-1CD8-B72D-435C-4D6C55ABF991}"/>
              </a:ext>
            </a:extLst>
          </p:cNvPr>
          <p:cNvSpPr txBox="1">
            <a:spLocks/>
          </p:cNvSpPr>
          <p:nvPr/>
        </p:nvSpPr>
        <p:spPr>
          <a:xfrm>
            <a:off x="-60200" y="3448321"/>
            <a:ext cx="12148090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目的クラスの特徴を最大限に認識し、他のクラスは解像度を下げて電力消費を減らす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B3C6A4-3AD3-DB78-C0BD-C8A62F0490BE}"/>
              </a:ext>
            </a:extLst>
          </p:cNvPr>
          <p:cNvSpPr txBox="1">
            <a:spLocks/>
          </p:cNvSpPr>
          <p:nvPr/>
        </p:nvSpPr>
        <p:spPr>
          <a:xfrm>
            <a:off x="3436854" y="2572194"/>
            <a:ext cx="4135521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優先順位の特徴</a:t>
            </a:r>
            <a:r>
              <a:rPr lang="en-US" altLang="ko-KR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最大距離</a:t>
            </a:r>
            <a:r>
              <a:rPr lang="en-US" altLang="ko-KR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4CD0F2-DB73-E138-5484-AD17F658D886}"/>
              </a:ext>
            </a:extLst>
          </p:cNvPr>
          <p:cNvSpPr/>
          <p:nvPr/>
        </p:nvSpPr>
        <p:spPr>
          <a:xfrm>
            <a:off x="296715" y="3185647"/>
            <a:ext cx="341093" cy="19116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89AD31-4A1C-528D-5119-B25DEB0F5DBA}"/>
              </a:ext>
            </a:extLst>
          </p:cNvPr>
          <p:cNvSpPr/>
          <p:nvPr/>
        </p:nvSpPr>
        <p:spPr>
          <a:xfrm>
            <a:off x="307430" y="6494668"/>
            <a:ext cx="341093" cy="19116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E15472-7787-F1A7-B918-98804DB5DD44}"/>
              </a:ext>
            </a:extLst>
          </p:cNvPr>
          <p:cNvSpPr/>
          <p:nvPr/>
        </p:nvSpPr>
        <p:spPr>
          <a:xfrm>
            <a:off x="3928141" y="1428473"/>
            <a:ext cx="3194414" cy="16825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D9CDE68-54A5-CC1D-02EE-6849363BFDE4}"/>
              </a:ext>
            </a:extLst>
          </p:cNvPr>
          <p:cNvSpPr txBox="1">
            <a:spLocks/>
          </p:cNvSpPr>
          <p:nvPr/>
        </p:nvSpPr>
        <p:spPr>
          <a:xfrm>
            <a:off x="3436854" y="4437958"/>
            <a:ext cx="1288531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特徴数</a:t>
            </a:r>
            <a:endParaRPr lang="en-US" altLang="ko-KR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vs.5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28A9388F-47C6-7F21-8987-9FEC5C36AC3D}"/>
              </a:ext>
            </a:extLst>
          </p:cNvPr>
          <p:cNvSpPr txBox="1">
            <a:spLocks/>
          </p:cNvSpPr>
          <p:nvPr/>
        </p:nvSpPr>
        <p:spPr>
          <a:xfrm>
            <a:off x="9141370" y="6280517"/>
            <a:ext cx="2743200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ja-JP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人間の目に似て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5AB333C-B563-463B-1898-3CD601298760}"/>
              </a:ext>
            </a:extLst>
          </p:cNvPr>
          <p:cNvSpPr txBox="1">
            <a:spLocks/>
          </p:cNvSpPr>
          <p:nvPr/>
        </p:nvSpPr>
        <p:spPr>
          <a:xfrm>
            <a:off x="9548131" y="3065754"/>
            <a:ext cx="2519448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ja-JP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人間の脳に似て</a:t>
            </a:r>
            <a:endParaRPr 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EA6B5A-73A9-5EE6-CF44-EB64DF78C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4" y="4159157"/>
            <a:ext cx="1100599" cy="4309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E5D0C5F-96D9-2862-B5EC-7FACF6777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8455" y="5642524"/>
            <a:ext cx="1168063" cy="5373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9C2B1D9-B6EA-73BD-5093-C8BA881AC6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6096" y="4071434"/>
            <a:ext cx="2418202" cy="3707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F935CF3-13E0-A1B4-EE89-4509FBDFC1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167" y="6050367"/>
            <a:ext cx="830570" cy="3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2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22E45-CCBB-42C1-9643-48F8BBEB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964" y="6238876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17</a:t>
            </a:fld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05B10-215E-4EDD-A054-7D041968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86" y="1818559"/>
            <a:ext cx="10991569" cy="4801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92BE50-223D-4F3E-AF42-0D03CAE992E3}"/>
              </a:ext>
            </a:extLst>
          </p:cNvPr>
          <p:cNvSpPr txBox="1">
            <a:spLocks/>
          </p:cNvSpPr>
          <p:nvPr/>
        </p:nvSpPr>
        <p:spPr>
          <a:xfrm>
            <a:off x="2360154" y="45023"/>
            <a:ext cx="8084788" cy="541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提案されたアルゴリズムのフローチャート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8982BD-9162-4339-93D4-866FBA223B1B}"/>
              </a:ext>
            </a:extLst>
          </p:cNvPr>
          <p:cNvSpPr txBox="1">
            <a:spLocks/>
          </p:cNvSpPr>
          <p:nvPr/>
        </p:nvSpPr>
        <p:spPr>
          <a:xfrm>
            <a:off x="567968" y="906197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データ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準備 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76A738-81B3-1540-B668-3167EAD1D7D7}"/>
              </a:ext>
            </a:extLst>
          </p:cNvPr>
          <p:cNvSpPr txBox="1">
            <a:spLocks/>
          </p:cNvSpPr>
          <p:nvPr/>
        </p:nvSpPr>
        <p:spPr>
          <a:xfrm>
            <a:off x="2315301" y="998980"/>
            <a:ext cx="2460125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五分類サンプル距離ベース</a:t>
            </a:r>
          </a:p>
          <a:p>
            <a:pPr algn="ctr">
              <a:lnSpc>
                <a:spcPct val="100000"/>
              </a:lnSpc>
            </a:pPr>
            <a:r>
              <a:rPr lang="ja-JP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特徴選択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C03115-9323-EE43-7A1F-095817D47E11}"/>
              </a:ext>
            </a:extLst>
          </p:cNvPr>
          <p:cNvSpPr txBox="1">
            <a:spLocks/>
          </p:cNvSpPr>
          <p:nvPr/>
        </p:nvSpPr>
        <p:spPr>
          <a:xfrm>
            <a:off x="5248798" y="768974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8E0410-ADFB-F3E4-4617-348E4680AE64}"/>
              </a:ext>
            </a:extLst>
          </p:cNvPr>
          <p:cNvSpPr txBox="1">
            <a:spLocks/>
          </p:cNvSpPr>
          <p:nvPr/>
        </p:nvSpPr>
        <p:spPr>
          <a:xfrm>
            <a:off x="5975156" y="997393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特徴抽出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6E82AD-214A-3A7B-2F16-D7ACABA48015}"/>
              </a:ext>
            </a:extLst>
          </p:cNvPr>
          <p:cNvSpPr txBox="1">
            <a:spLocks/>
          </p:cNvSpPr>
          <p:nvPr/>
        </p:nvSpPr>
        <p:spPr>
          <a:xfrm>
            <a:off x="7869299" y="1038452"/>
            <a:ext cx="1585454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クラス</a:t>
            </a:r>
          </a:p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専用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34CAC4E-C2F2-7118-DE7C-07112D9B4CC9}"/>
              </a:ext>
            </a:extLst>
          </p:cNvPr>
          <p:cNvSpPr txBox="1">
            <a:spLocks/>
          </p:cNvSpPr>
          <p:nvPr/>
        </p:nvSpPr>
        <p:spPr>
          <a:xfrm>
            <a:off x="9309781" y="936969"/>
            <a:ext cx="2270322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結果分析</a:t>
            </a:r>
          </a:p>
          <a:p>
            <a:pPr algn="ctr">
              <a:lnSpc>
                <a:spcPct val="1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（精度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感度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特異度）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AF26-8820-5681-2C21-4A31E3E10C04}"/>
              </a:ext>
            </a:extLst>
          </p:cNvPr>
          <p:cNvSpPr txBox="1">
            <a:spLocks/>
          </p:cNvSpPr>
          <p:nvPr/>
        </p:nvSpPr>
        <p:spPr>
          <a:xfrm>
            <a:off x="4506657" y="1027285"/>
            <a:ext cx="1747333" cy="36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群集化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96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8E4E5-08B1-416A-B784-6AC36705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65" y="6174656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18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310ECF-3C77-4FA9-A2E2-E7387A0D6F5A}"/>
              </a:ext>
            </a:extLst>
          </p:cNvPr>
          <p:cNvSpPr txBox="1">
            <a:spLocks/>
          </p:cNvSpPr>
          <p:nvPr/>
        </p:nvSpPr>
        <p:spPr>
          <a:xfrm>
            <a:off x="3569110" y="181232"/>
            <a:ext cx="8092802" cy="468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既存の研究結果と比較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433FA7F-4645-4370-AF1B-31DC8E948FD6}"/>
              </a:ext>
            </a:extLst>
          </p:cNvPr>
          <p:cNvSpPr txBox="1">
            <a:spLocks/>
          </p:cNvSpPr>
          <p:nvPr/>
        </p:nvSpPr>
        <p:spPr>
          <a:xfrm>
            <a:off x="348864" y="5016913"/>
            <a:ext cx="11494272" cy="46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ja-JP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感度、特異度それぞれ</a:t>
            </a:r>
            <a:r>
              <a:rPr lang="en-US" altLang="ja-JP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6.9%</a:t>
            </a:r>
            <a:r>
              <a:rPr lang="ja-JP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ja-JP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0.216</a:t>
            </a:r>
            <a:r>
              <a:rPr lang="ja-JP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ja-JP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0.026</a:t>
            </a:r>
            <a:r>
              <a:rPr lang="ja-JP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向上</a:t>
            </a:r>
            <a:endParaRPr lang="en-US" altLang="ja-JP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ja-JP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既存研究（バイナリ決定ツリー）と他の分類構造（クラスのみ）上で比較した。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C44950-AC6A-4FA9-9E7E-E0281A44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05" y="884174"/>
            <a:ext cx="2669910" cy="41576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48B5A5-9BA4-4A0A-A68F-2457361A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582" y="859237"/>
            <a:ext cx="2992724" cy="4182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2190F-49D3-4E1B-BDCD-E95B64602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354" y="4702588"/>
            <a:ext cx="3829050" cy="3143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DCFBCB-7E82-EB55-C8CE-076755FCF7F1}"/>
              </a:ext>
            </a:extLst>
          </p:cNvPr>
          <p:cNvSpPr txBox="1">
            <a:spLocks/>
          </p:cNvSpPr>
          <p:nvPr/>
        </p:nvSpPr>
        <p:spPr>
          <a:xfrm>
            <a:off x="1091382" y="2695481"/>
            <a:ext cx="1959436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既存</a:t>
            </a:r>
            <a:r>
              <a:rPr lang="ja-JP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lang="ko-KR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</a:t>
            </a:r>
            <a:endParaRPr 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954871-7DA5-804F-05A5-94FB36B0CEDC}"/>
              </a:ext>
            </a:extLst>
          </p:cNvPr>
          <p:cNvSpPr txBox="1">
            <a:spLocks/>
          </p:cNvSpPr>
          <p:nvPr/>
        </p:nvSpPr>
        <p:spPr>
          <a:xfrm>
            <a:off x="9173226" y="2801394"/>
            <a:ext cx="2669910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提案された技術</a:t>
            </a:r>
            <a:endParaRPr 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5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D20E2-4A24-DE45-666A-6E23E84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C5FEED-3429-BC72-1060-C85E5E30857C}"/>
              </a:ext>
            </a:extLst>
          </p:cNvPr>
          <p:cNvSpPr txBox="1">
            <a:spLocks/>
          </p:cNvSpPr>
          <p:nvPr/>
        </p:nvSpPr>
        <p:spPr>
          <a:xfrm>
            <a:off x="441436" y="285579"/>
            <a:ext cx="10912364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Publishing in 3 Languages</a:t>
            </a:r>
            <a:endParaRPr 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6698C5-D190-93DE-EA89-02DCB8389FA7}"/>
              </a:ext>
            </a:extLst>
          </p:cNvPr>
          <p:cNvSpPr txBox="1">
            <a:spLocks/>
          </p:cNvSpPr>
          <p:nvPr/>
        </p:nvSpPr>
        <p:spPr>
          <a:xfrm>
            <a:off x="441436" y="1198733"/>
            <a:ext cx="10912364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개국어로 출판합니다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18002-3A97-E151-35DB-B1303082A92C}"/>
              </a:ext>
            </a:extLst>
          </p:cNvPr>
          <p:cNvSpPr txBox="1">
            <a:spLocks/>
          </p:cNvSpPr>
          <p:nvPr/>
        </p:nvSpPr>
        <p:spPr>
          <a:xfrm>
            <a:off x="639818" y="1979032"/>
            <a:ext cx="10713982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カ国語で出版します。</a:t>
            </a:r>
            <a:endParaRPr 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004309-EDAE-9B06-2678-BEE5BC2D2295}"/>
              </a:ext>
            </a:extLst>
          </p:cNvPr>
          <p:cNvSpPr txBox="1">
            <a:spLocks/>
          </p:cNvSpPr>
          <p:nvPr/>
        </p:nvSpPr>
        <p:spPr>
          <a:xfrm>
            <a:off x="89586" y="4999702"/>
            <a:ext cx="8819881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Readers</a:t>
            </a:r>
            <a:endParaRPr 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07639F-723F-FFCD-8BEE-53CE883DD6B0}"/>
              </a:ext>
            </a:extLst>
          </p:cNvPr>
          <p:cNvSpPr txBox="1">
            <a:spLocks/>
          </p:cNvSpPr>
          <p:nvPr/>
        </p:nvSpPr>
        <p:spPr>
          <a:xfrm>
            <a:off x="-163286" y="4156200"/>
            <a:ext cx="9793012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고객중심 무한혁신 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顧客中心の革新</a:t>
            </a:r>
            <a:endParaRPr 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BAA9A9-8B1E-9E96-A83B-ECCF1626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5" y="3072291"/>
            <a:ext cx="1419225" cy="866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8C99AB-8ABA-D971-9D14-565C0340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35" y="3081312"/>
            <a:ext cx="1638135" cy="8904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CD3F96-9EFA-1862-2903-4BB628EB1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770" y="3079110"/>
            <a:ext cx="1828800" cy="9085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2C1C07-B97A-3E78-EFCB-01969712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336" y="3070302"/>
            <a:ext cx="1638135" cy="9172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FB114D-3A22-786B-ECA2-66CFE93B6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811" y="3051594"/>
            <a:ext cx="1385955" cy="917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7036D89-D16B-59EB-8498-0F8F7E02C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5423" y="3051593"/>
            <a:ext cx="1370781" cy="917251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32B72E8-6053-EAC5-3404-843163D04CC1}"/>
              </a:ext>
            </a:extLst>
          </p:cNvPr>
          <p:cNvSpPr txBox="1">
            <a:spLocks/>
          </p:cNvSpPr>
          <p:nvPr/>
        </p:nvSpPr>
        <p:spPr>
          <a:xfrm rot="19565115">
            <a:off x="8412103" y="4693691"/>
            <a:ext cx="4540545" cy="9733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en-US" sz="9600" b="1" dirty="0">
                <a:solidFill>
                  <a:srgbClr val="FFFF00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SlideAI </a:t>
            </a:r>
            <a:endParaRPr lang="en-US" sz="9600" dirty="0">
              <a:solidFill>
                <a:srgbClr val="FFFF00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63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EA25AE-07AD-496C-9119-AB08931A2E36}"/>
              </a:ext>
            </a:extLst>
          </p:cNvPr>
          <p:cNvSpPr txBox="1">
            <a:spLocks/>
          </p:cNvSpPr>
          <p:nvPr/>
        </p:nvSpPr>
        <p:spPr>
          <a:xfrm>
            <a:off x="129743" y="1923968"/>
            <a:ext cx="12192000" cy="2072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Title:</a:t>
            </a:r>
          </a:p>
          <a:p>
            <a:pPr algn="ctr">
              <a:lnSpc>
                <a:spcPct val="150000"/>
              </a:lnSpc>
            </a:pP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Boosted Feature Selection 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Class Dedicated SVM and 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Application in Fetal Health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74BE-24C2-48FD-B6CD-7EBE421B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4277" y="6164621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2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E788BC-D6B1-B223-C78E-46B83AE7DE4C}"/>
              </a:ext>
            </a:extLst>
          </p:cNvPr>
          <p:cNvSpPr txBox="1">
            <a:spLocks/>
          </p:cNvSpPr>
          <p:nvPr/>
        </p:nvSpPr>
        <p:spPr>
          <a:xfrm>
            <a:off x="232982" y="895227"/>
            <a:ext cx="12192000" cy="682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4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355C5-D041-4785-9EAC-E95B7B9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4052" y="6149323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3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C99B9F-2CE4-771A-787E-BB60E1097820}"/>
              </a:ext>
            </a:extLst>
          </p:cNvPr>
          <p:cNvSpPr txBox="1">
            <a:spLocks/>
          </p:cNvSpPr>
          <p:nvPr/>
        </p:nvSpPr>
        <p:spPr>
          <a:xfrm>
            <a:off x="3111910" y="343552"/>
            <a:ext cx="7031293" cy="34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Significance of Research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F55144-4D07-4A85-3EFE-73866371B4EC}"/>
              </a:ext>
            </a:extLst>
          </p:cNvPr>
          <p:cNvSpPr txBox="1">
            <a:spLocks/>
          </p:cNvSpPr>
          <p:nvPr/>
        </p:nvSpPr>
        <p:spPr>
          <a:xfrm>
            <a:off x="0" y="2549298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technology which increased performance of algorithm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E87F56-4305-FA15-7B84-B1C6084598C4}"/>
              </a:ext>
            </a:extLst>
          </p:cNvPr>
          <p:cNvSpPr txBox="1">
            <a:spLocks/>
          </p:cNvSpPr>
          <p:nvPr/>
        </p:nvSpPr>
        <p:spPr>
          <a:xfrm>
            <a:off x="0" y="3180629"/>
            <a:ext cx="12518377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complexity (Low-dimension, Saving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resources, time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reduction)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CEF29E-A734-B6D0-7B5E-1FD25FF284EF}"/>
              </a:ext>
            </a:extLst>
          </p:cNvPr>
          <p:cNvSpPr txBox="1">
            <a:spLocks/>
          </p:cNvSpPr>
          <p:nvPr/>
        </p:nvSpPr>
        <p:spPr>
          <a:xfrm>
            <a:off x="0" y="1199079"/>
            <a:ext cx="12377857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suggested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Vapnik,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High-Performance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484BC4-EB52-70AC-953B-183BB904DCB8}"/>
              </a:ext>
            </a:extLst>
          </p:cNvPr>
          <p:cNvSpPr txBox="1">
            <a:spLocks/>
          </p:cNvSpPr>
          <p:nvPr/>
        </p:nvSpPr>
        <p:spPr>
          <a:xfrm>
            <a:off x="14748" y="3875230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applied to all multi-class, nonlinear and large-scale data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8519262-C71D-9DD2-54D7-BE30202B1ED9}"/>
              </a:ext>
            </a:extLst>
          </p:cNvPr>
          <p:cNvSpPr txBox="1">
            <a:spLocks/>
          </p:cNvSpPr>
          <p:nvPr/>
        </p:nvSpPr>
        <p:spPr>
          <a:xfrm>
            <a:off x="0" y="1844971"/>
            <a:ext cx="12212618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research developed preprocessing and classification architecture for SVM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A1AF5D-2CE3-8001-661E-38E9E5D61937}"/>
              </a:ext>
            </a:extLst>
          </p:cNvPr>
          <p:cNvSpPr txBox="1">
            <a:spLocks/>
          </p:cNvSpPr>
          <p:nvPr/>
        </p:nvSpPr>
        <p:spPr>
          <a:xfrm>
            <a:off x="14748" y="5268941"/>
            <a:ext cx="12026763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118EF45-F4A5-E7B0-56BA-5E8F40D3C0DD}"/>
              </a:ext>
            </a:extLst>
          </p:cNvPr>
          <p:cNvSpPr txBox="1">
            <a:spLocks/>
          </p:cNvSpPr>
          <p:nvPr/>
        </p:nvSpPr>
        <p:spPr>
          <a:xfrm>
            <a:off x="14748" y="5919185"/>
            <a:ext cx="12026763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schedule : Patent registration, Commercialization after medical test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8ECA3E-C2BC-F447-8513-A3BA805DB842}"/>
              </a:ext>
            </a:extLst>
          </p:cNvPr>
          <p:cNvSpPr txBox="1">
            <a:spLocks/>
          </p:cNvSpPr>
          <p:nvPr/>
        </p:nvSpPr>
        <p:spPr>
          <a:xfrm>
            <a:off x="293465" y="5249845"/>
            <a:ext cx="11748046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Sensitivity </a:t>
            </a:r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(Probability of original pathologic to be predicted as pathologic) :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98.3%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E7A80D-5C99-4728-37C3-BBFA22BCA41C}"/>
              </a:ext>
            </a:extLst>
          </p:cNvPr>
          <p:cNvSpPr txBox="1">
            <a:spLocks/>
          </p:cNvSpPr>
          <p:nvPr/>
        </p:nvSpPr>
        <p:spPr>
          <a:xfrm>
            <a:off x="0" y="4540855"/>
            <a:ext cx="12026763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using sensors, detect fetal health state / malformation more accurately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7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0DD54-CDAE-32CB-B3D0-FDBB8572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2354" y="6186512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4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D4BF32-4898-E5C3-2B68-AAFB84445AE2}"/>
              </a:ext>
            </a:extLst>
          </p:cNvPr>
          <p:cNvSpPr txBox="1">
            <a:spLocks/>
          </p:cNvSpPr>
          <p:nvPr/>
        </p:nvSpPr>
        <p:spPr>
          <a:xfrm>
            <a:off x="1279384" y="226166"/>
            <a:ext cx="9717167" cy="304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in Fetal Health Prediction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87BF01-9A67-3BAC-8272-2145BD808BDC}"/>
              </a:ext>
            </a:extLst>
          </p:cNvPr>
          <p:cNvSpPr txBox="1">
            <a:spLocks/>
          </p:cNvSpPr>
          <p:nvPr/>
        </p:nvSpPr>
        <p:spPr>
          <a:xfrm>
            <a:off x="497357" y="2933486"/>
            <a:ext cx="730917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Maximize discriminatory power in feature selection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60AD87-AD82-9731-1AE2-99A8339B40A2}"/>
              </a:ext>
            </a:extLst>
          </p:cNvPr>
          <p:cNvSpPr/>
          <p:nvPr/>
        </p:nvSpPr>
        <p:spPr>
          <a:xfrm>
            <a:off x="4545556" y="1745268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AAEF80-7E4E-CB6F-63C5-FF141B92FC1C}"/>
              </a:ext>
            </a:extLst>
          </p:cNvPr>
          <p:cNvSpPr/>
          <p:nvPr/>
        </p:nvSpPr>
        <p:spPr>
          <a:xfrm>
            <a:off x="6190746" y="1775973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A9BB53-A720-7B48-3E06-280C1173D83E}"/>
              </a:ext>
            </a:extLst>
          </p:cNvPr>
          <p:cNvSpPr/>
          <p:nvPr/>
        </p:nvSpPr>
        <p:spPr>
          <a:xfrm>
            <a:off x="4964160" y="1800283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2D2DAD-8F31-BDFE-96D4-204F35B824F9}"/>
              </a:ext>
            </a:extLst>
          </p:cNvPr>
          <p:cNvSpPr/>
          <p:nvPr/>
        </p:nvSpPr>
        <p:spPr>
          <a:xfrm>
            <a:off x="4702079" y="2088171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2468A1-4C79-A805-C90D-A9E30B29B9F7}"/>
              </a:ext>
            </a:extLst>
          </p:cNvPr>
          <p:cNvSpPr/>
          <p:nvPr/>
        </p:nvSpPr>
        <p:spPr>
          <a:xfrm>
            <a:off x="5981445" y="2081774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96717A-6E53-8FD8-0265-7C3974369DEB}"/>
              </a:ext>
            </a:extLst>
          </p:cNvPr>
          <p:cNvSpPr/>
          <p:nvPr/>
        </p:nvSpPr>
        <p:spPr>
          <a:xfrm>
            <a:off x="6362988" y="2108497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B1284C-651E-6391-3AD9-C3DBEFEF1208}"/>
              </a:ext>
            </a:extLst>
          </p:cNvPr>
          <p:cNvSpPr/>
          <p:nvPr/>
        </p:nvSpPr>
        <p:spPr>
          <a:xfrm>
            <a:off x="8130962" y="1762877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28578B-78F9-397A-205D-17E88D2959D7}"/>
              </a:ext>
            </a:extLst>
          </p:cNvPr>
          <p:cNvSpPr/>
          <p:nvPr/>
        </p:nvSpPr>
        <p:spPr>
          <a:xfrm>
            <a:off x="8335327" y="1536403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178F07-7859-7F2D-E953-0F8BD192A18D}"/>
              </a:ext>
            </a:extLst>
          </p:cNvPr>
          <p:cNvSpPr/>
          <p:nvPr/>
        </p:nvSpPr>
        <p:spPr>
          <a:xfrm>
            <a:off x="8587736" y="1786311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19E7DE-A7D7-45E4-9394-250E79C7AEAA}"/>
              </a:ext>
            </a:extLst>
          </p:cNvPr>
          <p:cNvSpPr/>
          <p:nvPr/>
        </p:nvSpPr>
        <p:spPr>
          <a:xfrm>
            <a:off x="9109650" y="1796851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CF61ED-F883-F5B4-B37A-4BE34B56E903}"/>
              </a:ext>
            </a:extLst>
          </p:cNvPr>
          <p:cNvSpPr/>
          <p:nvPr/>
        </p:nvSpPr>
        <p:spPr>
          <a:xfrm>
            <a:off x="8804617" y="1556930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EA8D62-C6DC-30C3-9DD9-17ECFC0367D9}"/>
              </a:ext>
            </a:extLst>
          </p:cNvPr>
          <p:cNvSpPr/>
          <p:nvPr/>
        </p:nvSpPr>
        <p:spPr>
          <a:xfrm>
            <a:off x="8491850" y="2013244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81A5DE4-658C-6DB3-0220-50FB33AEA81F}"/>
              </a:ext>
            </a:extLst>
          </p:cNvPr>
          <p:cNvSpPr txBox="1">
            <a:spLocks/>
          </p:cNvSpPr>
          <p:nvPr/>
        </p:nvSpPr>
        <p:spPr>
          <a:xfrm>
            <a:off x="4048980" y="2225119"/>
            <a:ext cx="3018149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2 classes is long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1D58B3E-6A29-EB7A-324D-77480E85E9E1}"/>
              </a:ext>
            </a:extLst>
          </p:cNvPr>
          <p:cNvSpPr txBox="1">
            <a:spLocks/>
          </p:cNvSpPr>
          <p:nvPr/>
        </p:nvSpPr>
        <p:spPr>
          <a:xfrm>
            <a:off x="7108451" y="2184693"/>
            <a:ext cx="3155618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2 classes is short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0EB930-163B-699B-70AE-9BFA09A0F6F0}"/>
              </a:ext>
            </a:extLst>
          </p:cNvPr>
          <p:cNvSpPr/>
          <p:nvPr/>
        </p:nvSpPr>
        <p:spPr>
          <a:xfrm>
            <a:off x="3980245" y="1470582"/>
            <a:ext cx="3086884" cy="1125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673548-1192-57D6-4CAC-844551ADB0D7}"/>
              </a:ext>
            </a:extLst>
          </p:cNvPr>
          <p:cNvSpPr/>
          <p:nvPr/>
        </p:nvSpPr>
        <p:spPr>
          <a:xfrm>
            <a:off x="7122555" y="1493464"/>
            <a:ext cx="3086884" cy="10998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8E7F1BE-55E3-F97D-5F13-C76276BB11A0}"/>
              </a:ext>
            </a:extLst>
          </p:cNvPr>
          <p:cNvSpPr txBox="1">
            <a:spLocks/>
          </p:cNvSpPr>
          <p:nvPr/>
        </p:nvSpPr>
        <p:spPr>
          <a:xfrm>
            <a:off x="3981255" y="1489830"/>
            <a:ext cx="1178024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#1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FC28D917-E412-1B84-6689-AA59D9273EDF}"/>
              </a:ext>
            </a:extLst>
          </p:cNvPr>
          <p:cNvSpPr txBox="1">
            <a:spLocks/>
          </p:cNvSpPr>
          <p:nvPr/>
        </p:nvSpPr>
        <p:spPr>
          <a:xfrm>
            <a:off x="7102673" y="1499448"/>
            <a:ext cx="1178024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#2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4345044-94BB-F70F-4814-F08B9412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7" y="3941968"/>
            <a:ext cx="7038975" cy="2552700"/>
          </a:xfrm>
          <a:prstGeom prst="rect">
            <a:avLst/>
          </a:prstGeom>
        </p:spPr>
      </p:pic>
      <p:sp>
        <p:nvSpPr>
          <p:cNvPr id="54" name="Subtitle 2">
            <a:extLst>
              <a:ext uri="{FF2B5EF4-FFF2-40B4-BE49-F238E27FC236}">
                <a16:creationId xmlns:a16="http://schemas.microsoft.com/office/drawing/2014/main" id="{10F9B539-9384-E255-E410-5F6594B39A1B}"/>
              </a:ext>
            </a:extLst>
          </p:cNvPr>
          <p:cNvSpPr txBox="1">
            <a:spLocks/>
          </p:cNvSpPr>
          <p:nvPr/>
        </p:nvSpPr>
        <p:spPr>
          <a:xfrm>
            <a:off x="625354" y="6369076"/>
            <a:ext cx="10728446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accuracy and make algorithm faster.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FD91B85-7C2E-935F-911C-F42AB872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4458107"/>
            <a:ext cx="2409825" cy="16859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FD7FEC-367F-211E-DF8D-3F93855A6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561" y="4458106"/>
            <a:ext cx="1835122" cy="168592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A85DC69-76A8-22B7-9E2C-2FA6136B9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526" y="1104566"/>
            <a:ext cx="1397656" cy="1624304"/>
          </a:xfrm>
          <a:prstGeom prst="rect">
            <a:avLst/>
          </a:prstGeom>
        </p:spPr>
      </p:pic>
      <p:sp>
        <p:nvSpPr>
          <p:cNvPr id="62" name="Title 1">
            <a:extLst>
              <a:ext uri="{FF2B5EF4-FFF2-40B4-BE49-F238E27FC236}">
                <a16:creationId xmlns:a16="http://schemas.microsoft.com/office/drawing/2014/main" id="{203D60F2-9848-ACC7-9B46-50A990D87B01}"/>
              </a:ext>
            </a:extLst>
          </p:cNvPr>
          <p:cNvSpPr txBox="1">
            <a:spLocks/>
          </p:cNvSpPr>
          <p:nvPr/>
        </p:nvSpPr>
        <p:spPr>
          <a:xfrm>
            <a:off x="120656" y="718076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Focus on Classifying Difficult Examples to Get High Score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F809616-BA59-4704-01FE-CCA8C1144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98" y="1542955"/>
            <a:ext cx="3517168" cy="130977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378D8BC-1CD8-B72D-435C-4D6C55ABF991}"/>
              </a:ext>
            </a:extLst>
          </p:cNvPr>
          <p:cNvSpPr txBox="1">
            <a:spLocks/>
          </p:cNvSpPr>
          <p:nvPr/>
        </p:nvSpPr>
        <p:spPr>
          <a:xfrm>
            <a:off x="120656" y="3536195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Perceive Target Features &amp; Blur Non-Target to Save Energy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B3C6A4-3AD3-DB78-C0BD-C8A62F0490BE}"/>
              </a:ext>
            </a:extLst>
          </p:cNvPr>
          <p:cNvSpPr txBox="1">
            <a:spLocks/>
          </p:cNvSpPr>
          <p:nvPr/>
        </p:nvSpPr>
        <p:spPr>
          <a:xfrm>
            <a:off x="3783747" y="2451449"/>
            <a:ext cx="3548614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Prioritized Feature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4CD0F2-DB73-E138-5484-AD17F658D886}"/>
              </a:ext>
            </a:extLst>
          </p:cNvPr>
          <p:cNvSpPr/>
          <p:nvPr/>
        </p:nvSpPr>
        <p:spPr>
          <a:xfrm>
            <a:off x="296715" y="3185647"/>
            <a:ext cx="341093" cy="19116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89AD31-4A1C-528D-5119-B25DEB0F5DBA}"/>
              </a:ext>
            </a:extLst>
          </p:cNvPr>
          <p:cNvSpPr/>
          <p:nvPr/>
        </p:nvSpPr>
        <p:spPr>
          <a:xfrm>
            <a:off x="307430" y="6494668"/>
            <a:ext cx="341093" cy="19116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E15472-7787-F1A7-B918-98804DB5DD44}"/>
              </a:ext>
            </a:extLst>
          </p:cNvPr>
          <p:cNvSpPr/>
          <p:nvPr/>
        </p:nvSpPr>
        <p:spPr>
          <a:xfrm>
            <a:off x="3928142" y="1352040"/>
            <a:ext cx="3194414" cy="16824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D9CDE68-54A5-CC1D-02EE-6849363BFDE4}"/>
              </a:ext>
            </a:extLst>
          </p:cNvPr>
          <p:cNvSpPr txBox="1">
            <a:spLocks/>
          </p:cNvSpPr>
          <p:nvPr/>
        </p:nvSpPr>
        <p:spPr>
          <a:xfrm>
            <a:off x="3404714" y="4362709"/>
            <a:ext cx="1288531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vs. 5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28A9388F-47C6-7F21-8987-9FEC5C36AC3D}"/>
              </a:ext>
            </a:extLst>
          </p:cNvPr>
          <p:cNvSpPr txBox="1">
            <a:spLocks/>
          </p:cNvSpPr>
          <p:nvPr/>
        </p:nvSpPr>
        <p:spPr>
          <a:xfrm>
            <a:off x="8060046" y="6201002"/>
            <a:ext cx="3625136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Resemble human eye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5AB333C-B563-463B-1898-3CD601298760}"/>
              </a:ext>
            </a:extLst>
          </p:cNvPr>
          <p:cNvSpPr txBox="1">
            <a:spLocks/>
          </p:cNvSpPr>
          <p:nvPr/>
        </p:nvSpPr>
        <p:spPr>
          <a:xfrm>
            <a:off x="8351802" y="2784018"/>
            <a:ext cx="3590881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Resemble human brain</a:t>
            </a:r>
          </a:p>
        </p:txBody>
      </p:sp>
    </p:spTree>
    <p:extLst>
      <p:ext uri="{BB962C8B-B14F-4D97-AF65-F5344CB8AC3E}">
        <p14:creationId xmlns:p14="http://schemas.microsoft.com/office/powerpoint/2010/main" val="308873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22E45-CCBB-42C1-9643-48F8BBEB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310" y="6065893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5</a:t>
            </a:fld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05B10-215E-4EDD-A054-7D041968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63" y="814178"/>
            <a:ext cx="11290066" cy="56168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92BE50-223D-4F3E-AF42-0D03CAE992E3}"/>
              </a:ext>
            </a:extLst>
          </p:cNvPr>
          <p:cNvSpPr txBox="1">
            <a:spLocks/>
          </p:cNvSpPr>
          <p:nvPr/>
        </p:nvSpPr>
        <p:spPr>
          <a:xfrm>
            <a:off x="4173793" y="98920"/>
            <a:ext cx="7776871" cy="541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8E4E5-08B1-416A-B784-6AC36705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487" y="6157231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6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310ECF-3C77-4FA9-A2E2-E7387A0D6F5A}"/>
              </a:ext>
            </a:extLst>
          </p:cNvPr>
          <p:cNvSpPr txBox="1">
            <a:spLocks/>
          </p:cNvSpPr>
          <p:nvPr/>
        </p:nvSpPr>
        <p:spPr>
          <a:xfrm>
            <a:off x="2177150" y="136525"/>
            <a:ext cx="8092802" cy="468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Previous Research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433FA7F-4645-4370-AF1B-31DC8E948FD6}"/>
              </a:ext>
            </a:extLst>
          </p:cNvPr>
          <p:cNvSpPr txBox="1">
            <a:spLocks/>
          </p:cNvSpPr>
          <p:nvPr/>
        </p:nvSpPr>
        <p:spPr>
          <a:xfrm>
            <a:off x="476415" y="6105719"/>
            <a:ext cx="11494272" cy="46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CCR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Sensitivity,  Specificity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by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6.9%,   0. 216,   0.026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respectively.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C44950-AC6A-4FA9-9E7E-E0281A44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05" y="1149638"/>
            <a:ext cx="2669910" cy="41576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48B5A5-9BA4-4A0A-A68F-2457361A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582" y="1124701"/>
            <a:ext cx="2992724" cy="4182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2190F-49D3-4E1B-BDCD-E95B64602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779" y="5458046"/>
            <a:ext cx="8526308" cy="6999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DCFBCB-7E82-EB55-C8CE-076755FCF7F1}"/>
              </a:ext>
            </a:extLst>
          </p:cNvPr>
          <p:cNvSpPr txBox="1">
            <a:spLocks/>
          </p:cNvSpPr>
          <p:nvPr/>
        </p:nvSpPr>
        <p:spPr>
          <a:xfrm>
            <a:off x="348864" y="2724652"/>
            <a:ext cx="2992724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in Literature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954871-7DA5-804F-05A5-94FB36B0CEDC}"/>
              </a:ext>
            </a:extLst>
          </p:cNvPr>
          <p:cNvSpPr txBox="1">
            <a:spLocks/>
          </p:cNvSpPr>
          <p:nvPr/>
        </p:nvSpPr>
        <p:spPr>
          <a:xfrm>
            <a:off x="8834847" y="2668522"/>
            <a:ext cx="2873126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endParaRPr 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5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FA457-BF77-B903-6637-3F9EE0CE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285" y="6076131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7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87EE20-C655-AE19-5C1C-BA2237DFD14C}"/>
              </a:ext>
            </a:extLst>
          </p:cNvPr>
          <p:cNvSpPr txBox="1">
            <a:spLocks/>
          </p:cNvSpPr>
          <p:nvPr/>
        </p:nvSpPr>
        <p:spPr>
          <a:xfrm>
            <a:off x="3996814" y="2533690"/>
            <a:ext cx="7031293" cy="34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</a:t>
            </a:r>
            <a:endParaRPr 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9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74BE-24C2-48FD-B6CD-7EBE421B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0032" y="6149873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8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E788BC-D6B1-B223-C78E-46B83AE7DE4C}"/>
              </a:ext>
            </a:extLst>
          </p:cNvPr>
          <p:cNvSpPr txBox="1">
            <a:spLocks/>
          </p:cNvSpPr>
          <p:nvPr/>
        </p:nvSpPr>
        <p:spPr>
          <a:xfrm>
            <a:off x="114995" y="2215699"/>
            <a:ext cx="12192000" cy="2072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연구제목</a:t>
            </a:r>
            <a:r>
              <a:rPr lang="en-US" altLang="ko-KR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오분류샘플 클래스간 최대거리 기반 특징 선택 </a:t>
            </a:r>
            <a:endParaRPr lang="en-US" altLang="ko-KR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전용 서포트 벡터 머신</a:t>
            </a:r>
            <a:endParaRPr lang="en-US" altLang="ko-KR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태아건강예측에의 적용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355C5-D041-4785-9EAC-E95B7B9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487" y="6135570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9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C99B9F-2CE4-771A-787E-BB60E1097820}"/>
              </a:ext>
            </a:extLst>
          </p:cNvPr>
          <p:cNvSpPr txBox="1">
            <a:spLocks/>
          </p:cNvSpPr>
          <p:nvPr/>
        </p:nvSpPr>
        <p:spPr>
          <a:xfrm>
            <a:off x="3023419" y="468233"/>
            <a:ext cx="7119784" cy="224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 의의 및 기대 효과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F55144-4D07-4A85-3EFE-73866371B4EC}"/>
              </a:ext>
            </a:extLst>
          </p:cNvPr>
          <p:cNvSpPr txBox="1">
            <a:spLocks/>
          </p:cNvSpPr>
          <p:nvPr/>
        </p:nvSpPr>
        <p:spPr>
          <a:xfrm>
            <a:off x="165237" y="2642518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응용기술이 아닌 알고리즘 성능을 높힌 인공지능 원천 기술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E87F56-4305-FA15-7B84-B1C6084598C4}"/>
              </a:ext>
            </a:extLst>
          </p:cNvPr>
          <p:cNvSpPr txBox="1">
            <a:spLocks/>
          </p:cNvSpPr>
          <p:nvPr/>
        </p:nvSpPr>
        <p:spPr>
          <a:xfrm>
            <a:off x="165236" y="3338001"/>
            <a:ext cx="12212619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 비해 낮은 복잡도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저차원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컴퓨팅자원 절감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시간단축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임베디드에 활용 가능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CEF29E-A734-B6D0-7B5E-1FD25FF284EF}"/>
              </a:ext>
            </a:extLst>
          </p:cNvPr>
          <p:cNvSpPr txBox="1">
            <a:spLocks/>
          </p:cNvSpPr>
          <p:nvPr/>
        </p:nvSpPr>
        <p:spPr>
          <a:xfrm>
            <a:off x="165237" y="1199079"/>
            <a:ext cx="12212620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서포트 벡터 머신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 소련 과학자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Vapnik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개발한 정확도 높은 머신러닝 알고리즘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484BC4-EB52-70AC-953B-183BB904DCB8}"/>
              </a:ext>
            </a:extLst>
          </p:cNvPr>
          <p:cNvSpPr txBox="1">
            <a:spLocks/>
          </p:cNvSpPr>
          <p:nvPr/>
        </p:nvSpPr>
        <p:spPr>
          <a:xfrm>
            <a:off x="165237" y="4052280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다른 모든 비선형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다중 클래스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대용량 데이터에 확대 적용 가능 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8519262-C71D-9DD2-54D7-BE30202B1ED9}"/>
              </a:ext>
            </a:extLst>
          </p:cNvPr>
          <p:cNvSpPr txBox="1">
            <a:spLocks/>
          </p:cNvSpPr>
          <p:nvPr/>
        </p:nvSpPr>
        <p:spPr>
          <a:xfrm>
            <a:off x="165237" y="1919765"/>
            <a:ext cx="11810450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본 연구는 서포트 벡터 머신 전처리 기술 개발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전용 분류 구조 고안 적용 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A1AF5D-2CE3-8001-661E-38E9E5D61937}"/>
              </a:ext>
            </a:extLst>
          </p:cNvPr>
          <p:cNvSpPr txBox="1">
            <a:spLocks/>
          </p:cNvSpPr>
          <p:nvPr/>
        </p:nvSpPr>
        <p:spPr>
          <a:xfrm>
            <a:off x="165237" y="4711492"/>
            <a:ext cx="12026763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비침습 수단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센서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태아 질병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기형 여부  보다 정확 예측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98.3%),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오진감소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118EF45-F4A5-E7B0-56BA-5E8F40D3C0DD}"/>
              </a:ext>
            </a:extLst>
          </p:cNvPr>
          <p:cNvSpPr txBox="1">
            <a:spLocks/>
          </p:cNvSpPr>
          <p:nvPr/>
        </p:nvSpPr>
        <p:spPr>
          <a:xfrm>
            <a:off x="0" y="5996734"/>
            <a:ext cx="12026763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특허출원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자가진단 기기로 상용화 예정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인공지능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의료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의학 분야  활용 가능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8ECA3E-C2BC-F447-8513-A3BA805DB842}"/>
              </a:ext>
            </a:extLst>
          </p:cNvPr>
          <p:cNvSpPr txBox="1">
            <a:spLocks/>
          </p:cNvSpPr>
          <p:nvPr/>
        </p:nvSpPr>
        <p:spPr>
          <a:xfrm>
            <a:off x="722671" y="5401046"/>
            <a:ext cx="10527888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질병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기형 태아 상태가 질병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기형으로 예측될 확률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2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16017</TotalTime>
  <Words>1229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Jinpyo Lee</dc:creator>
  <cp:lastModifiedBy>Jinpyo Lee</cp:lastModifiedBy>
  <cp:revision>2328</cp:revision>
  <cp:lastPrinted>2019-04-25T14:45:33Z</cp:lastPrinted>
  <dcterms:created xsi:type="dcterms:W3CDTF">2018-10-03T17:27:50Z</dcterms:created>
  <dcterms:modified xsi:type="dcterms:W3CDTF">2022-10-15T18:18:13Z</dcterms:modified>
</cp:coreProperties>
</file>