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4" r:id="rId8"/>
    <p:sldId id="265" r:id="rId9"/>
    <p:sldId id="263" r:id="rId10"/>
    <p:sldId id="262" r:id="rId11"/>
    <p:sldId id="266" r:id="rId12"/>
    <p:sldId id="267" r:id="rId13"/>
    <p:sldId id="268" r:id="rId14"/>
    <p:sldId id="269" r:id="rId15"/>
    <p:sldId id="275" r:id="rId16"/>
    <p:sldId id="276" r:id="rId17"/>
    <p:sldId id="270" r:id="rId18"/>
    <p:sldId id="271" r:id="rId19"/>
    <p:sldId id="272" r:id="rId20"/>
    <p:sldId id="273" r:id="rId21"/>
    <p:sldId id="274"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883638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smtClean="0"/>
              <a:pPr/>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60857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smtClean="0"/>
              <a:pPr/>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9343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pPr/>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83544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pPr/>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0115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pPr/>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054132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501053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70382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0159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smtClean="0"/>
              <a:pPr/>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6360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26191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9/12/2018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57967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9/12/2018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46168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9/12/2018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01191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14133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47022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9/12/2018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665510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D0DBA8-25F7-4FA2-AB96-7057D4C07BD5}"/>
              </a:ext>
            </a:extLst>
          </p:cNvPr>
          <p:cNvSpPr>
            <a:spLocks noGrp="1"/>
          </p:cNvSpPr>
          <p:nvPr>
            <p:ph type="ctrTitle"/>
          </p:nvPr>
        </p:nvSpPr>
        <p:spPr/>
        <p:txBody>
          <a:bodyPr/>
          <a:lstStyle/>
          <a:p>
            <a:r>
              <a:rPr lang="es-MX" dirty="0"/>
              <a:t>Estructura de Datos</a:t>
            </a:r>
          </a:p>
        </p:txBody>
      </p:sp>
      <p:sp>
        <p:nvSpPr>
          <p:cNvPr id="3" name="Subtítulo 2">
            <a:extLst>
              <a:ext uri="{FF2B5EF4-FFF2-40B4-BE49-F238E27FC236}">
                <a16:creationId xmlns:a16="http://schemas.microsoft.com/office/drawing/2014/main" id="{1F2DF3CA-2819-490E-9A65-134C46211689}"/>
              </a:ext>
            </a:extLst>
          </p:cNvPr>
          <p:cNvSpPr>
            <a:spLocks noGrp="1"/>
          </p:cNvSpPr>
          <p:nvPr>
            <p:ph type="subTitle" idx="1"/>
          </p:nvPr>
        </p:nvSpPr>
        <p:spPr/>
        <p:txBody>
          <a:bodyPr/>
          <a:lstStyle/>
          <a:p>
            <a:r>
              <a:rPr lang="es-MX" dirty="0"/>
              <a:t>Ing. Juan M. Hernández</a:t>
            </a:r>
          </a:p>
        </p:txBody>
      </p:sp>
    </p:spTree>
    <p:extLst>
      <p:ext uri="{BB962C8B-B14F-4D97-AF65-F5344CB8AC3E}">
        <p14:creationId xmlns:p14="http://schemas.microsoft.com/office/powerpoint/2010/main" val="2590617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665192-9623-4A5C-82D9-66ED9FCF1804}"/>
              </a:ext>
            </a:extLst>
          </p:cNvPr>
          <p:cNvSpPr>
            <a:spLocks noGrp="1"/>
          </p:cNvSpPr>
          <p:nvPr>
            <p:ph type="title"/>
          </p:nvPr>
        </p:nvSpPr>
        <p:spPr/>
        <p:txBody>
          <a:bodyPr/>
          <a:lstStyle/>
          <a:p>
            <a:r>
              <a:rPr lang="es-MX" dirty="0"/>
              <a:t>Estructura lógica de datos</a:t>
            </a:r>
          </a:p>
        </p:txBody>
      </p:sp>
      <p:sp>
        <p:nvSpPr>
          <p:cNvPr id="3" name="Marcador de contenido 2">
            <a:extLst>
              <a:ext uri="{FF2B5EF4-FFF2-40B4-BE49-F238E27FC236}">
                <a16:creationId xmlns:a16="http://schemas.microsoft.com/office/drawing/2014/main" id="{653EB1E8-316C-4C69-BC56-07B70626A3AE}"/>
              </a:ext>
            </a:extLst>
          </p:cNvPr>
          <p:cNvSpPr>
            <a:spLocks noGrp="1"/>
          </p:cNvSpPr>
          <p:nvPr>
            <p:ph idx="1"/>
          </p:nvPr>
        </p:nvSpPr>
        <p:spPr/>
        <p:txBody>
          <a:bodyPr/>
          <a:lstStyle/>
          <a:p>
            <a:r>
              <a:rPr lang="es-MX" dirty="0"/>
              <a:t>Cada estructura de datos lógica puede tener varias representaciones físicas diferentes para sus almacenamientos</a:t>
            </a:r>
          </a:p>
          <a:p>
            <a:r>
              <a:rPr lang="es-MX" dirty="0"/>
              <a:t>Regularmente se asocia a las base de datos que cada una de estas están asociadas a uno o mas tablespace (que esta es la unidad de almacenamiento lógico). Regularmente cuando se crea una BD lleva implícita la creación de 3 o 4 table </a:t>
            </a:r>
            <a:r>
              <a:rPr lang="es-MX" dirty="0" err="1"/>
              <a:t>space</a:t>
            </a:r>
            <a:r>
              <a:rPr lang="es-MX" dirty="0"/>
              <a:t> por defecto, (</a:t>
            </a:r>
            <a:r>
              <a:rPr lang="es-MX" dirty="0" err="1"/>
              <a:t>System</a:t>
            </a:r>
            <a:r>
              <a:rPr lang="es-MX" dirty="0"/>
              <a:t>, </a:t>
            </a:r>
            <a:r>
              <a:rPr lang="es-MX" dirty="0" err="1"/>
              <a:t>SYSaux</a:t>
            </a:r>
            <a:r>
              <a:rPr lang="es-MX" dirty="0"/>
              <a:t>, </a:t>
            </a:r>
            <a:r>
              <a:rPr lang="es-MX" dirty="0" err="1"/>
              <a:t>Undo</a:t>
            </a:r>
            <a:r>
              <a:rPr lang="es-MX" dirty="0"/>
              <a:t>, </a:t>
            </a:r>
            <a:r>
              <a:rPr lang="es-MX" dirty="0" err="1"/>
              <a:t>Temp</a:t>
            </a:r>
            <a:r>
              <a:rPr lang="es-MX" dirty="0"/>
              <a:t>)</a:t>
            </a:r>
          </a:p>
          <a:p>
            <a:r>
              <a:rPr lang="es-MX" dirty="0"/>
              <a:t>La estructura física se refiere a lo que encontraremos como medio físico en nuestro volumen de almacenamiento por ejemplo: NAS, NFS, ZPOOL o ZFS</a:t>
            </a:r>
          </a:p>
          <a:p>
            <a:endParaRPr lang="es-MX" dirty="0"/>
          </a:p>
        </p:txBody>
      </p:sp>
    </p:spTree>
    <p:extLst>
      <p:ext uri="{BB962C8B-B14F-4D97-AF65-F5344CB8AC3E}">
        <p14:creationId xmlns:p14="http://schemas.microsoft.com/office/powerpoint/2010/main" val="2016349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579D08-792C-4C29-8EBE-7CE48BE1F4C1}"/>
              </a:ext>
            </a:extLst>
          </p:cNvPr>
          <p:cNvSpPr>
            <a:spLocks noGrp="1"/>
          </p:cNvSpPr>
          <p:nvPr>
            <p:ph type="title"/>
          </p:nvPr>
        </p:nvSpPr>
        <p:spPr/>
        <p:txBody>
          <a:bodyPr/>
          <a:lstStyle/>
          <a:p>
            <a:r>
              <a:rPr lang="es-MX" dirty="0"/>
              <a:t>Estructura simple y Primitiva</a:t>
            </a:r>
          </a:p>
        </p:txBody>
      </p:sp>
      <p:sp>
        <p:nvSpPr>
          <p:cNvPr id="3" name="Marcador de contenido 2">
            <a:extLst>
              <a:ext uri="{FF2B5EF4-FFF2-40B4-BE49-F238E27FC236}">
                <a16:creationId xmlns:a16="http://schemas.microsoft.com/office/drawing/2014/main" id="{90522AEA-1EBB-4D27-A4AA-63709F2E59EE}"/>
              </a:ext>
            </a:extLst>
          </p:cNvPr>
          <p:cNvSpPr>
            <a:spLocks noGrp="1"/>
          </p:cNvSpPr>
          <p:nvPr>
            <p:ph idx="1"/>
          </p:nvPr>
        </p:nvSpPr>
        <p:spPr/>
        <p:txBody>
          <a:bodyPr/>
          <a:lstStyle/>
          <a:p>
            <a:r>
              <a:rPr lang="es-MX" dirty="0"/>
              <a:t>Son aquellas que no están compuestas por otras estructuras de datos, por ejemplo: </a:t>
            </a:r>
            <a:r>
              <a:rPr lang="es-MX" dirty="0" err="1"/>
              <a:t>Int</a:t>
            </a:r>
            <a:r>
              <a:rPr lang="es-MX" dirty="0"/>
              <a:t> , </a:t>
            </a:r>
            <a:r>
              <a:rPr lang="es-MX" dirty="0" err="1"/>
              <a:t>bool</a:t>
            </a:r>
            <a:r>
              <a:rPr lang="es-MX" dirty="0"/>
              <a:t>, </a:t>
            </a:r>
            <a:r>
              <a:rPr lang="es-MX" dirty="0" err="1"/>
              <a:t>char</a:t>
            </a:r>
            <a:r>
              <a:rPr lang="es-MX" dirty="0"/>
              <a:t>. Otras estructuras se pueden construir </a:t>
            </a:r>
            <a:r>
              <a:rPr lang="es-MX" dirty="0" err="1"/>
              <a:t>apartir</a:t>
            </a:r>
            <a:r>
              <a:rPr lang="es-MX" dirty="0"/>
              <a:t> de esta.</a:t>
            </a:r>
          </a:p>
          <a:p>
            <a:r>
              <a:rPr lang="es-MX" dirty="0"/>
              <a:t>Las estructuras de datos simples se construyen a partir de estructuras simples y pueden ser: Cadenas, </a:t>
            </a:r>
            <a:r>
              <a:rPr lang="es-MX" dirty="0" err="1"/>
              <a:t>Arrays</a:t>
            </a:r>
            <a:r>
              <a:rPr lang="es-MX" dirty="0"/>
              <a:t>, Matrices, registros. Etc.</a:t>
            </a:r>
          </a:p>
          <a:p>
            <a:r>
              <a:rPr lang="es-MX" dirty="0"/>
              <a:t>Estas estructuras de datos son respaldadas por la mayoría de los lenguajes.</a:t>
            </a:r>
          </a:p>
        </p:txBody>
      </p:sp>
    </p:spTree>
    <p:extLst>
      <p:ext uri="{BB962C8B-B14F-4D97-AF65-F5344CB8AC3E}">
        <p14:creationId xmlns:p14="http://schemas.microsoft.com/office/powerpoint/2010/main" val="542353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E12AA-52C5-4521-A5B8-B43BEDB22E52}"/>
              </a:ext>
            </a:extLst>
          </p:cNvPr>
          <p:cNvSpPr>
            <a:spLocks noGrp="1"/>
          </p:cNvSpPr>
          <p:nvPr>
            <p:ph type="title"/>
          </p:nvPr>
        </p:nvSpPr>
        <p:spPr/>
        <p:txBody>
          <a:bodyPr/>
          <a:lstStyle/>
          <a:p>
            <a:r>
              <a:rPr lang="es-MX" dirty="0"/>
              <a:t>Estructura de datos lineales y no lineales.</a:t>
            </a:r>
          </a:p>
        </p:txBody>
      </p:sp>
      <p:sp>
        <p:nvSpPr>
          <p:cNvPr id="3" name="Marcador de contenido 2">
            <a:extLst>
              <a:ext uri="{FF2B5EF4-FFF2-40B4-BE49-F238E27FC236}">
                <a16:creationId xmlns:a16="http://schemas.microsoft.com/office/drawing/2014/main" id="{BB285C7E-DDA9-4C98-B43E-3078191FE0B9}"/>
              </a:ext>
            </a:extLst>
          </p:cNvPr>
          <p:cNvSpPr>
            <a:spLocks noGrp="1"/>
          </p:cNvSpPr>
          <p:nvPr>
            <p:ph idx="1"/>
          </p:nvPr>
        </p:nvSpPr>
        <p:spPr/>
        <p:txBody>
          <a:bodyPr/>
          <a:lstStyle/>
          <a:p>
            <a:r>
              <a:rPr lang="es-MX" dirty="0"/>
              <a:t>En este tipo de estructura se combinan las estructuras simples para formar estructuras mas complejas, los dos casos que se encuentran aquí son las lineales y las no lineales.</a:t>
            </a:r>
          </a:p>
          <a:p>
            <a:r>
              <a:rPr lang="es-MX" dirty="0"/>
              <a:t>Las estructuras Lineales pueden incluir Colas, Pilas, y Listas ligadas lineales.</a:t>
            </a:r>
          </a:p>
          <a:p>
            <a:r>
              <a:rPr lang="es-MX" dirty="0"/>
              <a:t>Las estructuras de datos no lineales incluyen Grafos y Arboles.</a:t>
            </a:r>
          </a:p>
        </p:txBody>
      </p:sp>
    </p:spTree>
    <p:extLst>
      <p:ext uri="{BB962C8B-B14F-4D97-AF65-F5344CB8AC3E}">
        <p14:creationId xmlns:p14="http://schemas.microsoft.com/office/powerpoint/2010/main" val="1168653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2BEE61-5185-4314-B07E-59863C2F2072}"/>
              </a:ext>
            </a:extLst>
          </p:cNvPr>
          <p:cNvSpPr>
            <a:spLocks noGrp="1"/>
          </p:cNvSpPr>
          <p:nvPr>
            <p:ph type="title"/>
          </p:nvPr>
        </p:nvSpPr>
        <p:spPr/>
        <p:txBody>
          <a:bodyPr/>
          <a:lstStyle/>
          <a:p>
            <a:r>
              <a:rPr lang="es-MX" dirty="0"/>
              <a:t>Ejercicio 2</a:t>
            </a:r>
          </a:p>
        </p:txBody>
      </p:sp>
      <p:sp>
        <p:nvSpPr>
          <p:cNvPr id="3" name="Marcador de contenido 2">
            <a:extLst>
              <a:ext uri="{FF2B5EF4-FFF2-40B4-BE49-F238E27FC236}">
                <a16:creationId xmlns:a16="http://schemas.microsoft.com/office/drawing/2014/main" id="{B5E4E531-A070-4F1B-BB9F-95F82ED5CFC9}"/>
              </a:ext>
            </a:extLst>
          </p:cNvPr>
          <p:cNvSpPr>
            <a:spLocks noGrp="1"/>
          </p:cNvSpPr>
          <p:nvPr>
            <p:ph idx="1"/>
          </p:nvPr>
        </p:nvSpPr>
        <p:spPr/>
        <p:txBody>
          <a:bodyPr/>
          <a:lstStyle/>
          <a:p>
            <a:r>
              <a:rPr lang="es-MX" dirty="0"/>
              <a:t>De ejemplos de Estructuras Simples y Primitivas, y de como se estructura en c#, Por ejemplo, Como se recorre un vector y como se inicializa.</a:t>
            </a:r>
          </a:p>
          <a:p>
            <a:r>
              <a:rPr lang="es-MX" dirty="0"/>
              <a:t>Actividad de tarea.</a:t>
            </a:r>
          </a:p>
          <a:p>
            <a:r>
              <a:rPr lang="es-MX" dirty="0"/>
              <a:t>Realice un Cuadro sinóptico en donde muestre la clasificación de las estructuras de datos.</a:t>
            </a:r>
          </a:p>
          <a:p>
            <a:r>
              <a:rPr lang="es-MX" dirty="0"/>
              <a:t>El formato que tendrá esta actividad será </a:t>
            </a:r>
            <a:r>
              <a:rPr lang="es-MX" b="1" dirty="0"/>
              <a:t>T03.NombreCompleto.docx</a:t>
            </a:r>
          </a:p>
        </p:txBody>
      </p:sp>
    </p:spTree>
    <p:extLst>
      <p:ext uri="{BB962C8B-B14F-4D97-AF65-F5344CB8AC3E}">
        <p14:creationId xmlns:p14="http://schemas.microsoft.com/office/powerpoint/2010/main" val="2682377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3"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4"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5"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6"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7"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8"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9"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0"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1"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2"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3"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4"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ítulo 1">
            <a:extLst>
              <a:ext uri="{FF2B5EF4-FFF2-40B4-BE49-F238E27FC236}">
                <a16:creationId xmlns:a16="http://schemas.microsoft.com/office/drawing/2014/main" id="{7FD31834-147E-4DC6-9954-B4C9647BF95A}"/>
              </a:ext>
            </a:extLst>
          </p:cNvPr>
          <p:cNvSpPr>
            <a:spLocks noGrp="1"/>
          </p:cNvSpPr>
          <p:nvPr>
            <p:ph type="title"/>
          </p:nvPr>
        </p:nvSpPr>
        <p:spPr>
          <a:xfrm>
            <a:off x="1304103" y="1318591"/>
            <a:ext cx="5800929" cy="4220820"/>
          </a:xfrm>
        </p:spPr>
        <p:txBody>
          <a:bodyPr vert="horz" lIns="91440" tIns="45720" rIns="91440" bIns="45720" rtlCol="0" anchor="ctr">
            <a:normAutofit/>
          </a:bodyPr>
          <a:lstStyle/>
          <a:p>
            <a:pPr algn="r"/>
            <a:r>
              <a:rPr lang="en-US" sz="6600" dirty="0" err="1">
                <a:solidFill>
                  <a:schemeClr val="tx2">
                    <a:lumMod val="75000"/>
                  </a:schemeClr>
                </a:solidFill>
              </a:rPr>
              <a:t>Tema</a:t>
            </a:r>
            <a:r>
              <a:rPr lang="en-US" sz="6600" dirty="0">
                <a:solidFill>
                  <a:schemeClr val="tx2">
                    <a:lumMod val="75000"/>
                  </a:schemeClr>
                </a:solidFill>
              </a:rPr>
              <a:t> 3</a:t>
            </a:r>
          </a:p>
        </p:txBody>
      </p:sp>
      <p:sp>
        <p:nvSpPr>
          <p:cNvPr id="3" name="Marcador de contenido 2">
            <a:extLst>
              <a:ext uri="{FF2B5EF4-FFF2-40B4-BE49-F238E27FC236}">
                <a16:creationId xmlns:a16="http://schemas.microsoft.com/office/drawing/2014/main" id="{268EBFA5-91C6-47FE-9756-8BF261E6E11E}"/>
              </a:ext>
            </a:extLst>
          </p:cNvPr>
          <p:cNvSpPr>
            <a:spLocks noGrp="1"/>
          </p:cNvSpPr>
          <p:nvPr>
            <p:ph idx="1"/>
          </p:nvPr>
        </p:nvSpPr>
        <p:spPr>
          <a:xfrm>
            <a:off x="7855048" y="1871831"/>
            <a:ext cx="3084569" cy="3199806"/>
          </a:xfrm>
        </p:spPr>
        <p:txBody>
          <a:bodyPr vert="horz" lIns="91440" tIns="45720" rIns="91440" bIns="45720" rtlCol="0" anchor="ctr">
            <a:normAutofit/>
          </a:bodyPr>
          <a:lstStyle/>
          <a:p>
            <a:pPr marL="0" indent="0">
              <a:buNone/>
            </a:pPr>
            <a:r>
              <a:rPr lang="en-US" sz="3200" dirty="0" err="1">
                <a:solidFill>
                  <a:schemeClr val="tx2">
                    <a:lumMod val="75000"/>
                  </a:schemeClr>
                </a:solidFill>
              </a:rPr>
              <a:t>Tipos</a:t>
            </a:r>
            <a:r>
              <a:rPr lang="en-US" sz="3200" dirty="0">
                <a:solidFill>
                  <a:schemeClr val="tx2">
                    <a:lumMod val="75000"/>
                  </a:schemeClr>
                </a:solidFill>
              </a:rPr>
              <a:t> de </a:t>
            </a:r>
            <a:r>
              <a:rPr lang="en-US" sz="3200" dirty="0" err="1">
                <a:solidFill>
                  <a:schemeClr val="tx2">
                    <a:lumMod val="75000"/>
                  </a:schemeClr>
                </a:solidFill>
              </a:rPr>
              <a:t>datos</a:t>
            </a:r>
            <a:r>
              <a:rPr lang="en-US" sz="3200" dirty="0">
                <a:solidFill>
                  <a:schemeClr val="tx2">
                    <a:lumMod val="75000"/>
                  </a:schemeClr>
                </a:solidFill>
              </a:rPr>
              <a:t> </a:t>
            </a:r>
            <a:r>
              <a:rPr lang="en-US" sz="3200" dirty="0" err="1">
                <a:solidFill>
                  <a:schemeClr val="tx2">
                    <a:lumMod val="75000"/>
                  </a:schemeClr>
                </a:solidFill>
              </a:rPr>
              <a:t>abstracto</a:t>
            </a:r>
            <a:r>
              <a:rPr lang="en-US" sz="3200" dirty="0">
                <a:solidFill>
                  <a:schemeClr val="tx2">
                    <a:lumMod val="75000"/>
                  </a:schemeClr>
                </a:solidFill>
              </a:rPr>
              <a:t>.</a:t>
            </a:r>
          </a:p>
        </p:txBody>
      </p:sp>
      <p:sp>
        <p:nvSpPr>
          <p:cNvPr id="56" name="Rectangle 55">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58" name="Straight Connector 57">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392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AA3D07-50CB-45FE-ADFB-B6E5BE5477B3}"/>
              </a:ext>
            </a:extLst>
          </p:cNvPr>
          <p:cNvSpPr>
            <a:spLocks noGrp="1"/>
          </p:cNvSpPr>
          <p:nvPr>
            <p:ph type="title"/>
          </p:nvPr>
        </p:nvSpPr>
        <p:spPr/>
        <p:txBody>
          <a:bodyPr/>
          <a:lstStyle/>
          <a:p>
            <a:r>
              <a:rPr lang="es-MX" dirty="0"/>
              <a:t>Abstracción</a:t>
            </a:r>
          </a:p>
        </p:txBody>
      </p:sp>
      <p:sp>
        <p:nvSpPr>
          <p:cNvPr id="3" name="Marcador de contenido 2">
            <a:extLst>
              <a:ext uri="{FF2B5EF4-FFF2-40B4-BE49-F238E27FC236}">
                <a16:creationId xmlns:a16="http://schemas.microsoft.com/office/drawing/2014/main" id="{7E6479B2-5DAE-4EBE-A178-7C8D71AFDEB1}"/>
              </a:ext>
            </a:extLst>
          </p:cNvPr>
          <p:cNvSpPr>
            <a:spLocks noGrp="1"/>
          </p:cNvSpPr>
          <p:nvPr>
            <p:ph idx="1"/>
          </p:nvPr>
        </p:nvSpPr>
        <p:spPr/>
        <p:txBody>
          <a:bodyPr/>
          <a:lstStyle/>
          <a:p>
            <a:pPr marL="0" indent="0">
              <a:buNone/>
            </a:pPr>
            <a:r>
              <a:rPr lang="es-MX" dirty="0"/>
              <a:t>Permite Identificar las características esenciales o fundamentales de un sistema u objeto.</a:t>
            </a:r>
          </a:p>
        </p:txBody>
      </p:sp>
    </p:spTree>
    <p:extLst>
      <p:ext uri="{BB962C8B-B14F-4D97-AF65-F5344CB8AC3E}">
        <p14:creationId xmlns:p14="http://schemas.microsoft.com/office/powerpoint/2010/main" val="1228491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3D4E4-9744-4771-94E2-2C607D68F85E}"/>
              </a:ext>
            </a:extLst>
          </p:cNvPr>
          <p:cNvSpPr>
            <a:spLocks noGrp="1"/>
          </p:cNvSpPr>
          <p:nvPr>
            <p:ph type="title"/>
          </p:nvPr>
        </p:nvSpPr>
        <p:spPr/>
        <p:txBody>
          <a:bodyPr/>
          <a:lstStyle/>
          <a:p>
            <a:r>
              <a:rPr lang="es-MX" dirty="0"/>
              <a:t>Abstracción en informática</a:t>
            </a:r>
          </a:p>
        </p:txBody>
      </p:sp>
      <p:sp>
        <p:nvSpPr>
          <p:cNvPr id="3" name="Marcador de contenido 2">
            <a:extLst>
              <a:ext uri="{FF2B5EF4-FFF2-40B4-BE49-F238E27FC236}">
                <a16:creationId xmlns:a16="http://schemas.microsoft.com/office/drawing/2014/main" id="{F4844127-FDD7-42EC-8ABF-9695C3D3F38C}"/>
              </a:ext>
            </a:extLst>
          </p:cNvPr>
          <p:cNvSpPr>
            <a:spLocks noGrp="1"/>
          </p:cNvSpPr>
          <p:nvPr>
            <p:ph idx="1"/>
          </p:nvPr>
        </p:nvSpPr>
        <p:spPr>
          <a:xfrm>
            <a:off x="2589212" y="2133600"/>
            <a:ext cx="8915400" cy="4100290"/>
          </a:xfrm>
        </p:spPr>
        <p:txBody>
          <a:bodyPr>
            <a:normAutofit lnSpcReduction="10000"/>
          </a:bodyPr>
          <a:lstStyle/>
          <a:p>
            <a:pPr marL="0" indent="0">
              <a:buNone/>
            </a:pPr>
            <a:r>
              <a:rPr lang="es-MX" dirty="0"/>
              <a:t>Ejemplos: </a:t>
            </a:r>
          </a:p>
          <a:p>
            <a:pPr marL="0" indent="0">
              <a:buNone/>
            </a:pPr>
            <a:r>
              <a:rPr lang="es-MX" dirty="0"/>
              <a:t>Operaciones en lenguaje de alto nivel.</a:t>
            </a:r>
          </a:p>
          <a:p>
            <a:pPr marL="0" indent="0">
              <a:buNone/>
            </a:pPr>
            <a:r>
              <a:rPr lang="es-MX" dirty="0"/>
              <a:t>Subrutinas, que al llamarla ejecutan una serie de operaciones y regresan un resultado principal</a:t>
            </a:r>
          </a:p>
          <a:p>
            <a:r>
              <a:rPr lang="es-MX" dirty="0"/>
              <a:t>La abstracción y la modularidad se complementan en el desarrollo de software.</a:t>
            </a:r>
          </a:p>
          <a:p>
            <a:endParaRPr lang="es-MX" dirty="0"/>
          </a:p>
          <a:p>
            <a:pPr marL="0" indent="0">
              <a:buNone/>
            </a:pPr>
            <a:r>
              <a:rPr lang="es-MX" dirty="0"/>
              <a:t>Tipos de Abstracción</a:t>
            </a:r>
          </a:p>
          <a:p>
            <a:pPr marL="0" indent="0">
              <a:buNone/>
            </a:pPr>
            <a:r>
              <a:rPr lang="es-MX" dirty="0"/>
              <a:t>Abstracción de Procedimientos. (Se determina los propósitos y operaciones necesaria para dar solución a un problema).</a:t>
            </a:r>
          </a:p>
          <a:p>
            <a:pPr marL="0" indent="0">
              <a:buNone/>
            </a:pPr>
            <a:r>
              <a:rPr lang="es-MX" dirty="0" err="1"/>
              <a:t>Abstraccion</a:t>
            </a:r>
            <a:r>
              <a:rPr lang="es-MX" dirty="0"/>
              <a:t> de Datos: Permite identificar el conjunto de datos y sus operaciones.</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2282032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A2070-C8B9-4876-B377-90ED42CF9F5C}"/>
              </a:ext>
            </a:extLst>
          </p:cNvPr>
          <p:cNvSpPr>
            <a:spLocks noGrp="1"/>
          </p:cNvSpPr>
          <p:nvPr>
            <p:ph type="title"/>
          </p:nvPr>
        </p:nvSpPr>
        <p:spPr/>
        <p:txBody>
          <a:bodyPr/>
          <a:lstStyle/>
          <a:p>
            <a:r>
              <a:rPr lang="es-MX" dirty="0"/>
              <a:t>TDA (Tipo de dato abstracto)</a:t>
            </a:r>
          </a:p>
        </p:txBody>
      </p:sp>
      <p:sp>
        <p:nvSpPr>
          <p:cNvPr id="3" name="Marcador de contenido 2">
            <a:extLst>
              <a:ext uri="{FF2B5EF4-FFF2-40B4-BE49-F238E27FC236}">
                <a16:creationId xmlns:a16="http://schemas.microsoft.com/office/drawing/2014/main" id="{8507F0F6-A2EA-4159-A3B2-D693F9816550}"/>
              </a:ext>
            </a:extLst>
          </p:cNvPr>
          <p:cNvSpPr>
            <a:spLocks noGrp="1"/>
          </p:cNvSpPr>
          <p:nvPr>
            <p:ph idx="1"/>
          </p:nvPr>
        </p:nvSpPr>
        <p:spPr/>
        <p:txBody>
          <a:bodyPr/>
          <a:lstStyle/>
          <a:p>
            <a:pPr algn="just"/>
            <a:r>
              <a:rPr lang="es-MX" dirty="0"/>
              <a:t>Un </a:t>
            </a:r>
            <a:r>
              <a:rPr lang="es-MX" i="1" dirty="0"/>
              <a:t>Tipo de dato abstracto</a:t>
            </a:r>
            <a:r>
              <a:rPr lang="es-MX" dirty="0"/>
              <a:t> (en adelante </a:t>
            </a:r>
            <a:r>
              <a:rPr lang="es-MX" i="1" dirty="0"/>
              <a:t>TDA</a:t>
            </a:r>
            <a:r>
              <a:rPr lang="es-MX" dirty="0"/>
              <a:t>) es un conjunto de datos u objetos al cual se le asocian </a:t>
            </a:r>
            <a:r>
              <a:rPr lang="es-MX" i="1" dirty="0"/>
              <a:t>operaciones</a:t>
            </a:r>
            <a:r>
              <a:rPr lang="es-MX" dirty="0"/>
              <a:t>. El TDA provee de una interfaz con la cual es posible realizar las operaciones permitidas, abstrayéndose de la manera en como estén implementadas dichas operaciones. Esto quiere decir que un mismo TDA puede ser implementado utilizando distintas estructuras de datos y proveer la misma funcionalidad.</a:t>
            </a:r>
          </a:p>
          <a:p>
            <a:endParaRPr lang="es-MX" dirty="0"/>
          </a:p>
        </p:txBody>
      </p:sp>
    </p:spTree>
    <p:extLst>
      <p:ext uri="{BB962C8B-B14F-4D97-AF65-F5344CB8AC3E}">
        <p14:creationId xmlns:p14="http://schemas.microsoft.com/office/powerpoint/2010/main" val="1151490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5F7D-478A-4A3D-93ED-3AE99E52D79B}"/>
              </a:ext>
            </a:extLst>
          </p:cNvPr>
          <p:cNvSpPr>
            <a:spLocks noGrp="1"/>
          </p:cNvSpPr>
          <p:nvPr>
            <p:ph type="title"/>
          </p:nvPr>
        </p:nvSpPr>
        <p:spPr/>
        <p:txBody>
          <a:bodyPr/>
          <a:lstStyle/>
          <a:p>
            <a:r>
              <a:rPr lang="es-MX" dirty="0"/>
              <a:t>TDA (Tipo de Dato Abstracto)</a:t>
            </a:r>
          </a:p>
        </p:txBody>
      </p:sp>
      <p:sp>
        <p:nvSpPr>
          <p:cNvPr id="3" name="Marcador de contenido 2">
            <a:extLst>
              <a:ext uri="{FF2B5EF4-FFF2-40B4-BE49-F238E27FC236}">
                <a16:creationId xmlns:a16="http://schemas.microsoft.com/office/drawing/2014/main" id="{4318B399-8057-4703-8262-17C0E71DD1FB}"/>
              </a:ext>
            </a:extLst>
          </p:cNvPr>
          <p:cNvSpPr>
            <a:spLocks noGrp="1"/>
          </p:cNvSpPr>
          <p:nvPr>
            <p:ph idx="1"/>
          </p:nvPr>
        </p:nvSpPr>
        <p:spPr/>
        <p:txBody>
          <a:bodyPr/>
          <a:lstStyle/>
          <a:p>
            <a:r>
              <a:rPr lang="es-MX" dirty="0"/>
              <a:t> Todos los Tipos de datos primitivos admiten operaciones Básicas</a:t>
            </a:r>
          </a:p>
          <a:p>
            <a:r>
              <a:rPr lang="es-MX" dirty="0"/>
              <a:t>Suma, Resta, etc. (TDS)</a:t>
            </a:r>
          </a:p>
          <a:p>
            <a:r>
              <a:rPr lang="es-MX" dirty="0"/>
              <a:t>EL sistema Proporciona las implementaciones para los tipos de datos primitivos</a:t>
            </a:r>
          </a:p>
          <a:p>
            <a:r>
              <a:rPr lang="es-MX" dirty="0"/>
              <a:t>Para Tipos de datos Definidos por el usuario Nosotros definimos las operaciones (TDU)</a:t>
            </a:r>
          </a:p>
          <a:p>
            <a:r>
              <a:rPr lang="es-MX" dirty="0"/>
              <a:t>La implementación se hace cuando nosotros queramos usarla.</a:t>
            </a:r>
          </a:p>
          <a:p>
            <a:r>
              <a:rPr lang="es-MX" dirty="0"/>
              <a:t>Los tipos de datos definidos por el usuario se definen junto con sus operaciones.</a:t>
            </a:r>
          </a:p>
        </p:txBody>
      </p:sp>
    </p:spTree>
    <p:extLst>
      <p:ext uri="{BB962C8B-B14F-4D97-AF65-F5344CB8AC3E}">
        <p14:creationId xmlns:p14="http://schemas.microsoft.com/office/powerpoint/2010/main" val="3109349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451759-3931-4940-AB98-F45435A4323A}"/>
              </a:ext>
            </a:extLst>
          </p:cNvPr>
          <p:cNvSpPr>
            <a:spLocks noGrp="1"/>
          </p:cNvSpPr>
          <p:nvPr>
            <p:ph type="title"/>
          </p:nvPr>
        </p:nvSpPr>
        <p:spPr/>
        <p:txBody>
          <a:bodyPr/>
          <a:lstStyle/>
          <a:p>
            <a:r>
              <a:rPr lang="es-MX" dirty="0"/>
              <a:t>TDA</a:t>
            </a:r>
          </a:p>
        </p:txBody>
      </p:sp>
      <p:sp>
        <p:nvSpPr>
          <p:cNvPr id="3" name="Marcador de contenido 2">
            <a:extLst>
              <a:ext uri="{FF2B5EF4-FFF2-40B4-BE49-F238E27FC236}">
                <a16:creationId xmlns:a16="http://schemas.microsoft.com/office/drawing/2014/main" id="{551030C3-DC3E-4AD2-8454-F23A6E108D1D}"/>
              </a:ext>
            </a:extLst>
          </p:cNvPr>
          <p:cNvSpPr>
            <a:spLocks noGrp="1"/>
          </p:cNvSpPr>
          <p:nvPr>
            <p:ph idx="1"/>
          </p:nvPr>
        </p:nvSpPr>
        <p:spPr/>
        <p:txBody>
          <a:bodyPr/>
          <a:lstStyle/>
          <a:p>
            <a:pPr marL="0" indent="0">
              <a:buNone/>
            </a:pPr>
            <a:r>
              <a:rPr lang="es-MX" dirty="0"/>
              <a:t>Simplificando el proceso de solución de problemas:</a:t>
            </a:r>
          </a:p>
          <a:p>
            <a:pPr marL="0" indent="0">
              <a:buNone/>
            </a:pPr>
            <a:r>
              <a:rPr lang="es-MX" dirty="0"/>
              <a:t>Nosotros combinamos Las estructuras de datos con estas operaciones, y llamamos a esto Datos abstractos. Los TDA Consisten en dos partes.</a:t>
            </a:r>
          </a:p>
          <a:p>
            <a:pPr marL="0" indent="0">
              <a:buNone/>
            </a:pPr>
            <a:r>
              <a:rPr lang="es-MX" dirty="0"/>
              <a:t>1.- Declaraciones de Datos</a:t>
            </a:r>
          </a:p>
          <a:p>
            <a:pPr marL="0" indent="0">
              <a:buNone/>
            </a:pPr>
            <a:r>
              <a:rPr lang="es-MX" dirty="0"/>
              <a:t>2.- Declaraciones de Operaciones.</a:t>
            </a:r>
          </a:p>
          <a:p>
            <a:pPr marL="0" indent="0">
              <a:buNone/>
            </a:pPr>
            <a:r>
              <a:rPr lang="es-MX" dirty="0"/>
              <a:t>Los TDA Usados comúnmente son:</a:t>
            </a:r>
          </a:p>
          <a:p>
            <a:pPr marL="0" indent="0">
              <a:buNone/>
            </a:pPr>
            <a:r>
              <a:rPr lang="es-MX" dirty="0"/>
              <a:t>Listas Ligadas, Pilas, Colas, Colas de Prioridad, Arboles Binarios, Diccionarios, Conjuntos (unión y Búsqueda), Tablas Hash, Grafos, y muchos mas.</a:t>
            </a:r>
          </a:p>
          <a:p>
            <a:pPr marL="0" indent="0">
              <a:buNone/>
            </a:pPr>
            <a:endParaRPr lang="es-MX" dirty="0"/>
          </a:p>
        </p:txBody>
      </p:sp>
    </p:spTree>
    <p:extLst>
      <p:ext uri="{BB962C8B-B14F-4D97-AF65-F5344CB8AC3E}">
        <p14:creationId xmlns:p14="http://schemas.microsoft.com/office/powerpoint/2010/main" val="58577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2"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3"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4"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5"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6"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7"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8"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9"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0"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1"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2"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3"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5" name="Group 74">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76"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7"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8"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9"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0"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1"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2"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3"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4"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5"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6"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7"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9" name="Rectangle 88">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1"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93" name="Rectangle 92">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96"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97"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98"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99"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00"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01"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02"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03"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04"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05"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06"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07"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ítulo 1">
            <a:extLst>
              <a:ext uri="{FF2B5EF4-FFF2-40B4-BE49-F238E27FC236}">
                <a16:creationId xmlns:a16="http://schemas.microsoft.com/office/drawing/2014/main" id="{BF620B3B-8585-4EA9-AF86-538FA1C71A0C}"/>
              </a:ext>
            </a:extLst>
          </p:cNvPr>
          <p:cNvSpPr>
            <a:spLocks noGrp="1"/>
          </p:cNvSpPr>
          <p:nvPr>
            <p:ph type="title"/>
          </p:nvPr>
        </p:nvSpPr>
        <p:spPr>
          <a:xfrm>
            <a:off x="1304103" y="1318591"/>
            <a:ext cx="5800929" cy="4220820"/>
          </a:xfrm>
        </p:spPr>
        <p:txBody>
          <a:bodyPr vert="horz" lIns="91440" tIns="45720" rIns="91440" bIns="45720" rtlCol="0" anchor="ctr">
            <a:normAutofit/>
          </a:bodyPr>
          <a:lstStyle/>
          <a:p>
            <a:pPr algn="r"/>
            <a:r>
              <a:rPr lang="en-US" sz="6100">
                <a:solidFill>
                  <a:schemeClr val="tx2">
                    <a:lumMod val="75000"/>
                  </a:schemeClr>
                </a:solidFill>
              </a:rPr>
              <a:t>Unidad 1. Introducción a las estructuras de datos.</a:t>
            </a:r>
          </a:p>
        </p:txBody>
      </p:sp>
      <p:sp>
        <p:nvSpPr>
          <p:cNvPr id="3" name="Marcador de contenido 2">
            <a:extLst>
              <a:ext uri="{FF2B5EF4-FFF2-40B4-BE49-F238E27FC236}">
                <a16:creationId xmlns:a16="http://schemas.microsoft.com/office/drawing/2014/main" id="{978C32DA-E7D3-4A1E-93BC-5FD8DE14C16F}"/>
              </a:ext>
            </a:extLst>
          </p:cNvPr>
          <p:cNvSpPr>
            <a:spLocks noGrp="1"/>
          </p:cNvSpPr>
          <p:nvPr>
            <p:ph idx="1"/>
          </p:nvPr>
        </p:nvSpPr>
        <p:spPr>
          <a:xfrm>
            <a:off x="7855048" y="1871831"/>
            <a:ext cx="3786661" cy="3199806"/>
          </a:xfrm>
        </p:spPr>
        <p:txBody>
          <a:bodyPr vert="horz" lIns="91440" tIns="45720" rIns="91440" bIns="45720" rtlCol="0" anchor="ctr">
            <a:normAutofit/>
          </a:bodyPr>
          <a:lstStyle/>
          <a:p>
            <a:pPr marL="0" indent="0">
              <a:buNone/>
            </a:pPr>
            <a:r>
              <a:rPr lang="en-US" sz="3600" dirty="0">
                <a:solidFill>
                  <a:schemeClr val="tx2">
                    <a:lumMod val="75000"/>
                  </a:schemeClr>
                </a:solidFill>
              </a:rPr>
              <a:t>CLASIFICACIÓN DE LAS ESTRUCTURAS DE DATOS</a:t>
            </a:r>
          </a:p>
        </p:txBody>
      </p:sp>
      <p:sp>
        <p:nvSpPr>
          <p:cNvPr id="109" name="Rectangle 108">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11" name="Straight Connector 110">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816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809681-194E-42C1-93CF-8F8BFD99B67D}"/>
              </a:ext>
            </a:extLst>
          </p:cNvPr>
          <p:cNvSpPr>
            <a:spLocks noGrp="1"/>
          </p:cNvSpPr>
          <p:nvPr>
            <p:ph type="title"/>
          </p:nvPr>
        </p:nvSpPr>
        <p:spPr/>
        <p:txBody>
          <a:bodyPr/>
          <a:lstStyle/>
          <a:p>
            <a:r>
              <a:rPr lang="es-MX" dirty="0"/>
              <a:t>TDA</a:t>
            </a:r>
          </a:p>
        </p:txBody>
      </p:sp>
      <p:sp>
        <p:nvSpPr>
          <p:cNvPr id="3" name="Marcador de contenido 2">
            <a:extLst>
              <a:ext uri="{FF2B5EF4-FFF2-40B4-BE49-F238E27FC236}">
                <a16:creationId xmlns:a16="http://schemas.microsoft.com/office/drawing/2014/main" id="{79B1C03D-7912-458C-A809-3832F8767964}"/>
              </a:ext>
            </a:extLst>
          </p:cNvPr>
          <p:cNvSpPr>
            <a:spLocks noGrp="1"/>
          </p:cNvSpPr>
          <p:nvPr>
            <p:ph idx="1"/>
          </p:nvPr>
        </p:nvSpPr>
        <p:spPr/>
        <p:txBody>
          <a:bodyPr>
            <a:normAutofit lnSpcReduction="10000"/>
          </a:bodyPr>
          <a:lstStyle/>
          <a:p>
            <a:pPr marL="0" indent="0">
              <a:buNone/>
            </a:pPr>
            <a:r>
              <a:rPr lang="es-MX" dirty="0"/>
              <a:t>Podemos definirlo como un modelo matemático, que es diferente a la estructura de datos.</a:t>
            </a:r>
          </a:p>
          <a:p>
            <a:pPr marL="0" indent="0">
              <a:buNone/>
            </a:pPr>
            <a:r>
              <a:rPr lang="es-MX" dirty="0"/>
              <a:t>Alberto Jaime SISA LO relaciona de la siguiente manera</a:t>
            </a:r>
          </a:p>
          <a:p>
            <a:pPr marL="0" indent="0">
              <a:buNone/>
            </a:pPr>
            <a:r>
              <a:rPr lang="es-MX" dirty="0"/>
              <a:t>TDA </a:t>
            </a:r>
            <a:r>
              <a:rPr lang="es-MX" dirty="0" err="1"/>
              <a:t>Nombre_TDA</a:t>
            </a:r>
            <a:r>
              <a:rPr lang="es-MX" dirty="0"/>
              <a:t>(E,O,A)</a:t>
            </a:r>
          </a:p>
          <a:p>
            <a:pPr marL="0" indent="0">
              <a:buNone/>
            </a:pPr>
            <a:r>
              <a:rPr lang="es-MX" dirty="0"/>
              <a:t>Donde: </a:t>
            </a:r>
          </a:p>
          <a:p>
            <a:pPr marL="0" indent="0">
              <a:buNone/>
            </a:pPr>
            <a:r>
              <a:rPr lang="es-MX" dirty="0"/>
              <a:t>E: es la colección de elementos que se requieren para definir el TDA.</a:t>
            </a:r>
          </a:p>
          <a:p>
            <a:pPr marL="0" indent="0">
              <a:buNone/>
            </a:pPr>
            <a:r>
              <a:rPr lang="es-MX" dirty="0"/>
              <a:t>0: Es la colección de operadores cuyos operando y resultados forman parte del conjunto de elementos definidos por E</a:t>
            </a:r>
          </a:p>
          <a:p>
            <a:pPr marL="0" indent="0">
              <a:buNone/>
            </a:pPr>
            <a:r>
              <a:rPr lang="es-MX" dirty="0"/>
              <a:t>A: es el conjunto de axiomas escritos en forma de ecuaciones algebraicas, que permiten  definir los resultados al aplicar varios operadores a diferentes operando. </a:t>
            </a:r>
          </a:p>
        </p:txBody>
      </p:sp>
    </p:spTree>
    <p:extLst>
      <p:ext uri="{BB962C8B-B14F-4D97-AF65-F5344CB8AC3E}">
        <p14:creationId xmlns:p14="http://schemas.microsoft.com/office/powerpoint/2010/main" val="3115661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23C8CF-6735-4EBC-8C92-8BAEB97FE10C}"/>
              </a:ext>
            </a:extLst>
          </p:cNvPr>
          <p:cNvSpPr>
            <a:spLocks noGrp="1"/>
          </p:cNvSpPr>
          <p:nvPr>
            <p:ph type="title"/>
          </p:nvPr>
        </p:nvSpPr>
        <p:spPr/>
        <p:txBody>
          <a:bodyPr/>
          <a:lstStyle/>
          <a:p>
            <a:r>
              <a:rPr lang="es-MX" dirty="0"/>
              <a:t>Notas:</a:t>
            </a:r>
            <a:br>
              <a:rPr lang="es-MX" dirty="0"/>
            </a:br>
            <a:endParaRPr lang="es-MX" dirty="0"/>
          </a:p>
        </p:txBody>
      </p:sp>
      <p:sp>
        <p:nvSpPr>
          <p:cNvPr id="3" name="Marcador de contenido 2">
            <a:extLst>
              <a:ext uri="{FF2B5EF4-FFF2-40B4-BE49-F238E27FC236}">
                <a16:creationId xmlns:a16="http://schemas.microsoft.com/office/drawing/2014/main" id="{0BA8B8FB-8728-442A-87C1-462209D37246}"/>
              </a:ext>
            </a:extLst>
          </p:cNvPr>
          <p:cNvSpPr>
            <a:spLocks noGrp="1"/>
          </p:cNvSpPr>
          <p:nvPr>
            <p:ph idx="1"/>
          </p:nvPr>
        </p:nvSpPr>
        <p:spPr/>
        <p:txBody>
          <a:bodyPr/>
          <a:lstStyle/>
          <a:p>
            <a:r>
              <a:rPr lang="es-MX" dirty="0"/>
              <a:t>Se debe tener en cuenta que un TDA cuando define un tipo de dato no tiene necesariamente una definición única, aunque se use un método </a:t>
            </a:r>
            <a:r>
              <a:rPr lang="es-MX" dirty="0" err="1"/>
              <a:t>axiomatico</a:t>
            </a:r>
            <a:r>
              <a:rPr lang="es-MX" dirty="0"/>
              <a:t>.</a:t>
            </a:r>
          </a:p>
          <a:p>
            <a:endParaRPr lang="es-MX" dirty="0"/>
          </a:p>
        </p:txBody>
      </p:sp>
    </p:spTree>
    <p:extLst>
      <p:ext uri="{BB962C8B-B14F-4D97-AF65-F5344CB8AC3E}">
        <p14:creationId xmlns:p14="http://schemas.microsoft.com/office/powerpoint/2010/main" val="2392845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FE78C-E6E7-4BA9-BF36-71E6BDDFCB65}"/>
              </a:ext>
            </a:extLst>
          </p:cNvPr>
          <p:cNvSpPr>
            <a:spLocks noGrp="1"/>
          </p:cNvSpPr>
          <p:nvPr>
            <p:ph type="title"/>
          </p:nvPr>
        </p:nvSpPr>
        <p:spPr/>
        <p:txBody>
          <a:bodyPr/>
          <a:lstStyle/>
          <a:p>
            <a:r>
              <a:rPr lang="es-MX" dirty="0"/>
              <a:t>Observaciones Sobre TDA</a:t>
            </a:r>
          </a:p>
        </p:txBody>
      </p:sp>
      <p:sp>
        <p:nvSpPr>
          <p:cNvPr id="3" name="Marcador de contenido 2">
            <a:extLst>
              <a:ext uri="{FF2B5EF4-FFF2-40B4-BE49-F238E27FC236}">
                <a16:creationId xmlns:a16="http://schemas.microsoft.com/office/drawing/2014/main" id="{1EF6DCCE-8A5D-4696-A182-FAB7CB6FB355}"/>
              </a:ext>
            </a:extLst>
          </p:cNvPr>
          <p:cNvSpPr>
            <a:spLocks noGrp="1"/>
          </p:cNvSpPr>
          <p:nvPr>
            <p:ph idx="1"/>
          </p:nvPr>
        </p:nvSpPr>
        <p:spPr/>
        <p:txBody>
          <a:bodyPr>
            <a:normAutofit fontScale="92500" lnSpcReduction="10000"/>
          </a:bodyPr>
          <a:lstStyle/>
          <a:p>
            <a:r>
              <a:rPr lang="es-MX" dirty="0"/>
              <a:t>El TDA solo modela un tema o objetivo.</a:t>
            </a:r>
          </a:p>
          <a:p>
            <a:r>
              <a:rPr lang="es-MX" dirty="0"/>
              <a:t>Las funciones o procedimientos de los TDA se Denominan Primitivos y dichos primitivos tienen que contener códigos cortos.</a:t>
            </a:r>
          </a:p>
          <a:p>
            <a:r>
              <a:rPr lang="es-MX" dirty="0"/>
              <a:t>Todo TDA tienen que tener una primitiva para su construcción y en todo caso una para su destrucción.</a:t>
            </a:r>
          </a:p>
          <a:p>
            <a:r>
              <a:rPr lang="es-MX" dirty="0"/>
              <a:t>Las primitivas del TDA tienen que permitirle al usuario manipularlo dándole la mínima información sobre la implementación del TDA, esto se denomina </a:t>
            </a:r>
            <a:r>
              <a:rPr lang="es-MX" b="1" dirty="0"/>
              <a:t>Ocultamiento de la Información </a:t>
            </a:r>
            <a:r>
              <a:rPr lang="es-MX" dirty="0"/>
              <a:t>con el cual al usuario solo le informamos de como se compone y que herramientas tiene a la alcance para manipularlo. El ocultamiento de la implementación de las primitivas, es lo que se denomina como </a:t>
            </a:r>
            <a:r>
              <a:rPr lang="es-MX" b="1" dirty="0"/>
              <a:t>Encapsulamiento </a:t>
            </a:r>
            <a:r>
              <a:rPr lang="es-MX" dirty="0"/>
              <a:t>en el cual ocultamos toda línea de código existente en dicho TDA. </a:t>
            </a:r>
            <a:br>
              <a:rPr lang="es-MX" dirty="0"/>
            </a:br>
            <a:r>
              <a:rPr lang="es-MX" dirty="0"/>
              <a:t> </a:t>
            </a:r>
          </a:p>
        </p:txBody>
      </p:sp>
    </p:spTree>
    <p:extLst>
      <p:ext uri="{BB962C8B-B14F-4D97-AF65-F5344CB8AC3E}">
        <p14:creationId xmlns:p14="http://schemas.microsoft.com/office/powerpoint/2010/main" val="4105935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E1BCBE-FD46-4770-B126-707470EB2B1C}"/>
              </a:ext>
            </a:extLst>
          </p:cNvPr>
          <p:cNvSpPr>
            <a:spLocks noGrp="1"/>
          </p:cNvSpPr>
          <p:nvPr>
            <p:ph type="title"/>
          </p:nvPr>
        </p:nvSpPr>
        <p:spPr/>
        <p:txBody>
          <a:bodyPr/>
          <a:lstStyle/>
          <a:p>
            <a:r>
              <a:rPr lang="es-MX" dirty="0"/>
              <a:t>Memoria estática</a:t>
            </a:r>
          </a:p>
        </p:txBody>
      </p:sp>
      <p:sp>
        <p:nvSpPr>
          <p:cNvPr id="3" name="Marcador de contenido 2">
            <a:extLst>
              <a:ext uri="{FF2B5EF4-FFF2-40B4-BE49-F238E27FC236}">
                <a16:creationId xmlns:a16="http://schemas.microsoft.com/office/drawing/2014/main" id="{C2231DE3-DEBE-4BA9-B503-674DBA2E19C2}"/>
              </a:ext>
            </a:extLst>
          </p:cNvPr>
          <p:cNvSpPr>
            <a:spLocks noGrp="1"/>
          </p:cNvSpPr>
          <p:nvPr>
            <p:ph idx="1"/>
          </p:nvPr>
        </p:nvSpPr>
        <p:spPr/>
        <p:txBody>
          <a:bodyPr/>
          <a:lstStyle/>
          <a:p>
            <a:r>
              <a:rPr lang="es-MX" dirty="0"/>
              <a:t>Para implementar algunas estructuras de datos, primero es necesario tener muy claro como va a ser le manejo de la memoria.</a:t>
            </a:r>
          </a:p>
          <a:p>
            <a:r>
              <a:rPr lang="es-MX" dirty="0"/>
              <a:t>La diferencia entre estructuras estáticas y dinámicas esta en el manejo de memoria. En la memoria estática durante la ejecución del programa el tamaño de la estructura no cambia.</a:t>
            </a:r>
          </a:p>
          <a:p>
            <a:r>
              <a:rPr lang="es-MX" dirty="0"/>
              <a:t>La Estructura que maneja memoria estática son arreglos.</a:t>
            </a:r>
          </a:p>
          <a:p>
            <a:r>
              <a:rPr lang="es-MX" dirty="0"/>
              <a:t>Un arreglo es una colección finita, homogénea y ordenada de elementos. Es finita por que todo arreglo tiene un limite, homogénea por que todos los elementos son del mismo tipo y ordenada por que se puede determinar cual es el enésimo elemento.</a:t>
            </a:r>
          </a:p>
        </p:txBody>
      </p:sp>
    </p:spTree>
    <p:extLst>
      <p:ext uri="{BB962C8B-B14F-4D97-AF65-F5344CB8AC3E}">
        <p14:creationId xmlns:p14="http://schemas.microsoft.com/office/powerpoint/2010/main" val="1239704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85269C-546A-4D78-9296-A4CCD6661F7B}"/>
              </a:ext>
            </a:extLst>
          </p:cNvPr>
          <p:cNvSpPr>
            <a:spLocks noGrp="1"/>
          </p:cNvSpPr>
          <p:nvPr>
            <p:ph type="title"/>
          </p:nvPr>
        </p:nvSpPr>
        <p:spPr/>
        <p:txBody>
          <a:bodyPr/>
          <a:lstStyle/>
          <a:p>
            <a:r>
              <a:rPr lang="es-MX" dirty="0"/>
              <a:t>Memoria Dinámica</a:t>
            </a:r>
          </a:p>
        </p:txBody>
      </p:sp>
      <p:sp>
        <p:nvSpPr>
          <p:cNvPr id="3" name="Marcador de contenido 2">
            <a:extLst>
              <a:ext uri="{FF2B5EF4-FFF2-40B4-BE49-F238E27FC236}">
                <a16:creationId xmlns:a16="http://schemas.microsoft.com/office/drawing/2014/main" id="{6D3B08D4-1D52-4E6B-87EC-206BBA9FA6CD}"/>
              </a:ext>
            </a:extLst>
          </p:cNvPr>
          <p:cNvSpPr>
            <a:spLocks noGrp="1"/>
          </p:cNvSpPr>
          <p:nvPr>
            <p:ph idx="1"/>
          </p:nvPr>
        </p:nvSpPr>
        <p:spPr/>
        <p:txBody>
          <a:bodyPr/>
          <a:lstStyle/>
          <a:p>
            <a:r>
              <a:rPr lang="es-MX" dirty="0"/>
              <a:t>En la memoria dinámica durante la ejecución del programa el tamaño de la estructura puede cambiar.</a:t>
            </a:r>
          </a:p>
          <a:p>
            <a:r>
              <a:rPr lang="es-MX" dirty="0"/>
              <a:t>La memoria dinámica es el espacio de almacenamiento que solicita una clase o método en tiempo de ejecución. De esa manera, a medida que el proceso requiere de mas espacio, se solicita al sistema operativo, sin que el proceso se preocupe por donde serán asignados los datos. Ni que espacios de memoria nos entregara el sistema operativo.</a:t>
            </a:r>
          </a:p>
          <a:p>
            <a:r>
              <a:rPr lang="es-MX" dirty="0"/>
              <a:t>Así como existen estructuras de datos estáticas(arreglos),también existen estructuras dinámicas de datos (listas y arboles) </a:t>
            </a:r>
          </a:p>
        </p:txBody>
      </p:sp>
    </p:spTree>
    <p:extLst>
      <p:ext uri="{BB962C8B-B14F-4D97-AF65-F5344CB8AC3E}">
        <p14:creationId xmlns:p14="http://schemas.microsoft.com/office/powerpoint/2010/main" val="1523127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CAE115-6696-4746-9911-CFB40B7F0612}"/>
              </a:ext>
            </a:extLst>
          </p:cNvPr>
          <p:cNvSpPr>
            <a:spLocks noGrp="1"/>
          </p:cNvSpPr>
          <p:nvPr>
            <p:ph type="title"/>
          </p:nvPr>
        </p:nvSpPr>
        <p:spPr/>
        <p:txBody>
          <a:bodyPr/>
          <a:lstStyle/>
          <a:p>
            <a:r>
              <a:rPr lang="es-MX" dirty="0"/>
              <a:t>Memoria Dinámica</a:t>
            </a:r>
          </a:p>
        </p:txBody>
      </p:sp>
      <p:sp>
        <p:nvSpPr>
          <p:cNvPr id="3" name="Marcador de contenido 2">
            <a:extLst>
              <a:ext uri="{FF2B5EF4-FFF2-40B4-BE49-F238E27FC236}">
                <a16:creationId xmlns:a16="http://schemas.microsoft.com/office/drawing/2014/main" id="{C98258F1-A404-4E34-A612-9B9F917D48EF}"/>
              </a:ext>
            </a:extLst>
          </p:cNvPr>
          <p:cNvSpPr>
            <a:spLocks noGrp="1"/>
          </p:cNvSpPr>
          <p:nvPr>
            <p:ph idx="1"/>
          </p:nvPr>
        </p:nvSpPr>
        <p:spPr/>
        <p:txBody>
          <a:bodyPr/>
          <a:lstStyle/>
          <a:p>
            <a:r>
              <a:rPr lang="es-MX" dirty="0"/>
              <a:t>Una lista es un conjunto de nodos que contiene información heterogénea. Los nodos de una lista se encuentran enlazados o relacionados por medios de direccionamientos de memoria como referencia. </a:t>
            </a:r>
          </a:p>
          <a:p>
            <a:endParaRPr lang="es-MX" dirty="0"/>
          </a:p>
          <a:p>
            <a:endParaRPr lang="es-MX" dirty="0"/>
          </a:p>
        </p:txBody>
      </p:sp>
      <p:pic>
        <p:nvPicPr>
          <p:cNvPr id="4" name="Imagen 3">
            <a:extLst>
              <a:ext uri="{FF2B5EF4-FFF2-40B4-BE49-F238E27FC236}">
                <a16:creationId xmlns:a16="http://schemas.microsoft.com/office/drawing/2014/main" id="{87282747-E727-48A8-A306-86F3F067B452}"/>
              </a:ext>
            </a:extLst>
          </p:cNvPr>
          <p:cNvPicPr>
            <a:picLocks noChangeAspect="1"/>
          </p:cNvPicPr>
          <p:nvPr/>
        </p:nvPicPr>
        <p:blipFill>
          <a:blip r:embed="rId2"/>
          <a:stretch>
            <a:fillRect/>
          </a:stretch>
        </p:blipFill>
        <p:spPr>
          <a:xfrm>
            <a:off x="2073566" y="3160622"/>
            <a:ext cx="9229725" cy="3267075"/>
          </a:xfrm>
          <a:prstGeom prst="rect">
            <a:avLst/>
          </a:prstGeom>
        </p:spPr>
      </p:pic>
    </p:spTree>
    <p:extLst>
      <p:ext uri="{BB962C8B-B14F-4D97-AF65-F5344CB8AC3E}">
        <p14:creationId xmlns:p14="http://schemas.microsoft.com/office/powerpoint/2010/main" val="1533475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0001AE-EA67-4C96-B464-D5B07817802B}"/>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AD21ED67-A946-4E3E-9E95-0C4ECDFF0EE0}"/>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3753860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C6155C-7D53-4B18-B51A-9C00F0FE820E}"/>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A7112D87-BFC3-478A-86AF-E827848BCD39}"/>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7338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4F6F6B-A876-4F39-A5CB-3D0FDDEDB027}"/>
              </a:ext>
            </a:extLst>
          </p:cNvPr>
          <p:cNvSpPr>
            <a:spLocks noGrp="1"/>
          </p:cNvSpPr>
          <p:nvPr>
            <p:ph type="title"/>
          </p:nvPr>
        </p:nvSpPr>
        <p:spPr/>
        <p:txBody>
          <a:bodyPr/>
          <a:lstStyle/>
          <a:p>
            <a:r>
              <a:rPr lang="es-MX" dirty="0"/>
              <a:t>DATO</a:t>
            </a:r>
          </a:p>
        </p:txBody>
      </p:sp>
      <p:sp>
        <p:nvSpPr>
          <p:cNvPr id="3" name="Marcador de contenido 2">
            <a:extLst>
              <a:ext uri="{FF2B5EF4-FFF2-40B4-BE49-F238E27FC236}">
                <a16:creationId xmlns:a16="http://schemas.microsoft.com/office/drawing/2014/main" id="{F7551EC8-4BD7-4A75-A608-9357498C9032}"/>
              </a:ext>
            </a:extLst>
          </p:cNvPr>
          <p:cNvSpPr>
            <a:spLocks noGrp="1"/>
          </p:cNvSpPr>
          <p:nvPr>
            <p:ph idx="1"/>
          </p:nvPr>
        </p:nvSpPr>
        <p:spPr/>
        <p:txBody>
          <a:bodyPr/>
          <a:lstStyle/>
          <a:p>
            <a:r>
              <a:rPr lang="es-MX" dirty="0"/>
              <a:t>Es la expresión general que describe a los objetos en la cual opera una computadora.  Existen datos de entradas, datos de salida.</a:t>
            </a:r>
          </a:p>
          <a:p>
            <a:r>
              <a:rPr lang="es-MX" dirty="0"/>
              <a:t>Los tipos de datos se pueden clasificar de la siguiente manera:</a:t>
            </a:r>
          </a:p>
          <a:p>
            <a:pPr lvl="1"/>
            <a:r>
              <a:rPr lang="es-MX" dirty="0"/>
              <a:t>Numéricos</a:t>
            </a:r>
          </a:p>
          <a:p>
            <a:pPr lvl="1"/>
            <a:r>
              <a:rPr lang="es-MX" dirty="0"/>
              <a:t>Lógicos</a:t>
            </a:r>
          </a:p>
          <a:p>
            <a:pPr lvl="1"/>
            <a:r>
              <a:rPr lang="es-MX" dirty="0"/>
              <a:t>Cadenas</a:t>
            </a:r>
          </a:p>
          <a:p>
            <a:endParaRPr lang="es-MX" dirty="0"/>
          </a:p>
        </p:txBody>
      </p:sp>
    </p:spTree>
    <p:extLst>
      <p:ext uri="{BB962C8B-B14F-4D97-AF65-F5344CB8AC3E}">
        <p14:creationId xmlns:p14="http://schemas.microsoft.com/office/powerpoint/2010/main" val="123160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DE641-AE4D-4604-8EE0-27484DEB7A07}"/>
              </a:ext>
            </a:extLst>
          </p:cNvPr>
          <p:cNvSpPr>
            <a:spLocks noGrp="1"/>
          </p:cNvSpPr>
          <p:nvPr>
            <p:ph type="title"/>
          </p:nvPr>
        </p:nvSpPr>
        <p:spPr/>
        <p:txBody>
          <a:bodyPr/>
          <a:lstStyle/>
          <a:p>
            <a:r>
              <a:rPr lang="es-MX" dirty="0"/>
              <a:t>Datos Numéricos</a:t>
            </a:r>
          </a:p>
        </p:txBody>
      </p:sp>
      <p:sp>
        <p:nvSpPr>
          <p:cNvPr id="3" name="Marcador de contenido 2">
            <a:extLst>
              <a:ext uri="{FF2B5EF4-FFF2-40B4-BE49-F238E27FC236}">
                <a16:creationId xmlns:a16="http://schemas.microsoft.com/office/drawing/2014/main" id="{4FD115AF-B013-48F3-AF04-E0536BDD52AE}"/>
              </a:ext>
            </a:extLst>
          </p:cNvPr>
          <p:cNvSpPr>
            <a:spLocks noGrp="1"/>
          </p:cNvSpPr>
          <p:nvPr>
            <p:ph idx="1"/>
          </p:nvPr>
        </p:nvSpPr>
        <p:spPr>
          <a:xfrm>
            <a:off x="2589212" y="1905000"/>
            <a:ext cx="7701008" cy="2177603"/>
          </a:xfrm>
        </p:spPr>
        <p:txBody>
          <a:bodyPr/>
          <a:lstStyle/>
          <a:p>
            <a:pPr marL="0" indent="0">
              <a:buNone/>
            </a:pPr>
            <a:r>
              <a:rPr lang="es-MX" dirty="0"/>
              <a:t>Los datos numéricos suelen ser los que representan una cantidad  o valor determinado. Los formatos ya los conocemos como enteros, fracciones, decimales si están existen.</a:t>
            </a:r>
          </a:p>
          <a:p>
            <a:pPr marL="0" indent="0">
              <a:buNone/>
            </a:pPr>
            <a:r>
              <a:rPr lang="es-MX" dirty="0"/>
              <a:t>Los podemos clasificar en dos: </a:t>
            </a:r>
          </a:p>
          <a:p>
            <a:pPr lvl="1"/>
            <a:r>
              <a:rPr lang="es-MX" sz="1800" dirty="0"/>
              <a:t>Enteros</a:t>
            </a:r>
          </a:p>
          <a:p>
            <a:pPr lvl="1"/>
            <a:r>
              <a:rPr lang="es-MX" sz="1800" dirty="0"/>
              <a:t>Reales</a:t>
            </a:r>
          </a:p>
        </p:txBody>
      </p:sp>
      <p:sp>
        <p:nvSpPr>
          <p:cNvPr id="4" name="CuadroTexto 3">
            <a:extLst>
              <a:ext uri="{FF2B5EF4-FFF2-40B4-BE49-F238E27FC236}">
                <a16:creationId xmlns:a16="http://schemas.microsoft.com/office/drawing/2014/main" id="{EE91D980-727B-4FB6-B91D-00654B269E6C}"/>
              </a:ext>
            </a:extLst>
          </p:cNvPr>
          <p:cNvSpPr txBox="1"/>
          <p:nvPr/>
        </p:nvSpPr>
        <p:spPr>
          <a:xfrm>
            <a:off x="1738648" y="4340180"/>
            <a:ext cx="4357352" cy="1231106"/>
          </a:xfrm>
          <a:prstGeom prst="rect">
            <a:avLst/>
          </a:prstGeom>
          <a:noFill/>
        </p:spPr>
        <p:txBody>
          <a:bodyPr wrap="square" rtlCol="0">
            <a:spAutoFit/>
          </a:bodyPr>
          <a:lstStyle/>
          <a:p>
            <a:r>
              <a:rPr lang="es-MX" sz="2400" dirty="0"/>
              <a:t>Enteros </a:t>
            </a:r>
          </a:p>
          <a:p>
            <a:endParaRPr lang="es-MX" sz="1400" dirty="0"/>
          </a:p>
          <a:p>
            <a:r>
              <a:rPr lang="es-MX" dirty="0"/>
              <a:t>Estos números son completos, no hay fracciones ni decimales.</a:t>
            </a:r>
          </a:p>
        </p:txBody>
      </p:sp>
      <p:sp>
        <p:nvSpPr>
          <p:cNvPr id="5" name="CuadroTexto 4">
            <a:extLst>
              <a:ext uri="{FF2B5EF4-FFF2-40B4-BE49-F238E27FC236}">
                <a16:creationId xmlns:a16="http://schemas.microsoft.com/office/drawing/2014/main" id="{4127E261-540E-4FCD-8EC9-675FBD6E5864}"/>
              </a:ext>
            </a:extLst>
          </p:cNvPr>
          <p:cNvSpPr txBox="1"/>
          <p:nvPr/>
        </p:nvSpPr>
        <p:spPr>
          <a:xfrm>
            <a:off x="7267462" y="4186292"/>
            <a:ext cx="4237150" cy="1569660"/>
          </a:xfrm>
          <a:prstGeom prst="rect">
            <a:avLst/>
          </a:prstGeom>
          <a:noFill/>
        </p:spPr>
        <p:txBody>
          <a:bodyPr wrap="square" rtlCol="0">
            <a:spAutoFit/>
          </a:bodyPr>
          <a:lstStyle/>
          <a:p>
            <a:r>
              <a:rPr lang="es-MX" sz="2400" dirty="0"/>
              <a:t>Reales</a:t>
            </a:r>
          </a:p>
          <a:p>
            <a:endParaRPr lang="es-MX" dirty="0"/>
          </a:p>
          <a:p>
            <a:r>
              <a:rPr lang="es-MX" dirty="0"/>
              <a:t>Estos números siempre tienen un punto decimal y pueden ser positivo y negativo.</a:t>
            </a:r>
          </a:p>
        </p:txBody>
      </p:sp>
      <p:sp>
        <p:nvSpPr>
          <p:cNvPr id="6" name="CuadroTexto 5">
            <a:extLst>
              <a:ext uri="{FF2B5EF4-FFF2-40B4-BE49-F238E27FC236}">
                <a16:creationId xmlns:a16="http://schemas.microsoft.com/office/drawing/2014/main" id="{BC7BE912-DEF6-4EC8-9501-88FF28275C01}"/>
              </a:ext>
            </a:extLst>
          </p:cNvPr>
          <p:cNvSpPr txBox="1"/>
          <p:nvPr/>
        </p:nvSpPr>
        <p:spPr>
          <a:xfrm>
            <a:off x="1738648" y="5859887"/>
            <a:ext cx="4237149" cy="374003"/>
          </a:xfrm>
          <a:prstGeom prst="rect">
            <a:avLst/>
          </a:prstGeom>
          <a:noFill/>
        </p:spPr>
        <p:txBody>
          <a:bodyPr wrap="square" rtlCol="0">
            <a:spAutoFit/>
          </a:bodyPr>
          <a:lstStyle/>
          <a:p>
            <a:r>
              <a:rPr lang="es-MX" dirty="0"/>
              <a:t>1 , 3 , 4 , 6 , 7 , 12, 56, 78</a:t>
            </a:r>
          </a:p>
        </p:txBody>
      </p:sp>
      <p:sp>
        <p:nvSpPr>
          <p:cNvPr id="7" name="CuadroTexto 6">
            <a:extLst>
              <a:ext uri="{FF2B5EF4-FFF2-40B4-BE49-F238E27FC236}">
                <a16:creationId xmlns:a16="http://schemas.microsoft.com/office/drawing/2014/main" id="{1E0D23E7-7339-4713-AA28-A632B3FFA60C}"/>
              </a:ext>
            </a:extLst>
          </p:cNvPr>
          <p:cNvSpPr txBox="1"/>
          <p:nvPr/>
        </p:nvSpPr>
        <p:spPr>
          <a:xfrm>
            <a:off x="7379594" y="5859887"/>
            <a:ext cx="3863662" cy="374003"/>
          </a:xfrm>
          <a:prstGeom prst="rect">
            <a:avLst/>
          </a:prstGeom>
          <a:noFill/>
        </p:spPr>
        <p:txBody>
          <a:bodyPr wrap="square" rtlCol="0">
            <a:spAutoFit/>
          </a:bodyPr>
          <a:lstStyle/>
          <a:p>
            <a:r>
              <a:rPr lang="es-MX" dirty="0"/>
              <a:t>12.3, ¾, .07, .5 , 2.0, 45.34, 100.25</a:t>
            </a:r>
          </a:p>
        </p:txBody>
      </p:sp>
    </p:spTree>
    <p:extLst>
      <p:ext uri="{BB962C8B-B14F-4D97-AF65-F5344CB8AC3E}">
        <p14:creationId xmlns:p14="http://schemas.microsoft.com/office/powerpoint/2010/main" val="82662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3AEE32-EB82-4A2C-9779-627615055B83}"/>
              </a:ext>
            </a:extLst>
          </p:cNvPr>
          <p:cNvSpPr>
            <a:spLocks noGrp="1"/>
          </p:cNvSpPr>
          <p:nvPr>
            <p:ph type="title"/>
          </p:nvPr>
        </p:nvSpPr>
        <p:spPr/>
        <p:txBody>
          <a:bodyPr/>
          <a:lstStyle/>
          <a:p>
            <a:r>
              <a:rPr lang="es-MX" dirty="0"/>
              <a:t>Datos Lógicos</a:t>
            </a:r>
          </a:p>
        </p:txBody>
      </p:sp>
      <p:sp>
        <p:nvSpPr>
          <p:cNvPr id="3" name="Marcador de contenido 2">
            <a:extLst>
              <a:ext uri="{FF2B5EF4-FFF2-40B4-BE49-F238E27FC236}">
                <a16:creationId xmlns:a16="http://schemas.microsoft.com/office/drawing/2014/main" id="{E0282651-48A6-4B68-A8FD-51A1B54D23D7}"/>
              </a:ext>
            </a:extLst>
          </p:cNvPr>
          <p:cNvSpPr>
            <a:spLocks noGrp="1"/>
          </p:cNvSpPr>
          <p:nvPr>
            <p:ph idx="1"/>
          </p:nvPr>
        </p:nvSpPr>
        <p:spPr/>
        <p:txBody>
          <a:bodyPr/>
          <a:lstStyle/>
          <a:p>
            <a:pPr marL="0" indent="0">
              <a:buNone/>
            </a:pPr>
            <a:r>
              <a:rPr lang="es-MX" dirty="0"/>
              <a:t>Los Datos lógicos también se le denomina booleanos, este tipo de datos solo toma dos valores:</a:t>
            </a:r>
          </a:p>
          <a:p>
            <a:pPr marL="0" indent="0">
              <a:buNone/>
            </a:pPr>
            <a:r>
              <a:rPr lang="es-MX" dirty="0"/>
              <a:t>Falso (No).</a:t>
            </a:r>
          </a:p>
          <a:p>
            <a:pPr marL="0" indent="0">
              <a:buNone/>
            </a:pPr>
            <a:r>
              <a:rPr lang="es-MX" dirty="0"/>
              <a:t>Verdadero (Si).</a:t>
            </a:r>
          </a:p>
          <a:p>
            <a:pPr marL="0" indent="0">
              <a:buNone/>
            </a:pPr>
            <a:endParaRPr lang="es-MX" dirty="0"/>
          </a:p>
          <a:p>
            <a:pPr marL="0" indent="0">
              <a:buNone/>
            </a:pPr>
            <a:r>
              <a:rPr lang="es-MX" dirty="0"/>
              <a:t>Se utiliza para para representar alternativas a determinada condiciones. </a:t>
            </a:r>
          </a:p>
          <a:p>
            <a:pPr marL="0" indent="0">
              <a:buNone/>
            </a:pPr>
            <a:endParaRPr lang="es-MX" dirty="0"/>
          </a:p>
        </p:txBody>
      </p:sp>
    </p:spTree>
    <p:extLst>
      <p:ext uri="{BB962C8B-B14F-4D97-AF65-F5344CB8AC3E}">
        <p14:creationId xmlns:p14="http://schemas.microsoft.com/office/powerpoint/2010/main" val="269789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64E7C1-05CF-4178-97FF-14076EA5673E}"/>
              </a:ext>
            </a:extLst>
          </p:cNvPr>
          <p:cNvSpPr>
            <a:spLocks noGrp="1"/>
          </p:cNvSpPr>
          <p:nvPr>
            <p:ph type="title"/>
          </p:nvPr>
        </p:nvSpPr>
        <p:spPr>
          <a:xfrm>
            <a:off x="2592925" y="624110"/>
            <a:ext cx="8911687" cy="818324"/>
          </a:xfrm>
        </p:spPr>
        <p:txBody>
          <a:bodyPr/>
          <a:lstStyle/>
          <a:p>
            <a:r>
              <a:rPr lang="es-MX" dirty="0"/>
              <a:t>Cadena</a:t>
            </a:r>
          </a:p>
        </p:txBody>
      </p:sp>
      <p:sp>
        <p:nvSpPr>
          <p:cNvPr id="3" name="Marcador de contenido 2">
            <a:extLst>
              <a:ext uri="{FF2B5EF4-FFF2-40B4-BE49-F238E27FC236}">
                <a16:creationId xmlns:a16="http://schemas.microsoft.com/office/drawing/2014/main" id="{FE5C5A1F-856A-4DDC-8370-DDC251E6732F}"/>
              </a:ext>
            </a:extLst>
          </p:cNvPr>
          <p:cNvSpPr>
            <a:spLocks noGrp="1"/>
          </p:cNvSpPr>
          <p:nvPr>
            <p:ph idx="1"/>
          </p:nvPr>
        </p:nvSpPr>
        <p:spPr>
          <a:xfrm>
            <a:off x="2507066" y="1674253"/>
            <a:ext cx="8915400" cy="2485622"/>
          </a:xfrm>
        </p:spPr>
        <p:txBody>
          <a:bodyPr/>
          <a:lstStyle/>
          <a:p>
            <a:pPr marL="0" indent="0">
              <a:buNone/>
            </a:pPr>
            <a:r>
              <a:rPr lang="es-MX" dirty="0"/>
              <a:t>Este tipo de datos se representa de forma textual, no representan valor para efecto numérico.</a:t>
            </a:r>
          </a:p>
          <a:p>
            <a:pPr marL="0" indent="0">
              <a:buNone/>
            </a:pPr>
            <a:endParaRPr lang="es-MX" u="sng" dirty="0"/>
          </a:p>
          <a:p>
            <a:pPr marL="0" indent="0">
              <a:buNone/>
            </a:pPr>
            <a:r>
              <a:rPr lang="es-MX" dirty="0"/>
              <a:t>Se clasifica en :</a:t>
            </a:r>
          </a:p>
          <a:p>
            <a:r>
              <a:rPr lang="es-MX" dirty="0"/>
              <a:t>Datos Tipo Caracter</a:t>
            </a:r>
          </a:p>
          <a:p>
            <a:r>
              <a:rPr lang="es-MX" dirty="0"/>
              <a:t>Datos Tipo String</a:t>
            </a:r>
          </a:p>
          <a:p>
            <a:pPr marL="0" indent="0">
              <a:buNone/>
            </a:pPr>
            <a:endParaRPr lang="es-MX" dirty="0"/>
          </a:p>
          <a:p>
            <a:pPr marL="0" indent="0">
              <a:buNone/>
            </a:pPr>
            <a:endParaRPr lang="es-MX" dirty="0"/>
          </a:p>
        </p:txBody>
      </p:sp>
      <p:sp>
        <p:nvSpPr>
          <p:cNvPr id="4" name="CuadroTexto 3">
            <a:extLst>
              <a:ext uri="{FF2B5EF4-FFF2-40B4-BE49-F238E27FC236}">
                <a16:creationId xmlns:a16="http://schemas.microsoft.com/office/drawing/2014/main" id="{278080BF-A1C3-42C3-BB62-BA648E15BDEC}"/>
              </a:ext>
            </a:extLst>
          </p:cNvPr>
          <p:cNvSpPr txBox="1"/>
          <p:nvPr/>
        </p:nvSpPr>
        <p:spPr>
          <a:xfrm>
            <a:off x="2009104" y="4159875"/>
            <a:ext cx="4417454" cy="1569660"/>
          </a:xfrm>
          <a:prstGeom prst="rect">
            <a:avLst/>
          </a:prstGeom>
          <a:noFill/>
        </p:spPr>
        <p:txBody>
          <a:bodyPr wrap="square" rtlCol="0">
            <a:spAutoFit/>
          </a:bodyPr>
          <a:lstStyle/>
          <a:p>
            <a:r>
              <a:rPr lang="es-MX" sz="2400" b="1" dirty="0"/>
              <a:t>Caracter</a:t>
            </a:r>
          </a:p>
          <a:p>
            <a:endParaRPr lang="es-MX" dirty="0"/>
          </a:p>
          <a:p>
            <a:r>
              <a:rPr lang="es-MX" dirty="0"/>
              <a:t>Un dato de este tipo solo contiene un caracter. Y es un conjunto finito y ordenado.</a:t>
            </a:r>
          </a:p>
        </p:txBody>
      </p:sp>
      <p:sp>
        <p:nvSpPr>
          <p:cNvPr id="5" name="CuadroTexto 4">
            <a:extLst>
              <a:ext uri="{FF2B5EF4-FFF2-40B4-BE49-F238E27FC236}">
                <a16:creationId xmlns:a16="http://schemas.microsoft.com/office/drawing/2014/main" id="{BF2ACBAA-C43B-46E7-91DA-7F889A889AEB}"/>
              </a:ext>
            </a:extLst>
          </p:cNvPr>
          <p:cNvSpPr txBox="1"/>
          <p:nvPr/>
        </p:nvSpPr>
        <p:spPr>
          <a:xfrm>
            <a:off x="7087158" y="4159875"/>
            <a:ext cx="4417454" cy="1846659"/>
          </a:xfrm>
          <a:prstGeom prst="rect">
            <a:avLst/>
          </a:prstGeom>
          <a:noFill/>
        </p:spPr>
        <p:txBody>
          <a:bodyPr wrap="square" rtlCol="0">
            <a:spAutoFit/>
          </a:bodyPr>
          <a:lstStyle/>
          <a:p>
            <a:r>
              <a:rPr lang="es-MX" sz="2400" b="1" dirty="0"/>
              <a:t>String</a:t>
            </a:r>
          </a:p>
          <a:p>
            <a:endParaRPr lang="es-MX" b="1" dirty="0"/>
          </a:p>
          <a:p>
            <a:r>
              <a:rPr lang="es-MX" dirty="0"/>
              <a:t>Es una sucesión de caracteres que se encuentra delimitado por una comilla o dobles comillas, según el lenguaje.</a:t>
            </a:r>
          </a:p>
          <a:p>
            <a:r>
              <a:rPr lang="es-MX" dirty="0"/>
              <a:t> </a:t>
            </a:r>
          </a:p>
        </p:txBody>
      </p:sp>
      <p:sp>
        <p:nvSpPr>
          <p:cNvPr id="6" name="CuadroTexto 5">
            <a:extLst>
              <a:ext uri="{FF2B5EF4-FFF2-40B4-BE49-F238E27FC236}">
                <a16:creationId xmlns:a16="http://schemas.microsoft.com/office/drawing/2014/main" id="{06553D35-8280-4F3C-8532-E8530245ACE1}"/>
              </a:ext>
            </a:extLst>
          </p:cNvPr>
          <p:cNvSpPr txBox="1"/>
          <p:nvPr/>
        </p:nvSpPr>
        <p:spPr>
          <a:xfrm>
            <a:off x="1648496" y="6006534"/>
            <a:ext cx="9773970" cy="646331"/>
          </a:xfrm>
          <a:prstGeom prst="rect">
            <a:avLst/>
          </a:prstGeom>
          <a:noFill/>
        </p:spPr>
        <p:txBody>
          <a:bodyPr wrap="square" rtlCol="0">
            <a:spAutoFit/>
          </a:bodyPr>
          <a:lstStyle/>
          <a:p>
            <a:r>
              <a:rPr lang="es-MX" dirty="0"/>
              <a:t>Nota: Los símbolos que se utilizan para este tipo de datos se encuentran establecidos en el código ASCII</a:t>
            </a:r>
          </a:p>
        </p:txBody>
      </p:sp>
    </p:spTree>
    <p:extLst>
      <p:ext uri="{BB962C8B-B14F-4D97-AF65-F5344CB8AC3E}">
        <p14:creationId xmlns:p14="http://schemas.microsoft.com/office/powerpoint/2010/main" val="2927232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FE3CD-25C9-4743-AEB7-1753E4F77D51}"/>
              </a:ext>
            </a:extLst>
          </p:cNvPr>
          <p:cNvSpPr>
            <a:spLocks noGrp="1"/>
          </p:cNvSpPr>
          <p:nvPr>
            <p:ph type="title"/>
          </p:nvPr>
        </p:nvSpPr>
        <p:spPr/>
        <p:txBody>
          <a:bodyPr/>
          <a:lstStyle/>
          <a:p>
            <a:r>
              <a:rPr lang="es-MX" dirty="0"/>
              <a:t>Ejercicio 1</a:t>
            </a:r>
          </a:p>
        </p:txBody>
      </p:sp>
      <p:sp>
        <p:nvSpPr>
          <p:cNvPr id="3" name="Marcador de contenido 2">
            <a:extLst>
              <a:ext uri="{FF2B5EF4-FFF2-40B4-BE49-F238E27FC236}">
                <a16:creationId xmlns:a16="http://schemas.microsoft.com/office/drawing/2014/main" id="{DDA43ABF-754C-4AF2-A70B-7EAAE8C1F8C7}"/>
              </a:ext>
            </a:extLst>
          </p:cNvPr>
          <p:cNvSpPr>
            <a:spLocks noGrp="1"/>
          </p:cNvSpPr>
          <p:nvPr>
            <p:ph idx="1"/>
          </p:nvPr>
        </p:nvSpPr>
        <p:spPr/>
        <p:txBody>
          <a:bodyPr/>
          <a:lstStyle/>
          <a:p>
            <a:r>
              <a:rPr lang="es-MX" dirty="0"/>
              <a:t>Hacer una tabla de los tipos de datos que soporta </a:t>
            </a:r>
            <a:r>
              <a:rPr lang="es-MX" dirty="0" err="1"/>
              <a:t>c#</a:t>
            </a:r>
            <a:r>
              <a:rPr lang="es-MX" dirty="0"/>
              <a:t> como lenguaje </a:t>
            </a:r>
          </a:p>
          <a:p>
            <a:r>
              <a:rPr lang="es-MX" dirty="0"/>
              <a:t>En ella usted debe poner el tipo de dato una breve descripción, el rango de valores en el que opera y los bit que este puede trabajar o soportar</a:t>
            </a:r>
          </a:p>
          <a:p>
            <a:r>
              <a:rPr lang="es-MX" dirty="0"/>
              <a:t>El formato de entrega será el siguiente T01.- Nombre del alumno.docx</a:t>
            </a:r>
          </a:p>
          <a:p>
            <a:endParaRPr lang="es-MX" dirty="0"/>
          </a:p>
          <a:p>
            <a:r>
              <a:rPr lang="es-MX" dirty="0"/>
              <a:t>Juan.hernandezm@outlook.com</a:t>
            </a:r>
          </a:p>
        </p:txBody>
      </p:sp>
    </p:spTree>
    <p:extLst>
      <p:ext uri="{BB962C8B-B14F-4D97-AF65-F5344CB8AC3E}">
        <p14:creationId xmlns:p14="http://schemas.microsoft.com/office/powerpoint/2010/main" val="173712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17B59-02B1-42FF-ABFA-0996D5581CAE}"/>
              </a:ext>
            </a:extLst>
          </p:cNvPr>
          <p:cNvSpPr>
            <a:spLocks noGrp="1"/>
          </p:cNvSpPr>
          <p:nvPr>
            <p:ph type="title"/>
          </p:nvPr>
        </p:nvSpPr>
        <p:spPr>
          <a:xfrm>
            <a:off x="2592926" y="624110"/>
            <a:ext cx="3885148" cy="934234"/>
          </a:xfrm>
        </p:spPr>
        <p:txBody>
          <a:bodyPr>
            <a:normAutofit/>
          </a:bodyPr>
          <a:lstStyle/>
          <a:p>
            <a:r>
              <a:rPr lang="es-MX" sz="5400" dirty="0"/>
              <a:t>Tema 2</a:t>
            </a:r>
          </a:p>
        </p:txBody>
      </p:sp>
      <p:sp>
        <p:nvSpPr>
          <p:cNvPr id="3" name="Marcador de contenido 2">
            <a:extLst>
              <a:ext uri="{FF2B5EF4-FFF2-40B4-BE49-F238E27FC236}">
                <a16:creationId xmlns:a16="http://schemas.microsoft.com/office/drawing/2014/main" id="{8116088F-A704-46B5-A051-95DC59594547}"/>
              </a:ext>
            </a:extLst>
          </p:cNvPr>
          <p:cNvSpPr>
            <a:spLocks noGrp="1"/>
          </p:cNvSpPr>
          <p:nvPr>
            <p:ph idx="1"/>
          </p:nvPr>
        </p:nvSpPr>
        <p:spPr>
          <a:xfrm>
            <a:off x="5989235" y="3949521"/>
            <a:ext cx="5202506" cy="1588394"/>
          </a:xfrm>
        </p:spPr>
        <p:txBody>
          <a:bodyPr>
            <a:normAutofit fontScale="92500" lnSpcReduction="20000"/>
          </a:bodyPr>
          <a:lstStyle/>
          <a:p>
            <a:pPr marL="0" indent="0">
              <a:buNone/>
            </a:pPr>
            <a:r>
              <a:rPr lang="es-MX" sz="3600" dirty="0"/>
              <a:t>CLASIFICACIÓN </a:t>
            </a:r>
          </a:p>
          <a:p>
            <a:pPr marL="0" indent="0">
              <a:buNone/>
            </a:pPr>
            <a:r>
              <a:rPr lang="es-MX" sz="3600" dirty="0"/>
              <a:t>DE </a:t>
            </a:r>
          </a:p>
          <a:p>
            <a:pPr marL="0" indent="0">
              <a:buNone/>
            </a:pPr>
            <a:r>
              <a:rPr lang="es-MX" sz="3600" dirty="0"/>
              <a:t>ESTRUCTURA DE DATOS</a:t>
            </a:r>
          </a:p>
        </p:txBody>
      </p:sp>
    </p:spTree>
    <p:extLst>
      <p:ext uri="{BB962C8B-B14F-4D97-AF65-F5344CB8AC3E}">
        <p14:creationId xmlns:p14="http://schemas.microsoft.com/office/powerpoint/2010/main" val="16165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2F5EED-A8E6-4C19-88E4-F700D9219190}"/>
              </a:ext>
            </a:extLst>
          </p:cNvPr>
          <p:cNvSpPr>
            <a:spLocks noGrp="1"/>
          </p:cNvSpPr>
          <p:nvPr>
            <p:ph type="title"/>
          </p:nvPr>
        </p:nvSpPr>
        <p:spPr>
          <a:xfrm>
            <a:off x="2592925" y="624110"/>
            <a:ext cx="8911687" cy="676656"/>
          </a:xfrm>
        </p:spPr>
        <p:txBody>
          <a:bodyPr/>
          <a:lstStyle/>
          <a:p>
            <a:r>
              <a:rPr lang="es-MX" dirty="0"/>
              <a:t>Clasificación de estructura de datos  </a:t>
            </a:r>
          </a:p>
        </p:txBody>
      </p:sp>
      <p:sp>
        <p:nvSpPr>
          <p:cNvPr id="3" name="Marcador de contenido 2">
            <a:extLst>
              <a:ext uri="{FF2B5EF4-FFF2-40B4-BE49-F238E27FC236}">
                <a16:creationId xmlns:a16="http://schemas.microsoft.com/office/drawing/2014/main" id="{44B3FFCB-44A1-4CFF-96DC-9F6EBE998CCE}"/>
              </a:ext>
            </a:extLst>
          </p:cNvPr>
          <p:cNvSpPr>
            <a:spLocks noGrp="1"/>
          </p:cNvSpPr>
          <p:nvPr>
            <p:ph idx="1"/>
          </p:nvPr>
        </p:nvSpPr>
        <p:spPr>
          <a:xfrm>
            <a:off x="2125014" y="1519707"/>
            <a:ext cx="9379598" cy="4391515"/>
          </a:xfrm>
        </p:spPr>
        <p:txBody>
          <a:bodyPr/>
          <a:lstStyle/>
          <a:p>
            <a:pPr marL="0" indent="0">
              <a:buNone/>
            </a:pPr>
            <a:r>
              <a:rPr lang="es-MX" dirty="0"/>
              <a:t>La estructura de datos se clasifica en 3 tipos en muchas ocasiones también es llamada tipo de datos</a:t>
            </a:r>
          </a:p>
          <a:p>
            <a:endParaRPr lang="es-MX" dirty="0"/>
          </a:p>
          <a:p>
            <a:r>
              <a:rPr lang="es-MX" dirty="0"/>
              <a:t>Estructura lógica de datos.</a:t>
            </a:r>
          </a:p>
          <a:p>
            <a:r>
              <a:rPr lang="es-MX" dirty="0"/>
              <a:t>Estructura primitivas y simples.</a:t>
            </a:r>
          </a:p>
          <a:p>
            <a:r>
              <a:rPr lang="es-MX" dirty="0"/>
              <a:t>Estructuras lineales y no lineales.</a:t>
            </a:r>
          </a:p>
          <a:p>
            <a:endParaRPr lang="es-MX" dirty="0"/>
          </a:p>
          <a:p>
            <a:pPr lvl="1"/>
            <a:endParaRPr lang="es-MX" dirty="0"/>
          </a:p>
          <a:p>
            <a:endParaRPr lang="es-MX" dirty="0"/>
          </a:p>
        </p:txBody>
      </p:sp>
    </p:spTree>
    <p:extLst>
      <p:ext uri="{BB962C8B-B14F-4D97-AF65-F5344CB8AC3E}">
        <p14:creationId xmlns:p14="http://schemas.microsoft.com/office/powerpoint/2010/main" val="54836936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662</TotalTime>
  <Words>1541</Words>
  <Application>Microsoft Office PowerPoint</Application>
  <PresentationFormat>Panorámica</PresentationFormat>
  <Paragraphs>132</Paragraphs>
  <Slides>27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Arial</vt:lpstr>
      <vt:lpstr>Century Gothic</vt:lpstr>
      <vt:lpstr>Wingdings 3</vt:lpstr>
      <vt:lpstr>Espiral</vt:lpstr>
      <vt:lpstr>Estructura de Datos</vt:lpstr>
      <vt:lpstr>Unidad 1. Introducción a las estructuras de datos.</vt:lpstr>
      <vt:lpstr>DATO</vt:lpstr>
      <vt:lpstr>Datos Numéricos</vt:lpstr>
      <vt:lpstr>Datos Lógicos</vt:lpstr>
      <vt:lpstr>Cadena</vt:lpstr>
      <vt:lpstr>Ejercicio 1</vt:lpstr>
      <vt:lpstr>Tema 2</vt:lpstr>
      <vt:lpstr>Clasificación de estructura de datos  </vt:lpstr>
      <vt:lpstr>Estructura lógica de datos</vt:lpstr>
      <vt:lpstr>Estructura simple y Primitiva</vt:lpstr>
      <vt:lpstr>Estructura de datos lineales y no lineales.</vt:lpstr>
      <vt:lpstr>Ejercicio 2</vt:lpstr>
      <vt:lpstr>Tema 3</vt:lpstr>
      <vt:lpstr>Abstracción</vt:lpstr>
      <vt:lpstr>Abstracción en informática</vt:lpstr>
      <vt:lpstr>TDA (Tipo de dato abstracto)</vt:lpstr>
      <vt:lpstr>TDA (Tipo de Dato Abstracto)</vt:lpstr>
      <vt:lpstr>TDA</vt:lpstr>
      <vt:lpstr>TDA</vt:lpstr>
      <vt:lpstr>Notas: </vt:lpstr>
      <vt:lpstr>Observaciones Sobre TDA</vt:lpstr>
      <vt:lpstr>Memoria estática</vt:lpstr>
      <vt:lpstr>Memoria Dinámica</vt:lpstr>
      <vt:lpstr>Memoria Dinámica</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dc:title>
  <dc:creator>Juan Manuel Hernández Martínez</dc:creator>
  <cp:lastModifiedBy>Juan Manuel Hernández Martínez</cp:lastModifiedBy>
  <cp:revision>13</cp:revision>
  <dcterms:created xsi:type="dcterms:W3CDTF">2018-09-05T05:55:07Z</dcterms:created>
  <dcterms:modified xsi:type="dcterms:W3CDTF">2018-09-12T18:41:55Z</dcterms:modified>
</cp:coreProperties>
</file>