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83" r:id="rId3"/>
    <p:sldId id="257" r:id="rId4"/>
    <p:sldId id="272" r:id="rId5"/>
    <p:sldId id="258" r:id="rId6"/>
    <p:sldId id="290" r:id="rId7"/>
    <p:sldId id="285" r:id="rId8"/>
    <p:sldId id="286" r:id="rId9"/>
    <p:sldId id="284" r:id="rId10"/>
    <p:sldId id="260" r:id="rId11"/>
    <p:sldId id="261" r:id="rId12"/>
    <p:sldId id="291" r:id="rId13"/>
    <p:sldId id="262" r:id="rId14"/>
    <p:sldId id="263" r:id="rId15"/>
    <p:sldId id="287" r:id="rId16"/>
    <p:sldId id="273" r:id="rId17"/>
    <p:sldId id="264" r:id="rId18"/>
    <p:sldId id="265" r:id="rId19"/>
    <p:sldId id="289" r:id="rId20"/>
    <p:sldId id="288" r:id="rId21"/>
    <p:sldId id="266" r:id="rId22"/>
    <p:sldId id="274" r:id="rId23"/>
    <p:sldId id="267" r:id="rId24"/>
    <p:sldId id="268" r:id="rId25"/>
    <p:sldId id="269" r:id="rId26"/>
    <p:sldId id="270" r:id="rId27"/>
    <p:sldId id="275" r:id="rId28"/>
    <p:sldId id="277" r:id="rId29"/>
    <p:sldId id="278" r:id="rId30"/>
    <p:sldId id="280" r:id="rId31"/>
    <p:sldId id="279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03909-D519-4C92-AC00-D2DEB500F3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2DD1EF-54CE-4B9F-837B-549354B2DB57}">
      <dgm:prSet/>
      <dgm:spPr/>
      <dgm:t>
        <a:bodyPr/>
        <a:lstStyle/>
        <a:p>
          <a:r>
            <a:rPr lang="en-US"/>
            <a:t>Unsupervised Machine Learning Problem</a:t>
          </a:r>
        </a:p>
      </dgm:t>
    </dgm:pt>
    <dgm:pt modelId="{834C961C-F0CD-4E98-A367-98052ED65A49}" type="parTrans" cxnId="{CE6465E7-451F-46AD-81AC-E6166683DA72}">
      <dgm:prSet/>
      <dgm:spPr/>
      <dgm:t>
        <a:bodyPr/>
        <a:lstStyle/>
        <a:p>
          <a:endParaRPr lang="en-US"/>
        </a:p>
      </dgm:t>
    </dgm:pt>
    <dgm:pt modelId="{A169CCDD-4036-4B77-B468-763D54328E00}" type="sibTrans" cxnId="{CE6465E7-451F-46AD-81AC-E6166683DA72}">
      <dgm:prSet/>
      <dgm:spPr/>
      <dgm:t>
        <a:bodyPr/>
        <a:lstStyle/>
        <a:p>
          <a:endParaRPr lang="en-US"/>
        </a:p>
      </dgm:t>
    </dgm:pt>
    <dgm:pt modelId="{3B4717D9-31F9-4918-8735-BA5420685860}">
      <dgm:prSet/>
      <dgm:spPr/>
      <dgm:t>
        <a:bodyPr/>
        <a:lstStyle/>
        <a:p>
          <a:r>
            <a:rPr lang="en-US" dirty="0"/>
            <a:t>Partitions a dataset into parts (clusters)</a:t>
          </a:r>
        </a:p>
      </dgm:t>
    </dgm:pt>
    <dgm:pt modelId="{2F4B8271-BE5C-44FD-9C61-C3747A08E867}" type="parTrans" cxnId="{285BEAB9-FC3F-4249-A0BB-7203D1AF74AF}">
      <dgm:prSet/>
      <dgm:spPr/>
      <dgm:t>
        <a:bodyPr/>
        <a:lstStyle/>
        <a:p>
          <a:endParaRPr lang="en-US"/>
        </a:p>
      </dgm:t>
    </dgm:pt>
    <dgm:pt modelId="{E3480007-A4A2-4D20-86FC-8DC4B9D3023B}" type="sibTrans" cxnId="{285BEAB9-FC3F-4249-A0BB-7203D1AF74AF}">
      <dgm:prSet/>
      <dgm:spPr/>
      <dgm:t>
        <a:bodyPr/>
        <a:lstStyle/>
        <a:p>
          <a:endParaRPr lang="en-US"/>
        </a:p>
      </dgm:t>
    </dgm:pt>
    <dgm:pt modelId="{CBA99BCD-A636-4CC8-8FF1-C70D54B38FB2}">
      <dgm:prSet/>
      <dgm:spPr/>
      <dgm:t>
        <a:bodyPr/>
        <a:lstStyle/>
        <a:p>
          <a:r>
            <a:rPr lang="en-US"/>
            <a:t>All data in a cluster is similar </a:t>
          </a:r>
        </a:p>
      </dgm:t>
    </dgm:pt>
    <dgm:pt modelId="{2199EC0D-2393-4A91-A94A-629A6CDB3D94}" type="parTrans" cxnId="{0EDCA15E-400F-4A61-8E27-E9FB05D689BD}">
      <dgm:prSet/>
      <dgm:spPr/>
      <dgm:t>
        <a:bodyPr/>
        <a:lstStyle/>
        <a:p>
          <a:endParaRPr lang="en-US"/>
        </a:p>
      </dgm:t>
    </dgm:pt>
    <dgm:pt modelId="{CF6070EB-B701-49AB-96B4-A946AD4C73E9}" type="sibTrans" cxnId="{0EDCA15E-400F-4A61-8E27-E9FB05D689BD}">
      <dgm:prSet/>
      <dgm:spPr/>
      <dgm:t>
        <a:bodyPr/>
        <a:lstStyle/>
        <a:p>
          <a:endParaRPr lang="en-US"/>
        </a:p>
      </dgm:t>
    </dgm:pt>
    <dgm:pt modelId="{80B782CC-D34A-4385-9AF2-F4A68C5D44D4}">
      <dgm:prSet/>
      <dgm:spPr/>
      <dgm:t>
        <a:bodyPr/>
        <a:lstStyle/>
        <a:p>
          <a:r>
            <a:rPr lang="en-US"/>
            <a:t>Data in different clusters should be as different as possible</a:t>
          </a:r>
        </a:p>
      </dgm:t>
    </dgm:pt>
    <dgm:pt modelId="{1F39E38E-41AD-432C-AD69-85065CE5BFF6}" type="parTrans" cxnId="{A13B69E4-8D4D-4414-A59B-8DFBA54FEC5A}">
      <dgm:prSet/>
      <dgm:spPr/>
      <dgm:t>
        <a:bodyPr/>
        <a:lstStyle/>
        <a:p>
          <a:endParaRPr lang="en-US"/>
        </a:p>
      </dgm:t>
    </dgm:pt>
    <dgm:pt modelId="{38E90F27-6E84-4238-866C-612D61B0C8F9}" type="sibTrans" cxnId="{A13B69E4-8D4D-4414-A59B-8DFBA54FEC5A}">
      <dgm:prSet/>
      <dgm:spPr/>
      <dgm:t>
        <a:bodyPr/>
        <a:lstStyle/>
        <a:p>
          <a:endParaRPr lang="en-US"/>
        </a:p>
      </dgm:t>
    </dgm:pt>
    <dgm:pt modelId="{7B7789D2-4F2F-4E0E-A9FA-609800E530E2}">
      <dgm:prSet/>
      <dgm:spPr/>
      <dgm:t>
        <a:bodyPr/>
        <a:lstStyle/>
        <a:p>
          <a:r>
            <a:rPr lang="en-US" dirty="0"/>
            <a:t>Each cluster has a "center” that is an mean value of all data in the cluster</a:t>
          </a:r>
        </a:p>
      </dgm:t>
    </dgm:pt>
    <dgm:pt modelId="{A788DF2B-9F09-4A6C-BFE8-9FB9C5F25C81}" type="parTrans" cxnId="{F9C12B7A-1FB5-4F24-BA7B-36269D74DDAD}">
      <dgm:prSet/>
      <dgm:spPr/>
      <dgm:t>
        <a:bodyPr/>
        <a:lstStyle/>
        <a:p>
          <a:endParaRPr lang="en-US"/>
        </a:p>
      </dgm:t>
    </dgm:pt>
    <dgm:pt modelId="{E835AEAB-C7D7-4ED0-B2A8-65B055EEF774}" type="sibTrans" cxnId="{F9C12B7A-1FB5-4F24-BA7B-36269D74DDAD}">
      <dgm:prSet/>
      <dgm:spPr/>
      <dgm:t>
        <a:bodyPr/>
        <a:lstStyle/>
        <a:p>
          <a:endParaRPr lang="en-US"/>
        </a:p>
      </dgm:t>
    </dgm:pt>
    <dgm:pt modelId="{819F47CC-E5BE-4861-B9DD-5C17BB4429AE}" type="pres">
      <dgm:prSet presAssocID="{40003909-D519-4C92-AC00-D2DEB500F339}" presName="root" presStyleCnt="0">
        <dgm:presLayoutVars>
          <dgm:dir/>
          <dgm:resizeHandles val="exact"/>
        </dgm:presLayoutVars>
      </dgm:prSet>
      <dgm:spPr/>
    </dgm:pt>
    <dgm:pt modelId="{2E1171F4-3684-4E2F-B9D1-2BECE37EAF42}" type="pres">
      <dgm:prSet presAssocID="{CA2DD1EF-54CE-4B9F-837B-549354B2DB57}" presName="compNode" presStyleCnt="0"/>
      <dgm:spPr/>
    </dgm:pt>
    <dgm:pt modelId="{A4E7D426-9402-4CB6-B195-FB6A1AD9B9A5}" type="pres">
      <dgm:prSet presAssocID="{CA2DD1EF-54CE-4B9F-837B-549354B2DB57}" presName="bgRect" presStyleLbl="bgShp" presStyleIdx="0" presStyleCnt="3"/>
      <dgm:spPr/>
    </dgm:pt>
    <dgm:pt modelId="{69943D50-1FF6-4634-BBDD-EF06862984D1}" type="pres">
      <dgm:prSet presAssocID="{CA2DD1EF-54CE-4B9F-837B-549354B2DB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768BCB-E987-4D13-A504-6A91D3FC7615}" type="pres">
      <dgm:prSet presAssocID="{CA2DD1EF-54CE-4B9F-837B-549354B2DB57}" presName="spaceRect" presStyleCnt="0"/>
      <dgm:spPr/>
    </dgm:pt>
    <dgm:pt modelId="{F632A46B-220C-41AA-964D-F3C7BCB02873}" type="pres">
      <dgm:prSet presAssocID="{CA2DD1EF-54CE-4B9F-837B-549354B2DB57}" presName="parTx" presStyleLbl="revTx" presStyleIdx="0" presStyleCnt="4">
        <dgm:presLayoutVars>
          <dgm:chMax val="0"/>
          <dgm:chPref val="0"/>
        </dgm:presLayoutVars>
      </dgm:prSet>
      <dgm:spPr/>
    </dgm:pt>
    <dgm:pt modelId="{7EC5DF59-31E1-4FC8-B84E-048E25EEBFF9}" type="pres">
      <dgm:prSet presAssocID="{A169CCDD-4036-4B77-B468-763D54328E00}" presName="sibTrans" presStyleCnt="0"/>
      <dgm:spPr/>
    </dgm:pt>
    <dgm:pt modelId="{7EFAB261-10AE-42CE-B558-6A60BADE818D}" type="pres">
      <dgm:prSet presAssocID="{3B4717D9-31F9-4918-8735-BA5420685860}" presName="compNode" presStyleCnt="0"/>
      <dgm:spPr/>
    </dgm:pt>
    <dgm:pt modelId="{A64FDCDF-53C6-4289-95F4-5A227752893B}" type="pres">
      <dgm:prSet presAssocID="{3B4717D9-31F9-4918-8735-BA5420685860}" presName="bgRect" presStyleLbl="bgShp" presStyleIdx="1" presStyleCnt="3"/>
      <dgm:spPr/>
    </dgm:pt>
    <dgm:pt modelId="{2D4487D4-EA10-4E53-BE98-EEC8445FD9D6}" type="pres">
      <dgm:prSet presAssocID="{3B4717D9-31F9-4918-8735-BA54206858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2E71AE-8C87-461C-A891-972AFDAFDF2B}" type="pres">
      <dgm:prSet presAssocID="{3B4717D9-31F9-4918-8735-BA5420685860}" presName="spaceRect" presStyleCnt="0"/>
      <dgm:spPr/>
    </dgm:pt>
    <dgm:pt modelId="{3DCE662E-1C23-47AA-97A8-0FB139129A4D}" type="pres">
      <dgm:prSet presAssocID="{3B4717D9-31F9-4918-8735-BA5420685860}" presName="parTx" presStyleLbl="revTx" presStyleIdx="1" presStyleCnt="4">
        <dgm:presLayoutVars>
          <dgm:chMax val="0"/>
          <dgm:chPref val="0"/>
        </dgm:presLayoutVars>
      </dgm:prSet>
      <dgm:spPr/>
    </dgm:pt>
    <dgm:pt modelId="{0436E1B8-DB4B-47E0-BE62-9E8574485880}" type="pres">
      <dgm:prSet presAssocID="{3B4717D9-31F9-4918-8735-BA5420685860}" presName="desTx" presStyleLbl="revTx" presStyleIdx="2" presStyleCnt="4">
        <dgm:presLayoutVars/>
      </dgm:prSet>
      <dgm:spPr/>
    </dgm:pt>
    <dgm:pt modelId="{25D95222-9595-4035-BE3D-A27D93D7F67E}" type="pres">
      <dgm:prSet presAssocID="{E3480007-A4A2-4D20-86FC-8DC4B9D3023B}" presName="sibTrans" presStyleCnt="0"/>
      <dgm:spPr/>
    </dgm:pt>
    <dgm:pt modelId="{EEFAFEAD-3437-4144-A8D1-421E856B50EB}" type="pres">
      <dgm:prSet presAssocID="{7B7789D2-4F2F-4E0E-A9FA-609800E530E2}" presName="compNode" presStyleCnt="0"/>
      <dgm:spPr/>
    </dgm:pt>
    <dgm:pt modelId="{E5A21E40-7A1F-4A36-BAE9-713BAB312F1A}" type="pres">
      <dgm:prSet presAssocID="{7B7789D2-4F2F-4E0E-A9FA-609800E530E2}" presName="bgRect" presStyleLbl="bgShp" presStyleIdx="2" presStyleCnt="3"/>
      <dgm:spPr/>
    </dgm:pt>
    <dgm:pt modelId="{D8CDA253-128E-4E2D-83EA-41F0AEF1CD0A}" type="pres">
      <dgm:prSet presAssocID="{7B7789D2-4F2F-4E0E-A9FA-609800E530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3EEA0082-3627-4501-8EEF-F23544A77686}" type="pres">
      <dgm:prSet presAssocID="{7B7789D2-4F2F-4E0E-A9FA-609800E530E2}" presName="spaceRect" presStyleCnt="0"/>
      <dgm:spPr/>
    </dgm:pt>
    <dgm:pt modelId="{0B9E657A-0DCE-4F8E-88C8-87AB278E63AB}" type="pres">
      <dgm:prSet presAssocID="{7B7789D2-4F2F-4E0E-A9FA-609800E530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993D00-3FA6-4E02-9AA5-0BBCB7B86C28}" type="presOf" srcId="{CBA99BCD-A636-4CC8-8FF1-C70D54B38FB2}" destId="{0436E1B8-DB4B-47E0-BE62-9E8574485880}" srcOrd="0" destOrd="0" presId="urn:microsoft.com/office/officeart/2018/2/layout/IconVerticalSolidList"/>
    <dgm:cxn modelId="{CAD27619-3249-44C0-AB97-BBC037366480}" type="presOf" srcId="{3B4717D9-31F9-4918-8735-BA5420685860}" destId="{3DCE662E-1C23-47AA-97A8-0FB139129A4D}" srcOrd="0" destOrd="0" presId="urn:microsoft.com/office/officeart/2018/2/layout/IconVerticalSolidList"/>
    <dgm:cxn modelId="{6CF4962D-8896-48BD-995C-A38DAD3CD88D}" type="presOf" srcId="{7B7789D2-4F2F-4E0E-A9FA-609800E530E2}" destId="{0B9E657A-0DCE-4F8E-88C8-87AB278E63AB}" srcOrd="0" destOrd="0" presId="urn:microsoft.com/office/officeart/2018/2/layout/IconVerticalSolidList"/>
    <dgm:cxn modelId="{0EDCA15E-400F-4A61-8E27-E9FB05D689BD}" srcId="{3B4717D9-31F9-4918-8735-BA5420685860}" destId="{CBA99BCD-A636-4CC8-8FF1-C70D54B38FB2}" srcOrd="0" destOrd="0" parTransId="{2199EC0D-2393-4A91-A94A-629A6CDB3D94}" sibTransId="{CF6070EB-B701-49AB-96B4-A946AD4C73E9}"/>
    <dgm:cxn modelId="{903BE162-B2CE-4411-9560-E6AB8DF1E655}" type="presOf" srcId="{CA2DD1EF-54CE-4B9F-837B-549354B2DB57}" destId="{F632A46B-220C-41AA-964D-F3C7BCB02873}" srcOrd="0" destOrd="0" presId="urn:microsoft.com/office/officeart/2018/2/layout/IconVerticalSolidList"/>
    <dgm:cxn modelId="{F9C12B7A-1FB5-4F24-BA7B-36269D74DDAD}" srcId="{40003909-D519-4C92-AC00-D2DEB500F339}" destId="{7B7789D2-4F2F-4E0E-A9FA-609800E530E2}" srcOrd="2" destOrd="0" parTransId="{A788DF2B-9F09-4A6C-BFE8-9FB9C5F25C81}" sibTransId="{E835AEAB-C7D7-4ED0-B2A8-65B055EEF774}"/>
    <dgm:cxn modelId="{285BEAB9-FC3F-4249-A0BB-7203D1AF74AF}" srcId="{40003909-D519-4C92-AC00-D2DEB500F339}" destId="{3B4717D9-31F9-4918-8735-BA5420685860}" srcOrd="1" destOrd="0" parTransId="{2F4B8271-BE5C-44FD-9C61-C3747A08E867}" sibTransId="{E3480007-A4A2-4D20-86FC-8DC4B9D3023B}"/>
    <dgm:cxn modelId="{DC2176D1-2B08-482B-8C4F-1AEEE5EB0CA6}" type="presOf" srcId="{40003909-D519-4C92-AC00-D2DEB500F339}" destId="{819F47CC-E5BE-4861-B9DD-5C17BB4429AE}" srcOrd="0" destOrd="0" presId="urn:microsoft.com/office/officeart/2018/2/layout/IconVerticalSolidList"/>
    <dgm:cxn modelId="{A13B69E4-8D4D-4414-A59B-8DFBA54FEC5A}" srcId="{3B4717D9-31F9-4918-8735-BA5420685860}" destId="{80B782CC-D34A-4385-9AF2-F4A68C5D44D4}" srcOrd="1" destOrd="0" parTransId="{1F39E38E-41AD-432C-AD69-85065CE5BFF6}" sibTransId="{38E90F27-6E84-4238-866C-612D61B0C8F9}"/>
    <dgm:cxn modelId="{CE6465E7-451F-46AD-81AC-E6166683DA72}" srcId="{40003909-D519-4C92-AC00-D2DEB500F339}" destId="{CA2DD1EF-54CE-4B9F-837B-549354B2DB57}" srcOrd="0" destOrd="0" parTransId="{834C961C-F0CD-4E98-A367-98052ED65A49}" sibTransId="{A169CCDD-4036-4B77-B468-763D54328E00}"/>
    <dgm:cxn modelId="{5FBB5EFE-6D02-4971-B532-6D7B965079CB}" type="presOf" srcId="{80B782CC-D34A-4385-9AF2-F4A68C5D44D4}" destId="{0436E1B8-DB4B-47E0-BE62-9E8574485880}" srcOrd="0" destOrd="1" presId="urn:microsoft.com/office/officeart/2018/2/layout/IconVerticalSolidList"/>
    <dgm:cxn modelId="{1F1FA08E-8F8E-4692-8FE0-A8F9169F754B}" type="presParOf" srcId="{819F47CC-E5BE-4861-B9DD-5C17BB4429AE}" destId="{2E1171F4-3684-4E2F-B9D1-2BECE37EAF42}" srcOrd="0" destOrd="0" presId="urn:microsoft.com/office/officeart/2018/2/layout/IconVerticalSolidList"/>
    <dgm:cxn modelId="{C3EEBB66-EDDC-4AC2-9D30-12D73C674F02}" type="presParOf" srcId="{2E1171F4-3684-4E2F-B9D1-2BECE37EAF42}" destId="{A4E7D426-9402-4CB6-B195-FB6A1AD9B9A5}" srcOrd="0" destOrd="0" presId="urn:microsoft.com/office/officeart/2018/2/layout/IconVerticalSolidList"/>
    <dgm:cxn modelId="{872ABD7E-F478-41D5-838C-A269D4C7CA09}" type="presParOf" srcId="{2E1171F4-3684-4E2F-B9D1-2BECE37EAF42}" destId="{69943D50-1FF6-4634-BBDD-EF06862984D1}" srcOrd="1" destOrd="0" presId="urn:microsoft.com/office/officeart/2018/2/layout/IconVerticalSolidList"/>
    <dgm:cxn modelId="{63F58821-3984-4F8F-A0EB-875C49F74F1D}" type="presParOf" srcId="{2E1171F4-3684-4E2F-B9D1-2BECE37EAF42}" destId="{45768BCB-E987-4D13-A504-6A91D3FC7615}" srcOrd="2" destOrd="0" presId="urn:microsoft.com/office/officeart/2018/2/layout/IconVerticalSolidList"/>
    <dgm:cxn modelId="{B0327CB2-4E9F-444F-9529-F02785807D7C}" type="presParOf" srcId="{2E1171F4-3684-4E2F-B9D1-2BECE37EAF42}" destId="{F632A46B-220C-41AA-964D-F3C7BCB02873}" srcOrd="3" destOrd="0" presId="urn:microsoft.com/office/officeart/2018/2/layout/IconVerticalSolidList"/>
    <dgm:cxn modelId="{AC5E212A-318B-4010-BA14-2B5418A19324}" type="presParOf" srcId="{819F47CC-E5BE-4861-B9DD-5C17BB4429AE}" destId="{7EC5DF59-31E1-4FC8-B84E-048E25EEBFF9}" srcOrd="1" destOrd="0" presId="urn:microsoft.com/office/officeart/2018/2/layout/IconVerticalSolidList"/>
    <dgm:cxn modelId="{EE213789-9021-49A8-8B01-A7991CAE6872}" type="presParOf" srcId="{819F47CC-E5BE-4861-B9DD-5C17BB4429AE}" destId="{7EFAB261-10AE-42CE-B558-6A60BADE818D}" srcOrd="2" destOrd="0" presId="urn:microsoft.com/office/officeart/2018/2/layout/IconVerticalSolidList"/>
    <dgm:cxn modelId="{458373D4-BDF1-4BF9-ACDA-621F82015E7F}" type="presParOf" srcId="{7EFAB261-10AE-42CE-B558-6A60BADE818D}" destId="{A64FDCDF-53C6-4289-95F4-5A227752893B}" srcOrd="0" destOrd="0" presId="urn:microsoft.com/office/officeart/2018/2/layout/IconVerticalSolidList"/>
    <dgm:cxn modelId="{63B8CA9B-CDD1-41D5-9C5C-693062707266}" type="presParOf" srcId="{7EFAB261-10AE-42CE-B558-6A60BADE818D}" destId="{2D4487D4-EA10-4E53-BE98-EEC8445FD9D6}" srcOrd="1" destOrd="0" presId="urn:microsoft.com/office/officeart/2018/2/layout/IconVerticalSolidList"/>
    <dgm:cxn modelId="{8C9A9AD7-814D-42E6-9D79-74A5071B95B1}" type="presParOf" srcId="{7EFAB261-10AE-42CE-B558-6A60BADE818D}" destId="{462E71AE-8C87-461C-A891-972AFDAFDF2B}" srcOrd="2" destOrd="0" presId="urn:microsoft.com/office/officeart/2018/2/layout/IconVerticalSolidList"/>
    <dgm:cxn modelId="{CE979599-1BF6-4722-BF1C-E5AE330D5577}" type="presParOf" srcId="{7EFAB261-10AE-42CE-B558-6A60BADE818D}" destId="{3DCE662E-1C23-47AA-97A8-0FB139129A4D}" srcOrd="3" destOrd="0" presId="urn:microsoft.com/office/officeart/2018/2/layout/IconVerticalSolidList"/>
    <dgm:cxn modelId="{00DFEA4B-A5DB-4AEF-B332-D8EA5ACD5C20}" type="presParOf" srcId="{7EFAB261-10AE-42CE-B558-6A60BADE818D}" destId="{0436E1B8-DB4B-47E0-BE62-9E8574485880}" srcOrd="4" destOrd="0" presId="urn:microsoft.com/office/officeart/2018/2/layout/IconVerticalSolidList"/>
    <dgm:cxn modelId="{C7D69D58-522F-4E9C-89EC-48550B06AFCE}" type="presParOf" srcId="{819F47CC-E5BE-4861-B9DD-5C17BB4429AE}" destId="{25D95222-9595-4035-BE3D-A27D93D7F67E}" srcOrd="3" destOrd="0" presId="urn:microsoft.com/office/officeart/2018/2/layout/IconVerticalSolidList"/>
    <dgm:cxn modelId="{A273BEEA-F440-449A-A62B-EAC1D3FEE5FD}" type="presParOf" srcId="{819F47CC-E5BE-4861-B9DD-5C17BB4429AE}" destId="{EEFAFEAD-3437-4144-A8D1-421E856B50EB}" srcOrd="4" destOrd="0" presId="urn:microsoft.com/office/officeart/2018/2/layout/IconVerticalSolidList"/>
    <dgm:cxn modelId="{F53F26D7-F707-465B-ABEA-6F42F0D0ABDE}" type="presParOf" srcId="{EEFAFEAD-3437-4144-A8D1-421E856B50EB}" destId="{E5A21E40-7A1F-4A36-BAE9-713BAB312F1A}" srcOrd="0" destOrd="0" presId="urn:microsoft.com/office/officeart/2018/2/layout/IconVerticalSolidList"/>
    <dgm:cxn modelId="{BFEE3A7E-E30F-406F-97B5-4BB98845D4CC}" type="presParOf" srcId="{EEFAFEAD-3437-4144-A8D1-421E856B50EB}" destId="{D8CDA253-128E-4E2D-83EA-41F0AEF1CD0A}" srcOrd="1" destOrd="0" presId="urn:microsoft.com/office/officeart/2018/2/layout/IconVerticalSolidList"/>
    <dgm:cxn modelId="{E40930A2-9F84-4342-ADAA-4B1D74028944}" type="presParOf" srcId="{EEFAFEAD-3437-4144-A8D1-421E856B50EB}" destId="{3EEA0082-3627-4501-8EEF-F23544A77686}" srcOrd="2" destOrd="0" presId="urn:microsoft.com/office/officeart/2018/2/layout/IconVerticalSolidList"/>
    <dgm:cxn modelId="{0EEDC97A-BA2A-4D53-8DFD-BBFE4C38B634}" type="presParOf" srcId="{EEFAFEAD-3437-4144-A8D1-421E856B50EB}" destId="{0B9E657A-0DCE-4F8E-88C8-87AB278E63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7D426-9402-4CB6-B195-FB6A1AD9B9A5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43D50-1FF6-4634-BBDD-EF06862984D1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A46B-220C-41AA-964D-F3C7BCB02873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Unsupervised Machine Learning Problem</a:t>
          </a:r>
        </a:p>
      </dsp:txBody>
      <dsp:txXfrm>
        <a:off x="1623604" y="600"/>
        <a:ext cx="5033164" cy="1405718"/>
      </dsp:txXfrm>
    </dsp:sp>
    <dsp:sp modelId="{A64FDCDF-53C6-4289-95F4-5A227752893B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487D4-EA10-4E53-BE98-EEC8445FD9D6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E662E-1C23-47AA-97A8-0FB139129A4D}">
      <dsp:nvSpPr>
        <dsp:cNvPr id="0" name=""/>
        <dsp:cNvSpPr/>
      </dsp:nvSpPr>
      <dsp:spPr>
        <a:xfrm>
          <a:off x="1623604" y="1757748"/>
          <a:ext cx="2995546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Partitions a dataset into parts (clusters)</a:t>
          </a:r>
        </a:p>
      </dsp:txBody>
      <dsp:txXfrm>
        <a:off x="1623604" y="1757748"/>
        <a:ext cx="2995546" cy="1405718"/>
      </dsp:txXfrm>
    </dsp:sp>
    <dsp:sp modelId="{0436E1B8-DB4B-47E0-BE62-9E8574485880}">
      <dsp:nvSpPr>
        <dsp:cNvPr id="0" name=""/>
        <dsp:cNvSpPr/>
      </dsp:nvSpPr>
      <dsp:spPr>
        <a:xfrm>
          <a:off x="4619150" y="1757748"/>
          <a:ext cx="2037618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 data in a cluster is similar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in different clusters should be as different as possible</a:t>
          </a:r>
        </a:p>
      </dsp:txBody>
      <dsp:txXfrm>
        <a:off x="4619150" y="1757748"/>
        <a:ext cx="2037618" cy="1405718"/>
      </dsp:txXfrm>
    </dsp:sp>
    <dsp:sp modelId="{E5A21E40-7A1F-4A36-BAE9-713BAB312F1A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DA253-128E-4E2D-83EA-41F0AEF1CD0A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E657A-0DCE-4F8E-88C8-87AB278E63AB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Each cluster has a "center” that is an mean value of all data in the cluster</a:t>
          </a:r>
        </a:p>
      </dsp:txBody>
      <dsp:txXfrm>
        <a:off x="1623604" y="3514896"/>
        <a:ext cx="5033164" cy="140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01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3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35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2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7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6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uanyuwendymu/airline-delay-and-cancellation-data-2009-201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1DD5-F4AF-C249-8392-D53F070FF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Machine Learning on 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F168-9ABE-BD4E-A4E9-C85C2FF9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Clustering Data Distributions Using Empirical Probability Means</a:t>
            </a:r>
          </a:p>
          <a:p>
            <a:r>
              <a:rPr lang="en-US" dirty="0"/>
              <a:t>Brandon Sams</a:t>
            </a:r>
          </a:p>
          <a:p>
            <a:r>
              <a:rPr lang="en-US" dirty="0"/>
              <a:t>Friday, May 14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52515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A30-98BF-0E4A-981D-D6E1E8B0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2A89-8A4D-EF49-A1DA-BBBE7F3E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400" dirty="0"/>
              <a:t>Relies on:</a:t>
            </a:r>
          </a:p>
          <a:p>
            <a:pPr lvl="1">
              <a:buFontTx/>
              <a:buChar char="-"/>
            </a:pPr>
            <a:r>
              <a:rPr lang="en-US" sz="4000" dirty="0"/>
              <a:t>Distance between data and Centroid</a:t>
            </a:r>
          </a:p>
          <a:p>
            <a:pPr lvl="1">
              <a:buFontTx/>
              <a:buChar char="-"/>
            </a:pPr>
            <a:r>
              <a:rPr lang="en-US" sz="4000" dirty="0"/>
              <a:t>Centroid computation</a:t>
            </a:r>
          </a:p>
        </p:txBody>
      </p:sp>
    </p:spTree>
    <p:extLst>
      <p:ext uri="{BB962C8B-B14F-4D97-AF65-F5344CB8AC3E}">
        <p14:creationId xmlns:p14="http://schemas.microsoft.com/office/powerpoint/2010/main" val="33799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5B8D-B301-9F4E-B326-C7431272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Translation to EP-Means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7B8C-C0E0-7048-860C-14BC6088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470136" cy="4024125"/>
          </a:xfrm>
        </p:spPr>
        <p:txBody>
          <a:bodyPr>
            <a:normAutofit/>
          </a:bodyPr>
          <a:lstStyle/>
          <a:p>
            <a:r>
              <a:rPr lang="en-US" sz="4000" dirty="0"/>
              <a:t>Distance Metric:</a:t>
            </a:r>
          </a:p>
          <a:p>
            <a:pPr lvl="1"/>
            <a:r>
              <a:rPr lang="en-US" sz="4000" dirty="0"/>
              <a:t>Earth Mover’s Distance</a:t>
            </a:r>
          </a:p>
          <a:p>
            <a:pPr lvl="1"/>
            <a:r>
              <a:rPr lang="en-US" sz="4000" dirty="0"/>
              <a:t>Area Between Cumulative Distribution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80938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757-F7FA-A54C-B03F-82A23C8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vs. Probability Density Function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8FCC896-8CD7-A441-B94C-F7A6E588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2387600"/>
            <a:ext cx="6350000" cy="386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105A4-7465-3A45-9C8B-7F3B03E5F8B7}"/>
              </a:ext>
            </a:extLst>
          </p:cNvPr>
          <p:cNvSpPr txBox="1"/>
          <p:nvPr/>
        </p:nvSpPr>
        <p:spPr>
          <a:xfrm>
            <a:off x="866332" y="2948056"/>
            <a:ext cx="3566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CDF is the </a:t>
            </a:r>
            <a:r>
              <a:rPr lang="en-US" sz="3600" i="1" dirty="0"/>
              <a:t>cumulative</a:t>
            </a:r>
            <a:r>
              <a:rPr lang="en-US" sz="3600" dirty="0"/>
              <a:t> area under the PDF, as a percent</a:t>
            </a:r>
          </a:p>
        </p:txBody>
      </p:sp>
    </p:spTree>
    <p:extLst>
      <p:ext uri="{BB962C8B-B14F-4D97-AF65-F5344CB8AC3E}">
        <p14:creationId xmlns:p14="http://schemas.microsoft.com/office/powerpoint/2010/main" val="266261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10D4-CDC3-7B43-947A-4F344E0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609600"/>
            <a:ext cx="6683188" cy="1320800"/>
          </a:xfrm>
        </p:spPr>
        <p:txBody>
          <a:bodyPr/>
          <a:lstStyle/>
          <a:p>
            <a:r>
              <a:rPr lang="en-US" dirty="0"/>
              <a:t>Earth Mover’s Distance (Wasserstein Distance)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3E20F94-66D9-1F44-9B99-F1F1B66E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930400"/>
            <a:ext cx="11185223" cy="4455130"/>
          </a:xfrm>
        </p:spPr>
      </p:pic>
    </p:spTree>
    <p:extLst>
      <p:ext uri="{BB962C8B-B14F-4D97-AF65-F5344CB8AC3E}">
        <p14:creationId xmlns:p14="http://schemas.microsoft.com/office/powerpoint/2010/main" val="33832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2E7-4F3B-E941-9CF4-80D61C9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to EP-Means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8553-A652-074B-98AE-4730D3EB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22" y="1689942"/>
            <a:ext cx="5212478" cy="4609258"/>
          </a:xfrm>
        </p:spPr>
        <p:txBody>
          <a:bodyPr>
            <a:normAutofit/>
          </a:bodyPr>
          <a:lstStyle/>
          <a:p>
            <a:r>
              <a:rPr lang="en-US" sz="2800" dirty="0"/>
              <a:t>Centroid Computation:</a:t>
            </a:r>
          </a:p>
          <a:p>
            <a:pPr lvl="1"/>
            <a:r>
              <a:rPr lang="en-US" sz="2800" dirty="0"/>
              <a:t>Simple average of Probability Density Functions (PDFs)</a:t>
            </a:r>
          </a:p>
          <a:p>
            <a:pPr lvl="1"/>
            <a:r>
              <a:rPr lang="en-US" sz="2800" dirty="0"/>
              <a:t>Similar to Kernel Density Estimation</a:t>
            </a:r>
          </a:p>
          <a:p>
            <a:pPr lvl="1"/>
            <a:r>
              <a:rPr lang="en-US" sz="2800" dirty="0"/>
              <a:t>Result is normalized to a new PDF</a:t>
            </a:r>
          </a:p>
          <a:p>
            <a:pPr lvl="1"/>
            <a:endParaRPr lang="en-US" sz="2800" dirty="0"/>
          </a:p>
        </p:txBody>
      </p:sp>
      <p:pic>
        <p:nvPicPr>
          <p:cNvPr id="5124" name="Picture 4" descr="How to visualize a kernel density estimate | PROC-X.com">
            <a:extLst>
              <a:ext uri="{FF2B5EF4-FFF2-40B4-BE49-F238E27FC236}">
                <a16:creationId xmlns:a16="http://schemas.microsoft.com/office/drawing/2014/main" id="{FBAD44AB-45E4-3947-88C4-77830ECA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42240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3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0445-BAA1-7444-8341-73A4062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4077" cy="1232742"/>
          </a:xfrm>
        </p:spPr>
        <p:txBody>
          <a:bodyPr>
            <a:normAutofit/>
          </a:bodyPr>
          <a:lstStyle/>
          <a:p>
            <a:r>
              <a:rPr lang="en-US" dirty="0"/>
              <a:t>EP-Means Clustering: The Process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C7DC0CD-8BFB-164C-A5F9-96FC83294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2" y="983876"/>
            <a:ext cx="5340936" cy="4668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91F53D-C099-BE4F-91D8-09F658616292}"/>
              </a:ext>
            </a:extLst>
          </p:cNvPr>
          <p:cNvSpPr txBox="1">
            <a:spLocks/>
          </p:cNvSpPr>
          <p:nvPr/>
        </p:nvSpPr>
        <p:spPr>
          <a:xfrm>
            <a:off x="324722" y="1703389"/>
            <a:ext cx="5212478" cy="460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9442BB-453F-204D-B0F7-800E108E1C22}"/>
              </a:ext>
            </a:extLst>
          </p:cNvPr>
          <p:cNvSpPr txBox="1">
            <a:spLocks/>
          </p:cNvSpPr>
          <p:nvPr/>
        </p:nvSpPr>
        <p:spPr>
          <a:xfrm>
            <a:off x="477122" y="1842342"/>
            <a:ext cx="5466478" cy="4609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Choose initial cluster centroids</a:t>
            </a:r>
          </a:p>
          <a:p>
            <a:r>
              <a:rPr lang="en-US" sz="2800" dirty="0"/>
              <a:t>Group distributions from dataset by using the minimum Earth Mover’s Distance</a:t>
            </a:r>
          </a:p>
          <a:p>
            <a:r>
              <a:rPr lang="en-US" sz="2800" dirty="0"/>
              <a:t>Recompute the centroid distributions</a:t>
            </a:r>
          </a:p>
          <a:p>
            <a:r>
              <a:rPr lang="en-US" sz="2800" dirty="0"/>
              <a:t>If the centroid distributions no longer change, then the process is complete</a:t>
            </a:r>
          </a:p>
        </p:txBody>
      </p:sp>
    </p:spTree>
    <p:extLst>
      <p:ext uri="{BB962C8B-B14F-4D97-AF65-F5344CB8AC3E}">
        <p14:creationId xmlns:p14="http://schemas.microsoft.com/office/powerpoint/2010/main" val="57354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D23B-0E76-EE46-8E6C-CF159F65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Flight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80F4-8FF6-944F-A49B-6F08CAB6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207D-080E-9F43-A6FA-DE5C80A2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F190334-FAD0-4F4C-880F-E0FEDEB8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837" y="152400"/>
            <a:ext cx="6949763" cy="6553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90FC-64FF-9942-88BA-2F61FA33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Flight Duration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Probability Distribution for each route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Bureau of Transportation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2009-2018 data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304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20C-C7B4-2B47-9D88-9EC2EEF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Data: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47A-CD4F-7447-892C-E1BC8DD2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7"/>
            <a:ext cx="8596668" cy="4333586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https://www.kaggle.com/yuanyuwendymu/airline-delay-and-cancellation-data-2009-2018</a:t>
            </a:r>
            <a:r>
              <a:rPr lang="en-US" sz="2400" dirty="0"/>
              <a:t> </a:t>
            </a:r>
          </a:p>
          <a:p>
            <a:r>
              <a:rPr lang="en-US" sz="2400" dirty="0"/>
              <a:t>Came as .csv files, one per year</a:t>
            </a:r>
          </a:p>
          <a:p>
            <a:r>
              <a:rPr lang="en-US" sz="2400" dirty="0"/>
              <a:t>7.1 GB</a:t>
            </a:r>
          </a:p>
          <a:p>
            <a:r>
              <a:rPr lang="en-US" sz="2400" dirty="0"/>
              <a:t>Each row contains data for a flight</a:t>
            </a:r>
          </a:p>
          <a:p>
            <a:r>
              <a:rPr lang="en-US" sz="2400" dirty="0"/>
              <a:t>27 fields in the dataset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92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20C-C7B4-2B47-9D88-9EC2EEF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Data: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47A-CD4F-7447-892C-E1BC8DD2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034"/>
            <a:ext cx="8596668" cy="4746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FL_DATE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OP_CARRIER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OP_CARRIER_FL_NUM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ORIGIN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DEST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CRS_DEP_TIME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DEP_TIME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DEP_DELAY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TAXI_OUT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WHEELS_OFF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WHEELS_ON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CC76A-2C16-4B4F-8435-56BBA4D9E6D7}"/>
              </a:ext>
            </a:extLst>
          </p:cNvPr>
          <p:cNvSpPr txBox="1">
            <a:spLocks/>
          </p:cNvSpPr>
          <p:nvPr/>
        </p:nvSpPr>
        <p:spPr>
          <a:xfrm>
            <a:off x="6012598" y="1769035"/>
            <a:ext cx="6414261" cy="474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/>
              <a:t>CARRIER_DELAY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WEATHER_DELAY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NAS_DELAY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SECURITY_DELAY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LATE_AIRCRAFT_DELAY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47E269-1C7E-0949-8D53-EE3782200C7F}"/>
              </a:ext>
            </a:extLst>
          </p:cNvPr>
          <p:cNvSpPr txBox="1">
            <a:spLocks/>
          </p:cNvSpPr>
          <p:nvPr/>
        </p:nvSpPr>
        <p:spPr>
          <a:xfrm>
            <a:off x="3344966" y="1794433"/>
            <a:ext cx="6414261" cy="474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/>
              <a:t>TAXI_IN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CRS_ARR_TIME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ARR_TIME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ARR_DELAY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CANCELLED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CANCELLATION_CODE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DIVERTED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CRS_ELAPSED_TIME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ACTUAL_ELAPSED_TIME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AIR_TIME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DISTANCE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65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ADCB-4FE1-6C44-8AF6-EBAE942E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Round of “Thank </a:t>
            </a:r>
            <a:r>
              <a:rPr lang="en-US" dirty="0" err="1"/>
              <a:t>You”s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DD6-C73F-914B-B024-1752AC5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Audience</a:t>
            </a:r>
          </a:p>
          <a:p>
            <a:r>
              <a:rPr lang="en-US" sz="3600" dirty="0"/>
              <a:t>Schweitzer Engineering Laboratories</a:t>
            </a:r>
          </a:p>
          <a:p>
            <a:r>
              <a:rPr lang="en-US" sz="3600" dirty="0"/>
              <a:t>Bellevue University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285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20C-C7B4-2B47-9D88-9EC2EEF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47A-CD4F-7447-892C-E1BC8DD2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 .csv files, one per year</a:t>
            </a:r>
          </a:p>
          <a:p>
            <a:r>
              <a:rPr lang="en-US" dirty="0"/>
              <a:t>Each row was a flight</a:t>
            </a:r>
          </a:p>
          <a:p>
            <a:r>
              <a:rPr lang="en-US" dirty="0"/>
              <a:t>Loaded them as 10 dataframes</a:t>
            </a:r>
          </a:p>
          <a:p>
            <a:r>
              <a:rPr lang="en-US" dirty="0"/>
              <a:t>Append dataframes together</a:t>
            </a:r>
          </a:p>
          <a:p>
            <a:r>
              <a:rPr lang="en-US" dirty="0"/>
              <a:t>Basic cleaning</a:t>
            </a:r>
          </a:p>
          <a:p>
            <a:pPr lvl="1"/>
            <a:r>
              <a:rPr lang="en-US" dirty="0"/>
              <a:t>Remove extra columns, and keep ones to the right</a:t>
            </a:r>
          </a:p>
          <a:p>
            <a:pPr lvl="1"/>
            <a:r>
              <a:rPr lang="en-US" dirty="0"/>
              <a:t>Add a ROUTE column</a:t>
            </a:r>
          </a:p>
          <a:p>
            <a:pPr lvl="1"/>
            <a:r>
              <a:rPr lang="en-US" dirty="0"/>
              <a:t>Remove rows with missing data</a:t>
            </a:r>
          </a:p>
          <a:p>
            <a:pPr lvl="1"/>
            <a:r>
              <a:rPr lang="en-US" dirty="0"/>
              <a:t>Remove routes with less than 1000 flights</a:t>
            </a:r>
          </a:p>
          <a:p>
            <a:r>
              <a:rPr lang="en-US" dirty="0"/>
              <a:t>Save back to a .csv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78C61-49F8-0F44-A69D-96B88228E90C}"/>
              </a:ext>
            </a:extLst>
          </p:cNvPr>
          <p:cNvSpPr/>
          <p:nvPr/>
        </p:nvSpPr>
        <p:spPr>
          <a:xfrm>
            <a:off x="7503473" y="1562144"/>
            <a:ext cx="3254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FL_DATE</a:t>
            </a:r>
          </a:p>
          <a:p>
            <a:r>
              <a:rPr lang="en-US" dirty="0"/>
              <a:t>OP_CARRIER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DEST</a:t>
            </a:r>
          </a:p>
          <a:p>
            <a:r>
              <a:rPr lang="en-US" dirty="0"/>
              <a:t>CRS_ELAPSED_TIME</a:t>
            </a:r>
          </a:p>
          <a:p>
            <a:r>
              <a:rPr lang="en-US" dirty="0"/>
              <a:t>ACTUAL_ELAPSED_TIME</a:t>
            </a:r>
          </a:p>
          <a:p>
            <a:r>
              <a:rPr lang="en-US" dirty="0"/>
              <a:t>AIR_TIME</a:t>
            </a:r>
          </a:p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06536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D90-66A8-CF4B-8B0C-BBFDDB6B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Distribution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BADDED-E96D-024B-BE39-85F12665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154" y="165847"/>
            <a:ext cx="7153446" cy="6342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F69A-C520-C746-BE3A-CB45F98D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Given the large </a:t>
            </a:r>
            <a:r>
              <a:rPr lang="en-US" sz="2000" dirty="0" err="1"/>
              <a:t>dataframe</a:t>
            </a:r>
            <a:r>
              <a:rPr lang="en-US" sz="2000" dirty="0"/>
              <a:t>, make a distribution for each route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Created a Probability Distribution Class in Python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Each distribution has a PDF and a CDF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431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647D-36F3-EA46-AFEC-C163EC49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5" y="753533"/>
            <a:ext cx="7710059" cy="2801935"/>
          </a:xfrm>
        </p:spPr>
        <p:txBody>
          <a:bodyPr/>
          <a:lstStyle/>
          <a:p>
            <a:r>
              <a:rPr lang="en-US" dirty="0"/>
              <a:t>Implementing EP-Means with Aviation Flight Data</a:t>
            </a:r>
          </a:p>
        </p:txBody>
      </p:sp>
    </p:spTree>
    <p:extLst>
      <p:ext uri="{BB962C8B-B14F-4D97-AF65-F5344CB8AC3E}">
        <p14:creationId xmlns:p14="http://schemas.microsoft.com/office/powerpoint/2010/main" val="187617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F1F-BFA9-5D47-ACA8-FD37C7F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EP-Means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0CE7-DD06-6C47-99D0-5C97688B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Wrote a function that can compute Earth Mover’s Distance for two distributions</a:t>
            </a:r>
          </a:p>
          <a:p>
            <a:pPr lvl="1"/>
            <a:r>
              <a:rPr lang="en-US" sz="2800" dirty="0"/>
              <a:t>Iterate through each possible flight duration</a:t>
            </a:r>
          </a:p>
          <a:p>
            <a:pPr lvl="1"/>
            <a:r>
              <a:rPr lang="en-US" sz="2800" dirty="0"/>
              <a:t>See how far apart the CDFs are at that point</a:t>
            </a:r>
          </a:p>
          <a:p>
            <a:pPr lvl="1"/>
            <a:r>
              <a:rPr lang="en-US" sz="2800" dirty="0"/>
              <a:t>Add to a running total</a:t>
            </a:r>
          </a:p>
          <a:p>
            <a:pPr lvl="1"/>
            <a:r>
              <a:rPr lang="en-US" sz="2800" dirty="0"/>
              <a:t>return the total</a:t>
            </a:r>
          </a:p>
          <a:p>
            <a:r>
              <a:rPr lang="en-US" sz="2800" dirty="0"/>
              <a:t>Runs very quickly</a:t>
            </a:r>
          </a:p>
        </p:txBody>
      </p:sp>
    </p:spTree>
    <p:extLst>
      <p:ext uri="{BB962C8B-B14F-4D97-AF65-F5344CB8AC3E}">
        <p14:creationId xmlns:p14="http://schemas.microsoft.com/office/powerpoint/2010/main" val="304095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F1F-BFA9-5D47-ACA8-FD37C7F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EP-Means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0CE7-DD06-6C47-99D0-5C97688B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Wrote a function that can construct a centroid distribution for a collection of distributions fed in as input</a:t>
            </a:r>
          </a:p>
          <a:p>
            <a:pPr lvl="1"/>
            <a:r>
              <a:rPr lang="en-US" sz="2600" dirty="0"/>
              <a:t>Iterate through each possible flight duration</a:t>
            </a:r>
          </a:p>
          <a:p>
            <a:pPr lvl="1"/>
            <a:r>
              <a:rPr lang="en-US" sz="2600" dirty="0"/>
              <a:t>Find the average value of the PDF at that point</a:t>
            </a:r>
          </a:p>
          <a:p>
            <a:pPr lvl="1"/>
            <a:r>
              <a:rPr lang="en-US" sz="2600" dirty="0"/>
              <a:t>Add the average value to the resulting distribution’s PDF</a:t>
            </a:r>
          </a:p>
          <a:p>
            <a:pPr lvl="1"/>
            <a:r>
              <a:rPr lang="en-US" sz="2600" dirty="0"/>
              <a:t>Calculates the CDF as well</a:t>
            </a:r>
          </a:p>
          <a:p>
            <a:pPr lvl="1"/>
            <a:r>
              <a:rPr lang="en-US" sz="2600" dirty="0"/>
              <a:t>Return the centroid distribution</a:t>
            </a:r>
          </a:p>
          <a:p>
            <a:r>
              <a:rPr lang="en-US" sz="2800" dirty="0"/>
              <a:t>Runs slowly</a:t>
            </a:r>
          </a:p>
        </p:txBody>
      </p:sp>
    </p:spTree>
    <p:extLst>
      <p:ext uri="{BB962C8B-B14F-4D97-AF65-F5344CB8AC3E}">
        <p14:creationId xmlns:p14="http://schemas.microsoft.com/office/powerpoint/2010/main" val="369072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F1F-BFA9-5D47-ACA8-FD37C7F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EP-Means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0CE7-DD06-6C47-99D0-5C97688B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Choosing Initial Cluster Centroids:</a:t>
            </a:r>
          </a:p>
          <a:p>
            <a:pPr lvl="1"/>
            <a:r>
              <a:rPr lang="en-US" sz="2600" dirty="0"/>
              <a:t>K-Means does not require initial clusters be chosen in any special way</a:t>
            </a:r>
          </a:p>
          <a:p>
            <a:pPr lvl="1"/>
            <a:r>
              <a:rPr lang="en-US" sz="2600" dirty="0"/>
              <a:t>Random choice is okay, but choosing poorly can lead to poor results</a:t>
            </a:r>
          </a:p>
          <a:p>
            <a:r>
              <a:rPr lang="en-US" sz="2800" dirty="0"/>
              <a:t>2 options:</a:t>
            </a:r>
          </a:p>
          <a:p>
            <a:pPr lvl="1"/>
            <a:r>
              <a:rPr lang="en-US" sz="2600" dirty="0"/>
              <a:t>Choose carefully (k-means++) </a:t>
            </a:r>
          </a:p>
          <a:p>
            <a:pPr lvl="1"/>
            <a:r>
              <a:rPr lang="en-US" sz="2600" dirty="0"/>
              <a:t>Run K-Means many times</a:t>
            </a:r>
          </a:p>
        </p:txBody>
      </p:sp>
    </p:spTree>
    <p:extLst>
      <p:ext uri="{BB962C8B-B14F-4D97-AF65-F5344CB8AC3E}">
        <p14:creationId xmlns:p14="http://schemas.microsoft.com/office/powerpoint/2010/main" val="272349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2BDF-F21C-0B45-802B-CAD5D0DE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601F-D369-3F43-AA27-1B021EE0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dirty="0"/>
              <a:t>Given all the data, compute the centroid. This is the first cluster center.</a:t>
            </a:r>
          </a:p>
          <a:p>
            <a:pPr>
              <a:buFontTx/>
              <a:buChar char="-"/>
            </a:pPr>
            <a:r>
              <a:rPr lang="en-US" sz="3200" dirty="0"/>
              <a:t>From the remaining data, using a weighted random choice, choose another point to be the next centroid</a:t>
            </a:r>
          </a:p>
          <a:p>
            <a:pPr>
              <a:buFontTx/>
              <a:buChar char="-"/>
            </a:pPr>
            <a:r>
              <a:rPr lang="en-US" sz="3200" dirty="0"/>
              <a:t>Weighted choice favors points which are far from any cluster centers</a:t>
            </a:r>
          </a:p>
          <a:p>
            <a:pPr>
              <a:buFontTx/>
              <a:buChar char="-"/>
            </a:pPr>
            <a:r>
              <a:rPr lang="en-US" sz="3200" dirty="0"/>
              <a:t>Repeat until K initial clusters have been defined</a:t>
            </a:r>
          </a:p>
        </p:txBody>
      </p:sp>
    </p:spTree>
    <p:extLst>
      <p:ext uri="{BB962C8B-B14F-4D97-AF65-F5344CB8AC3E}">
        <p14:creationId xmlns:p14="http://schemas.microsoft.com/office/powerpoint/2010/main" val="49334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3F2-BC32-F745-B20F-DD57AE7F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FA2B-1986-B347-A861-9E25C5905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B8A5-FB9D-7645-B3C4-AADC0481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0377D16-6D66-E448-8629-0D9F741D5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112" y="208755"/>
            <a:ext cx="6338887" cy="63388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B700-6646-8A40-9379-E626ED79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Probability Density Functions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334803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B8A5-FB9D-7645-B3C4-AADC0481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719D77-156C-814F-83DC-E3CCB5F1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356" y="356137"/>
            <a:ext cx="6145726" cy="61457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B700-6646-8A40-9379-E626ED79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Cumulative Distribution Functions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20125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B43A-F605-AF48-B907-A3DF26AA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BA3A-9546-BA47-8F29-29EAA41F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Examination of the generalized EP-Means Method</a:t>
            </a:r>
          </a:p>
          <a:p>
            <a:pPr lvl="1"/>
            <a:r>
              <a:rPr lang="en-US" sz="2800" dirty="0"/>
              <a:t>K-Means</a:t>
            </a:r>
          </a:p>
          <a:p>
            <a:pPr lvl="1"/>
            <a:r>
              <a:rPr lang="en-US" sz="2800" dirty="0"/>
              <a:t>Translation to EP-Means</a:t>
            </a:r>
          </a:p>
          <a:p>
            <a:r>
              <a:rPr lang="en-US" sz="2800" dirty="0"/>
              <a:t>Flight Dataset</a:t>
            </a:r>
          </a:p>
          <a:p>
            <a:pPr lvl="1"/>
            <a:r>
              <a:rPr lang="en-US" sz="2800" dirty="0"/>
              <a:t>Cleaning and Exploration</a:t>
            </a:r>
          </a:p>
          <a:p>
            <a:r>
              <a:rPr lang="en-US" sz="2800" dirty="0"/>
              <a:t>Implementing EP-Means</a:t>
            </a:r>
          </a:p>
          <a:p>
            <a:pPr lvl="1"/>
            <a:r>
              <a:rPr lang="en-US" sz="2800" dirty="0"/>
              <a:t>Earth Mover’s Distance</a:t>
            </a:r>
          </a:p>
          <a:p>
            <a:pPr lvl="1"/>
            <a:r>
              <a:rPr lang="en-US" sz="2800" dirty="0"/>
              <a:t>Cluster Centroid</a:t>
            </a:r>
          </a:p>
          <a:p>
            <a:pPr lvl="1"/>
            <a:r>
              <a:rPr lang="en-US" sz="2800" dirty="0"/>
              <a:t>Initial Clusters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961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B8A5-FB9D-7645-B3C4-AADC0481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Error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719D77-156C-814F-83DC-E3CCB5F1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281968"/>
            <a:ext cx="5944020" cy="59440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B700-6646-8A40-9379-E626ED79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Error can be measured in total Earth Mover’s Distance between each distribution and its respective cluster centroid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“Intra-Cluster Distance”</a:t>
            </a:r>
          </a:p>
        </p:txBody>
      </p:sp>
    </p:spTree>
    <p:extLst>
      <p:ext uri="{BB962C8B-B14F-4D97-AF65-F5344CB8AC3E}">
        <p14:creationId xmlns:p14="http://schemas.microsoft.com/office/powerpoint/2010/main" val="1592711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C35D-86D9-B748-B5E9-C0C50B00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Values of K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D4446BF-CD3B-144B-8D47-3C6571D38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988" y="548341"/>
            <a:ext cx="5761317" cy="57613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BCC8F-A13B-AE45-868C-0487C8E8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Clustering was run for values of K between 2 and 10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Expected that error would drop as K increased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K=5 appears to be the ”Elbow Point”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Past K=5, the error doesn’t drop near as fast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226FB-FF0F-1A4E-9C35-528CBCDA8EBD}"/>
              </a:ext>
            </a:extLst>
          </p:cNvPr>
          <p:cNvCxnSpPr/>
          <p:nvPr/>
        </p:nvCxnSpPr>
        <p:spPr>
          <a:xfrm flipH="1">
            <a:off x="7542365" y="2648174"/>
            <a:ext cx="1109472" cy="1792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2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B43A-F605-AF48-B907-A3DF26AA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BA3A-9546-BA47-8F29-29EAA41F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Understanding EP-Means</a:t>
            </a:r>
          </a:p>
          <a:p>
            <a:pPr lvl="1"/>
            <a:r>
              <a:rPr lang="en-US" sz="2800" dirty="0"/>
              <a:t>K-Means</a:t>
            </a:r>
          </a:p>
          <a:p>
            <a:pPr lvl="1"/>
            <a:r>
              <a:rPr lang="en-US" sz="2800" dirty="0"/>
              <a:t>Translation to EP-Means</a:t>
            </a:r>
          </a:p>
          <a:p>
            <a:r>
              <a:rPr lang="en-US" sz="2800" dirty="0"/>
              <a:t>Flight Dataset</a:t>
            </a:r>
          </a:p>
          <a:p>
            <a:pPr lvl="1"/>
            <a:r>
              <a:rPr lang="en-US" sz="2800" dirty="0"/>
              <a:t>Cleaning and Exploration</a:t>
            </a:r>
          </a:p>
          <a:p>
            <a:r>
              <a:rPr lang="en-US" sz="2800" dirty="0"/>
              <a:t>Implementing EP-Means</a:t>
            </a:r>
          </a:p>
          <a:p>
            <a:pPr lvl="1"/>
            <a:r>
              <a:rPr lang="en-US" sz="2800" dirty="0"/>
              <a:t>Earth Mover’s Distance</a:t>
            </a:r>
          </a:p>
          <a:p>
            <a:pPr lvl="1"/>
            <a:r>
              <a:rPr lang="en-US" sz="2800" dirty="0"/>
              <a:t>Cluster Centroid</a:t>
            </a:r>
          </a:p>
          <a:p>
            <a:pPr lvl="1"/>
            <a:r>
              <a:rPr lang="en-US" sz="2800" dirty="0"/>
              <a:t>Initial Clusters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135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6FA0-3BE0-5345-9B9B-8C2003E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C1AB-3E89-8C48-890E-1D0EA26B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EP-Means:</a:t>
            </a:r>
          </a:p>
          <a:p>
            <a:pPr lvl="1"/>
            <a:r>
              <a:rPr lang="en-US" sz="2800" dirty="0"/>
              <a:t>Benefits:</a:t>
            </a:r>
          </a:p>
          <a:p>
            <a:pPr lvl="2"/>
            <a:r>
              <a:rPr lang="en-US" sz="2400" dirty="0"/>
              <a:t>Very fast</a:t>
            </a:r>
          </a:p>
          <a:p>
            <a:pPr lvl="2"/>
            <a:r>
              <a:rPr lang="en-US" sz="2400" dirty="0"/>
              <a:t>Can be optimized by choosing initial clusters carefully</a:t>
            </a:r>
          </a:p>
          <a:p>
            <a:pPr lvl="2"/>
            <a:r>
              <a:rPr lang="en-US" sz="2400" dirty="0"/>
              <a:t>Does not assume the distributions to be in a certain shape</a:t>
            </a:r>
          </a:p>
          <a:p>
            <a:pPr lvl="1"/>
            <a:r>
              <a:rPr lang="en-US" sz="2800" dirty="0"/>
              <a:t>Drawbacks:</a:t>
            </a:r>
          </a:p>
          <a:p>
            <a:pPr lvl="2"/>
            <a:r>
              <a:rPr lang="en-US" sz="2400" dirty="0"/>
              <a:t>Very specific use case</a:t>
            </a:r>
          </a:p>
          <a:p>
            <a:r>
              <a:rPr lang="en-US" sz="2800" dirty="0"/>
              <a:t>Flight routes can be clustered in accordance with the distribution of their durations</a:t>
            </a:r>
          </a:p>
        </p:txBody>
      </p:sp>
    </p:spTree>
    <p:extLst>
      <p:ext uri="{BB962C8B-B14F-4D97-AF65-F5344CB8AC3E}">
        <p14:creationId xmlns:p14="http://schemas.microsoft.com/office/powerpoint/2010/main" val="13459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9A7-BADE-6C4E-994E-D40DB0A0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EP-Means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8094-A969-E240-84D0-E63C63229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D641-D165-DB46-9DAF-89D63A02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EP-Means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E3AC05-9CBB-0644-804B-FB8C31BF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057401"/>
            <a:ext cx="9982200" cy="345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26542-4543-F642-81B7-C529085A382F}"/>
              </a:ext>
            </a:extLst>
          </p:cNvPr>
          <p:cNvSpPr txBox="1"/>
          <p:nvPr/>
        </p:nvSpPr>
        <p:spPr>
          <a:xfrm>
            <a:off x="1104900" y="5730240"/>
            <a:ext cx="998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Henderson, K., Gallagher, B., &amp; </a:t>
            </a:r>
            <a:r>
              <a:rPr lang="en-US" sz="1600" dirty="0" err="1"/>
              <a:t>Eliassi</a:t>
            </a:r>
            <a:r>
              <a:rPr lang="en-US" sz="1600" dirty="0"/>
              <a:t>-Rad, T. (2015). EP-MEANS: An efficient nonparametric clustering of empirical probability distributions. Proceedings of the 30th Annual ACM Symposium on Applied Computing, 893–900. https://</a:t>
            </a:r>
            <a:r>
              <a:rPr lang="en-US" sz="1600" dirty="0" err="1"/>
              <a:t>doi.org</a:t>
            </a:r>
            <a:r>
              <a:rPr lang="en-US" sz="1600" dirty="0"/>
              <a:t>/10.1145/2695664.2695860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8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D641-D165-DB46-9DAF-89D63A02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EP-Means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ADF2-F283-6647-8DD0-31C8E4F6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EP-Means is a variant of K-Means that takes Probability Distributions as input, rather than individual data points</a:t>
            </a:r>
          </a:p>
        </p:txBody>
      </p:sp>
    </p:spTree>
    <p:extLst>
      <p:ext uri="{BB962C8B-B14F-4D97-AF65-F5344CB8AC3E}">
        <p14:creationId xmlns:p14="http://schemas.microsoft.com/office/powerpoint/2010/main" val="17662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76CF-28BE-6640-B464-09F857FB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Clustering: Defined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7122CD-52E0-460B-8A3D-3E8469607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92295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3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76CF-28BE-6640-B464-09F857FB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AA83-27AF-684E-8C28-BEC5975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295337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Document Clustering</a:t>
            </a:r>
          </a:p>
          <a:p>
            <a:r>
              <a:rPr lang="en-US" sz="2400" dirty="0"/>
              <a:t>Image Segmentation</a:t>
            </a:r>
          </a:p>
          <a:p>
            <a:r>
              <a:rPr lang="en-US" sz="2400" dirty="0"/>
              <a:t>Market Segmentation</a:t>
            </a:r>
          </a:p>
          <a:p>
            <a:r>
              <a:rPr lang="en-US" sz="2400" dirty="0"/>
              <a:t>Recommendation Engines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document clustering">
            <a:extLst>
              <a:ext uri="{FF2B5EF4-FFF2-40B4-BE49-F238E27FC236}">
                <a16:creationId xmlns:a16="http://schemas.microsoft.com/office/drawing/2014/main" id="{127A0E7B-00E1-DE47-9A2D-008720C6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018" y="3371851"/>
            <a:ext cx="2603500" cy="311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segmentation using clustering">
            <a:extLst>
              <a:ext uri="{FF2B5EF4-FFF2-40B4-BE49-F238E27FC236}">
                <a16:creationId xmlns:a16="http://schemas.microsoft.com/office/drawing/2014/main" id="{5A186699-43FD-B84A-8C37-6DF693C6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33" y="3371851"/>
            <a:ext cx="3218333" cy="311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commendation clustering">
            <a:extLst>
              <a:ext uri="{FF2B5EF4-FFF2-40B4-BE49-F238E27FC236}">
                <a16:creationId xmlns:a16="http://schemas.microsoft.com/office/drawing/2014/main" id="{38D528B2-52BE-134F-A836-55B033679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89" y="224118"/>
            <a:ext cx="3695700" cy="283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5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0445-BAA1-7444-8341-73A4062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74077" cy="748553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C7DC0CD-8BFB-164C-A5F9-96FC83294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953" y="1579503"/>
            <a:ext cx="5340936" cy="4668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34822E2-C36A-7249-8CD1-48702601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964" y="484094"/>
            <a:ext cx="6061083" cy="5889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51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{982776D4-78AE-1041-AA04-6B0E2E8985F4}tf10001060</Template>
  <TotalTime>301</TotalTime>
  <Words>923</Words>
  <Application>Microsoft Macintosh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Unsupervised Machine Learning on Probability Distributions</vt:lpstr>
      <vt:lpstr>A Round of “Thank You”s</vt:lpstr>
      <vt:lpstr>Overview</vt:lpstr>
      <vt:lpstr>Understanding EP-Means</vt:lpstr>
      <vt:lpstr>Understanding EP-Means</vt:lpstr>
      <vt:lpstr>Understanding EP-Means</vt:lpstr>
      <vt:lpstr>Clustering: Defined</vt:lpstr>
      <vt:lpstr>Clustering: Use Cases</vt:lpstr>
      <vt:lpstr>K-Means Clustering</vt:lpstr>
      <vt:lpstr>K-Means</vt:lpstr>
      <vt:lpstr>Translation to EP-Means</vt:lpstr>
      <vt:lpstr>Cumulative Distribution Function vs. Probability Density Function</vt:lpstr>
      <vt:lpstr>Earth Mover’s Distance (Wasserstein Distance)</vt:lpstr>
      <vt:lpstr>Translation to EP-Means</vt:lpstr>
      <vt:lpstr>EP-Means Clustering: The Process</vt:lpstr>
      <vt:lpstr>Aviation Flight Dataset</vt:lpstr>
      <vt:lpstr>Flight Data</vt:lpstr>
      <vt:lpstr>Flight Data: Exploration</vt:lpstr>
      <vt:lpstr>Flight Data: Fields</vt:lpstr>
      <vt:lpstr>Flight Data: Cleaning</vt:lpstr>
      <vt:lpstr>Constructing a Distribution</vt:lpstr>
      <vt:lpstr>Implementing EP-Means with Aviation Flight Data</vt:lpstr>
      <vt:lpstr>Implementing EP-Means</vt:lpstr>
      <vt:lpstr>Implementing EP-Means</vt:lpstr>
      <vt:lpstr>Implementing EP-Means</vt:lpstr>
      <vt:lpstr>K-Means++</vt:lpstr>
      <vt:lpstr>Results</vt:lpstr>
      <vt:lpstr>Results</vt:lpstr>
      <vt:lpstr>Results</vt:lpstr>
      <vt:lpstr>Measuring Error</vt:lpstr>
      <vt:lpstr>Other Values of K</vt:lpstr>
      <vt:lpstr>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Sams</dc:creator>
  <cp:lastModifiedBy>Brandon Sams</cp:lastModifiedBy>
  <cp:revision>36</cp:revision>
  <dcterms:created xsi:type="dcterms:W3CDTF">2021-03-06T19:38:02Z</dcterms:created>
  <dcterms:modified xsi:type="dcterms:W3CDTF">2021-05-13T04:07:42Z</dcterms:modified>
</cp:coreProperties>
</file>