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76" r:id="rId3"/>
    <p:sldId id="277" r:id="rId4"/>
    <p:sldId id="278" r:id="rId5"/>
    <p:sldId id="279" r:id="rId6"/>
    <p:sldId id="280" r:id="rId7"/>
    <p:sldId id="285" r:id="rId8"/>
    <p:sldId id="281" r:id="rId9"/>
    <p:sldId id="282" r:id="rId10"/>
    <p:sldId id="283" r:id="rId11"/>
    <p:sldId id="284"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11" r:id="rId35"/>
    <p:sldId id="308" r:id="rId36"/>
    <p:sldId id="309" r:id="rId37"/>
    <p:sldId id="310" r:id="rId38"/>
    <p:sldId id="312" r:id="rId39"/>
  </p:sldIdLst>
  <p:sldSz cx="10080625" cy="7559675"/>
  <p:notesSz cx="7559675" cy="10691813"/>
  <p:custDataLst>
    <p:tags r:id="rId41"/>
  </p:custDataLst>
  <p:defaultTextStyle>
    <a:defPPr>
      <a:defRPr lang="en-GB"/>
    </a:defPPr>
    <a:lvl1pPr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1pPr>
    <a:lvl2pPr marL="4318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2pPr>
    <a:lvl3pPr marL="6477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3pPr>
    <a:lvl4pPr marL="8636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4pPr>
    <a:lvl5pPr marL="10795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5pPr>
    <a:lvl6pPr marL="2286000" algn="l" defTabSz="914400" rtl="0" eaLnBrk="1" latinLnBrk="0" hangingPunct="1">
      <a:defRPr sz="2400" kern="1200">
        <a:solidFill>
          <a:schemeClr val="bg1"/>
        </a:solidFill>
        <a:latin typeface="Times New Roman" pitchFamily="18" charset="0"/>
        <a:ea typeface="ＭＳ Ｐゴシック" charset="-128"/>
        <a:cs typeface="+mn-cs"/>
      </a:defRPr>
    </a:lvl6pPr>
    <a:lvl7pPr marL="2743200" algn="l" defTabSz="914400" rtl="0" eaLnBrk="1" latinLnBrk="0" hangingPunct="1">
      <a:defRPr sz="2400" kern="1200">
        <a:solidFill>
          <a:schemeClr val="bg1"/>
        </a:solidFill>
        <a:latin typeface="Times New Roman" pitchFamily="18" charset="0"/>
        <a:ea typeface="ＭＳ Ｐゴシック" charset="-128"/>
        <a:cs typeface="+mn-cs"/>
      </a:defRPr>
    </a:lvl7pPr>
    <a:lvl8pPr marL="3200400" algn="l" defTabSz="914400" rtl="0" eaLnBrk="1" latinLnBrk="0" hangingPunct="1">
      <a:defRPr sz="2400" kern="1200">
        <a:solidFill>
          <a:schemeClr val="bg1"/>
        </a:solidFill>
        <a:latin typeface="Times New Roman" pitchFamily="18" charset="0"/>
        <a:ea typeface="ＭＳ Ｐゴシック" charset="-128"/>
        <a:cs typeface="+mn-cs"/>
      </a:defRPr>
    </a:lvl8pPr>
    <a:lvl9pPr marL="3657600" algn="l" defTabSz="914400" rtl="0" eaLnBrk="1" latinLnBrk="0" hangingPunct="1">
      <a:defRPr sz="2400" kern="1200">
        <a:solidFill>
          <a:schemeClr val="bg1"/>
        </a:solidFill>
        <a:latin typeface="Times New Roman" pitchFamily="18"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4" autoAdjust="0"/>
    <p:restoredTop sz="94717" autoAdjust="0"/>
  </p:normalViewPr>
  <p:slideViewPr>
    <p:cSldViewPr>
      <p:cViewPr varScale="1">
        <p:scale>
          <a:sx n="57" d="100"/>
          <a:sy n="57" d="100"/>
        </p:scale>
        <p:origin x="-96" y="-384"/>
      </p:cViewPr>
      <p:guideLst>
        <p:guide orient="horz" pos="2160"/>
        <p:guide pos="2880"/>
      </p:guideLst>
    </p:cSldViewPr>
  </p:slideViewPr>
  <p:outlineViewPr>
    <p:cViewPr varScale="1">
      <p:scale>
        <a:sx n="170" d="200"/>
        <a:sy n="170" d="200"/>
      </p:scale>
      <p:origin x="0" y="3677"/>
    </p:cViewPr>
  </p:outlineViewPr>
  <p:notesTextViewPr>
    <p:cViewPr>
      <p:scale>
        <a:sx n="100" d="100"/>
        <a:sy n="100" d="100"/>
      </p:scale>
      <p:origin x="0" y="0"/>
    </p:cViewPr>
  </p:notesTextViewPr>
  <p:sorterViewPr>
    <p:cViewPr>
      <p:scale>
        <a:sx n="66" d="100"/>
        <a:sy n="66" d="100"/>
      </p:scale>
      <p:origin x="0" y="782"/>
    </p:cViewPr>
  </p:sorterViewPr>
  <p:notesViewPr>
    <p:cSldViewPr>
      <p:cViewPr varScale="1">
        <p:scale>
          <a:sx n="46" d="100"/>
          <a:sy n="46" d="100"/>
        </p:scale>
        <p:origin x="-960"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12863" y="1027113"/>
            <a:ext cx="4932362" cy="369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1169988" y="5086350"/>
            <a:ext cx="5224462" cy="4106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Text Box 1"/>
          <p:cNvSpPr txBox="1">
            <a:spLocks noGrp="1" noRot="1" noChangeAspect="1" noChangeArrowheads="1"/>
          </p:cNvSpPr>
          <p:nvPr>
            <p:ph type="sldImg"/>
          </p:nvPr>
        </p:nvSpPr>
        <p:spPr>
          <a:xfrm>
            <a:off x="1312863" y="1027113"/>
            <a:ext cx="4933950" cy="3700462"/>
          </a:xfrm>
          <a:solidFill>
            <a:srgbClr val="FFFFFF"/>
          </a:solidFill>
          <a:ln>
            <a:solidFill>
              <a:srgbClr val="000000"/>
            </a:solidFill>
            <a:miter lim="800000"/>
            <a:headEnd/>
            <a:tailEnd/>
          </a:ln>
        </p:spPr>
      </p:sp>
      <p:sp>
        <p:nvSpPr>
          <p:cNvPr id="92162" name="Text Box 2"/>
          <p:cNvSpPr txBox="1">
            <a:spLocks noGrp="1" noChangeArrowheads="1"/>
          </p:cNvSpPr>
          <p:nvPr>
            <p:ph type="body" idx="1"/>
          </p:nvPr>
        </p:nvSpPr>
        <p:spPr>
          <a:xfrm>
            <a:off x="1169988" y="5086350"/>
            <a:ext cx="5226050" cy="4108450"/>
          </a:xfrm>
          <a:noFill/>
        </p:spPr>
        <p:txBody>
          <a:bodyPr wrap="none" anchor="ctr"/>
          <a:lstStyle/>
          <a:p>
            <a:pPr>
              <a:buFont typeface="Times New Roman" charset="0"/>
              <a:buNone/>
              <a:defRP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1" y="2347914"/>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725" y="555625"/>
            <a:ext cx="2151063" cy="630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4" y="555625"/>
            <a:ext cx="6303962" cy="630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41364" y="555626"/>
            <a:ext cx="8607425" cy="1262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1364" y="2101851"/>
            <a:ext cx="8607425" cy="2303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1364" y="4557714"/>
            <a:ext cx="8607425"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6" y="4857751"/>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6" y="3203576"/>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4" y="2101851"/>
            <a:ext cx="4227512"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1275" y="2101851"/>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6"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6"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6" y="301626"/>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4" y="301626"/>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6"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9"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9" y="674689"/>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9"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4" y="1893889"/>
            <a:ext cx="9675812" cy="5667375"/>
          </a:xfrm>
          <a:prstGeom prst="roundRect">
            <a:avLst>
              <a:gd name="adj" fmla="val 28"/>
            </a:avLst>
          </a:prstGeom>
          <a:solidFill>
            <a:srgbClr val="DDDDDD"/>
          </a:solidFill>
          <a:ln w="9525">
            <a:solidFill>
              <a:srgbClr val="C0C0C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26" name="Rectangle 2"/>
          <p:cNvSpPr>
            <a:spLocks noGrp="1" noChangeArrowheads="1"/>
          </p:cNvSpPr>
          <p:nvPr>
            <p:ph type="title"/>
          </p:nvPr>
        </p:nvSpPr>
        <p:spPr bwMode="auto">
          <a:xfrm>
            <a:off x="741364" y="555626"/>
            <a:ext cx="8607425" cy="1262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741364" y="2101851"/>
            <a:ext cx="8607425" cy="4760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AutoShape 4"/>
          <p:cNvSpPr>
            <a:spLocks noChangeArrowheads="1"/>
          </p:cNvSpPr>
          <p:nvPr/>
        </p:nvSpPr>
        <p:spPr bwMode="auto">
          <a:xfrm>
            <a:off x="0" y="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29" name="AutoShape 5"/>
          <p:cNvSpPr>
            <a:spLocks noChangeArrowheads="1"/>
          </p:cNvSpPr>
          <p:nvPr/>
        </p:nvSpPr>
        <p:spPr bwMode="auto">
          <a:xfrm>
            <a:off x="0" y="238125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30" name="AutoShape 6"/>
          <p:cNvSpPr>
            <a:spLocks noChangeArrowheads="1"/>
          </p:cNvSpPr>
          <p:nvPr/>
        </p:nvSpPr>
        <p:spPr bwMode="auto">
          <a:xfrm>
            <a:off x="0" y="116840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2pPr>
      <a:lvl3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3pPr>
      <a:lvl4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4pPr>
      <a:lvl5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5pPr>
      <a:lvl6pPr marL="18970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6pPr>
      <a:lvl7pPr marL="23542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7pPr>
      <a:lvl8pPr marL="28114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8pPr>
      <a:lvl9pPr marL="32686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9pPr>
    </p:titleStyle>
    <p:bodyStyle>
      <a:lvl1pPr marL="431800" indent="-323850" algn="l" defTabSz="449263" rtl="0" eaLnBrk="0" fontAlgn="base" hangingPunct="0">
        <a:lnSpc>
          <a:spcPct val="93000"/>
        </a:lnSpc>
        <a:spcBef>
          <a:spcPct val="0"/>
        </a:spcBef>
        <a:spcAft>
          <a:spcPct val="0"/>
        </a:spcAft>
        <a:buClr>
          <a:srgbClr val="0E594D"/>
        </a:buClr>
        <a:buSzPct val="45000"/>
        <a:buFont typeface="Wingdings" pitchFamily="2" charset="2"/>
        <a:buChar char=""/>
        <a:defRPr sz="3200">
          <a:solidFill>
            <a:srgbClr val="000000"/>
          </a:solidFill>
          <a:latin typeface="+mn-lt"/>
          <a:ea typeface="+mn-ea"/>
          <a:cs typeface="+mn-cs"/>
        </a:defRPr>
      </a:lvl1pPr>
      <a:lvl2pPr marL="863600" indent="-287338" algn="l" defTabSz="449263" rtl="0" eaLnBrk="0" fontAlgn="base" hangingPunct="0">
        <a:lnSpc>
          <a:spcPct val="93000"/>
        </a:lnSpc>
        <a:spcBef>
          <a:spcPct val="0"/>
        </a:spcBef>
        <a:spcAft>
          <a:spcPct val="0"/>
        </a:spcAft>
        <a:buClr>
          <a:srgbClr val="000000"/>
        </a:buClr>
        <a:buSzPct val="75000"/>
        <a:buFont typeface="Symbol" pitchFamily="18" charset="2"/>
        <a:buChar char=""/>
        <a:defRPr sz="2800">
          <a:solidFill>
            <a:srgbClr val="000000"/>
          </a:solidFill>
          <a:latin typeface="+mn-lt"/>
          <a:ea typeface="+mn-ea"/>
        </a:defRPr>
      </a:lvl2pPr>
      <a:lvl3pPr marL="1295400" indent="-215900" algn="l" defTabSz="449263" rtl="0" eaLnBrk="0" fontAlgn="base" hangingPunct="0">
        <a:lnSpc>
          <a:spcPct val="93000"/>
        </a:lnSpc>
        <a:spcBef>
          <a:spcPct val="0"/>
        </a:spcBef>
        <a:spcAft>
          <a:spcPct val="0"/>
        </a:spcAft>
        <a:buClr>
          <a:srgbClr val="000000"/>
        </a:buClr>
        <a:buSzPct val="45000"/>
        <a:buFont typeface="Wingdings" pitchFamily="2" charset="2"/>
        <a:buChar char=""/>
        <a:defRPr sz="2400">
          <a:solidFill>
            <a:srgbClr val="000000"/>
          </a:solidFill>
          <a:latin typeface="+mn-lt"/>
          <a:ea typeface="+mn-ea"/>
        </a:defRPr>
      </a:lvl3pPr>
      <a:lvl4pPr marL="1727200" indent="-215900" algn="l" defTabSz="449263" rtl="0" eaLnBrk="0" fontAlgn="base" hangingPunct="0">
        <a:lnSpc>
          <a:spcPct val="93000"/>
        </a:lnSpc>
        <a:spcBef>
          <a:spcPct val="0"/>
        </a:spcBef>
        <a:spcAft>
          <a:spcPct val="0"/>
        </a:spcAft>
        <a:buClr>
          <a:srgbClr val="000000"/>
        </a:buClr>
        <a:buSzPct val="75000"/>
        <a:buFont typeface="Symbol" pitchFamily="18" charset="2"/>
        <a:buChar char=""/>
        <a:defRPr sz="2000">
          <a:solidFill>
            <a:srgbClr val="000000"/>
          </a:solidFill>
          <a:latin typeface="+mn-lt"/>
          <a:ea typeface="+mn-ea"/>
        </a:defRPr>
      </a:lvl4pPr>
      <a:lvl5pPr marL="2159000" indent="-215900" algn="l" defTabSz="449263" rtl="0" eaLnBrk="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ea typeface="+mn-ea"/>
        </a:defRPr>
      </a:lvl5pPr>
      <a:lvl6pPr marL="26162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6pPr>
      <a:lvl7pPr marL="30734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7pPr>
      <a:lvl8pPr marL="35306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8pPr>
      <a:lvl9pPr marL="39878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741364" y="555625"/>
            <a:ext cx="8609012" cy="1263650"/>
          </a:xfrm>
        </p:spPr>
        <p:txBody>
          <a:bodyPr wrap="none"/>
          <a:lstStyle/>
          <a:p>
            <a:pP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mtClean="0"/>
              <a:t>Java Programming:</a:t>
            </a:r>
            <a:br>
              <a:rPr lang="en-GB" smtClean="0"/>
            </a:br>
            <a:r>
              <a:rPr lang="en-GB" sz="3600" smtClean="0"/>
              <a:t>From the Ground Up</a:t>
            </a:r>
          </a:p>
        </p:txBody>
      </p:sp>
      <p:sp>
        <p:nvSpPr>
          <p:cNvPr id="3074" name="Rectangle 2"/>
          <p:cNvSpPr>
            <a:spLocks noGrp="1" noChangeArrowheads="1"/>
          </p:cNvSpPr>
          <p:nvPr>
            <p:ph type="body" idx="1"/>
          </p:nvPr>
        </p:nvSpPr>
        <p:spPr>
          <a:xfrm>
            <a:off x="741364" y="2101851"/>
            <a:ext cx="8609012" cy="4762500"/>
          </a:xfrm>
        </p:spPr>
        <p:txBody>
          <a:bodyPr wrap="none"/>
          <a:lstStyle/>
          <a:p>
            <a:pPr marL="0" indent="0" algn="ctr" eaLnBrk="1">
              <a:buClr>
                <a:srgbClr val="000000"/>
              </a:buClr>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dirty="0" smtClean="0"/>
          </a:p>
          <a:p>
            <a:pPr marL="0" indent="0" algn="ctr" eaLnBrk="1">
              <a:buClr>
                <a:srgbClr val="000000"/>
              </a:buClr>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smtClean="0"/>
              <a:t>CSC123 Lecture Notes 01</a:t>
            </a:r>
          </a:p>
          <a:p>
            <a:pPr marL="0" indent="0" algn="ctr" eaLnBrk="1">
              <a:buClr>
                <a:srgbClr val="000000"/>
              </a:buClr>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dirty="0" smtClean="0"/>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b="1" dirty="0" smtClean="0"/>
              <a:t>Review 1 </a:t>
            </a:r>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b="1" dirty="0" smtClean="0"/>
              <a:t>Chapters 1 to </a:t>
            </a:r>
            <a:r>
              <a:rPr lang="en-GB" b="1" dirty="0" smtClean="0"/>
              <a:t>4</a:t>
            </a:r>
            <a:endParaRPr lang="en-GB" b="1" dirty="0" smtClean="0"/>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Final - Constant</a:t>
            </a:r>
          </a:p>
        </p:txBody>
      </p:sp>
      <p:sp>
        <p:nvSpPr>
          <p:cNvPr id="3" name="Content Placeholder 2"/>
          <p:cNvSpPr>
            <a:spLocks noGrp="1"/>
          </p:cNvSpPr>
          <p:nvPr>
            <p:ph idx="1"/>
          </p:nvPr>
        </p:nvSpPr>
        <p:spPr>
          <a:xfrm>
            <a:off x="741364" y="2027237"/>
            <a:ext cx="9023348" cy="5029200"/>
          </a:xfrm>
        </p:spPr>
        <p:txBody>
          <a:bodyPr/>
          <a:lstStyle/>
          <a:p>
            <a:pPr lvl="0"/>
            <a:r>
              <a:rPr lang="en-US" sz="2400" dirty="0" smtClean="0"/>
              <a:t>A variable may be declared as </a:t>
            </a:r>
            <a:r>
              <a:rPr lang="en-US" sz="2400" i="1" dirty="0" smtClean="0"/>
              <a:t>final</a:t>
            </a:r>
            <a:r>
              <a:rPr lang="en-US" sz="2400" dirty="0" smtClean="0"/>
              <a:t> so that its initial value may not be changed. For example:		</a:t>
            </a:r>
          </a:p>
          <a:p>
            <a:pPr>
              <a:buNone/>
            </a:pPr>
            <a:r>
              <a:rPr lang="en-US" sz="2400" i="1" dirty="0" smtClean="0"/>
              <a:t>	</a:t>
            </a:r>
          </a:p>
          <a:p>
            <a:pPr>
              <a:buNone/>
            </a:pPr>
            <a:r>
              <a:rPr lang="en-US" sz="2400" i="1" dirty="0" smtClean="0"/>
              <a:t>	final double PI = 3.14159;</a:t>
            </a:r>
            <a:endParaRPr lang="en-US" sz="2400" dirty="0" smtClean="0"/>
          </a:p>
          <a:p>
            <a:pPr lvl="0"/>
            <a:endParaRPr lang="en-US" sz="2400" i="1" dirty="0" smtClean="0"/>
          </a:p>
          <a:p>
            <a:pPr lvl="0"/>
            <a:r>
              <a:rPr lang="en-US" sz="2400" i="1" dirty="0" smtClean="0"/>
              <a:t>Final</a:t>
            </a:r>
            <a:r>
              <a:rPr lang="en-US" sz="2400" dirty="0" smtClean="0"/>
              <a:t> variable are also called constants. The name of a constant is traditionally composed of uppercase letters, digits, and underscores.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Shortcut Assignments</a:t>
            </a:r>
          </a:p>
        </p:txBody>
      </p:sp>
      <p:sp>
        <p:nvSpPr>
          <p:cNvPr id="3" name="Content Placeholder 2"/>
          <p:cNvSpPr>
            <a:spLocks noGrp="1"/>
          </p:cNvSpPr>
          <p:nvPr>
            <p:ph idx="1"/>
          </p:nvPr>
        </p:nvSpPr>
        <p:spPr>
          <a:xfrm>
            <a:off x="741364" y="2027237"/>
            <a:ext cx="9023348" cy="5029200"/>
          </a:xfrm>
        </p:spPr>
        <p:txBody>
          <a:bodyPr/>
          <a:lstStyle/>
          <a:p>
            <a:pPr lvl="0"/>
            <a:r>
              <a:rPr lang="en-US" sz="2400" dirty="0" smtClean="0"/>
              <a:t>Java provides a number of shortcut assignment operators:</a:t>
            </a:r>
          </a:p>
          <a:p>
            <a:pPr>
              <a:buNone/>
            </a:pPr>
            <a:r>
              <a:rPr lang="en-US" sz="2400" dirty="0" smtClean="0"/>
              <a:t>	X op y; is a shortcut for x = x op y, </a:t>
            </a:r>
          </a:p>
          <a:p>
            <a:pPr>
              <a:buNone/>
            </a:pPr>
            <a:r>
              <a:rPr lang="en-US" sz="2400" dirty="0" smtClean="0"/>
              <a:t>		where op is +, -, *, /, or %;</a:t>
            </a:r>
          </a:p>
          <a:p>
            <a:pPr>
              <a:buNone/>
            </a:pPr>
            <a:r>
              <a:rPr lang="en-US" sz="1400" dirty="0" smtClean="0"/>
              <a:t> </a:t>
            </a:r>
          </a:p>
          <a:p>
            <a:pPr lvl="0"/>
            <a:r>
              <a:rPr lang="en-US" sz="2400" dirty="0" smtClean="0"/>
              <a:t>The prefix increment operator ++x first adds 1 to the value of x and then returns the altered value of x.</a:t>
            </a:r>
          </a:p>
          <a:p>
            <a:pPr lvl="0"/>
            <a:endParaRPr lang="en-US" sz="1400" dirty="0" smtClean="0"/>
          </a:p>
          <a:p>
            <a:pPr lvl="0"/>
            <a:r>
              <a:rPr lang="en-US" sz="2400" dirty="0" smtClean="0"/>
              <a:t>The postfix increment operator x++ first returns the value of x and then adds 1 to the value of x.</a:t>
            </a:r>
          </a:p>
          <a:p>
            <a:pPr lvl="0"/>
            <a:endParaRPr lang="en-US" sz="1400" dirty="0" smtClean="0"/>
          </a:p>
          <a:p>
            <a:pPr lvl="0"/>
            <a:r>
              <a:rPr lang="en-US" sz="2400" dirty="0" smtClean="0"/>
              <a:t>In addition to the increment operators, Java provides prefix and postfix decrement operators (--x and x--).</a:t>
            </a:r>
          </a:p>
          <a:p>
            <a:pPr lvl="0"/>
            <a:endParaRPr lang="en-US" sz="1400" dirty="0" smtClean="0"/>
          </a:p>
          <a:p>
            <a:pPr lvl="0"/>
            <a:r>
              <a:rPr lang="en-US" sz="2400" dirty="0" smtClean="0"/>
              <a:t>The increment and decrement operators can e applied to a variable of type byte, short, </a:t>
            </a:r>
            <a:r>
              <a:rPr lang="en-US" sz="2400" dirty="0" err="1" smtClean="0"/>
              <a:t>int</a:t>
            </a:r>
            <a:r>
              <a:rPr lang="en-US" sz="2400" dirty="0" smtClean="0"/>
              <a:t>, long, float, double, or char but not to Boolean variable.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Selection and Decision</a:t>
            </a:r>
            <a:endParaRPr lang="en-US" dirty="0" smtClean="0"/>
          </a:p>
        </p:txBody>
      </p:sp>
      <p:sp>
        <p:nvSpPr>
          <p:cNvPr id="3" name="Content Placeholder 2"/>
          <p:cNvSpPr>
            <a:spLocks noGrp="1"/>
          </p:cNvSpPr>
          <p:nvPr>
            <p:ph idx="1"/>
          </p:nvPr>
        </p:nvSpPr>
        <p:spPr>
          <a:xfrm>
            <a:off x="741364" y="2027237"/>
            <a:ext cx="9023348" cy="5029200"/>
          </a:xfrm>
        </p:spPr>
        <p:txBody>
          <a:bodyPr/>
          <a:lstStyle/>
          <a:p>
            <a:pPr lvl="0"/>
            <a:r>
              <a:rPr lang="en-US" sz="2400" b="1" dirty="0" smtClean="0"/>
              <a:t>A block statement</a:t>
            </a:r>
            <a:r>
              <a:rPr lang="en-US" sz="2400" dirty="0" smtClean="0"/>
              <a:t> is a sequence of statements enclosed by curly braces.</a:t>
            </a:r>
          </a:p>
          <a:p>
            <a:pPr lvl="0"/>
            <a:r>
              <a:rPr lang="en-US" sz="2400" dirty="0" smtClean="0"/>
              <a:t>In the following, a block statement will be either a single statement or a block statement. </a:t>
            </a:r>
            <a:endParaRPr lang="en-US" sz="2400" dirty="0" smtClean="0"/>
          </a:p>
          <a:p>
            <a:pPr lvl="0"/>
            <a:endParaRPr lang="en-US" sz="2400" dirty="0" smtClean="0"/>
          </a:p>
          <a:p>
            <a:pPr lvl="0"/>
            <a:r>
              <a:rPr lang="en-US" sz="2400" b="1" dirty="0" smtClean="0"/>
              <a:t>If statement:</a:t>
            </a:r>
            <a:endParaRPr lang="en-US" sz="2400" dirty="0" smtClean="0"/>
          </a:p>
          <a:p>
            <a:pPr lvl="1">
              <a:buNone/>
            </a:pPr>
            <a:r>
              <a:rPr lang="en-US" sz="2000" i="1" dirty="0" smtClean="0"/>
              <a:t>		</a:t>
            </a:r>
            <a:r>
              <a:rPr lang="en-US" sz="2400" i="1" dirty="0" smtClean="0"/>
              <a:t>if (</a:t>
            </a:r>
            <a:r>
              <a:rPr lang="en-US" sz="2400" i="1" dirty="0" err="1" smtClean="0"/>
              <a:t>boolean</a:t>
            </a:r>
            <a:r>
              <a:rPr lang="en-US" sz="2400" i="1" dirty="0" smtClean="0"/>
              <a:t>-expression)</a:t>
            </a:r>
            <a:endParaRPr lang="en-US" sz="2400" dirty="0" smtClean="0"/>
          </a:p>
          <a:p>
            <a:pPr lvl="1">
              <a:buNone/>
            </a:pPr>
            <a:r>
              <a:rPr lang="en-US" sz="2400" i="1" dirty="0" smtClean="0"/>
              <a:t>			block statement</a:t>
            </a:r>
            <a:endParaRPr lang="en-US" sz="2400" dirty="0" smtClean="0"/>
          </a:p>
          <a:p>
            <a:pPr lvl="0"/>
            <a:r>
              <a:rPr lang="en-US" sz="2400" b="1" dirty="0" smtClean="0"/>
              <a:t>If-else statement</a:t>
            </a:r>
            <a:endParaRPr lang="en-US" sz="2400" dirty="0" smtClean="0"/>
          </a:p>
          <a:p>
            <a:pPr lvl="1">
              <a:buNone/>
            </a:pPr>
            <a:r>
              <a:rPr lang="en-US" sz="2000" i="1" dirty="0" smtClean="0"/>
              <a:t>		</a:t>
            </a:r>
            <a:r>
              <a:rPr lang="en-US" sz="2400" i="1" dirty="0" smtClean="0"/>
              <a:t>if (</a:t>
            </a:r>
            <a:r>
              <a:rPr lang="en-US" sz="2400" i="1" dirty="0" err="1" smtClean="0"/>
              <a:t>boolean</a:t>
            </a:r>
            <a:r>
              <a:rPr lang="en-US" sz="2400" i="1" dirty="0" smtClean="0"/>
              <a:t>-expression)</a:t>
            </a:r>
            <a:endParaRPr lang="en-US" sz="2400" dirty="0" smtClean="0"/>
          </a:p>
          <a:p>
            <a:pPr lvl="1">
              <a:buNone/>
            </a:pPr>
            <a:r>
              <a:rPr lang="en-US" sz="2400" i="1" dirty="0" smtClean="0"/>
              <a:t>			if-block-statement</a:t>
            </a:r>
            <a:endParaRPr lang="en-US" sz="2400" dirty="0" smtClean="0"/>
          </a:p>
          <a:p>
            <a:pPr lvl="1">
              <a:buNone/>
            </a:pPr>
            <a:r>
              <a:rPr lang="en-US" sz="2400" i="1" dirty="0" smtClean="0"/>
              <a:t>		else</a:t>
            </a:r>
            <a:endParaRPr lang="en-US" sz="2400" dirty="0" smtClean="0"/>
          </a:p>
          <a:p>
            <a:pPr lvl="1">
              <a:buNone/>
            </a:pPr>
            <a:r>
              <a:rPr lang="en-US" sz="2400" i="1" dirty="0" smtClean="0"/>
              <a:t>			else-block-statement</a:t>
            </a:r>
            <a:endParaRPr lang="en-US" sz="2400" dirty="0" smtClean="0"/>
          </a:p>
          <a:p>
            <a:pPr lvl="0"/>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Nested if-else statements</a:t>
            </a:r>
            <a:endParaRPr lang="en-US" dirty="0" smtClean="0"/>
          </a:p>
        </p:txBody>
      </p:sp>
      <p:sp>
        <p:nvSpPr>
          <p:cNvPr id="3" name="Content Placeholder 2"/>
          <p:cNvSpPr>
            <a:spLocks noGrp="1"/>
          </p:cNvSpPr>
          <p:nvPr>
            <p:ph idx="1"/>
          </p:nvPr>
        </p:nvSpPr>
        <p:spPr>
          <a:xfrm>
            <a:off x="741364" y="2027237"/>
            <a:ext cx="9023348" cy="5029200"/>
          </a:xfrm>
        </p:spPr>
        <p:txBody>
          <a:bodyPr/>
          <a:lstStyle/>
          <a:p>
            <a:pPr lvl="0"/>
            <a:r>
              <a:rPr lang="en-US" sz="2400" b="1" dirty="0" smtClean="0"/>
              <a:t>Nested if-else statement</a:t>
            </a:r>
            <a:r>
              <a:rPr lang="en-US" sz="2400" i="1" dirty="0" smtClean="0"/>
              <a:t> </a:t>
            </a:r>
            <a:endParaRPr lang="en-US" sz="2400" dirty="0" smtClean="0"/>
          </a:p>
          <a:p>
            <a:pPr lvl="1">
              <a:buNone/>
            </a:pPr>
            <a:r>
              <a:rPr lang="en-US" sz="2000" i="1" dirty="0" smtClean="0"/>
              <a:t>if (boolean-expression-1)</a:t>
            </a:r>
            <a:endParaRPr lang="en-US" sz="2000" dirty="0" smtClean="0"/>
          </a:p>
          <a:p>
            <a:pPr lvl="1">
              <a:buNone/>
            </a:pPr>
            <a:r>
              <a:rPr lang="en-US" sz="2000" i="1" dirty="0" smtClean="0"/>
              <a:t>{	</a:t>
            </a:r>
            <a:endParaRPr lang="en-US" sz="2000" dirty="0" smtClean="0"/>
          </a:p>
          <a:p>
            <a:pPr lvl="1">
              <a:buNone/>
            </a:pPr>
            <a:r>
              <a:rPr lang="en-US" sz="2000" i="1" dirty="0" smtClean="0"/>
              <a:t>	if (boolean-expression-2)		// nested if-else</a:t>
            </a:r>
            <a:endParaRPr lang="en-US" sz="2000" dirty="0" smtClean="0"/>
          </a:p>
          <a:p>
            <a:pPr lvl="1">
              <a:buNone/>
            </a:pPr>
            <a:r>
              <a:rPr lang="en-US" sz="2000" i="1" dirty="0" smtClean="0"/>
              <a:t>		if-block-statement-2</a:t>
            </a:r>
            <a:endParaRPr lang="en-US" sz="2000" dirty="0" smtClean="0"/>
          </a:p>
          <a:p>
            <a:pPr lvl="1">
              <a:buNone/>
            </a:pPr>
            <a:r>
              <a:rPr lang="en-US" sz="2000" i="1" dirty="0" smtClean="0"/>
              <a:t>	else</a:t>
            </a:r>
            <a:endParaRPr lang="en-US" sz="2000" dirty="0" smtClean="0"/>
          </a:p>
          <a:p>
            <a:pPr lvl="1">
              <a:buNone/>
            </a:pPr>
            <a:r>
              <a:rPr lang="en-US" sz="2000" i="1" dirty="0" smtClean="0"/>
              <a:t>		else-block-statement-2</a:t>
            </a:r>
            <a:endParaRPr lang="en-US" sz="2000" dirty="0" smtClean="0"/>
          </a:p>
          <a:p>
            <a:pPr lvl="1">
              <a:buNone/>
            </a:pPr>
            <a:r>
              <a:rPr lang="en-US" sz="2000" i="1" dirty="0" smtClean="0"/>
              <a:t>}</a:t>
            </a:r>
            <a:endParaRPr lang="en-US" sz="2000" dirty="0" smtClean="0"/>
          </a:p>
          <a:p>
            <a:pPr lvl="1">
              <a:buNone/>
            </a:pPr>
            <a:r>
              <a:rPr lang="en-US" sz="2000" i="1" dirty="0" smtClean="0"/>
              <a:t>else </a:t>
            </a:r>
            <a:endParaRPr lang="en-US" sz="2000" dirty="0" smtClean="0"/>
          </a:p>
          <a:p>
            <a:pPr lvl="1">
              <a:buNone/>
            </a:pPr>
            <a:r>
              <a:rPr lang="en-US" sz="2000" i="1" dirty="0" smtClean="0"/>
              <a:t>	else-block-statement-1</a:t>
            </a:r>
            <a:endParaRPr lang="en-US" sz="2000" dirty="0" smtClean="0"/>
          </a:p>
          <a:p>
            <a:pPr lvl="0"/>
            <a:r>
              <a:rPr lang="en-US" sz="2400" b="1" dirty="0" smtClean="0"/>
              <a:t>else-if statement</a:t>
            </a:r>
            <a:endParaRPr lang="en-US" sz="2400" dirty="0" smtClean="0"/>
          </a:p>
          <a:p>
            <a:pPr lvl="1">
              <a:buNone/>
            </a:pPr>
            <a:r>
              <a:rPr lang="en-US" sz="2000" i="1" dirty="0" smtClean="0"/>
              <a:t>		if (boolean-expression-1)</a:t>
            </a:r>
            <a:endParaRPr lang="en-US" sz="2000" dirty="0" smtClean="0"/>
          </a:p>
          <a:p>
            <a:pPr lvl="1">
              <a:buNone/>
            </a:pPr>
            <a:r>
              <a:rPr lang="en-US" sz="2000" i="1" dirty="0" smtClean="0"/>
              <a:t>			if-block-statement-1</a:t>
            </a:r>
            <a:endParaRPr lang="en-US" sz="2000" dirty="0" smtClean="0"/>
          </a:p>
          <a:p>
            <a:pPr lvl="1">
              <a:buNone/>
            </a:pPr>
            <a:r>
              <a:rPr lang="en-US" sz="2000" i="1" dirty="0" smtClean="0"/>
              <a:t>		else if (boolean-expression-2)		// else-if</a:t>
            </a:r>
            <a:endParaRPr lang="en-US" sz="2000" dirty="0" smtClean="0"/>
          </a:p>
          <a:p>
            <a:pPr lvl="1">
              <a:buNone/>
            </a:pPr>
            <a:r>
              <a:rPr lang="en-US" sz="2000" i="1" dirty="0" smtClean="0"/>
              <a:t>				if-block-statement-2</a:t>
            </a:r>
            <a:endParaRPr lang="en-US" sz="2000" dirty="0" smtClean="0"/>
          </a:p>
          <a:p>
            <a:pPr lvl="1">
              <a:buNone/>
            </a:pPr>
            <a:r>
              <a:rPr lang="en-US" sz="2000" i="1" dirty="0" smtClean="0"/>
              <a:t>			else</a:t>
            </a:r>
            <a:endParaRPr lang="en-US" sz="2000" dirty="0" smtClean="0"/>
          </a:p>
          <a:p>
            <a:pPr lvl="1">
              <a:buNone/>
            </a:pPr>
            <a:r>
              <a:rPr lang="en-US" sz="2000" i="1" dirty="0" smtClean="0"/>
              <a:t>				else-block-statement-2 </a:t>
            </a:r>
            <a:endParaRPr lang="en-US" sz="2000" dirty="0" smtClean="0"/>
          </a:p>
          <a:p>
            <a:pPr lvl="0"/>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Dangling else – the rules</a:t>
            </a:r>
            <a:endParaRPr lang="en-US" dirty="0" smtClean="0"/>
          </a:p>
        </p:txBody>
      </p:sp>
      <p:sp>
        <p:nvSpPr>
          <p:cNvPr id="3" name="Content Placeholder 2"/>
          <p:cNvSpPr>
            <a:spLocks noGrp="1"/>
          </p:cNvSpPr>
          <p:nvPr>
            <p:ph idx="1"/>
          </p:nvPr>
        </p:nvSpPr>
        <p:spPr>
          <a:xfrm>
            <a:off x="741364" y="2027237"/>
            <a:ext cx="9023348" cy="5029200"/>
          </a:xfrm>
        </p:spPr>
        <p:txBody>
          <a:bodyPr/>
          <a:lstStyle/>
          <a:p>
            <a:pPr>
              <a:spcAft>
                <a:spcPts val="600"/>
              </a:spcAft>
            </a:pPr>
            <a:r>
              <a:rPr lang="en-US" sz="2800" i="1" dirty="0" smtClean="0"/>
              <a:t>Every else must match with a unique if. You can’t have two or more else matching to the same if. If there is no match, then your program won’t compile.</a:t>
            </a:r>
            <a:endParaRPr lang="en-US" sz="2800" dirty="0" smtClean="0"/>
          </a:p>
          <a:p>
            <a:r>
              <a:rPr lang="en-US" sz="2800" i="1" dirty="0" smtClean="0"/>
              <a:t>Each else must be preceded by a valid if</a:t>
            </a:r>
            <a:endParaRPr lang="en-US" sz="2800" dirty="0" smtClean="0"/>
          </a:p>
          <a:p>
            <a:pPr lvl="1"/>
            <a:r>
              <a:rPr lang="en-US" sz="2400" i="1" dirty="0" smtClean="0"/>
              <a:t>Fortunately, your program fails to compile if you didn’t do this.</a:t>
            </a:r>
            <a:endParaRPr lang="en-US" sz="2400" dirty="0" smtClean="0"/>
          </a:p>
          <a:p>
            <a:r>
              <a:rPr lang="en-US" sz="2800" i="1" dirty="0" smtClean="0"/>
              <a:t>Use braces</a:t>
            </a:r>
            <a:endParaRPr lang="en-US" sz="2800" dirty="0" smtClean="0"/>
          </a:p>
          <a:p>
            <a:pPr lvl="1"/>
            <a:r>
              <a:rPr lang="en-US" sz="2400" i="1" dirty="0" smtClean="0"/>
              <a:t>If you always use a block for if body and else body, then you can avoid any confusion. However, it is useful to know the correct rules. </a:t>
            </a:r>
            <a:endParaRPr lang="en-US" sz="2400" dirty="0" smtClean="0"/>
          </a:p>
          <a:p>
            <a:pPr lvl="0"/>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Switch Statements</a:t>
            </a:r>
            <a:endParaRPr lang="en-US" dirty="0" smtClean="0"/>
          </a:p>
        </p:txBody>
      </p:sp>
      <p:sp>
        <p:nvSpPr>
          <p:cNvPr id="3" name="Content Placeholder 2"/>
          <p:cNvSpPr>
            <a:spLocks noGrp="1"/>
          </p:cNvSpPr>
          <p:nvPr>
            <p:ph idx="1"/>
          </p:nvPr>
        </p:nvSpPr>
        <p:spPr>
          <a:xfrm>
            <a:off x="741364" y="1951037"/>
            <a:ext cx="9023348" cy="5105400"/>
          </a:xfrm>
        </p:spPr>
        <p:txBody>
          <a:bodyPr/>
          <a:lstStyle/>
          <a:p>
            <a:pPr lvl="0"/>
            <a:r>
              <a:rPr lang="en-US" sz="1800" i="1" dirty="0" smtClean="0"/>
              <a:t>The switch statement behaves in a manner similar to the else-if construction.</a:t>
            </a:r>
            <a:endParaRPr lang="en-US" sz="1800" dirty="0" smtClean="0"/>
          </a:p>
          <a:p>
            <a:pPr lvl="0"/>
            <a:r>
              <a:rPr lang="en-US" sz="1800" i="1" dirty="0" smtClean="0"/>
              <a:t>In its simplest form, the syntax of the switch statement is: </a:t>
            </a:r>
            <a:endParaRPr lang="en-US" sz="1800" dirty="0" smtClean="0"/>
          </a:p>
          <a:p>
            <a:pPr lvl="1">
              <a:buNone/>
            </a:pPr>
            <a:r>
              <a:rPr lang="en-US" sz="1700" i="1" dirty="0" smtClean="0"/>
              <a:t>switch </a:t>
            </a:r>
            <a:r>
              <a:rPr lang="en-US" sz="1700" i="1" dirty="0" smtClean="0"/>
              <a:t>(switch-expression)</a:t>
            </a:r>
            <a:endParaRPr lang="en-US" sz="1700" dirty="0" smtClean="0"/>
          </a:p>
          <a:p>
            <a:pPr lvl="1">
              <a:buNone/>
            </a:pPr>
            <a:r>
              <a:rPr lang="en-US" sz="1700" i="1" dirty="0" smtClean="0"/>
              <a:t>{</a:t>
            </a:r>
            <a:endParaRPr lang="en-US" sz="1700" dirty="0" smtClean="0"/>
          </a:p>
          <a:p>
            <a:pPr lvl="1">
              <a:buNone/>
            </a:pPr>
            <a:r>
              <a:rPr lang="en-US" sz="1700" i="1" dirty="0" smtClean="0"/>
              <a:t>        case casevalue-1: statement;</a:t>
            </a:r>
            <a:endParaRPr lang="en-US" sz="1700" dirty="0" smtClean="0"/>
          </a:p>
          <a:p>
            <a:pPr lvl="1">
              <a:buNone/>
            </a:pPr>
            <a:r>
              <a:rPr lang="en-US" sz="1700" i="1" dirty="0" smtClean="0"/>
              <a:t>                                     ……                                            …</a:t>
            </a:r>
            <a:endParaRPr lang="en-US" sz="1700" dirty="0" smtClean="0"/>
          </a:p>
          <a:p>
            <a:pPr lvl="1">
              <a:buNone/>
            </a:pPr>
            <a:r>
              <a:rPr lang="en-US" sz="1700" i="1" dirty="0" smtClean="0"/>
              <a:t>                                    statement;</a:t>
            </a:r>
            <a:endParaRPr lang="en-US" sz="1700" dirty="0" smtClean="0"/>
          </a:p>
          <a:p>
            <a:pPr lvl="1">
              <a:buNone/>
            </a:pPr>
            <a:r>
              <a:rPr lang="en-US" sz="1700" i="1" dirty="0" smtClean="0"/>
              <a:t>                                    break;</a:t>
            </a:r>
            <a:endParaRPr lang="en-US" sz="1700" dirty="0" smtClean="0"/>
          </a:p>
          <a:p>
            <a:pPr lvl="1">
              <a:buNone/>
            </a:pPr>
            <a:r>
              <a:rPr lang="en-US" sz="1700" i="1" dirty="0" smtClean="0"/>
              <a:t>       case casevalue-2: statement;</a:t>
            </a:r>
            <a:endParaRPr lang="en-US" sz="1700" dirty="0" smtClean="0"/>
          </a:p>
          <a:p>
            <a:pPr lvl="1">
              <a:buNone/>
            </a:pPr>
            <a:r>
              <a:rPr lang="en-US" sz="1700" i="1" dirty="0" smtClean="0"/>
              <a:t>                                     ……                                           …</a:t>
            </a:r>
            <a:endParaRPr lang="en-US" sz="1700" dirty="0" smtClean="0"/>
          </a:p>
          <a:p>
            <a:pPr lvl="1">
              <a:buNone/>
            </a:pPr>
            <a:r>
              <a:rPr lang="en-US" sz="1700" i="1" dirty="0" smtClean="0"/>
              <a:t>                                     statement;</a:t>
            </a:r>
            <a:endParaRPr lang="en-US" sz="1700" dirty="0" smtClean="0"/>
          </a:p>
          <a:p>
            <a:pPr lvl="1">
              <a:buNone/>
            </a:pPr>
            <a:r>
              <a:rPr lang="en-US" sz="1700" i="1" dirty="0" smtClean="0"/>
              <a:t>                                     break;</a:t>
            </a:r>
            <a:endParaRPr lang="en-US" sz="1700" dirty="0" smtClean="0"/>
          </a:p>
          <a:p>
            <a:pPr lvl="1">
              <a:buNone/>
            </a:pPr>
            <a:r>
              <a:rPr lang="en-US" sz="1700" i="1" dirty="0" smtClean="0"/>
              <a:t>      …… </a:t>
            </a:r>
            <a:endParaRPr lang="en-US" sz="1700" dirty="0" smtClean="0"/>
          </a:p>
          <a:p>
            <a:pPr lvl="1">
              <a:buNone/>
            </a:pPr>
            <a:r>
              <a:rPr lang="en-US" sz="1700" i="1" dirty="0" smtClean="0"/>
              <a:t>      case </a:t>
            </a:r>
            <a:r>
              <a:rPr lang="en-US" sz="1700" i="1" dirty="0" err="1" smtClean="0"/>
              <a:t>casevalue</a:t>
            </a:r>
            <a:r>
              <a:rPr lang="en-US" sz="1700" i="1" dirty="0" smtClean="0"/>
              <a:t>-n: statement;</a:t>
            </a:r>
            <a:endParaRPr lang="en-US" sz="1700" dirty="0" smtClean="0"/>
          </a:p>
          <a:p>
            <a:pPr lvl="1">
              <a:buNone/>
            </a:pPr>
            <a:r>
              <a:rPr lang="en-US" sz="1700" i="1" dirty="0" smtClean="0"/>
              <a:t>                                     ……                                           …</a:t>
            </a:r>
            <a:endParaRPr lang="en-US" sz="1700" dirty="0" smtClean="0"/>
          </a:p>
          <a:p>
            <a:pPr lvl="1">
              <a:buNone/>
            </a:pPr>
            <a:r>
              <a:rPr lang="en-US" sz="1700" i="1" dirty="0" smtClean="0"/>
              <a:t>                                   statement;</a:t>
            </a:r>
            <a:endParaRPr lang="en-US" sz="1700" dirty="0" smtClean="0"/>
          </a:p>
          <a:p>
            <a:pPr lvl="1">
              <a:buNone/>
            </a:pPr>
            <a:r>
              <a:rPr lang="en-US" sz="1700" i="1" dirty="0" smtClean="0"/>
              <a:t>                                   break; </a:t>
            </a:r>
            <a:endParaRPr lang="en-US" sz="1700" dirty="0" smtClean="0"/>
          </a:p>
          <a:p>
            <a:pPr lvl="1">
              <a:buNone/>
            </a:pPr>
            <a:r>
              <a:rPr lang="en-US" sz="1700" i="1" dirty="0" smtClean="0"/>
              <a:t>     default:                  statement;</a:t>
            </a:r>
            <a:endParaRPr lang="en-US" sz="1700" dirty="0" smtClean="0"/>
          </a:p>
          <a:p>
            <a:pPr lvl="1">
              <a:buNone/>
            </a:pPr>
            <a:r>
              <a:rPr lang="en-US" sz="1700" i="1" dirty="0" smtClean="0"/>
              <a:t>                                    ……</a:t>
            </a:r>
            <a:endParaRPr lang="en-US" sz="1700" dirty="0" smtClean="0"/>
          </a:p>
          <a:p>
            <a:pPr lvl="1">
              <a:buNone/>
            </a:pPr>
            <a:r>
              <a:rPr lang="en-US" sz="1700" i="1" dirty="0" smtClean="0"/>
              <a:t>                                   statement;</a:t>
            </a:r>
            <a:endParaRPr lang="en-US" sz="1700" dirty="0" smtClean="0"/>
          </a:p>
          <a:p>
            <a:pPr lvl="1">
              <a:buNone/>
            </a:pPr>
            <a:r>
              <a:rPr lang="en-US" sz="1700" i="1" dirty="0" smtClean="0"/>
              <a:t>} </a:t>
            </a:r>
            <a:endParaRPr lang="en-US" sz="1700" dirty="0" smtClean="0"/>
          </a:p>
          <a:p>
            <a:pPr lvl="1">
              <a:buNone/>
            </a:pPr>
            <a:r>
              <a:rPr lang="en-US" sz="1700" dirty="0" smtClean="0"/>
              <a:t>where the </a:t>
            </a:r>
            <a:r>
              <a:rPr lang="en-US" sz="1700" i="1" dirty="0" smtClean="0"/>
              <a:t>switch-expression</a:t>
            </a:r>
            <a:r>
              <a:rPr lang="en-US" sz="1700" dirty="0" smtClean="0"/>
              <a:t> must be type of either </a:t>
            </a:r>
            <a:r>
              <a:rPr lang="en-US" sz="1700" i="1" dirty="0" err="1" smtClean="0"/>
              <a:t>int</a:t>
            </a:r>
            <a:r>
              <a:rPr lang="en-US" sz="1700" dirty="0" smtClean="0"/>
              <a:t> or </a:t>
            </a:r>
            <a:r>
              <a:rPr lang="en-US" sz="1700" i="1" dirty="0" smtClean="0"/>
              <a:t>char</a:t>
            </a:r>
            <a:r>
              <a:rPr lang="en-US" sz="1700" dirty="0" smtClean="0"/>
              <a:t>.</a:t>
            </a:r>
          </a:p>
          <a:p>
            <a:pPr lvl="0"/>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a:t>
            </a:r>
            <a:endParaRPr lang="en-US" dirty="0"/>
          </a:p>
        </p:txBody>
      </p:sp>
      <p:sp>
        <p:nvSpPr>
          <p:cNvPr id="3" name="Content Placeholder 2"/>
          <p:cNvSpPr>
            <a:spLocks noGrp="1"/>
          </p:cNvSpPr>
          <p:nvPr>
            <p:ph idx="1"/>
          </p:nvPr>
        </p:nvSpPr>
        <p:spPr/>
        <p:txBody>
          <a:bodyPr/>
          <a:lstStyle/>
          <a:p>
            <a:r>
              <a:rPr lang="en-US" dirty="0" smtClean="0"/>
              <a:t>Developing a software is not just writing a program. It would be almost impossible without a systematic approach.</a:t>
            </a:r>
          </a:p>
          <a:p>
            <a:pPr>
              <a:buNone/>
            </a:pPr>
            <a:endParaRPr lang="en-US" dirty="0" smtClean="0"/>
          </a:p>
          <a:p>
            <a:r>
              <a:rPr lang="en-US" dirty="0" smtClean="0"/>
              <a:t>The process of creating a program is often broken down into stages according to the information that is produced in each stage.</a:t>
            </a:r>
          </a:p>
          <a:p>
            <a:endParaRPr lang="en-US" dirty="0" smtClean="0"/>
          </a:p>
          <a:p>
            <a:r>
              <a:rPr lang="en-US" dirty="0" smtClean="0"/>
              <a:t>In a nutshell, the following are the stages of the software development process.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sp>
        <p:nvSpPr>
          <p:cNvPr id="3" name="Content Placeholder 2"/>
          <p:cNvSpPr>
            <a:spLocks noGrp="1"/>
          </p:cNvSpPr>
          <p:nvPr>
            <p:ph idx="1"/>
          </p:nvPr>
        </p:nvSpPr>
        <p:spPr/>
        <p:txBody>
          <a:bodyPr/>
          <a:lstStyle/>
          <a:p>
            <a:pPr>
              <a:lnSpc>
                <a:spcPct val="150000"/>
              </a:lnSpc>
            </a:pPr>
            <a:r>
              <a:rPr lang="en-US" dirty="0" smtClean="0"/>
              <a:t>Analyze the problem</a:t>
            </a:r>
          </a:p>
          <a:p>
            <a:pPr>
              <a:lnSpc>
                <a:spcPct val="150000"/>
              </a:lnSpc>
            </a:pPr>
            <a:r>
              <a:rPr lang="en-US" dirty="0" smtClean="0"/>
              <a:t>Determine specification</a:t>
            </a:r>
          </a:p>
          <a:p>
            <a:pPr>
              <a:lnSpc>
                <a:spcPct val="150000"/>
              </a:lnSpc>
            </a:pPr>
            <a:r>
              <a:rPr lang="en-US" dirty="0" smtClean="0"/>
              <a:t>Create a design</a:t>
            </a:r>
          </a:p>
          <a:p>
            <a:pPr>
              <a:lnSpc>
                <a:spcPct val="150000"/>
              </a:lnSpc>
            </a:pPr>
            <a:r>
              <a:rPr lang="en-US" dirty="0" smtClean="0"/>
              <a:t>Implement the design </a:t>
            </a:r>
          </a:p>
          <a:p>
            <a:pPr>
              <a:lnSpc>
                <a:spcPct val="150000"/>
              </a:lnSpc>
            </a:pPr>
            <a:r>
              <a:rPr lang="en-US" dirty="0" smtClean="0"/>
              <a:t>Test/debug the program</a:t>
            </a:r>
          </a:p>
          <a:p>
            <a:pPr>
              <a:lnSpc>
                <a:spcPct val="150000"/>
              </a:lnSpc>
            </a:pPr>
            <a:r>
              <a:rPr lang="en-US" dirty="0" smtClean="0"/>
              <a:t>Maintain the program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the problem</a:t>
            </a:r>
            <a:endParaRPr lang="en-US" dirty="0"/>
          </a:p>
        </p:txBody>
      </p:sp>
      <p:sp>
        <p:nvSpPr>
          <p:cNvPr id="3" name="Content Placeholder 2"/>
          <p:cNvSpPr>
            <a:spLocks noGrp="1"/>
          </p:cNvSpPr>
          <p:nvPr>
            <p:ph idx="1"/>
          </p:nvPr>
        </p:nvSpPr>
        <p:spPr/>
        <p:txBody>
          <a:bodyPr/>
          <a:lstStyle/>
          <a:p>
            <a:pPr lvl="1"/>
            <a:r>
              <a:rPr lang="en-US" dirty="0" smtClean="0"/>
              <a:t>Figure out exactly what the problem to be solved is.</a:t>
            </a:r>
          </a:p>
          <a:p>
            <a:pPr lvl="1"/>
            <a:endParaRPr lang="en-US" dirty="0" smtClean="0"/>
          </a:p>
          <a:p>
            <a:pPr lvl="1"/>
            <a:r>
              <a:rPr lang="en-US" dirty="0" smtClean="0"/>
              <a:t>Try to understand as much as possible about the problem.</a:t>
            </a:r>
          </a:p>
          <a:p>
            <a:pPr lvl="1"/>
            <a:endParaRPr lang="en-US" dirty="0" smtClean="0"/>
          </a:p>
          <a:p>
            <a:pPr lvl="1"/>
            <a:r>
              <a:rPr lang="en-US" dirty="0" smtClean="0"/>
              <a:t>Until you really know what the problem is, you cannot begin to solve it.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specification</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Describe exactly what your program will do.</a:t>
            </a:r>
          </a:p>
          <a:p>
            <a:pPr>
              <a:spcBef>
                <a:spcPts val="600"/>
              </a:spcBef>
              <a:spcAft>
                <a:spcPts val="600"/>
              </a:spcAft>
            </a:pPr>
            <a:r>
              <a:rPr lang="en-US" dirty="0" smtClean="0"/>
              <a:t>At this point, you should not worry about </a:t>
            </a:r>
            <a:r>
              <a:rPr lang="en-US" i="1" dirty="0" smtClean="0"/>
              <a:t>how</a:t>
            </a:r>
            <a:r>
              <a:rPr lang="en-US" dirty="0" smtClean="0"/>
              <a:t> your program will work, but rather about deciding exactly </a:t>
            </a:r>
            <a:r>
              <a:rPr lang="en-US" i="1" dirty="0" smtClean="0"/>
              <a:t>what </a:t>
            </a:r>
            <a:r>
              <a:rPr lang="en-US" dirty="0" smtClean="0"/>
              <a:t>it will accomplish.</a:t>
            </a:r>
          </a:p>
          <a:p>
            <a:pPr>
              <a:spcBef>
                <a:spcPts val="600"/>
              </a:spcBef>
              <a:spcAft>
                <a:spcPts val="600"/>
              </a:spcAft>
            </a:pPr>
            <a:r>
              <a:rPr lang="en-US" dirty="0" smtClean="0"/>
              <a:t>For simple programs this involves carefully describing what the input sand outputs of the program will be and how they relate to each other.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Lecture Notes 01</a:t>
            </a:r>
          </a:p>
        </p:txBody>
      </p:sp>
      <p:sp>
        <p:nvSpPr>
          <p:cNvPr id="3" name="Content Placeholder 2"/>
          <p:cNvSpPr>
            <a:spLocks noGrp="1"/>
          </p:cNvSpPr>
          <p:nvPr>
            <p:ph idx="1"/>
          </p:nvPr>
        </p:nvSpPr>
        <p:spPr/>
        <p:txBody>
          <a:bodyPr/>
          <a:lstStyle/>
          <a:p>
            <a:pPr marL="107950" indent="0" eaLnBrk="1">
              <a:buFont typeface="Wingdings" charset="0"/>
              <a:buNone/>
              <a:defRPr/>
            </a:pPr>
            <a:r>
              <a:rPr lang="en-US" sz="3600" b="1" dirty="0" smtClean="0"/>
              <a:t>Objectives</a:t>
            </a:r>
          </a:p>
          <a:p>
            <a:pPr lvl="1" eaLnBrk="1">
              <a:buFont typeface="Symbol" charset="0"/>
              <a:buChar char=""/>
              <a:defRPr/>
            </a:pPr>
            <a:endParaRPr lang="en-US" sz="3200" b="1" dirty="0" smtClean="0"/>
          </a:p>
          <a:p>
            <a:pPr lvl="1" eaLnBrk="1">
              <a:buFont typeface="Symbol" charset="0"/>
              <a:buChar char=""/>
              <a:defRPr/>
            </a:pPr>
            <a:r>
              <a:rPr lang="en-US" sz="3200" b="1" dirty="0" smtClean="0"/>
              <a:t>Data types and conversions</a:t>
            </a:r>
          </a:p>
          <a:p>
            <a:pPr lvl="1" eaLnBrk="1">
              <a:buFont typeface="Symbol" charset="0"/>
              <a:buChar char=""/>
              <a:defRPr/>
            </a:pPr>
            <a:r>
              <a:rPr lang="en-US" sz="3200" b="1" dirty="0" smtClean="0"/>
              <a:t>Expressions </a:t>
            </a:r>
          </a:p>
          <a:p>
            <a:pPr lvl="1" eaLnBrk="1">
              <a:buFont typeface="Symbol" charset="0"/>
              <a:buChar char=""/>
              <a:defRPr/>
            </a:pPr>
            <a:r>
              <a:rPr lang="en-US" sz="3200" b="1" dirty="0" smtClean="0"/>
              <a:t>Variables and assignment</a:t>
            </a:r>
          </a:p>
          <a:p>
            <a:pPr lvl="1" eaLnBrk="1">
              <a:buFont typeface="Symbol" charset="0"/>
              <a:buChar char=""/>
              <a:defRPr/>
            </a:pPr>
            <a:r>
              <a:rPr lang="en-US" sz="3200" b="1" dirty="0" smtClean="0"/>
              <a:t>Selection and </a:t>
            </a:r>
            <a:r>
              <a:rPr lang="en-US" sz="3200" b="1" dirty="0" smtClean="0"/>
              <a:t>decision</a:t>
            </a:r>
            <a:endParaRPr lang="en-US" sz="3200"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design</a:t>
            </a:r>
            <a:endParaRPr lang="en-US" dirty="0"/>
          </a:p>
        </p:txBody>
      </p:sp>
      <p:sp>
        <p:nvSpPr>
          <p:cNvPr id="3" name="Content Placeholder 2"/>
          <p:cNvSpPr>
            <a:spLocks noGrp="1"/>
          </p:cNvSpPr>
          <p:nvPr>
            <p:ph idx="1"/>
          </p:nvPr>
        </p:nvSpPr>
        <p:spPr>
          <a:xfrm>
            <a:off x="741364" y="2027237"/>
            <a:ext cx="8947148" cy="4835527"/>
          </a:xfrm>
        </p:spPr>
        <p:txBody>
          <a:bodyPr/>
          <a:lstStyle/>
          <a:p>
            <a:pPr>
              <a:spcBef>
                <a:spcPts val="600"/>
              </a:spcBef>
              <a:spcAft>
                <a:spcPts val="600"/>
              </a:spcAft>
            </a:pPr>
            <a:r>
              <a:rPr lang="en-US" dirty="0" smtClean="0"/>
              <a:t>Formulate the overall structure of the program.</a:t>
            </a:r>
          </a:p>
          <a:p>
            <a:pPr>
              <a:spcBef>
                <a:spcPts val="600"/>
              </a:spcBef>
              <a:spcAft>
                <a:spcPts val="600"/>
              </a:spcAft>
            </a:pPr>
            <a:r>
              <a:rPr lang="en-US" dirty="0" smtClean="0"/>
              <a:t>This is where the </a:t>
            </a:r>
            <a:r>
              <a:rPr lang="en-US" i="1" dirty="0" smtClean="0"/>
              <a:t>how</a:t>
            </a:r>
            <a:r>
              <a:rPr lang="en-US" dirty="0" smtClean="0"/>
              <a:t> of the program gets worked out.</a:t>
            </a:r>
          </a:p>
          <a:p>
            <a:pPr>
              <a:spcBef>
                <a:spcPts val="600"/>
              </a:spcBef>
              <a:spcAft>
                <a:spcPts val="600"/>
              </a:spcAft>
            </a:pPr>
            <a:r>
              <a:rPr lang="en-US" dirty="0" smtClean="0"/>
              <a:t>The main task is to design the algorithm(s) that will meet the specification.</a:t>
            </a:r>
          </a:p>
          <a:p>
            <a:pPr>
              <a:spcBef>
                <a:spcPts val="600"/>
              </a:spcBef>
              <a:spcAft>
                <a:spcPts val="600"/>
              </a:spcAft>
            </a:pPr>
            <a:r>
              <a:rPr lang="en-US" dirty="0" smtClean="0"/>
              <a:t>The design can be described as different formats. </a:t>
            </a:r>
          </a:p>
          <a:p>
            <a:pPr>
              <a:spcBef>
                <a:spcPts val="600"/>
              </a:spcBef>
              <a:spcAft>
                <a:spcPts val="600"/>
              </a:spcAft>
            </a:pPr>
            <a:r>
              <a:rPr lang="en-US" dirty="0" smtClean="0"/>
              <a:t>Two common notations are pseudo code and flowchart.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design</a:t>
            </a:r>
            <a:endParaRPr lang="en-US" dirty="0"/>
          </a:p>
        </p:txBody>
      </p:sp>
      <p:sp>
        <p:nvSpPr>
          <p:cNvPr id="3" name="Content Placeholder 2"/>
          <p:cNvSpPr>
            <a:spLocks noGrp="1"/>
          </p:cNvSpPr>
          <p:nvPr>
            <p:ph idx="1"/>
          </p:nvPr>
        </p:nvSpPr>
        <p:spPr>
          <a:xfrm>
            <a:off x="741364" y="2101851"/>
            <a:ext cx="8870948" cy="4760913"/>
          </a:xfrm>
        </p:spPr>
        <p:txBody>
          <a:bodyPr/>
          <a:lstStyle/>
          <a:p>
            <a:pPr>
              <a:spcBef>
                <a:spcPts val="600"/>
              </a:spcBef>
              <a:spcAft>
                <a:spcPts val="600"/>
              </a:spcAft>
            </a:pPr>
            <a:r>
              <a:rPr lang="en-US" dirty="0" smtClean="0"/>
              <a:t>Translate the design into a computer language and put it into the computer.</a:t>
            </a:r>
          </a:p>
          <a:p>
            <a:pPr>
              <a:spcBef>
                <a:spcPts val="600"/>
              </a:spcBef>
              <a:spcAft>
                <a:spcPts val="600"/>
              </a:spcAft>
            </a:pPr>
            <a:r>
              <a:rPr lang="en-US" dirty="0" smtClean="0"/>
              <a:t>We will implement our algorithms as Java programs.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Test/Debug the program</a:t>
            </a:r>
            <a:endParaRPr lang="en-US" dirty="0"/>
          </a:p>
        </p:txBody>
      </p:sp>
      <p:sp>
        <p:nvSpPr>
          <p:cNvPr id="3" name="Content Placeholder 2"/>
          <p:cNvSpPr>
            <a:spLocks noGrp="1"/>
          </p:cNvSpPr>
          <p:nvPr>
            <p:ph idx="1"/>
          </p:nvPr>
        </p:nvSpPr>
        <p:spPr>
          <a:xfrm>
            <a:off x="741364" y="2101851"/>
            <a:ext cx="8870948" cy="4760913"/>
          </a:xfrm>
        </p:spPr>
        <p:txBody>
          <a:bodyPr/>
          <a:lstStyle/>
          <a:p>
            <a:pPr>
              <a:spcBef>
                <a:spcPts val="600"/>
              </a:spcBef>
              <a:spcAft>
                <a:spcPts val="600"/>
              </a:spcAft>
            </a:pPr>
            <a:r>
              <a:rPr lang="en-US" dirty="0" smtClean="0"/>
              <a:t>Try out your program and see if it works as expected.</a:t>
            </a:r>
          </a:p>
          <a:p>
            <a:pPr>
              <a:spcBef>
                <a:spcPts val="600"/>
              </a:spcBef>
              <a:spcAft>
                <a:spcPts val="600"/>
              </a:spcAft>
            </a:pPr>
            <a:r>
              <a:rPr lang="en-US" dirty="0" smtClean="0"/>
              <a:t>If there are any errors (often called </a:t>
            </a:r>
            <a:r>
              <a:rPr lang="en-US" i="1" dirty="0" smtClean="0"/>
              <a:t>bugs</a:t>
            </a:r>
            <a:r>
              <a:rPr lang="en-US" dirty="0" smtClean="0"/>
              <a:t>), then you should go back and fix them.</a:t>
            </a:r>
          </a:p>
          <a:p>
            <a:pPr>
              <a:spcBef>
                <a:spcPts val="600"/>
              </a:spcBef>
              <a:spcAft>
                <a:spcPts val="600"/>
              </a:spcAft>
            </a:pPr>
            <a:r>
              <a:rPr lang="en-US" dirty="0" smtClean="0"/>
              <a:t>The process of locating and fixing errors is called </a:t>
            </a:r>
            <a:r>
              <a:rPr lang="en-US" i="1" dirty="0" smtClean="0"/>
              <a:t>debugging</a:t>
            </a:r>
            <a:r>
              <a:rPr lang="en-US" dirty="0" smtClean="0"/>
              <a:t> a program.</a:t>
            </a:r>
          </a:p>
          <a:p>
            <a:pPr>
              <a:spcBef>
                <a:spcPts val="600"/>
              </a:spcBef>
              <a:spcAft>
                <a:spcPts val="600"/>
              </a:spcAft>
            </a:pPr>
            <a:r>
              <a:rPr lang="en-US" dirty="0" smtClean="0"/>
              <a:t>During the debugging phase, your goal is to find errors, so you should try everything you can think of that might “break” the program.</a:t>
            </a:r>
          </a:p>
          <a:p>
            <a:pPr>
              <a:spcBef>
                <a:spcPts val="600"/>
              </a:spcBef>
              <a:spcAft>
                <a:spcPts val="600"/>
              </a:spcAft>
            </a:pPr>
            <a:endParaRPr lang="en-US" dirty="0" smtClean="0"/>
          </a:p>
          <a:p>
            <a:pPr>
              <a:spcBef>
                <a:spcPts val="600"/>
              </a:spcBef>
              <a:spcAft>
                <a:spcPts val="600"/>
              </a:spcAft>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 the program</a:t>
            </a:r>
            <a:endParaRPr lang="en-US" dirty="0"/>
          </a:p>
        </p:txBody>
      </p:sp>
      <p:sp>
        <p:nvSpPr>
          <p:cNvPr id="3" name="Content Placeholder 2"/>
          <p:cNvSpPr>
            <a:spLocks noGrp="1"/>
          </p:cNvSpPr>
          <p:nvPr>
            <p:ph idx="1"/>
          </p:nvPr>
        </p:nvSpPr>
        <p:spPr>
          <a:xfrm>
            <a:off x="741364" y="2101851"/>
            <a:ext cx="8870948" cy="4760913"/>
          </a:xfrm>
        </p:spPr>
        <p:txBody>
          <a:bodyPr/>
          <a:lstStyle/>
          <a:p>
            <a:pPr>
              <a:spcBef>
                <a:spcPts val="600"/>
              </a:spcBef>
              <a:spcAft>
                <a:spcPts val="600"/>
              </a:spcAft>
            </a:pPr>
            <a:r>
              <a:rPr lang="en-US" dirty="0" smtClean="0"/>
              <a:t>Continue developing the program in response to the needs of your users.</a:t>
            </a:r>
          </a:p>
          <a:p>
            <a:pPr>
              <a:spcBef>
                <a:spcPts val="600"/>
              </a:spcBef>
              <a:spcAft>
                <a:spcPts val="600"/>
              </a:spcAft>
            </a:pPr>
            <a:r>
              <a:rPr lang="en-US" dirty="0" smtClean="0"/>
              <a:t>Most programs are never really finished, they keep evolving over years of use.</a:t>
            </a:r>
          </a:p>
          <a:p>
            <a:pPr>
              <a:spcBef>
                <a:spcPts val="600"/>
              </a:spcBef>
              <a:spcAft>
                <a:spcPts val="600"/>
              </a:spcAft>
            </a:pPr>
            <a:endParaRPr lang="en-US" dirty="0" smtClean="0"/>
          </a:p>
          <a:p>
            <a:pPr>
              <a:spcBef>
                <a:spcPts val="600"/>
              </a:spcBef>
              <a:spcAft>
                <a:spcPts val="600"/>
              </a:spcAft>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12" y="555626"/>
            <a:ext cx="9220200" cy="1262063"/>
          </a:xfrm>
        </p:spPr>
        <p:txBody>
          <a:bodyPr/>
          <a:lstStyle/>
          <a:p>
            <a:r>
              <a:rPr lang="en-US" dirty="0" smtClean="0"/>
              <a:t>Example Program</a:t>
            </a:r>
            <a:endParaRPr lang="en-US" dirty="0"/>
          </a:p>
        </p:txBody>
      </p:sp>
      <p:sp>
        <p:nvSpPr>
          <p:cNvPr id="3" name="Content Placeholder 2"/>
          <p:cNvSpPr>
            <a:spLocks noGrp="1"/>
          </p:cNvSpPr>
          <p:nvPr>
            <p:ph idx="1"/>
          </p:nvPr>
        </p:nvSpPr>
        <p:spPr>
          <a:xfrm>
            <a:off x="741364" y="2101851"/>
            <a:ext cx="8870948" cy="4760913"/>
          </a:xfrm>
        </p:spPr>
        <p:txBody>
          <a:bodyPr/>
          <a:lstStyle/>
          <a:p>
            <a:r>
              <a:rPr lang="en-US" sz="3600" dirty="0" smtClean="0"/>
              <a:t>Temperature Converter</a:t>
            </a:r>
          </a:p>
          <a:p>
            <a:pPr lvl="1">
              <a:spcBef>
                <a:spcPts val="600"/>
              </a:spcBef>
              <a:spcAft>
                <a:spcPts val="600"/>
              </a:spcAft>
            </a:pPr>
            <a:r>
              <a:rPr lang="en-US" sz="2400" dirty="0" smtClean="0"/>
              <a:t>Susan is spending a year studying in Germany. She has no problems with language, as she is fluent in many languages (including Java). Her problem is that she has a hard time figuring out the temperature in the morning so that she knows how to dress for the day. Susan listens to the weather report each morning, but the temperatures are given is degrees Celsius, and she is used to Fahrenheit.</a:t>
            </a:r>
          </a:p>
          <a:p>
            <a:pPr lvl="1">
              <a:spcBef>
                <a:spcPts val="600"/>
              </a:spcBef>
              <a:spcAft>
                <a:spcPts val="600"/>
              </a:spcAft>
            </a:pPr>
            <a:r>
              <a:rPr lang="en-US" sz="2400" dirty="0" smtClean="0"/>
              <a:t>Fortunately, Susan has an idea to solve the problem. Being a computer science major, she never goes anywhere without her laptop computer, She thinks it might be possible that a computer program could help her out.</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p:txBody>
          <a:bodyPr/>
          <a:lstStyle/>
          <a:p>
            <a:r>
              <a:rPr lang="en-US" dirty="0" smtClean="0"/>
              <a:t>Analyzing the problem</a:t>
            </a:r>
          </a:p>
          <a:p>
            <a:pPr lvl="1"/>
            <a:r>
              <a:rPr lang="en-US" dirty="0" smtClean="0"/>
              <a:t>The problem is pretty clear: the radio announcer givers temperatures in degrees Celsius, but Susan only comprehends temperatures in degrees Fahrenheit.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030786"/>
          </a:xfrm>
        </p:spPr>
        <p:txBody>
          <a:bodyPr/>
          <a:lstStyle/>
          <a:p>
            <a:r>
              <a:rPr lang="en-US" dirty="0" smtClean="0"/>
              <a:t>Determining specification--Input-Process-Output</a:t>
            </a:r>
          </a:p>
          <a:p>
            <a:pPr lvl="1"/>
            <a:r>
              <a:rPr lang="en-US" dirty="0" smtClean="0"/>
              <a:t>What should the input be? </a:t>
            </a:r>
          </a:p>
          <a:p>
            <a:pPr lvl="2"/>
            <a:r>
              <a:rPr lang="en-US" dirty="0" smtClean="0"/>
              <a:t>Could be a receiver to listen to the radio?</a:t>
            </a:r>
          </a:p>
          <a:p>
            <a:pPr lvl="2"/>
            <a:r>
              <a:rPr lang="en-US" dirty="0" smtClean="0"/>
              <a:t>Could read the input from a file?</a:t>
            </a:r>
          </a:p>
          <a:p>
            <a:pPr lvl="2"/>
            <a:r>
              <a:rPr lang="en-US" dirty="0" smtClean="0"/>
              <a:t>She decides that her program will allow her to type in (keyboard) the temperature in degree Celsius.</a:t>
            </a:r>
          </a:p>
          <a:p>
            <a:pPr lvl="1"/>
            <a:r>
              <a:rPr lang="en-US" dirty="0" smtClean="0"/>
              <a:t>What should the output be?</a:t>
            </a:r>
          </a:p>
          <a:p>
            <a:pPr lvl="2"/>
            <a:r>
              <a:rPr lang="en-US" dirty="0" smtClean="0"/>
              <a:t>She decides that the program will display the temperature converted into degrees Fahrenheit.</a:t>
            </a:r>
          </a:p>
          <a:p>
            <a:pPr lvl="1"/>
            <a:r>
              <a:rPr lang="en-US" dirty="0" smtClean="0"/>
              <a:t>What is the exact relationship of the output to the input?</a:t>
            </a:r>
          </a:p>
          <a:p>
            <a:pPr lvl="2"/>
            <a:r>
              <a:rPr lang="en-US" dirty="0" smtClean="0"/>
              <a:t>Susan knows the temperature conversion:</a:t>
            </a:r>
          </a:p>
          <a:p>
            <a:pPr lvl="3"/>
            <a:r>
              <a:rPr lang="en-US" dirty="0" smtClean="0"/>
              <a:t>F = 9/5C + 32</a:t>
            </a:r>
          </a:p>
          <a:p>
            <a:pPr lvl="3"/>
            <a:r>
              <a:rPr lang="en-US" dirty="0" smtClean="0"/>
              <a:t>where F – Fahrenheit degree, C – Celsius degree</a:t>
            </a:r>
            <a:endParaRPr lang="en-US" dirty="0"/>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1026" name="Equation" r:id="rId3" imgW="139680" imgH="43164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030786"/>
          </a:xfrm>
        </p:spPr>
        <p:txBody>
          <a:bodyPr/>
          <a:lstStyle/>
          <a:p>
            <a:r>
              <a:rPr lang="en-US" dirty="0" smtClean="0"/>
              <a:t>Creating a design</a:t>
            </a:r>
          </a:p>
          <a:p>
            <a:pPr lvl="1"/>
            <a:r>
              <a:rPr lang="en-US" dirty="0" smtClean="0"/>
              <a:t>Follow the standard pattern: Input-Process-Output</a:t>
            </a:r>
          </a:p>
          <a:p>
            <a:pPr lvl="1"/>
            <a:r>
              <a:rPr lang="en-US" dirty="0" smtClean="0"/>
              <a:t>Describe in pseudo code</a:t>
            </a:r>
          </a:p>
          <a:p>
            <a:pPr lvl="2"/>
            <a:r>
              <a:rPr lang="en-US" dirty="0" smtClean="0"/>
              <a:t>Structured natural language to describe the algorithm.</a:t>
            </a:r>
          </a:p>
          <a:p>
            <a:pPr lvl="1">
              <a:buNone/>
            </a:pPr>
            <a:endParaRPr lang="en-US" dirty="0" smtClean="0"/>
          </a:p>
          <a:p>
            <a:pPr lvl="2">
              <a:buNone/>
            </a:pPr>
            <a:r>
              <a:rPr lang="en-US" i="1" dirty="0" smtClean="0"/>
              <a:t>Input the temperature in degrees Celsius (call it </a:t>
            </a:r>
            <a:r>
              <a:rPr lang="en-US" i="1" dirty="0" err="1" smtClean="0"/>
              <a:t>celsius</a:t>
            </a:r>
            <a:r>
              <a:rPr lang="en-US" i="1" dirty="0" smtClean="0"/>
              <a:t>)</a:t>
            </a:r>
          </a:p>
          <a:p>
            <a:pPr lvl="2">
              <a:buNone/>
            </a:pPr>
            <a:r>
              <a:rPr lang="en-US" i="1" dirty="0" smtClean="0"/>
              <a:t>Calculate </a:t>
            </a:r>
            <a:r>
              <a:rPr lang="en-US" i="1" dirty="0" err="1" smtClean="0"/>
              <a:t>fahrenheit</a:t>
            </a:r>
            <a:r>
              <a:rPr lang="en-US" i="1" dirty="0" smtClean="0"/>
              <a:t> as (9/5)</a:t>
            </a:r>
            <a:r>
              <a:rPr lang="en-US" i="1" dirty="0" err="1" smtClean="0"/>
              <a:t>celsius</a:t>
            </a:r>
            <a:r>
              <a:rPr lang="en-US" i="1" dirty="0" smtClean="0"/>
              <a:t> + 32</a:t>
            </a:r>
          </a:p>
          <a:p>
            <a:pPr lvl="2">
              <a:buNone/>
            </a:pPr>
            <a:r>
              <a:rPr lang="en-US" i="1" dirty="0" smtClean="0"/>
              <a:t>Output </a:t>
            </a:r>
            <a:r>
              <a:rPr lang="en-US" i="1" dirty="0" err="1" smtClean="0"/>
              <a:t>fahrenheit</a:t>
            </a:r>
            <a:endParaRPr lang="en-US" i="1" dirty="0"/>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2050" name="Equation" r:id="rId3" imgW="139680" imgH="43164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030786"/>
          </a:xfrm>
        </p:spPr>
        <p:txBody>
          <a:bodyPr/>
          <a:lstStyle/>
          <a:p>
            <a:r>
              <a:rPr lang="en-US" dirty="0" smtClean="0"/>
              <a:t>Implement the design</a:t>
            </a:r>
          </a:p>
          <a:p>
            <a:pPr lvl="1"/>
            <a:r>
              <a:rPr lang="en-US" dirty="0" smtClean="0"/>
              <a:t>Transform the design into a Java program</a:t>
            </a:r>
          </a:p>
          <a:p>
            <a:pPr lvl="1">
              <a:buNone/>
            </a:pPr>
            <a:r>
              <a:rPr lang="en-US" sz="2000" i="1" dirty="0" smtClean="0"/>
              <a:t>// Temperature converter from Celsius to Fahrenheit</a:t>
            </a:r>
          </a:p>
          <a:p>
            <a:pPr lvl="1">
              <a:buNone/>
            </a:pPr>
            <a:r>
              <a:rPr lang="en-US" sz="2000" i="1" dirty="0" smtClean="0"/>
              <a:t>Import </a:t>
            </a:r>
            <a:r>
              <a:rPr lang="en-US" sz="2000" i="1" dirty="0" err="1" smtClean="0"/>
              <a:t>java.util</a:t>
            </a:r>
            <a:r>
              <a:rPr lang="en-US" sz="2000" i="1" dirty="0" smtClean="0"/>
              <a:t>.*;</a:t>
            </a:r>
          </a:p>
          <a:p>
            <a:pPr lvl="1">
              <a:buNone/>
            </a:pPr>
            <a:r>
              <a:rPr lang="en-US" sz="2000" i="1" dirty="0" smtClean="0"/>
              <a:t>Public class </a:t>
            </a:r>
            <a:r>
              <a:rPr lang="en-US" sz="2000" i="1" dirty="0" err="1" smtClean="0"/>
              <a:t>TemperatureConverter</a:t>
            </a:r>
            <a:endParaRPr lang="en-US" sz="2000" i="1" dirty="0" smtClean="0"/>
          </a:p>
          <a:p>
            <a:pPr lvl="1">
              <a:buNone/>
            </a:pPr>
            <a:r>
              <a:rPr lang="en-US" sz="2000" i="1" dirty="0" smtClean="0"/>
              <a:t>{</a:t>
            </a:r>
          </a:p>
          <a:p>
            <a:pPr lvl="1">
              <a:buNone/>
            </a:pPr>
            <a:r>
              <a:rPr lang="en-US" sz="2000" i="1" dirty="0" smtClean="0"/>
              <a:t>	public static void main (String[] </a:t>
            </a:r>
            <a:r>
              <a:rPr lang="en-US" sz="2000" i="1" dirty="0" err="1" smtClean="0"/>
              <a:t>args</a:t>
            </a:r>
            <a:r>
              <a:rPr lang="en-US" sz="2000" i="1" dirty="0" smtClean="0"/>
              <a:t>)</a:t>
            </a:r>
          </a:p>
          <a:p>
            <a:pPr lvl="1">
              <a:buNone/>
            </a:pPr>
            <a:r>
              <a:rPr lang="en-US" sz="2000" i="1" dirty="0" smtClean="0"/>
              <a:t>	{</a:t>
            </a:r>
          </a:p>
          <a:p>
            <a:pPr lvl="1">
              <a:buNone/>
            </a:pPr>
            <a:r>
              <a:rPr lang="en-US" sz="2000" i="1" dirty="0" smtClean="0"/>
              <a:t>			</a:t>
            </a:r>
            <a:r>
              <a:rPr lang="en-US" sz="2000" i="1" dirty="0" err="1" smtClean="0"/>
              <a:t>int</a:t>
            </a:r>
            <a:r>
              <a:rPr lang="en-US" sz="2000" i="1" dirty="0" smtClean="0"/>
              <a:t> </a:t>
            </a:r>
            <a:r>
              <a:rPr lang="en-US" sz="2000" i="1" dirty="0" err="1" smtClean="0"/>
              <a:t>celsius</a:t>
            </a:r>
            <a:r>
              <a:rPr lang="en-US" sz="2000" i="1" dirty="0" smtClean="0"/>
              <a:t>;			// variable to be assigned degree Celsius</a:t>
            </a:r>
          </a:p>
          <a:p>
            <a:pPr lvl="1">
              <a:buNone/>
            </a:pPr>
            <a:r>
              <a:rPr lang="en-US" sz="2000" i="1" dirty="0" smtClean="0"/>
              <a:t>			</a:t>
            </a:r>
            <a:r>
              <a:rPr lang="en-US" sz="2000" i="1" dirty="0" err="1" smtClean="0"/>
              <a:t>int</a:t>
            </a:r>
            <a:r>
              <a:rPr lang="en-US" sz="2000" i="1" dirty="0" smtClean="0"/>
              <a:t> </a:t>
            </a:r>
            <a:r>
              <a:rPr lang="en-US" sz="2000" i="1" dirty="0" err="1" smtClean="0"/>
              <a:t>fahrenheit</a:t>
            </a:r>
            <a:r>
              <a:rPr lang="en-US" sz="2000" i="1" dirty="0" smtClean="0"/>
              <a:t>;		// variable to be found degree Fahrenheit</a:t>
            </a:r>
          </a:p>
          <a:p>
            <a:pPr lvl="1">
              <a:buNone/>
            </a:pPr>
            <a:r>
              <a:rPr lang="en-US" sz="2000" i="1" dirty="0" smtClean="0"/>
              <a:t>			Scanner input = new Scanner(</a:t>
            </a:r>
            <a:r>
              <a:rPr lang="en-US" sz="2000" i="1" dirty="0" err="1" smtClean="0"/>
              <a:t>System.in</a:t>
            </a:r>
            <a:r>
              <a:rPr lang="en-US" sz="2000" i="1" dirty="0" smtClean="0"/>
              <a:t>);		// input</a:t>
            </a:r>
          </a:p>
          <a:p>
            <a:pPr lvl="1">
              <a:buNone/>
            </a:pPr>
            <a:r>
              <a:rPr lang="en-US" sz="2000" i="1" dirty="0" smtClean="0"/>
              <a:t>			</a:t>
            </a:r>
            <a:r>
              <a:rPr lang="en-US" sz="2000" i="1" dirty="0" err="1" smtClean="0"/>
              <a:t>System.out.print</a:t>
            </a:r>
            <a:r>
              <a:rPr lang="en-US" sz="2000" i="1" dirty="0" smtClean="0"/>
              <a:t>(“Enter the degree in Celsius:”);  // type in Celsius</a:t>
            </a:r>
          </a:p>
          <a:p>
            <a:pPr lvl="1">
              <a:buNone/>
            </a:pPr>
            <a:r>
              <a:rPr lang="en-US" sz="2000" i="1" dirty="0" smtClean="0"/>
              <a:t>			</a:t>
            </a:r>
            <a:r>
              <a:rPr lang="en-US" sz="2000" i="1" dirty="0" err="1" smtClean="0"/>
              <a:t>celsius</a:t>
            </a:r>
            <a:r>
              <a:rPr lang="en-US" sz="2000" i="1" dirty="0" smtClean="0"/>
              <a:t> = </a:t>
            </a:r>
            <a:r>
              <a:rPr lang="en-US" sz="2000" i="1" dirty="0" err="1" smtClean="0"/>
              <a:t>input.nextInt</a:t>
            </a:r>
            <a:r>
              <a:rPr lang="en-US" sz="2000" i="1" dirty="0" smtClean="0"/>
              <a:t>();					// data format transformation</a:t>
            </a:r>
          </a:p>
          <a:p>
            <a:pPr lvl="1">
              <a:buNone/>
            </a:pPr>
            <a:r>
              <a:rPr lang="en-US" sz="2000" i="1" dirty="0" smtClean="0"/>
              <a:t>			</a:t>
            </a:r>
            <a:r>
              <a:rPr lang="en-US" sz="2000" i="1" dirty="0" err="1" smtClean="0"/>
              <a:t>fahrenheit</a:t>
            </a:r>
            <a:r>
              <a:rPr lang="en-US" sz="2000" i="1" dirty="0" smtClean="0"/>
              <a:t> = 9*</a:t>
            </a:r>
            <a:r>
              <a:rPr lang="en-US" sz="2000" i="1" dirty="0" err="1" smtClean="0"/>
              <a:t>celsius</a:t>
            </a:r>
            <a:r>
              <a:rPr lang="en-US" sz="2000" i="1" dirty="0" smtClean="0"/>
              <a:t>/5 + 32;			// convert to Fahrenheit</a:t>
            </a:r>
          </a:p>
          <a:p>
            <a:pPr lvl="1">
              <a:buNone/>
            </a:pPr>
            <a:r>
              <a:rPr lang="en-US" sz="2000" i="1" dirty="0" smtClean="0"/>
              <a:t>			</a:t>
            </a:r>
            <a:r>
              <a:rPr lang="en-US" sz="2000" i="1" dirty="0" err="1" smtClean="0"/>
              <a:t>System.out.println</a:t>
            </a:r>
            <a:r>
              <a:rPr lang="en-US" sz="2000" i="1" dirty="0" smtClean="0"/>
              <a:t>(“The temperature degree in Fahrenheit is: “ </a:t>
            </a:r>
          </a:p>
          <a:p>
            <a:pPr lvl="1">
              <a:buNone/>
            </a:pPr>
            <a:r>
              <a:rPr lang="en-US" sz="2000" i="1" dirty="0" smtClean="0"/>
              <a:t>								+ </a:t>
            </a:r>
            <a:r>
              <a:rPr lang="en-US" sz="2000" i="1" dirty="0" err="1" smtClean="0"/>
              <a:t>fahrenheit</a:t>
            </a:r>
            <a:r>
              <a:rPr lang="en-US" sz="2000" i="1" dirty="0" smtClean="0"/>
              <a:t> + “F”);  // output</a:t>
            </a:r>
          </a:p>
          <a:p>
            <a:pPr lvl="1">
              <a:buNone/>
            </a:pPr>
            <a:r>
              <a:rPr lang="en-US" sz="2000" i="1" dirty="0" smtClean="0"/>
              <a:t>	}</a:t>
            </a:r>
          </a:p>
          <a:p>
            <a:pPr lvl="1">
              <a:buNone/>
            </a:pPr>
            <a:r>
              <a:rPr lang="en-US" sz="2000" i="1" dirty="0" smtClean="0"/>
              <a:t>}</a:t>
            </a:r>
            <a:endParaRPr lang="en-US" sz="2000" i="1" dirty="0"/>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3074" name="Equation" r:id="rId3" imgW="139680" imgH="4316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183186"/>
          </a:xfrm>
        </p:spPr>
        <p:txBody>
          <a:bodyPr/>
          <a:lstStyle/>
          <a:p>
            <a:r>
              <a:rPr lang="en-US" dirty="0" smtClean="0"/>
              <a:t>Test/Debug the program</a:t>
            </a:r>
          </a:p>
          <a:p>
            <a:pPr lvl="1"/>
            <a:r>
              <a:rPr lang="en-US" dirty="0" smtClean="0"/>
              <a:t>Use different test cases</a:t>
            </a:r>
          </a:p>
          <a:p>
            <a:pPr lvl="1"/>
            <a:r>
              <a:rPr lang="en-US" dirty="0" smtClean="0"/>
              <a:t>Test case 1:</a:t>
            </a:r>
          </a:p>
          <a:p>
            <a:pPr lvl="2"/>
            <a:r>
              <a:rPr lang="en-US" dirty="0" smtClean="0"/>
              <a:t>Run the program and input 0 degree Celsius</a:t>
            </a:r>
          </a:p>
          <a:p>
            <a:pPr lvl="2"/>
            <a:r>
              <a:rPr lang="en-US" dirty="0" smtClean="0"/>
              <a:t>Check to see if the output is 32 degree Fahrenheit</a:t>
            </a:r>
          </a:p>
          <a:p>
            <a:pPr lvl="1"/>
            <a:r>
              <a:rPr lang="en-US" dirty="0" smtClean="0"/>
              <a:t>Test case 2:</a:t>
            </a:r>
          </a:p>
          <a:p>
            <a:pPr lvl="2"/>
            <a:r>
              <a:rPr lang="en-US" dirty="0" smtClean="0"/>
              <a:t>Run the program and input 10 degree Celsius</a:t>
            </a:r>
          </a:p>
          <a:p>
            <a:pPr lvl="2"/>
            <a:r>
              <a:rPr lang="en-US" dirty="0" smtClean="0"/>
              <a:t>Check to see if the output is 50 degree Fahrenheit</a:t>
            </a:r>
          </a:p>
          <a:p>
            <a:pPr lvl="1"/>
            <a:r>
              <a:rPr lang="en-US" dirty="0" smtClean="0"/>
              <a:t>Test case 3:</a:t>
            </a:r>
          </a:p>
          <a:p>
            <a:pPr lvl="2"/>
            <a:r>
              <a:rPr lang="en-US" dirty="0" smtClean="0"/>
              <a:t>Run the program and input -10 degree Celsius</a:t>
            </a:r>
          </a:p>
          <a:p>
            <a:pPr lvl="2"/>
            <a:r>
              <a:rPr lang="en-US" dirty="0" smtClean="0"/>
              <a:t>Check the output to see if it is 14 degree Fahrenheit</a:t>
            </a:r>
            <a:endParaRPr lang="en-US" sz="2000" dirty="0" smtClean="0"/>
          </a:p>
          <a:p>
            <a:pPr lvl="1"/>
            <a:r>
              <a:rPr lang="en-US" dirty="0" smtClean="0"/>
              <a:t>Test case 4</a:t>
            </a:r>
          </a:p>
          <a:p>
            <a:pPr lvl="2"/>
            <a:r>
              <a:rPr lang="en-US" dirty="0" smtClean="0"/>
              <a:t>Run the program and input 36 degree Celsius</a:t>
            </a:r>
          </a:p>
          <a:p>
            <a:pPr lvl="2"/>
            <a:r>
              <a:rPr lang="en-US" dirty="0" smtClean="0"/>
              <a:t>Check to see if the output is 97 degree Fahrenheit</a:t>
            </a:r>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4098" name="Equation" r:id="rId3" imgW="139680" imgH="4316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Data Types</a:t>
            </a:r>
          </a:p>
        </p:txBody>
      </p:sp>
      <p:sp>
        <p:nvSpPr>
          <p:cNvPr id="3" name="Content Placeholder 2"/>
          <p:cNvSpPr>
            <a:spLocks noGrp="1"/>
          </p:cNvSpPr>
          <p:nvPr>
            <p:ph idx="1"/>
          </p:nvPr>
        </p:nvSpPr>
        <p:spPr/>
        <p:txBody>
          <a:bodyPr/>
          <a:lstStyle/>
          <a:p>
            <a:r>
              <a:rPr lang="en-US" sz="2400" dirty="0" smtClean="0"/>
              <a:t>A data type is a set of values together with an associated collection of operators for manipulating those values.</a:t>
            </a:r>
          </a:p>
          <a:p>
            <a:endParaRPr lang="en-US" sz="2400" dirty="0" smtClean="0"/>
          </a:p>
          <a:p>
            <a:r>
              <a:rPr lang="en-US" sz="2400" dirty="0" smtClean="0"/>
              <a:t>There are two categories of data types in Java:</a:t>
            </a:r>
          </a:p>
          <a:p>
            <a:endParaRPr lang="en-US" sz="2400" dirty="0" smtClean="0"/>
          </a:p>
          <a:p>
            <a:pPr lvl="1"/>
            <a:r>
              <a:rPr lang="en-US" sz="2400" dirty="0" smtClean="0"/>
              <a:t>Primitive data types include: </a:t>
            </a:r>
            <a:r>
              <a:rPr lang="en-US" sz="2400" i="1" dirty="0" err="1" smtClean="0"/>
              <a:t>int</a:t>
            </a:r>
            <a:r>
              <a:rPr lang="en-US" sz="2400" i="1" dirty="0" smtClean="0"/>
              <a:t>, char, double, short, long, float, </a:t>
            </a:r>
            <a:r>
              <a:rPr lang="en-US" sz="2400" i="1" dirty="0" err="1" smtClean="0"/>
              <a:t>boolean</a:t>
            </a:r>
            <a:r>
              <a:rPr lang="en-US" sz="2400" i="1" dirty="0" smtClean="0"/>
              <a:t>, </a:t>
            </a:r>
            <a:r>
              <a:rPr lang="en-US" sz="2400" dirty="0" smtClean="0"/>
              <a:t>and</a:t>
            </a:r>
            <a:r>
              <a:rPr lang="en-US" sz="2400" i="1" dirty="0" smtClean="0"/>
              <a:t> byte</a:t>
            </a:r>
          </a:p>
          <a:p>
            <a:pPr lvl="1"/>
            <a:endParaRPr lang="en-US" sz="2400" i="1" dirty="0" smtClean="0"/>
          </a:p>
          <a:p>
            <a:pPr lvl="1"/>
            <a:r>
              <a:rPr lang="en-US" sz="2400" dirty="0" smtClean="0"/>
              <a:t>Class data types: </a:t>
            </a:r>
          </a:p>
          <a:p>
            <a:pPr lvl="2"/>
            <a:r>
              <a:rPr lang="en-US" dirty="0" smtClean="0"/>
              <a:t>Pre-defined classes such as String, Object, Scanner, etc.</a:t>
            </a:r>
          </a:p>
          <a:p>
            <a:pPr lvl="2"/>
            <a:r>
              <a:rPr lang="en-US" dirty="0" smtClean="0"/>
              <a:t>User-defined classes </a:t>
            </a:r>
          </a:p>
          <a:p>
            <a:pPr marL="107950" indent="0" eaLnBrk="1">
              <a:buFont typeface="Wingdings" charset="0"/>
              <a:buNone/>
              <a:defRPr/>
            </a:pPr>
            <a:endParaRPr lang="en-US"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183186"/>
          </a:xfrm>
        </p:spPr>
        <p:txBody>
          <a:bodyPr/>
          <a:lstStyle/>
          <a:p>
            <a:r>
              <a:rPr lang="en-US" dirty="0" smtClean="0"/>
              <a:t>Test/Debug the program</a:t>
            </a:r>
          </a:p>
          <a:p>
            <a:pPr lvl="1"/>
            <a:r>
              <a:rPr lang="en-US" dirty="0" smtClean="0"/>
              <a:t>Use different test cases</a:t>
            </a:r>
          </a:p>
          <a:p>
            <a:pPr lvl="1"/>
            <a:r>
              <a:rPr lang="en-US" dirty="0" smtClean="0"/>
              <a:t>Test case 1:</a:t>
            </a:r>
          </a:p>
          <a:p>
            <a:pPr lvl="2"/>
            <a:r>
              <a:rPr lang="en-US" dirty="0" smtClean="0"/>
              <a:t>Run the program and input 0 degree Celsius</a:t>
            </a:r>
          </a:p>
          <a:p>
            <a:pPr lvl="2"/>
            <a:r>
              <a:rPr lang="en-US" dirty="0" smtClean="0"/>
              <a:t>Check to see if the output is 32 degree Fahrenheit</a:t>
            </a:r>
          </a:p>
          <a:p>
            <a:pPr lvl="1"/>
            <a:r>
              <a:rPr lang="en-US" dirty="0" smtClean="0"/>
              <a:t>Test case 2:</a:t>
            </a:r>
          </a:p>
          <a:p>
            <a:pPr lvl="2"/>
            <a:r>
              <a:rPr lang="en-US" dirty="0" smtClean="0"/>
              <a:t>Run the program and input 10 degree Celsius</a:t>
            </a:r>
          </a:p>
          <a:p>
            <a:pPr lvl="2"/>
            <a:r>
              <a:rPr lang="en-US" dirty="0" smtClean="0"/>
              <a:t>Check to see if the output is 50 degree Fahrenheit</a:t>
            </a:r>
          </a:p>
          <a:p>
            <a:pPr lvl="1"/>
            <a:r>
              <a:rPr lang="en-US" dirty="0" smtClean="0"/>
              <a:t>Test case 3:</a:t>
            </a:r>
          </a:p>
          <a:p>
            <a:pPr lvl="2"/>
            <a:r>
              <a:rPr lang="en-US" dirty="0" smtClean="0"/>
              <a:t>Run the program and input -10 degree Celsius</a:t>
            </a:r>
          </a:p>
          <a:p>
            <a:pPr lvl="2"/>
            <a:r>
              <a:rPr lang="en-US" dirty="0" smtClean="0"/>
              <a:t>Check the output to see if it is 14 degree Fahrenheit</a:t>
            </a:r>
            <a:endParaRPr lang="en-US" sz="2000" dirty="0" smtClean="0"/>
          </a:p>
          <a:p>
            <a:pPr lvl="1"/>
            <a:r>
              <a:rPr lang="en-US" dirty="0" smtClean="0"/>
              <a:t>Test case 4</a:t>
            </a:r>
          </a:p>
          <a:p>
            <a:pPr lvl="2"/>
            <a:r>
              <a:rPr lang="en-US" dirty="0" smtClean="0"/>
              <a:t>Run the program and input 36 degree Celsius</a:t>
            </a:r>
          </a:p>
          <a:p>
            <a:pPr lvl="2"/>
            <a:r>
              <a:rPr lang="en-US" dirty="0" smtClean="0"/>
              <a:t>Check to see if the output is 97 degree Fahrenheit</a:t>
            </a:r>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5122" name="Equation" r:id="rId3" imgW="139680" imgH="43164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Converter</a:t>
            </a:r>
            <a:endParaRPr lang="en-US" dirty="0"/>
          </a:p>
        </p:txBody>
      </p:sp>
      <p:sp>
        <p:nvSpPr>
          <p:cNvPr id="3" name="Content Placeholder 2"/>
          <p:cNvSpPr>
            <a:spLocks noGrp="1"/>
          </p:cNvSpPr>
          <p:nvPr>
            <p:ph idx="1"/>
          </p:nvPr>
        </p:nvSpPr>
        <p:spPr>
          <a:xfrm>
            <a:off x="544511" y="2101851"/>
            <a:ext cx="9296401" cy="5183186"/>
          </a:xfrm>
        </p:spPr>
        <p:txBody>
          <a:bodyPr/>
          <a:lstStyle/>
          <a:p>
            <a:r>
              <a:rPr lang="en-US" dirty="0" smtClean="0"/>
              <a:t>Maintain the program</a:t>
            </a:r>
          </a:p>
          <a:p>
            <a:pPr lvl="1"/>
            <a:r>
              <a:rPr lang="en-US" dirty="0" smtClean="0"/>
              <a:t>Two important tasks for the maintenance</a:t>
            </a:r>
          </a:p>
          <a:p>
            <a:pPr lvl="1"/>
            <a:r>
              <a:rPr lang="en-US" dirty="0" smtClean="0"/>
              <a:t>Fix the bugs if any</a:t>
            </a:r>
          </a:p>
          <a:p>
            <a:pPr lvl="2"/>
            <a:r>
              <a:rPr lang="en-US" dirty="0" smtClean="0"/>
              <a:t>If any test case produces output different from the expected output, error(s) must exist. Review and/or trace the program to locate the problem and fix it.</a:t>
            </a:r>
          </a:p>
          <a:p>
            <a:pPr lvl="1"/>
            <a:r>
              <a:rPr lang="en-US" dirty="0" smtClean="0"/>
              <a:t>Evolve the programs</a:t>
            </a:r>
          </a:p>
          <a:p>
            <a:pPr lvl="2"/>
            <a:r>
              <a:rPr lang="en-US" dirty="0" smtClean="0"/>
              <a:t>Currently the program can only convert temperatures in whole number degrees</a:t>
            </a:r>
          </a:p>
          <a:p>
            <a:pPr lvl="2"/>
            <a:r>
              <a:rPr lang="en-US" dirty="0" smtClean="0"/>
              <a:t>The program can be evolved to convert not only whole number degrees but also decimal degrees like 36.5 degree Celsius.</a:t>
            </a:r>
          </a:p>
        </p:txBody>
      </p:sp>
      <p:graphicFrame>
        <p:nvGraphicFramePr>
          <p:cNvPr id="4" name="Object 3"/>
          <p:cNvGraphicFramePr>
            <a:graphicFrameLocks noChangeAspect="1"/>
          </p:cNvGraphicFramePr>
          <p:nvPr/>
        </p:nvGraphicFramePr>
        <p:xfrm>
          <a:off x="4968875" y="3563938"/>
          <a:ext cx="139700" cy="431800"/>
        </p:xfrm>
        <a:graphic>
          <a:graphicData uri="http://schemas.openxmlformats.org/presentationml/2006/ole">
            <p:oleObj spid="_x0000_s6146" name="Equation" r:id="rId3" imgW="139680" imgH="43164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Taxes</a:t>
            </a:r>
            <a:endParaRPr lang="en-US" dirty="0"/>
          </a:p>
        </p:txBody>
      </p:sp>
      <p:sp>
        <p:nvSpPr>
          <p:cNvPr id="3" name="Content Placeholder 2"/>
          <p:cNvSpPr>
            <a:spLocks noGrp="1"/>
          </p:cNvSpPr>
          <p:nvPr>
            <p:ph idx="1"/>
          </p:nvPr>
        </p:nvSpPr>
        <p:spPr>
          <a:xfrm>
            <a:off x="741363" y="1951037"/>
            <a:ext cx="8605837" cy="5181601"/>
          </a:xfrm>
        </p:spPr>
        <p:txBody>
          <a:bodyPr/>
          <a:lstStyle/>
          <a:p>
            <a:pPr>
              <a:buFont typeface="Arial" pitchFamily="34" charset="0"/>
              <a:buChar char="•"/>
            </a:pPr>
            <a:r>
              <a:rPr lang="en-US" sz="2800" b="1" dirty="0" smtClean="0"/>
              <a:t>Problem Description</a:t>
            </a:r>
          </a:p>
          <a:p>
            <a:pPr lvl="1">
              <a:buFont typeface="Arial" pitchFamily="34" charset="0"/>
              <a:buChar char="•"/>
            </a:pPr>
            <a:r>
              <a:rPr lang="en-US" sz="2400" dirty="0" smtClean="0"/>
              <a:t>Write a program that calculates the Minnesota state income tax according to the following rules:</a:t>
            </a:r>
          </a:p>
          <a:p>
            <a:pPr lvl="1"/>
            <a:r>
              <a:rPr lang="en-US" sz="2400" dirty="0" smtClean="0"/>
              <a:t>			</a:t>
            </a:r>
            <a:r>
              <a:rPr lang="en-US" sz="2400" b="1" dirty="0" smtClean="0"/>
              <a:t>Income</a:t>
            </a:r>
            <a:r>
              <a:rPr lang="en-US" sz="2400" dirty="0" smtClean="0"/>
              <a:t>					</a:t>
            </a:r>
            <a:r>
              <a:rPr lang="en-US" sz="2400" b="1" dirty="0" smtClean="0"/>
              <a:t>Tax Rate</a:t>
            </a:r>
          </a:p>
          <a:p>
            <a:pPr lvl="1"/>
            <a:r>
              <a:rPr lang="en-US" sz="2400" dirty="0" smtClean="0"/>
              <a:t>			</a:t>
            </a:r>
            <a:r>
              <a:rPr lang="en-US" sz="2000" dirty="0" smtClean="0"/>
              <a:t>$0 - $19,440				5.35%</a:t>
            </a:r>
          </a:p>
          <a:p>
            <a:pPr lvl="1"/>
            <a:r>
              <a:rPr lang="en-US" sz="2000" dirty="0" smtClean="0"/>
              <a:t>			$19,441 - $63,860			7.05%</a:t>
            </a:r>
          </a:p>
          <a:p>
            <a:pPr lvl="1"/>
            <a:r>
              <a:rPr lang="en-US" sz="2000" dirty="0" smtClean="0"/>
              <a:t>			over $63,860				7.85%</a:t>
            </a:r>
          </a:p>
          <a:p>
            <a:pPr lvl="1"/>
            <a:r>
              <a:rPr lang="en-US" sz="2400" dirty="0" smtClean="0"/>
              <a:t>	All data are type double.</a:t>
            </a:r>
          </a:p>
          <a:p>
            <a:pPr>
              <a:spcBef>
                <a:spcPts val="600"/>
              </a:spcBef>
              <a:buFont typeface="Arial" pitchFamily="34" charset="0"/>
              <a:buChar char="•"/>
            </a:pPr>
            <a:r>
              <a:rPr lang="en-US" sz="2800" b="1" dirty="0" smtClean="0"/>
              <a:t>Problem Analysis</a:t>
            </a:r>
          </a:p>
          <a:p>
            <a:pPr lvl="1">
              <a:buFont typeface="Arial" pitchFamily="34" charset="0"/>
              <a:buChar char="•"/>
            </a:pPr>
            <a:r>
              <a:rPr lang="en-US" sz="2400" dirty="0" smtClean="0"/>
              <a:t>Assume income is x</a:t>
            </a:r>
          </a:p>
          <a:p>
            <a:pPr lvl="1">
              <a:buFont typeface="Arial" pitchFamily="34" charset="0"/>
              <a:buChar char="•"/>
            </a:pPr>
            <a:r>
              <a:rPr lang="en-US" sz="2400" dirty="0" smtClean="0"/>
              <a:t>If x in [0, 19440], </a:t>
            </a:r>
            <a:r>
              <a:rPr lang="en-US" sz="2000" dirty="0" smtClean="0"/>
              <a:t>tax = x × 5.35%</a:t>
            </a:r>
            <a:endParaRPr lang="en-US" sz="2400" dirty="0" smtClean="0"/>
          </a:p>
          <a:p>
            <a:pPr lvl="1">
              <a:buFont typeface="Arial" pitchFamily="34" charset="0"/>
              <a:buChar char="•"/>
            </a:pPr>
            <a:r>
              <a:rPr lang="en-US" sz="2400" dirty="0" smtClean="0"/>
              <a:t>If x in (19440, 63680], </a:t>
            </a:r>
          </a:p>
          <a:p>
            <a:pPr lvl="1"/>
            <a:r>
              <a:rPr lang="en-US" sz="2000" dirty="0" smtClean="0"/>
              <a:t>		tax = 19440×5.35%  + (x-19440)×7.05%</a:t>
            </a:r>
          </a:p>
          <a:p>
            <a:pPr lvl="1">
              <a:buFont typeface="Arial" pitchFamily="34" charset="0"/>
              <a:buChar char="•"/>
            </a:pPr>
            <a:r>
              <a:rPr lang="en-US" sz="2400" dirty="0" smtClean="0"/>
              <a:t>If x &gt; 63680, </a:t>
            </a:r>
          </a:p>
          <a:p>
            <a:pPr lvl="1"/>
            <a:r>
              <a:rPr lang="en-US" sz="2400" dirty="0" smtClean="0"/>
              <a:t>		</a:t>
            </a:r>
            <a:r>
              <a:rPr lang="en-US" sz="2000" dirty="0" smtClean="0"/>
              <a:t>tax = 19440×5.35%  + (63680-19440)×7.05% + (x-63680)×7.85%</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Taxes</a:t>
            </a:r>
            <a:endParaRPr lang="en-US" dirty="0"/>
          </a:p>
        </p:txBody>
      </p:sp>
      <p:sp>
        <p:nvSpPr>
          <p:cNvPr id="3" name="Content Placeholder 2"/>
          <p:cNvSpPr>
            <a:spLocks noGrp="1"/>
          </p:cNvSpPr>
          <p:nvPr>
            <p:ph idx="1"/>
          </p:nvPr>
        </p:nvSpPr>
        <p:spPr>
          <a:xfrm>
            <a:off x="468313" y="2027238"/>
            <a:ext cx="9612312" cy="5105400"/>
          </a:xfrm>
        </p:spPr>
        <p:txBody>
          <a:bodyPr/>
          <a:lstStyle/>
          <a:p>
            <a:pPr>
              <a:buFont typeface="Arial" pitchFamily="34" charset="0"/>
              <a:buChar char="•"/>
            </a:pPr>
            <a:r>
              <a:rPr lang="en-US" sz="2800" b="1" dirty="0" smtClean="0"/>
              <a:t>Program Specification</a:t>
            </a:r>
          </a:p>
          <a:p>
            <a:pPr lvl="1">
              <a:buFont typeface="Arial" pitchFamily="34" charset="0"/>
              <a:buChar char="•"/>
            </a:pPr>
            <a:r>
              <a:rPr lang="en-US" sz="2400" dirty="0" smtClean="0"/>
              <a:t>Input:		income</a:t>
            </a:r>
          </a:p>
          <a:p>
            <a:pPr lvl="1">
              <a:buFont typeface="Arial" pitchFamily="34" charset="0"/>
              <a:buChar char="•"/>
            </a:pPr>
            <a:r>
              <a:rPr lang="en-US" sz="2400" dirty="0" smtClean="0"/>
              <a:t>Process: 	calculate tax</a:t>
            </a:r>
          </a:p>
          <a:p>
            <a:pPr lvl="1">
              <a:buFont typeface="Arial" pitchFamily="34" charset="0"/>
              <a:buChar char="•"/>
            </a:pPr>
            <a:r>
              <a:rPr lang="en-US" sz="2400" dirty="0" smtClean="0"/>
              <a:t>Output: 	print the tax</a:t>
            </a:r>
          </a:p>
          <a:p>
            <a:pPr>
              <a:buFont typeface="Arial" pitchFamily="34" charset="0"/>
              <a:buChar char="•"/>
            </a:pPr>
            <a:r>
              <a:rPr lang="en-US" sz="2800" b="1" dirty="0" smtClean="0"/>
              <a:t>Program Design</a:t>
            </a:r>
            <a:endParaRPr lang="en-US" sz="2400" dirty="0" smtClean="0"/>
          </a:p>
          <a:p>
            <a:pPr lvl="1">
              <a:buFont typeface="Arial" pitchFamily="34" charset="0"/>
              <a:buChar char="•"/>
            </a:pPr>
            <a:r>
              <a:rPr lang="en-US" sz="2400" dirty="0" smtClean="0"/>
              <a:t>Read the income from a Scanner</a:t>
            </a:r>
          </a:p>
          <a:p>
            <a:pPr lvl="1">
              <a:buFont typeface="Arial" pitchFamily="34" charset="0"/>
              <a:buChar char="•"/>
            </a:pPr>
            <a:r>
              <a:rPr lang="en-US" sz="2400" dirty="0" smtClean="0"/>
              <a:t>If (income&gt;0 &amp;&amp; income &lt;= 19440)</a:t>
            </a:r>
          </a:p>
          <a:p>
            <a:pPr lvl="2"/>
            <a:r>
              <a:rPr lang="en-US" sz="2000" dirty="0" smtClean="0"/>
              <a:t>tax </a:t>
            </a:r>
            <a:r>
              <a:rPr lang="en-US" sz="2000" dirty="0" smtClean="0">
                <a:sym typeface="Wingdings" pitchFamily="2" charset="2"/>
              </a:rPr>
              <a:t> income * </a:t>
            </a:r>
            <a:r>
              <a:rPr lang="en-US" sz="2000" dirty="0" smtClean="0"/>
              <a:t>5.35/100;</a:t>
            </a:r>
          </a:p>
          <a:p>
            <a:pPr lvl="1">
              <a:buFont typeface="Arial" pitchFamily="34" charset="0"/>
              <a:buChar char="•"/>
            </a:pPr>
            <a:r>
              <a:rPr lang="en-US" sz="2400" dirty="0" smtClean="0"/>
              <a:t>Else if (income&gt;19440 &amp;&amp; income &lt;=63860)</a:t>
            </a:r>
          </a:p>
          <a:p>
            <a:pPr lvl="2"/>
            <a:r>
              <a:rPr lang="en-US" sz="2000" dirty="0" smtClean="0"/>
              <a:t>Tax </a:t>
            </a:r>
            <a:r>
              <a:rPr lang="en-US" sz="2000" dirty="0" smtClean="0">
                <a:sym typeface="Wingdings" pitchFamily="2" charset="2"/>
              </a:rPr>
              <a:t></a:t>
            </a:r>
            <a:r>
              <a:rPr lang="en-US" sz="2000" dirty="0" smtClean="0"/>
              <a:t> 19440*5.35/100  + (income-19440)*7.05/100</a:t>
            </a:r>
          </a:p>
          <a:p>
            <a:pPr lvl="1">
              <a:buFont typeface="Arial" pitchFamily="34" charset="0"/>
              <a:buChar char="•"/>
            </a:pPr>
            <a:r>
              <a:rPr lang="en-US" sz="2400" dirty="0" smtClean="0"/>
              <a:t>Else if (income &gt; 63680)</a:t>
            </a:r>
          </a:p>
          <a:p>
            <a:pPr lvl="2"/>
            <a:r>
              <a:rPr lang="en-US" sz="2000" dirty="0" smtClean="0"/>
              <a:t>Tax </a:t>
            </a:r>
            <a:r>
              <a:rPr lang="en-US" sz="2000" dirty="0" smtClean="0">
                <a:sym typeface="Wingdings" pitchFamily="2" charset="2"/>
              </a:rPr>
              <a:t></a:t>
            </a:r>
            <a:r>
              <a:rPr lang="en-US" sz="2000" dirty="0" smtClean="0"/>
              <a:t>19440*5.35/100+(63680-19440)*7.05/100+(income-63680)×7.85/100</a:t>
            </a:r>
          </a:p>
          <a:p>
            <a:pPr lvl="1">
              <a:buFont typeface="Arial" pitchFamily="34" charset="0"/>
              <a:buChar char="•"/>
            </a:pPr>
            <a:r>
              <a:rPr lang="en-US" sz="2400" dirty="0" smtClean="0"/>
              <a:t>Else </a:t>
            </a:r>
            <a:r>
              <a:rPr lang="en-US" sz="2000" dirty="0" smtClean="0"/>
              <a:t>tax </a:t>
            </a:r>
            <a:r>
              <a:rPr lang="en-US" sz="2000" dirty="0" smtClean="0">
                <a:sym typeface="Wingdings" pitchFamily="2" charset="2"/>
              </a:rPr>
              <a:t> 0</a:t>
            </a:r>
          </a:p>
          <a:p>
            <a:pPr lvl="1">
              <a:buFont typeface="Arial" pitchFamily="34" charset="0"/>
              <a:buChar char="•"/>
            </a:pPr>
            <a:r>
              <a:rPr lang="en-US" sz="2400" dirty="0" smtClean="0">
                <a:sym typeface="Wingdings" pitchFamily="2" charset="2"/>
              </a:rPr>
              <a:t>Round </a:t>
            </a:r>
            <a:r>
              <a:rPr lang="en-US" sz="2000" dirty="0" smtClean="0">
                <a:sym typeface="Wingdings" pitchFamily="2" charset="2"/>
              </a:rPr>
              <a:t>tax </a:t>
            </a:r>
            <a:r>
              <a:rPr lang="en-US" sz="2400" dirty="0" smtClean="0">
                <a:sym typeface="Wingdings" pitchFamily="2" charset="2"/>
              </a:rPr>
              <a:t>to two decimals</a:t>
            </a:r>
          </a:p>
          <a:p>
            <a:pPr lvl="1">
              <a:buFont typeface="Arial" pitchFamily="34" charset="0"/>
              <a:buChar char="•"/>
            </a:pPr>
            <a:r>
              <a:rPr lang="en-US" sz="2400" dirty="0" smtClean="0">
                <a:sym typeface="Wingdings" pitchFamily="2" charset="2"/>
              </a:rPr>
              <a:t>Print </a:t>
            </a:r>
            <a:r>
              <a:rPr lang="en-US" sz="2000" dirty="0" smtClean="0">
                <a:sym typeface="Wingdings" pitchFamily="2" charset="2"/>
              </a:rPr>
              <a:t>tax</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Taxes</a:t>
            </a:r>
            <a:endParaRPr lang="en-US" dirty="0"/>
          </a:p>
        </p:txBody>
      </p:sp>
      <p:sp>
        <p:nvSpPr>
          <p:cNvPr id="3" name="Content Placeholder 2"/>
          <p:cNvSpPr>
            <a:spLocks noGrp="1"/>
          </p:cNvSpPr>
          <p:nvPr>
            <p:ph idx="1"/>
          </p:nvPr>
        </p:nvSpPr>
        <p:spPr>
          <a:xfrm>
            <a:off x="468313" y="2027238"/>
            <a:ext cx="9612312" cy="5105400"/>
          </a:xfrm>
        </p:spPr>
        <p:txBody>
          <a:bodyPr/>
          <a:lstStyle/>
          <a:p>
            <a:pPr>
              <a:buFont typeface="Arial" pitchFamily="34" charset="0"/>
              <a:buChar char="•"/>
            </a:pPr>
            <a:r>
              <a:rPr lang="en-US" sz="2800" b="1" dirty="0" smtClean="0"/>
              <a:t>Program </a:t>
            </a:r>
            <a:r>
              <a:rPr lang="en-US" sz="2800" b="1" dirty="0" smtClean="0"/>
              <a:t>Implementation</a:t>
            </a:r>
            <a:endParaRPr lang="en-US" sz="2800" b="1" dirty="0" smtClean="0"/>
          </a:p>
          <a:p>
            <a:pPr>
              <a:buFont typeface="Arial" pitchFamily="34" charset="0"/>
              <a:buChar char="•"/>
            </a:pPr>
            <a:endParaRPr lang="en-US" sz="2800" b="1" dirty="0" smtClean="0"/>
          </a:p>
          <a:p>
            <a:pPr lvl="1">
              <a:buFont typeface="Arial" pitchFamily="34" charset="0"/>
              <a:buChar char="•"/>
            </a:pPr>
            <a:r>
              <a:rPr lang="en-US" sz="2400" b="1" dirty="0" smtClean="0"/>
              <a:t>Pair-programming: in-class project</a:t>
            </a:r>
            <a:endParaRPr lang="en-US" sz="2400" b="1" dirty="0" smtClean="0"/>
          </a:p>
          <a:p>
            <a:pPr>
              <a:buFont typeface="Arial" pitchFamily="34" charset="0"/>
              <a:buChar char="•"/>
            </a:pPr>
            <a:endParaRPr lang="en-US" sz="2800" b="1" dirty="0" smtClean="0"/>
          </a:p>
          <a:p>
            <a:pPr>
              <a:buFont typeface="Arial" pitchFamily="34" charset="0"/>
              <a:buChar char="•"/>
            </a:pPr>
            <a:endParaRPr lang="en-US" sz="2800" b="1" dirty="0" smtClean="0"/>
          </a:p>
          <a:p>
            <a:pPr>
              <a:buFont typeface="Arial" pitchFamily="34" charset="0"/>
              <a:buChar char="•"/>
            </a:pPr>
            <a:endParaRPr lang="en-US" sz="2800" b="1" dirty="0" smtClean="0"/>
          </a:p>
          <a:p>
            <a:pPr>
              <a:buFont typeface="Arial" pitchFamily="34" charset="0"/>
              <a:buChar char="•"/>
            </a:pPr>
            <a:r>
              <a:rPr lang="en-US" sz="2800" b="1" dirty="0" smtClean="0"/>
              <a:t>Program Evolution</a:t>
            </a:r>
            <a:endParaRPr lang="en-US" sz="24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Prisoner’s Dilemma</a:t>
            </a:r>
            <a:endParaRPr lang="en-US" dirty="0"/>
          </a:p>
        </p:txBody>
      </p:sp>
      <p:sp>
        <p:nvSpPr>
          <p:cNvPr id="3" name="Content Placeholder 2"/>
          <p:cNvSpPr>
            <a:spLocks noGrp="1"/>
          </p:cNvSpPr>
          <p:nvPr>
            <p:ph idx="1"/>
          </p:nvPr>
        </p:nvSpPr>
        <p:spPr>
          <a:xfrm>
            <a:off x="741363" y="1951037"/>
            <a:ext cx="8605837" cy="5181601"/>
          </a:xfrm>
        </p:spPr>
        <p:txBody>
          <a:bodyPr/>
          <a:lstStyle/>
          <a:p>
            <a:pPr>
              <a:buFont typeface="Arial" pitchFamily="34" charset="0"/>
              <a:buChar char="•"/>
            </a:pPr>
            <a:r>
              <a:rPr lang="en-US" sz="2800" b="1" dirty="0" smtClean="0"/>
              <a:t>Problem Description</a:t>
            </a:r>
          </a:p>
          <a:p>
            <a:pPr lvl="1">
              <a:spcAft>
                <a:spcPts val="600"/>
              </a:spcAft>
              <a:buFont typeface="Arial" pitchFamily="34" charset="0"/>
              <a:buChar char="•"/>
            </a:pPr>
            <a:r>
              <a:rPr lang="en-US" sz="2400" dirty="0" smtClean="0"/>
              <a:t>The following is a variation of the Prisoner’s Dilemma, a famous logic puzzle. Two rather inept crooks, Bozo and Bongo, have been arrested. The district attorney presents their option:</a:t>
            </a:r>
          </a:p>
          <a:p>
            <a:pPr lvl="2">
              <a:spcAft>
                <a:spcPts val="600"/>
              </a:spcAft>
              <a:buFont typeface="Arial" pitchFamily="34" charset="0"/>
              <a:buChar char="•"/>
            </a:pPr>
            <a:r>
              <a:rPr lang="en-US" sz="2000" dirty="0" smtClean="0"/>
              <a:t>If one but not the other confesses, the one who confesses will go free but the other will get 10 years in prison.</a:t>
            </a:r>
          </a:p>
          <a:p>
            <a:pPr lvl="2">
              <a:spcAft>
                <a:spcPts val="600"/>
              </a:spcAft>
              <a:buFont typeface="Arial" pitchFamily="34" charset="0"/>
              <a:buChar char="•"/>
            </a:pPr>
            <a:r>
              <a:rPr lang="en-US" sz="2000" dirty="0" smtClean="0"/>
              <a:t>If neither confesses, then they will both get a one-year term </a:t>
            </a:r>
            <a:r>
              <a:rPr lang="en-US" sz="2000" smtClean="0"/>
              <a:t>for petty </a:t>
            </a:r>
            <a:r>
              <a:rPr lang="en-US" sz="2000" dirty="0" smtClean="0"/>
              <a:t>theft.</a:t>
            </a:r>
          </a:p>
          <a:p>
            <a:pPr lvl="2">
              <a:spcAft>
                <a:spcPts val="600"/>
              </a:spcAft>
              <a:buFont typeface="Arial" pitchFamily="34" charset="0"/>
              <a:buChar char="•"/>
            </a:pPr>
            <a:r>
              <a:rPr lang="en-US" sz="2000" dirty="0" smtClean="0"/>
              <a:t>If both confess, they will each get a five-year term.</a:t>
            </a:r>
          </a:p>
          <a:p>
            <a:pPr lvl="1">
              <a:spcAft>
                <a:spcPts val="600"/>
              </a:spcAft>
              <a:buFont typeface="Arial" pitchFamily="34" charset="0"/>
              <a:buChar char="•"/>
            </a:pPr>
            <a:r>
              <a:rPr lang="en-US" sz="2400" dirty="0" smtClean="0"/>
              <a:t>Each crook must separately and independently report his decision to the district attorney.</a:t>
            </a:r>
          </a:p>
          <a:p>
            <a:pPr lvl="1">
              <a:spcAft>
                <a:spcPts val="600"/>
              </a:spcAft>
              <a:buFont typeface="Arial" pitchFamily="34" charset="0"/>
              <a:buChar char="•"/>
            </a:pPr>
            <a:r>
              <a:rPr lang="en-US" sz="2400" dirty="0" smtClean="0"/>
              <a:t>Write a program that accepts the decisions of prisoners Bozo and Bongo and report the result.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Prisoner’s Dilemma</a:t>
            </a:r>
            <a:endParaRPr lang="en-US" dirty="0"/>
          </a:p>
        </p:txBody>
      </p:sp>
      <p:sp>
        <p:nvSpPr>
          <p:cNvPr id="3" name="Content Placeholder 2"/>
          <p:cNvSpPr>
            <a:spLocks noGrp="1"/>
          </p:cNvSpPr>
          <p:nvPr>
            <p:ph idx="1"/>
          </p:nvPr>
        </p:nvSpPr>
        <p:spPr>
          <a:xfrm>
            <a:off x="741363" y="1951037"/>
            <a:ext cx="9023349" cy="5181601"/>
          </a:xfrm>
        </p:spPr>
        <p:txBody>
          <a:bodyPr/>
          <a:lstStyle/>
          <a:p>
            <a:pPr>
              <a:spcBef>
                <a:spcPts val="0"/>
              </a:spcBef>
              <a:spcAft>
                <a:spcPts val="400"/>
              </a:spcAft>
              <a:buFont typeface="Arial" pitchFamily="34" charset="0"/>
              <a:buChar char="•"/>
            </a:pPr>
            <a:r>
              <a:rPr lang="en-US" sz="2800" b="1" dirty="0" smtClean="0"/>
              <a:t>Problem Analysis</a:t>
            </a:r>
          </a:p>
          <a:p>
            <a:pPr lvl="1">
              <a:spcBef>
                <a:spcPts val="0"/>
              </a:spcBef>
              <a:spcAft>
                <a:spcPts val="400"/>
              </a:spcAft>
              <a:buFont typeface="Arial" pitchFamily="34" charset="0"/>
              <a:buChar char="•"/>
            </a:pPr>
            <a:r>
              <a:rPr lang="en-US" sz="2400" dirty="0" smtClean="0"/>
              <a:t>The problem is straightforward. Assume each prisoner either confesses or not.</a:t>
            </a:r>
          </a:p>
          <a:p>
            <a:pPr lvl="1">
              <a:spcBef>
                <a:spcPts val="0"/>
              </a:spcBef>
              <a:spcAft>
                <a:spcPts val="400"/>
              </a:spcAft>
              <a:buFont typeface="Arial" pitchFamily="34" charset="0"/>
              <a:buChar char="•"/>
            </a:pPr>
            <a:r>
              <a:rPr lang="en-US" sz="2400" dirty="0" smtClean="0"/>
              <a:t>If both confesses, report that each gets 5 years.</a:t>
            </a:r>
          </a:p>
          <a:p>
            <a:pPr lvl="1">
              <a:spcBef>
                <a:spcPts val="0"/>
              </a:spcBef>
              <a:spcAft>
                <a:spcPts val="400"/>
              </a:spcAft>
              <a:buFont typeface="Arial" pitchFamily="34" charset="0"/>
              <a:buChar char="•"/>
            </a:pPr>
            <a:r>
              <a:rPr lang="en-US" sz="2400" dirty="0" smtClean="0"/>
              <a:t>If the first confesses but the second doesn’t, report that the first gets free, and the second gets 10 years.</a:t>
            </a:r>
          </a:p>
          <a:p>
            <a:pPr lvl="1">
              <a:spcBef>
                <a:spcPts val="0"/>
              </a:spcBef>
              <a:spcAft>
                <a:spcPts val="400"/>
              </a:spcAft>
              <a:buFont typeface="Arial" pitchFamily="34" charset="0"/>
              <a:buChar char="•"/>
            </a:pPr>
            <a:r>
              <a:rPr lang="en-US" sz="2400" dirty="0" smtClean="0"/>
              <a:t>If the first doesn’t confess, but the second does, report that the first gets 10 years, and the second gets free.</a:t>
            </a:r>
          </a:p>
          <a:p>
            <a:pPr lvl="1">
              <a:spcBef>
                <a:spcPts val="0"/>
              </a:spcBef>
              <a:spcAft>
                <a:spcPts val="400"/>
              </a:spcAft>
              <a:buFont typeface="Arial" pitchFamily="34" charset="0"/>
              <a:buChar char="•"/>
            </a:pPr>
            <a:r>
              <a:rPr lang="en-US" sz="2400" dirty="0" smtClean="0"/>
              <a:t>If neither confess, report that each gets 1 year.</a:t>
            </a:r>
          </a:p>
          <a:p>
            <a:pPr>
              <a:spcBef>
                <a:spcPts val="0"/>
              </a:spcBef>
              <a:spcAft>
                <a:spcPts val="400"/>
              </a:spcAft>
              <a:buFont typeface="Arial" pitchFamily="34" charset="0"/>
              <a:buChar char="•"/>
            </a:pPr>
            <a:r>
              <a:rPr lang="en-US" sz="2800" b="1" dirty="0" smtClean="0"/>
              <a:t>Program Specification</a:t>
            </a:r>
          </a:p>
          <a:p>
            <a:pPr lvl="1">
              <a:spcBef>
                <a:spcPts val="0"/>
              </a:spcBef>
              <a:spcAft>
                <a:spcPts val="400"/>
              </a:spcAft>
              <a:buFont typeface="Arial" pitchFamily="34" charset="0"/>
              <a:buChar char="•"/>
            </a:pPr>
            <a:r>
              <a:rPr lang="en-US" sz="2400" b="1" dirty="0" smtClean="0"/>
              <a:t>Input</a:t>
            </a:r>
            <a:r>
              <a:rPr lang="en-US" sz="2400" dirty="0" smtClean="0"/>
              <a:t>: first prisoner – 1 for confession and 0 for not</a:t>
            </a:r>
          </a:p>
          <a:p>
            <a:pPr lvl="1">
              <a:spcBef>
                <a:spcPts val="0"/>
              </a:spcBef>
              <a:spcAft>
                <a:spcPts val="400"/>
              </a:spcAft>
            </a:pPr>
            <a:r>
              <a:rPr lang="en-US" sz="2400" dirty="0" smtClean="0"/>
              <a:t>			second prisoner – 1 for confession and 0 for not</a:t>
            </a:r>
          </a:p>
          <a:p>
            <a:pPr lvl="1">
              <a:spcBef>
                <a:spcPts val="0"/>
              </a:spcBef>
              <a:spcAft>
                <a:spcPts val="400"/>
              </a:spcAft>
              <a:buFont typeface="Arial" pitchFamily="34" charset="0"/>
              <a:buChar char="•"/>
            </a:pPr>
            <a:r>
              <a:rPr lang="en-US" sz="2400" b="1" dirty="0" smtClean="0"/>
              <a:t>Output</a:t>
            </a:r>
            <a:r>
              <a:rPr lang="en-US" sz="2400" dirty="0" smtClean="0"/>
              <a:t>: report each prisoner gets free, 1 years, 5 years, or 10 years.</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Prisoner’s Dilemma</a:t>
            </a:r>
            <a:endParaRPr lang="en-US" dirty="0"/>
          </a:p>
        </p:txBody>
      </p:sp>
      <p:sp>
        <p:nvSpPr>
          <p:cNvPr id="3" name="Content Placeholder 2"/>
          <p:cNvSpPr>
            <a:spLocks noGrp="1"/>
          </p:cNvSpPr>
          <p:nvPr>
            <p:ph idx="1"/>
          </p:nvPr>
        </p:nvSpPr>
        <p:spPr>
          <a:xfrm>
            <a:off x="468313" y="1951037"/>
            <a:ext cx="9612312" cy="5181601"/>
          </a:xfrm>
        </p:spPr>
        <p:txBody>
          <a:bodyPr/>
          <a:lstStyle/>
          <a:p>
            <a:pPr>
              <a:buFont typeface="Arial" pitchFamily="34" charset="0"/>
              <a:buChar char="•"/>
            </a:pPr>
            <a:r>
              <a:rPr lang="en-US" sz="2800" b="1" dirty="0" smtClean="0"/>
              <a:t>Program Design</a:t>
            </a:r>
            <a:endParaRPr lang="en-US" sz="2400" dirty="0" smtClean="0"/>
          </a:p>
          <a:p>
            <a:pPr marL="627063" lvl="1" indent="-231775">
              <a:spcAft>
                <a:spcPts val="600"/>
              </a:spcAft>
              <a:buFont typeface="Arial" pitchFamily="34" charset="0"/>
              <a:buChar char="•"/>
            </a:pPr>
            <a:r>
              <a:rPr lang="en-US" sz="2400" dirty="0" smtClean="0"/>
              <a:t>Create a Scanner</a:t>
            </a:r>
          </a:p>
          <a:p>
            <a:pPr marL="627063" lvl="1" indent="-231775">
              <a:spcAft>
                <a:spcPts val="600"/>
              </a:spcAft>
              <a:buFont typeface="Arial" pitchFamily="34" charset="0"/>
              <a:buChar char="•"/>
            </a:pPr>
            <a:r>
              <a:rPr lang="en-US" sz="2400" dirty="0" smtClean="0"/>
              <a:t>Display prompt for input of two prisoners</a:t>
            </a:r>
          </a:p>
          <a:p>
            <a:pPr marL="627063" lvl="1" indent="-231775">
              <a:spcAft>
                <a:spcPts val="600"/>
              </a:spcAft>
              <a:buFont typeface="Arial" pitchFamily="34" charset="0"/>
              <a:buChar char="•"/>
            </a:pPr>
            <a:r>
              <a:rPr lang="en-US" sz="2400" dirty="0" smtClean="0"/>
              <a:t>Read the confession1 for the first prisoner from the Scanner</a:t>
            </a:r>
          </a:p>
          <a:p>
            <a:pPr marL="627063" lvl="1" indent="-231775">
              <a:spcAft>
                <a:spcPts val="600"/>
              </a:spcAft>
              <a:buFont typeface="Arial" pitchFamily="34" charset="0"/>
              <a:buChar char="•"/>
            </a:pPr>
            <a:r>
              <a:rPr lang="en-US" sz="2400" dirty="0" smtClean="0"/>
              <a:t>Read the confession2 for the second prisoner from the Scanner</a:t>
            </a:r>
          </a:p>
          <a:p>
            <a:pPr marL="627063" lvl="1" indent="-231775">
              <a:spcAft>
                <a:spcPts val="600"/>
              </a:spcAft>
              <a:buFont typeface="Arial" pitchFamily="34" charset="0"/>
              <a:buChar char="•"/>
            </a:pPr>
            <a:r>
              <a:rPr lang="en-US" sz="2400" dirty="0" smtClean="0"/>
              <a:t>If (confession1==1 &amp;&amp; conferssion2==1) // both confess</a:t>
            </a:r>
          </a:p>
          <a:p>
            <a:pPr marL="627063" lvl="1" indent="-231775">
              <a:spcAft>
                <a:spcPts val="600"/>
              </a:spcAft>
            </a:pPr>
            <a:r>
              <a:rPr lang="en-US" sz="2400" dirty="0" smtClean="0"/>
              <a:t>		then display that each gets 5 years</a:t>
            </a:r>
          </a:p>
          <a:p>
            <a:pPr marL="627063" lvl="1" indent="-231775">
              <a:spcAft>
                <a:spcPts val="600"/>
              </a:spcAft>
              <a:buFont typeface="Arial" pitchFamily="34" charset="0"/>
              <a:buChar char="•"/>
            </a:pPr>
            <a:r>
              <a:rPr lang="en-US" sz="2400" dirty="0" smtClean="0"/>
              <a:t>Else if (confession1==1 &amp;&amp; confession2==0) // 1st only confesses</a:t>
            </a:r>
          </a:p>
          <a:p>
            <a:pPr marL="627063" lvl="1" indent="-231775">
              <a:spcAft>
                <a:spcPts val="600"/>
              </a:spcAft>
            </a:pPr>
            <a:r>
              <a:rPr lang="en-US" sz="2400" dirty="0" smtClean="0"/>
              <a:t>		then display that 1</a:t>
            </a:r>
            <a:r>
              <a:rPr lang="en-US" sz="2400" baseline="30000" dirty="0" smtClean="0"/>
              <a:t>st</a:t>
            </a:r>
            <a:r>
              <a:rPr lang="en-US" sz="2400" dirty="0" smtClean="0"/>
              <a:t> gets free and 2</a:t>
            </a:r>
            <a:r>
              <a:rPr lang="en-US" sz="2400" baseline="30000" dirty="0" smtClean="0"/>
              <a:t>nd</a:t>
            </a:r>
            <a:r>
              <a:rPr lang="en-US" sz="2400" dirty="0" smtClean="0"/>
              <a:t> gets 10 years</a:t>
            </a:r>
          </a:p>
          <a:p>
            <a:pPr marL="627063" lvl="1" indent="-231775">
              <a:spcAft>
                <a:spcPts val="600"/>
              </a:spcAft>
              <a:buFont typeface="Arial" pitchFamily="34" charset="0"/>
              <a:buChar char="•"/>
            </a:pPr>
            <a:r>
              <a:rPr lang="en-US" sz="2400" dirty="0" smtClean="0"/>
              <a:t>Else if (confession1==0 &amp;&amp; confession2==1) // 2</a:t>
            </a:r>
            <a:r>
              <a:rPr lang="en-US" sz="2400" baseline="30000" dirty="0" smtClean="0"/>
              <a:t>nd</a:t>
            </a:r>
            <a:r>
              <a:rPr lang="en-US" sz="2400" dirty="0" smtClean="0"/>
              <a:t> only confesses</a:t>
            </a:r>
          </a:p>
          <a:p>
            <a:pPr marL="627063" lvl="1" indent="-231775">
              <a:spcAft>
                <a:spcPts val="600"/>
              </a:spcAft>
            </a:pPr>
            <a:r>
              <a:rPr lang="en-US" sz="2400" dirty="0" smtClean="0"/>
              <a:t>		then display that 1</a:t>
            </a:r>
            <a:r>
              <a:rPr lang="en-US" sz="2400" baseline="30000" dirty="0" smtClean="0"/>
              <a:t>st</a:t>
            </a:r>
            <a:r>
              <a:rPr lang="en-US" sz="2400" dirty="0" smtClean="0"/>
              <a:t> gets 10 years and 2</a:t>
            </a:r>
            <a:r>
              <a:rPr lang="en-US" sz="2400" baseline="30000" dirty="0" smtClean="0"/>
              <a:t>nd</a:t>
            </a:r>
            <a:r>
              <a:rPr lang="en-US" sz="2400" dirty="0" smtClean="0"/>
              <a:t> gets free</a:t>
            </a:r>
          </a:p>
          <a:p>
            <a:pPr marL="627063" lvl="1" indent="-231775">
              <a:spcAft>
                <a:spcPts val="600"/>
              </a:spcAft>
              <a:buFont typeface="Arial" pitchFamily="34" charset="0"/>
              <a:buChar char="•"/>
            </a:pPr>
            <a:r>
              <a:rPr lang="en-US" sz="2400" dirty="0" smtClean="0"/>
              <a:t>Else // both don’t confess</a:t>
            </a:r>
          </a:p>
          <a:p>
            <a:pPr marL="627063" lvl="1" indent="-231775">
              <a:spcAft>
                <a:spcPts val="600"/>
              </a:spcAft>
            </a:pPr>
            <a:r>
              <a:rPr lang="en-US" sz="2400" dirty="0" smtClean="0"/>
              <a:t>		display that each gets 1 year,</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Prisoner’s Dilemma</a:t>
            </a:r>
            <a:endParaRPr lang="en-US" dirty="0"/>
          </a:p>
        </p:txBody>
      </p:sp>
      <p:sp>
        <p:nvSpPr>
          <p:cNvPr id="3" name="Content Placeholder 2"/>
          <p:cNvSpPr>
            <a:spLocks noGrp="1"/>
          </p:cNvSpPr>
          <p:nvPr>
            <p:ph idx="1"/>
          </p:nvPr>
        </p:nvSpPr>
        <p:spPr>
          <a:xfrm>
            <a:off x="468313" y="1951037"/>
            <a:ext cx="9612312" cy="5181601"/>
          </a:xfrm>
        </p:spPr>
        <p:txBody>
          <a:bodyPr/>
          <a:lstStyle/>
          <a:p>
            <a:pPr marL="282575" indent="-282575">
              <a:buFont typeface="Arial" pitchFamily="34" charset="0"/>
              <a:buChar char="•"/>
            </a:pPr>
            <a:r>
              <a:rPr lang="en-US" sz="2800" b="1" dirty="0" smtClean="0"/>
              <a:t>Program </a:t>
            </a:r>
            <a:r>
              <a:rPr lang="en-US" sz="2800" b="1" dirty="0" smtClean="0"/>
              <a:t>Implementation</a:t>
            </a:r>
            <a:endParaRPr lang="en-US" sz="2400" dirty="0" smtClean="0"/>
          </a:p>
          <a:p>
            <a:pPr marL="627063" lvl="1" indent="-231775">
              <a:spcAft>
                <a:spcPts val="600"/>
              </a:spcAft>
              <a:buFont typeface="Arial" pitchFamily="34" charset="0"/>
              <a:buChar char="•"/>
            </a:pPr>
            <a:r>
              <a:rPr lang="en-US" sz="2400" dirty="0" smtClean="0"/>
              <a:t>Pair programming Java</a:t>
            </a:r>
          </a:p>
          <a:p>
            <a:pPr marL="627063" lvl="1" indent="-231775">
              <a:spcAft>
                <a:spcPts val="600"/>
              </a:spcAft>
              <a:buFont typeface="Arial" pitchFamily="34" charset="0"/>
              <a:buChar char="•"/>
            </a:pPr>
            <a:endParaRPr lang="en-US" sz="2400" dirty="0" smtClean="0"/>
          </a:p>
          <a:p>
            <a:pPr marL="195263" indent="-231775">
              <a:spcAft>
                <a:spcPts val="600"/>
              </a:spcAft>
              <a:buFont typeface="Arial" pitchFamily="34" charset="0"/>
              <a:buChar char="•"/>
            </a:pPr>
            <a:r>
              <a:rPr lang="en-US" sz="2800" b="1" dirty="0" smtClean="0"/>
              <a:t>Program evolution</a:t>
            </a:r>
            <a:endParaRPr lang="en-US" sz="28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Type Casting</a:t>
            </a:r>
          </a:p>
        </p:txBody>
      </p:sp>
      <p:sp>
        <p:nvSpPr>
          <p:cNvPr id="3" name="Content Placeholder 2"/>
          <p:cNvSpPr>
            <a:spLocks noGrp="1"/>
          </p:cNvSpPr>
          <p:nvPr>
            <p:ph idx="1"/>
          </p:nvPr>
        </p:nvSpPr>
        <p:spPr/>
        <p:txBody>
          <a:bodyPr/>
          <a:lstStyle/>
          <a:p>
            <a:r>
              <a:rPr lang="en-US" sz="2400" dirty="0" smtClean="0"/>
              <a:t>Convert data from one type to another.</a:t>
            </a:r>
          </a:p>
          <a:p>
            <a:endParaRPr lang="en-US" sz="2400" dirty="0" smtClean="0"/>
          </a:p>
          <a:p>
            <a:r>
              <a:rPr lang="en-US" sz="2400" dirty="0" smtClean="0"/>
              <a:t>There are two categories of data type casting in Java:</a:t>
            </a:r>
          </a:p>
          <a:p>
            <a:endParaRPr lang="en-US" sz="2400" dirty="0" smtClean="0"/>
          </a:p>
          <a:p>
            <a:pPr lvl="1"/>
            <a:r>
              <a:rPr lang="en-US" sz="2400" dirty="0" smtClean="0"/>
              <a:t>Implicit type conversion: </a:t>
            </a:r>
          </a:p>
          <a:p>
            <a:pPr lvl="2"/>
            <a:r>
              <a:rPr lang="en-US" dirty="0" smtClean="0"/>
              <a:t>From smaller range to larger range without loss of information. E.g. f</a:t>
            </a:r>
            <a:r>
              <a:rPr lang="en-US" i="1" dirty="0" smtClean="0"/>
              <a:t>rom </a:t>
            </a:r>
            <a:r>
              <a:rPr lang="en-US" i="1" dirty="0" err="1" smtClean="0"/>
              <a:t>int</a:t>
            </a:r>
            <a:r>
              <a:rPr lang="en-US" i="1" dirty="0" smtClean="0"/>
              <a:t> to double, from short to </a:t>
            </a:r>
            <a:r>
              <a:rPr lang="en-US" i="1" dirty="0" err="1" smtClean="0"/>
              <a:t>int</a:t>
            </a:r>
            <a:endParaRPr lang="en-US" i="1" dirty="0" smtClean="0"/>
          </a:p>
          <a:p>
            <a:pPr lvl="2"/>
            <a:r>
              <a:rPr lang="en-US" dirty="0" smtClean="0"/>
              <a:t>Done automatically by Java compiler</a:t>
            </a:r>
          </a:p>
          <a:p>
            <a:pPr lvl="1"/>
            <a:endParaRPr lang="en-US" sz="2400" i="1" dirty="0" smtClean="0"/>
          </a:p>
          <a:p>
            <a:pPr lvl="1"/>
            <a:r>
              <a:rPr lang="en-US" sz="2400" dirty="0" smtClean="0"/>
              <a:t>Explicit type conversion: </a:t>
            </a:r>
          </a:p>
          <a:p>
            <a:pPr lvl="2"/>
            <a:r>
              <a:rPr lang="en-US" dirty="0" smtClean="0"/>
              <a:t>From larger range to smaller range, may loss information, e.g. from </a:t>
            </a:r>
            <a:r>
              <a:rPr lang="en-US" i="1" dirty="0" smtClean="0"/>
              <a:t>double</a:t>
            </a:r>
            <a:r>
              <a:rPr lang="en-US" dirty="0" smtClean="0"/>
              <a:t> to </a:t>
            </a:r>
            <a:r>
              <a:rPr lang="en-US" i="1" dirty="0" err="1" smtClean="0"/>
              <a:t>int</a:t>
            </a:r>
            <a:r>
              <a:rPr lang="en-US" i="1" dirty="0" smtClean="0"/>
              <a:t>, </a:t>
            </a:r>
            <a:r>
              <a:rPr lang="en-US" dirty="0" smtClean="0"/>
              <a:t>from</a:t>
            </a:r>
            <a:r>
              <a:rPr lang="en-US" i="1" dirty="0" smtClean="0"/>
              <a:t> </a:t>
            </a:r>
            <a:r>
              <a:rPr lang="en-US" i="1" dirty="0" err="1" smtClean="0"/>
              <a:t>int</a:t>
            </a:r>
            <a:r>
              <a:rPr lang="en-US" i="1" dirty="0" smtClean="0"/>
              <a:t> </a:t>
            </a:r>
            <a:r>
              <a:rPr lang="en-US" dirty="0" smtClean="0"/>
              <a:t>to</a:t>
            </a:r>
            <a:r>
              <a:rPr lang="en-US" i="1" dirty="0" smtClean="0"/>
              <a:t> short</a:t>
            </a:r>
          </a:p>
          <a:p>
            <a:pPr lvl="2"/>
            <a:r>
              <a:rPr lang="en-US" dirty="0" smtClean="0"/>
              <a:t>Done by the programmer using the format (type) put before the data to be converted, e.g. (</a:t>
            </a:r>
            <a:r>
              <a:rPr lang="en-US" dirty="0" err="1" smtClean="0"/>
              <a:t>int</a:t>
            </a:r>
            <a:r>
              <a:rPr lang="en-US" dirty="0" smtClean="0"/>
              <a:t>)5.1. </a:t>
            </a:r>
          </a:p>
          <a:p>
            <a:pPr marL="107950" indent="0" eaLnBrk="1">
              <a:buFont typeface="Wingdings" charset="0"/>
              <a:buNone/>
              <a:defRPr/>
            </a:pPr>
            <a:endParaRPr lang="en-US"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Variables</a:t>
            </a:r>
          </a:p>
        </p:txBody>
      </p:sp>
      <p:sp>
        <p:nvSpPr>
          <p:cNvPr id="3" name="Content Placeholder 2"/>
          <p:cNvSpPr>
            <a:spLocks noGrp="1"/>
          </p:cNvSpPr>
          <p:nvPr>
            <p:ph idx="1"/>
          </p:nvPr>
        </p:nvSpPr>
        <p:spPr/>
        <p:txBody>
          <a:bodyPr/>
          <a:lstStyle/>
          <a:p>
            <a:pPr lvl="0"/>
            <a:r>
              <a:rPr lang="en-US" sz="2400" dirty="0" smtClean="0"/>
              <a:t>A variable is a named memory location capable of storing data of a specified type.</a:t>
            </a:r>
          </a:p>
          <a:p>
            <a:pPr lvl="0"/>
            <a:r>
              <a:rPr lang="en-US" sz="2400" dirty="0" smtClean="0"/>
              <a:t>You can store a value in a variable, change its contents, and retrieve and use the variable’s stored value.</a:t>
            </a:r>
          </a:p>
          <a:p>
            <a:pPr lvl="0"/>
            <a:r>
              <a:rPr lang="en-US" sz="2400" dirty="0" smtClean="0"/>
              <a:t>All variables must be declared.</a:t>
            </a:r>
          </a:p>
          <a:p>
            <a:pPr lvl="0"/>
            <a:r>
              <a:rPr lang="en-US" sz="2400" dirty="0" smtClean="0"/>
              <a:t>A variable declaration specifies </a:t>
            </a:r>
          </a:p>
          <a:p>
            <a:pPr lvl="1"/>
            <a:r>
              <a:rPr lang="en-US" sz="2400" dirty="0" smtClean="0"/>
              <a:t>the type of data that the variable can hold, and </a:t>
            </a:r>
          </a:p>
          <a:p>
            <a:pPr lvl="1"/>
            <a:r>
              <a:rPr lang="en-US" sz="2400" dirty="0" smtClean="0"/>
              <a:t>the name of the variable to refer to the 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Variable Declaration</a:t>
            </a:r>
          </a:p>
        </p:txBody>
      </p:sp>
      <p:sp>
        <p:nvSpPr>
          <p:cNvPr id="3" name="Content Placeholder 2"/>
          <p:cNvSpPr>
            <a:spLocks noGrp="1"/>
          </p:cNvSpPr>
          <p:nvPr>
            <p:ph idx="1"/>
          </p:nvPr>
        </p:nvSpPr>
        <p:spPr/>
        <p:txBody>
          <a:bodyPr/>
          <a:lstStyle/>
          <a:p>
            <a:pPr lvl="0"/>
            <a:r>
              <a:rPr lang="en-US" sz="2400" dirty="0" smtClean="0"/>
              <a:t>The Java syntax for a variable declaration is:</a:t>
            </a:r>
          </a:p>
          <a:p>
            <a:pPr>
              <a:buNone/>
            </a:pPr>
            <a:r>
              <a:rPr lang="en-US" sz="2400" dirty="0" smtClean="0"/>
              <a:t>			</a:t>
            </a:r>
            <a:r>
              <a:rPr lang="en-US" sz="2400" i="1" dirty="0" smtClean="0"/>
              <a:t>Type	 name1, name2, name3, ……;</a:t>
            </a:r>
            <a:endParaRPr lang="en-US" sz="2400" dirty="0" smtClean="0"/>
          </a:p>
          <a:p>
            <a:pPr>
              <a:buNone/>
            </a:pPr>
            <a:r>
              <a:rPr lang="en-US" sz="2400" dirty="0" smtClean="0"/>
              <a:t>	where </a:t>
            </a:r>
            <a:r>
              <a:rPr lang="en-US" sz="2400" i="1" dirty="0" smtClean="0"/>
              <a:t>Type</a:t>
            </a:r>
            <a:r>
              <a:rPr lang="en-US" sz="2400" dirty="0" smtClean="0"/>
              <a:t> can be either Java primitive data type</a:t>
            </a:r>
            <a:r>
              <a:rPr lang="en-US" sz="2400" i="1" dirty="0" smtClean="0"/>
              <a:t>: </a:t>
            </a:r>
            <a:r>
              <a:rPr lang="en-US" sz="2400" i="1" dirty="0" err="1" smtClean="0"/>
              <a:t>int</a:t>
            </a:r>
            <a:r>
              <a:rPr lang="en-US" sz="2400" i="1" dirty="0" smtClean="0"/>
              <a:t>, double, char, </a:t>
            </a:r>
            <a:r>
              <a:rPr lang="en-US" sz="2400" i="1" dirty="0" err="1" smtClean="0"/>
              <a:t>boolean</a:t>
            </a:r>
            <a:r>
              <a:rPr lang="en-US" sz="2400" i="1" dirty="0" smtClean="0"/>
              <a:t>, long, short, float, or byte, </a:t>
            </a:r>
            <a:r>
              <a:rPr lang="en-US" sz="2400" dirty="0" smtClean="0"/>
              <a:t>or Java class type such as </a:t>
            </a:r>
            <a:r>
              <a:rPr lang="en-US" sz="2400" i="1" dirty="0" smtClean="0"/>
              <a:t>String</a:t>
            </a:r>
            <a:r>
              <a:rPr lang="en-US" sz="2400" dirty="0" smtClean="0"/>
              <a:t>, which will be studied later.</a:t>
            </a:r>
          </a:p>
          <a:p>
            <a:pPr lvl="0"/>
            <a:endParaRPr lang="en-US" sz="2400" dirty="0" smtClean="0"/>
          </a:p>
          <a:p>
            <a:pPr lvl="0"/>
            <a:r>
              <a:rPr lang="en-US" sz="2400" dirty="0" smtClean="0"/>
              <a:t>A variable may be declared and initialized (given an initial value) with a single statement. For example:</a:t>
            </a:r>
          </a:p>
          <a:p>
            <a:pPr>
              <a:buNone/>
            </a:pPr>
            <a:r>
              <a:rPr lang="en-US" sz="2400" dirty="0" smtClean="0"/>
              <a:t>			</a:t>
            </a:r>
            <a:r>
              <a:rPr lang="en-US" sz="2400" i="1" dirty="0" err="1" smtClean="0"/>
              <a:t>int</a:t>
            </a:r>
            <a:r>
              <a:rPr lang="en-US" sz="2400" i="1" dirty="0" smtClean="0"/>
              <a:t> sum = 0;</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Assignment Statements</a:t>
            </a:r>
          </a:p>
        </p:txBody>
      </p:sp>
      <p:sp>
        <p:nvSpPr>
          <p:cNvPr id="3" name="Content Placeholder 2"/>
          <p:cNvSpPr>
            <a:spLocks noGrp="1"/>
          </p:cNvSpPr>
          <p:nvPr>
            <p:ph idx="1"/>
          </p:nvPr>
        </p:nvSpPr>
        <p:spPr>
          <a:xfrm>
            <a:off x="741364" y="1951037"/>
            <a:ext cx="9023348" cy="4876800"/>
          </a:xfrm>
        </p:spPr>
        <p:txBody>
          <a:bodyPr/>
          <a:lstStyle/>
          <a:p>
            <a:pPr lvl="0"/>
            <a:r>
              <a:rPr lang="en-US" sz="2400" dirty="0" smtClean="0"/>
              <a:t>Values may be stored in a variable using an </a:t>
            </a:r>
            <a:r>
              <a:rPr lang="en-US" sz="2400" i="1" dirty="0" smtClean="0"/>
              <a:t>assignment statement</a:t>
            </a:r>
            <a:r>
              <a:rPr lang="en-US" sz="2400" dirty="0" smtClean="0"/>
              <a:t>.</a:t>
            </a:r>
          </a:p>
          <a:p>
            <a:pPr lvl="0"/>
            <a:endParaRPr lang="en-US" sz="1000" dirty="0" smtClean="0"/>
          </a:p>
          <a:p>
            <a:pPr lvl="0"/>
            <a:r>
              <a:rPr lang="en-US" sz="2400" dirty="0" smtClean="0"/>
              <a:t>An </a:t>
            </a:r>
            <a:r>
              <a:rPr lang="en-US" sz="2400" dirty="0" smtClean="0"/>
              <a:t>assignment statement has the following format:</a:t>
            </a:r>
          </a:p>
          <a:p>
            <a:pPr>
              <a:buNone/>
            </a:pPr>
            <a:r>
              <a:rPr lang="en-US" sz="2400" i="1" dirty="0" smtClean="0"/>
              <a:t>			variable = expression;</a:t>
            </a:r>
            <a:endParaRPr lang="en-US" sz="2400" dirty="0" smtClean="0"/>
          </a:p>
          <a:p>
            <a:pPr lvl="0"/>
            <a:endParaRPr lang="en-US" sz="1000" dirty="0" smtClean="0"/>
          </a:p>
          <a:p>
            <a:pPr lvl="0"/>
            <a:r>
              <a:rPr lang="en-US" sz="2400" dirty="0" smtClean="0"/>
              <a:t>An </a:t>
            </a:r>
            <a:r>
              <a:rPr lang="en-US" sz="2400" dirty="0" smtClean="0"/>
              <a:t>assignment statement is also an expression and, as such evaluates to the value calculated on the right-hand side of the = operator.</a:t>
            </a:r>
          </a:p>
          <a:p>
            <a:pPr lvl="0"/>
            <a:endParaRPr lang="en-US" sz="1000" dirty="0" smtClean="0"/>
          </a:p>
          <a:p>
            <a:pPr lvl="0"/>
            <a:endParaRPr lang="en-US" sz="1000" dirty="0" smtClean="0"/>
          </a:p>
          <a:p>
            <a:pPr lvl="0"/>
            <a:r>
              <a:rPr lang="en-US" sz="2400" dirty="0" smtClean="0"/>
              <a:t>The </a:t>
            </a:r>
            <a:r>
              <a:rPr lang="en-US" sz="2400" dirty="0" smtClean="0"/>
              <a:t>assignment statements </a:t>
            </a:r>
            <a:r>
              <a:rPr lang="en-US" sz="2400" i="1" dirty="0" smtClean="0"/>
              <a:t>a = b</a:t>
            </a:r>
            <a:r>
              <a:rPr lang="en-US" sz="2400" dirty="0" smtClean="0"/>
              <a:t>; does not alter the value of </a:t>
            </a:r>
            <a:r>
              <a:rPr lang="en-US" sz="2400" i="1" dirty="0" smtClean="0"/>
              <a:t>b</a:t>
            </a:r>
            <a:r>
              <a:rPr lang="en-US" sz="2400" dirty="0" smtClean="0"/>
              <a:t>.</a:t>
            </a:r>
          </a:p>
          <a:p>
            <a:pPr lvl="0"/>
            <a:endParaRPr lang="en-US" sz="1000" dirty="0" smtClean="0"/>
          </a:p>
          <a:p>
            <a:pPr lvl="0"/>
            <a:r>
              <a:rPr lang="en-US" sz="2400" dirty="0" smtClean="0"/>
              <a:t>A </a:t>
            </a:r>
            <a:r>
              <a:rPr lang="en-US" sz="2400" dirty="0" smtClean="0"/>
              <a:t>variable’s name can be used in an expression, provide that the data type of the variable makes sense in the expression, and the variable has been assigned a value.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Initialization </a:t>
            </a:r>
            <a:r>
              <a:rPr lang="en-US" dirty="0" smtClean="0"/>
              <a:t>Statements</a:t>
            </a:r>
          </a:p>
        </p:txBody>
      </p:sp>
      <p:sp>
        <p:nvSpPr>
          <p:cNvPr id="3" name="Content Placeholder 2"/>
          <p:cNvSpPr>
            <a:spLocks noGrp="1"/>
          </p:cNvSpPr>
          <p:nvPr>
            <p:ph idx="1"/>
          </p:nvPr>
        </p:nvSpPr>
        <p:spPr>
          <a:xfrm>
            <a:off x="741364" y="1951037"/>
            <a:ext cx="9023348" cy="5334000"/>
          </a:xfrm>
        </p:spPr>
        <p:txBody>
          <a:bodyPr/>
          <a:lstStyle/>
          <a:p>
            <a:pPr lvl="0"/>
            <a:r>
              <a:rPr lang="en-US" sz="2400" dirty="0" smtClean="0"/>
              <a:t>An </a:t>
            </a:r>
            <a:r>
              <a:rPr lang="en-US" sz="2400" dirty="0" smtClean="0"/>
              <a:t>assignment is an expression while an initialization statement is not. Therefore, assignment statements may be chained, but initialization statements may not</a:t>
            </a:r>
            <a:r>
              <a:rPr lang="en-US" sz="2400" dirty="0" smtClean="0"/>
              <a:t>.</a:t>
            </a:r>
          </a:p>
          <a:p>
            <a:pPr lvl="0"/>
            <a:endParaRPr lang="en-US" sz="2400" dirty="0" smtClean="0"/>
          </a:p>
          <a:p>
            <a:pPr lvl="0"/>
            <a:r>
              <a:rPr lang="en-US" sz="2400" dirty="0" smtClean="0"/>
              <a:t>E.g.,</a:t>
            </a:r>
          </a:p>
          <a:p>
            <a:pPr lvl="0">
              <a:buNone/>
            </a:pPr>
            <a:r>
              <a:rPr lang="en-US" sz="2400" dirty="0" smtClean="0"/>
              <a:t>	</a:t>
            </a:r>
            <a:r>
              <a:rPr lang="en-US" sz="2400" dirty="0" smtClean="0"/>
              <a:t>		</a:t>
            </a:r>
            <a:r>
              <a:rPr lang="en-US" sz="2400" i="1" dirty="0" smtClean="0"/>
              <a:t>x = y = z = 5;</a:t>
            </a:r>
          </a:p>
          <a:p>
            <a:pPr lvl="0">
              <a:buNone/>
            </a:pPr>
            <a:r>
              <a:rPr lang="en-US" sz="2400" dirty="0" smtClean="0"/>
              <a:t>	</a:t>
            </a:r>
            <a:endParaRPr lang="en-US" sz="2400" dirty="0" smtClean="0"/>
          </a:p>
          <a:p>
            <a:pPr lvl="0">
              <a:buNone/>
            </a:pPr>
            <a:r>
              <a:rPr lang="en-US" sz="2400" dirty="0" smtClean="0"/>
              <a:t>	is legal, but</a:t>
            </a:r>
          </a:p>
          <a:p>
            <a:pPr lvl="0">
              <a:buNone/>
            </a:pPr>
            <a:endParaRPr lang="en-US" sz="2400" dirty="0" smtClean="0"/>
          </a:p>
          <a:p>
            <a:pPr lvl="0">
              <a:buNone/>
            </a:pPr>
            <a:r>
              <a:rPr lang="en-US" sz="2400" dirty="0" smtClean="0"/>
              <a:t>	</a:t>
            </a:r>
            <a:r>
              <a:rPr lang="en-US" sz="2400" dirty="0" smtClean="0"/>
              <a:t>		</a:t>
            </a:r>
            <a:r>
              <a:rPr lang="en-US" sz="2400" i="1" dirty="0" err="1" smtClean="0"/>
              <a:t>int</a:t>
            </a:r>
            <a:r>
              <a:rPr lang="en-US" sz="2400" i="1" dirty="0" smtClean="0"/>
              <a:t> x= y = z = 5;</a:t>
            </a:r>
          </a:p>
          <a:p>
            <a:pPr lvl="0">
              <a:buNone/>
            </a:pPr>
            <a:r>
              <a:rPr lang="en-US" sz="2400" dirty="0" smtClean="0"/>
              <a:t>	</a:t>
            </a:r>
            <a:r>
              <a:rPr lang="en-US" sz="2400" dirty="0" smtClean="0"/>
              <a:t>is not.</a:t>
            </a:r>
            <a:endParaRPr lang="en-US" sz="2400" dirty="0" smtClean="0"/>
          </a:p>
          <a:p>
            <a:pPr lvl="0"/>
            <a:endParaRPr lang="en-US" sz="1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Scanner</a:t>
            </a:r>
          </a:p>
        </p:txBody>
      </p:sp>
      <p:sp>
        <p:nvSpPr>
          <p:cNvPr id="3" name="Content Placeholder 2"/>
          <p:cNvSpPr>
            <a:spLocks noGrp="1"/>
          </p:cNvSpPr>
          <p:nvPr>
            <p:ph idx="1"/>
          </p:nvPr>
        </p:nvSpPr>
        <p:spPr>
          <a:xfrm>
            <a:off x="741364" y="2027237"/>
            <a:ext cx="9023348" cy="5029200"/>
          </a:xfrm>
        </p:spPr>
        <p:txBody>
          <a:bodyPr/>
          <a:lstStyle/>
          <a:p>
            <a:pPr lvl="0"/>
            <a:r>
              <a:rPr lang="en-US" sz="2400" dirty="0" smtClean="0"/>
              <a:t>A </a:t>
            </a:r>
            <a:r>
              <a:rPr lang="en-US" sz="2400" i="1" dirty="0" smtClean="0"/>
              <a:t>Scanner</a:t>
            </a:r>
            <a:r>
              <a:rPr lang="en-US" sz="2400" dirty="0" smtClean="0"/>
              <a:t> object can be used for interactive input. One </a:t>
            </a:r>
            <a:r>
              <a:rPr lang="en-US" sz="2400" i="1" dirty="0" smtClean="0"/>
              <a:t>Scanner</a:t>
            </a:r>
            <a:r>
              <a:rPr lang="en-US" sz="2400" dirty="0" smtClean="0"/>
              <a:t> object can be used for unlimited number of input values.</a:t>
            </a:r>
          </a:p>
          <a:p>
            <a:pPr lvl="0"/>
            <a:r>
              <a:rPr lang="en-US" sz="2400" dirty="0" smtClean="0"/>
              <a:t>Before using a </a:t>
            </a:r>
            <a:r>
              <a:rPr lang="en-US" sz="2400" i="1" dirty="0" smtClean="0"/>
              <a:t>Scanner</a:t>
            </a:r>
            <a:r>
              <a:rPr lang="en-US" sz="2400" dirty="0" smtClean="0"/>
              <a:t> object for input, you must:</a:t>
            </a:r>
          </a:p>
          <a:p>
            <a:pPr lvl="0"/>
            <a:endParaRPr lang="en-US" sz="2400" dirty="0" smtClean="0"/>
          </a:p>
          <a:p>
            <a:pPr lvl="1">
              <a:buNone/>
            </a:pPr>
            <a:r>
              <a:rPr lang="en-US" sz="2400" dirty="0" smtClean="0"/>
              <a:t>// include the import statement:</a:t>
            </a:r>
          </a:p>
          <a:p>
            <a:pPr>
              <a:buNone/>
            </a:pPr>
            <a:r>
              <a:rPr lang="en-US" sz="2400" i="1" dirty="0" smtClean="0"/>
              <a:t>	import </a:t>
            </a:r>
            <a:r>
              <a:rPr lang="en-US" sz="2400" i="1" dirty="0" err="1" smtClean="0"/>
              <a:t>java.util</a:t>
            </a:r>
            <a:r>
              <a:rPr lang="en-US" sz="2400" i="1" dirty="0" smtClean="0"/>
              <a:t>.*;</a:t>
            </a:r>
          </a:p>
          <a:p>
            <a:pPr>
              <a:buNone/>
            </a:pPr>
            <a:endParaRPr lang="en-US" sz="2400" dirty="0" smtClean="0"/>
          </a:p>
          <a:p>
            <a:pPr lvl="1">
              <a:buNone/>
            </a:pPr>
            <a:r>
              <a:rPr lang="en-US" sz="2400" dirty="0" smtClean="0"/>
              <a:t>// declare a Scanner variable and create (or initialize) a</a:t>
            </a:r>
          </a:p>
          <a:p>
            <a:pPr lvl="1">
              <a:buNone/>
            </a:pPr>
            <a:r>
              <a:rPr lang="en-US" sz="2400" dirty="0" smtClean="0"/>
              <a:t>// Scanner object:</a:t>
            </a:r>
          </a:p>
          <a:p>
            <a:pPr>
              <a:buNone/>
            </a:pPr>
            <a:r>
              <a:rPr lang="en-US" sz="2400" i="1" dirty="0" smtClean="0"/>
              <a:t>	Scanner name = new Scanner(</a:t>
            </a:r>
            <a:r>
              <a:rPr lang="en-US" sz="2400" i="1" dirty="0" err="1" smtClean="0"/>
              <a:t>System.in</a:t>
            </a:r>
            <a:r>
              <a:rPr lang="en-US" sz="2400" i="1" dirty="0" smtClean="0"/>
              <a:t>);  </a:t>
            </a:r>
            <a:endParaRPr lang="en-US"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6.0&quot;&gt;&lt;object type=&quot;1&quot; unique_id=&quot;10001&quot;&gt;&lt;object type=&quot;8&quot; unique_id=&quot;10355&quot;&gt;&lt;/object&gt;&lt;object type=&quot;2&quot; unique_id=&quot;10356&quot;&gt;&lt;object type=&quot;3&quot; unique_id=&quot;10357&quot;&gt;&lt;property id=&quot;20148&quot; value=&quot;5&quot;/&gt;&lt;property id=&quot;20300&quot; value=&quot;Slide 1 - &amp;quot;Java Programming:&amp;#x0D;&amp;#x0A;From the Ground Up&amp;quot;&quot;/&gt;&lt;property id=&quot;20307&quot; value=&quot;256&quot;/&gt;&lt;/object&gt;&lt;object type=&quot;3&quot; unique_id=&quot;10358&quot;&gt;&lt;property id=&quot;20148&quot; value=&quot;5&quot;/&gt;&lt;property id=&quot;20300&quot; value=&quot;Slide 2 - &amp;quot;What is a Computer?&amp;quot;&quot;/&gt;&lt;property id=&quot;20307&quot; value=&quot;257&quot;/&gt;&lt;/object&gt;&lt;object type=&quot;3&quot; unique_id=&quot;10359&quot;&gt;&lt;property id=&quot;20148&quot; value=&quot;5&quot;/&gt;&lt;property id=&quot;20300&quot; value=&quot;Slide 3 - &amp;quot;The Hardware&amp;quot;&quot;/&gt;&lt;property id=&quot;20307&quot; value=&quot;258&quot;/&gt;&lt;/object&gt;&lt;object type=&quot;3&quot; unique_id=&quot;10360&quot;&gt;&lt;property id=&quot;20148&quot; value=&quot;5&quot;/&gt;&lt;property id=&quot;20300&quot; value=&quot;Slide 4 - &amp;quot;The Central Processing Unit&amp;quot;&quot;/&gt;&lt;property id=&quot;20307&quot; value=&quot;259&quot;/&gt;&lt;/object&gt;&lt;object type=&quot;3&quot; unique_id=&quot;10361&quot;&gt;&lt;property id=&quot;20148&quot; value=&quot;5&quot;/&gt;&lt;property id=&quot;20300&quot; value=&quot;Slide 5 - &amp;quot;The Central Processing Unit&amp;quot;&quot;/&gt;&lt;property id=&quot;20307&quot; value=&quot;260&quot;/&gt;&lt;/object&gt;&lt;object type=&quot;3&quot; unique_id=&quot;10362&quot;&gt;&lt;property id=&quot;20148&quot; value=&quot;5&quot;/&gt;&lt;property id=&quot;20300&quot; value=&quot;Slide 6 - &amp;quot;Primary or Random Access Memory&amp;quot;&quot;/&gt;&lt;property id=&quot;20307&quot; value=&quot;261&quot;/&gt;&lt;/object&gt;&lt;object type=&quot;3&quot; unique_id=&quot;10363&quot;&gt;&lt;property id=&quot;20148&quot; value=&quot;5&quot;/&gt;&lt;property id=&quot;20300&quot; value=&quot;Slide 7 - &amp;quot;Where Data is Stored &amp;quot;&quot;/&gt;&lt;property id=&quot;20307&quot; value=&quot;262&quot;/&gt;&lt;/object&gt;&lt;object type=&quot;3&quot; unique_id=&quot;10364&quot;&gt;&lt;property id=&quot;20148&quot; value=&quot;5&quot;/&gt;&lt;property id=&quot;20300&quot; value=&quot;Slide 8 - &amp;quot;Where Data Is Stored&amp;quot;&quot;/&gt;&lt;property id=&quot;20307&quot; value=&quot;263&quot;/&gt;&lt;/object&gt;&lt;object type=&quot;3&quot; unique_id=&quot;10365&quot;&gt;&lt;property id=&quot;20148&quot; value=&quot;5&quot;/&gt;&lt;property id=&quot;20300&quot; value=&quot;Slide 9 - &amp;quot;Secondary Memory &amp;quot;&quot;/&gt;&lt;property id=&quot;20307&quot; value=&quot;264&quot;/&gt;&lt;/object&gt;&lt;object type=&quot;3&quot; unique_id=&quot;10366&quot;&gt;&lt;property id=&quot;20148&quot; value=&quot;5&quot;/&gt;&lt;property id=&quot;20300&quot; value=&quot;Slide 10 - &amp;quot;Secondary Memory &amp;quot;&quot;/&gt;&lt;property id=&quot;20307&quot; value=&quot;265&quot;/&gt;&lt;/object&gt;&lt;object type=&quot;3&quot; unique_id=&quot;10367&quot;&gt;&lt;property id=&quot;20148&quot; value=&quot;5&quot;/&gt;&lt;property id=&quot;20300&quot; value=&quot;Slide 11 - &amp;quot;Input/Output Devices &amp;quot;&quot;/&gt;&lt;property id=&quot;20307&quot; value=&quot;266&quot;/&gt;&lt;/object&gt;&lt;object type=&quot;3&quot; unique_id=&quot;10368&quot;&gt;&lt;property id=&quot;20148&quot; value=&quot;5&quot;/&gt;&lt;property id=&quot;20300&quot; value=&quot;Slide 12 - &amp;quot;The Software &amp;quot;&quot;/&gt;&lt;property id=&quot;20307&quot; value=&quot;267&quot;/&gt;&lt;/object&gt;&lt;object type=&quot;3&quot; unique_id=&quot;10369&quot;&gt;&lt;property id=&quot;20148&quot; value=&quot;5&quot;/&gt;&lt;property id=&quot;20300&quot; value=&quot;Slide 13 - &amp;quot;Machine Language  &amp;quot;&quot;/&gt;&lt;property id=&quot;20307&quot; value=&quot;268&quot;/&gt;&lt;/object&gt;&lt;object type=&quot;3&quot; unique_id=&quot;10370&quot;&gt;&lt;property id=&quot;20148&quot; value=&quot;5&quot;/&gt;&lt;property id=&quot;20300&quot; value=&quot;Slide 14 - &amp;quot;Machine Language  &amp;quot;&quot;/&gt;&lt;property id=&quot;20307&quot; value=&quot;269&quot;/&gt;&lt;/object&gt;&lt;object type=&quot;3&quot; unique_id=&quot;10371&quot;&gt;&lt;property id=&quot;20148&quot; value=&quot;5&quot;/&gt;&lt;property id=&quot;20300&quot; value=&quot;Slide 15 - &amp;quot;Machine Language  &amp;quot;&quot;/&gt;&lt;property id=&quot;20307&quot; value=&quot;270&quot;/&gt;&lt;/object&gt;&lt;object type=&quot;3&quot; unique_id=&quot;10372&quot;&gt;&lt;property id=&quot;20148&quot; value=&quot;5&quot;/&gt;&lt;property id=&quot;20300&quot; value=&quot;Slide 16 - &amp;quot;The Compiler&amp;quot;&quot;/&gt;&lt;property id=&quot;20307&quot; value=&quot;271&quot;/&gt;&lt;/object&gt;&lt;object type=&quot;3&quot; unique_id=&quot;10373&quot;&gt;&lt;property id=&quot;20148&quot; value=&quot;5&quot;/&gt;&lt;property id=&quot;20300&quot; value=&quot;Slide 17 - &amp;quot;Java&amp;quot;&quot;/&gt;&lt;property id=&quot;20307&quot; value=&quot;272&quot;/&gt;&lt;/object&gt;&lt;object type=&quot;3&quot; unique_id=&quot;10374&quot;&gt;&lt;property id=&quot;20148&quot; value=&quot;5&quot;/&gt;&lt;property id=&quot;20300&quot; value=&quot;Slide 18 - &amp;quot;The Java Virtual Machine&amp;quot;&quot;/&gt;&lt;property id=&quot;20307&quot; value=&quot;273&quot;/&gt;&lt;/object&gt;&lt;object type=&quot;3&quot; unique_id=&quot;10375&quot;&gt;&lt;property id=&quot;20148&quot; value=&quot;5&quot;/&gt;&lt;property id=&quot;20300&quot; value=&quot;Slide 19 - &amp;quot;The Java Virtual Machine&amp;quot;&quot;/&gt;&lt;property id=&quot;20307&quot; value=&quot;274&quot;/&gt;&lt;/object&gt;&lt;object type=&quot;3&quot; unique_id=&quot;10376&quot;&gt;&lt;property id=&quot;20148&quot; value=&quot;5&quot;/&gt;&lt;property id=&quot;20300&quot; value=&quot;Slide 20 - &amp;quot;Programming and Algorithms&amp;quot;&quot;/&gt;&lt;property id=&quot;20307&quot; value=&quot;275&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charset="0"/>
          <a:buNone/>
          <a:tabLst/>
          <a:defRPr kumimoji="0" lang="en-GB" sz="2400" b="0" i="0" u="none" strike="noStrike" cap="none" normalizeH="0" baseline="0">
            <a:ln>
              <a:noFill/>
            </a:ln>
            <a:solidFill>
              <a:schemeClr val="bg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charset="0"/>
          <a:buNone/>
          <a:tabLst/>
          <a:defRPr kumimoji="0" lang="en-GB" sz="2400" b="0" i="0" u="none" strike="noStrike" cap="none" normalizeH="0" baseline="0">
            <a:ln>
              <a:noFill/>
            </a:ln>
            <a:solidFill>
              <a:schemeClr val="bg1"/>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TotalTime>
  <Words>1939</Words>
  <Application>Microsoft Macintosh PowerPoint</Application>
  <PresentationFormat>Custom</PresentationFormat>
  <Paragraphs>360</Paragraphs>
  <Slides>38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Default Design</vt:lpstr>
      <vt:lpstr>Equation</vt:lpstr>
      <vt:lpstr>Java Programming: From the Ground Up</vt:lpstr>
      <vt:lpstr>Lecture Notes 01</vt:lpstr>
      <vt:lpstr>Data Types</vt:lpstr>
      <vt:lpstr>Type Casting</vt:lpstr>
      <vt:lpstr>Variables</vt:lpstr>
      <vt:lpstr>Variable Declaration</vt:lpstr>
      <vt:lpstr>Assignment Statements</vt:lpstr>
      <vt:lpstr>Initialization Statements</vt:lpstr>
      <vt:lpstr>Scanner</vt:lpstr>
      <vt:lpstr>Final - Constant</vt:lpstr>
      <vt:lpstr>Shortcut Assignments</vt:lpstr>
      <vt:lpstr>Selection and Decision</vt:lpstr>
      <vt:lpstr>Nested if-else statements</vt:lpstr>
      <vt:lpstr>Dangling else – the rules</vt:lpstr>
      <vt:lpstr>Switch Statements</vt:lpstr>
      <vt:lpstr>Software Development</vt:lpstr>
      <vt:lpstr>Software Development Process</vt:lpstr>
      <vt:lpstr>Analyze the problem</vt:lpstr>
      <vt:lpstr>Determine specification</vt:lpstr>
      <vt:lpstr>Create a design</vt:lpstr>
      <vt:lpstr>Implement the design</vt:lpstr>
      <vt:lpstr>Test/Debug the program</vt:lpstr>
      <vt:lpstr>Maintain the program</vt:lpstr>
      <vt:lpstr>Example Program</vt:lpstr>
      <vt:lpstr>Temperature Converter</vt:lpstr>
      <vt:lpstr>Temperature Converter</vt:lpstr>
      <vt:lpstr>Temperature Converter</vt:lpstr>
      <vt:lpstr>Temperature Converter</vt:lpstr>
      <vt:lpstr>Temperature Converter</vt:lpstr>
      <vt:lpstr>Temperature Converter</vt:lpstr>
      <vt:lpstr>Temperature Converter</vt:lpstr>
      <vt:lpstr>Taxes</vt:lpstr>
      <vt:lpstr>Taxes</vt:lpstr>
      <vt:lpstr>Taxes</vt:lpstr>
      <vt:lpstr>Prisoner’s Dilemma</vt:lpstr>
      <vt:lpstr>Prisoner’s Dilemma</vt:lpstr>
      <vt:lpstr>Prisoner’s Dilemma</vt:lpstr>
      <vt:lpstr>Prisoner’s Dilemma</vt:lpstr>
    </vt:vector>
  </TitlesOfParts>
  <Manager/>
  <Company>CSUDH</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subject/>
  <dc:creator>Jack Han</dc:creator>
  <cp:keywords/>
  <dc:description>Lilac title area and left border with three blue-green accent elements on left border, gray background</dc:description>
  <cp:lastModifiedBy>Jack Han</cp:lastModifiedBy>
  <cp:revision>54</cp:revision>
  <dcterms:modified xsi:type="dcterms:W3CDTF">2017-01-17T17:49:24Z</dcterms:modified>
  <cp:category/>
</cp:coreProperties>
</file>