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76" r:id="rId3"/>
    <p:sldId id="280" r:id="rId4"/>
    <p:sldId id="277" r:id="rId5"/>
    <p:sldId id="279" r:id="rId6"/>
    <p:sldId id="281" r:id="rId7"/>
    <p:sldId id="282" r:id="rId8"/>
    <p:sldId id="283" r:id="rId9"/>
    <p:sldId id="284" r:id="rId10"/>
    <p:sldId id="294" r:id="rId11"/>
    <p:sldId id="285" r:id="rId12"/>
    <p:sldId id="287" r:id="rId13"/>
    <p:sldId id="286" r:id="rId14"/>
    <p:sldId id="288" r:id="rId15"/>
    <p:sldId id="289" r:id="rId16"/>
    <p:sldId id="290" r:id="rId17"/>
    <p:sldId id="291" r:id="rId18"/>
    <p:sldId id="292" r:id="rId19"/>
    <p:sldId id="293" r:id="rId20"/>
    <p:sldId id="298" r:id="rId21"/>
    <p:sldId id="299" r:id="rId22"/>
    <p:sldId id="300" r:id="rId23"/>
    <p:sldId id="301" r:id="rId24"/>
    <p:sldId id="302" r:id="rId25"/>
    <p:sldId id="303" r:id="rId26"/>
    <p:sldId id="304" r:id="rId27"/>
    <p:sldId id="305" r:id="rId28"/>
    <p:sldId id="306" r:id="rId29"/>
    <p:sldId id="307" r:id="rId30"/>
    <p:sldId id="295" r:id="rId31"/>
    <p:sldId id="296" r:id="rId32"/>
    <p:sldId id="297" r:id="rId33"/>
    <p:sldId id="308" r:id="rId34"/>
    <p:sldId id="309" r:id="rId35"/>
    <p:sldId id="310" r:id="rId36"/>
    <p:sldId id="311" r:id="rId37"/>
    <p:sldId id="312" r:id="rId38"/>
    <p:sldId id="313" r:id="rId39"/>
    <p:sldId id="314" r:id="rId40"/>
    <p:sldId id="319" r:id="rId41"/>
    <p:sldId id="315" r:id="rId42"/>
    <p:sldId id="316" r:id="rId43"/>
    <p:sldId id="317" r:id="rId44"/>
    <p:sldId id="318" r:id="rId45"/>
  </p:sldIdLst>
  <p:sldSz cx="10080625" cy="7559675"/>
  <p:notesSz cx="7559675" cy="10691813"/>
  <p:custDataLst>
    <p:tags r:id="rId47"/>
  </p:custDataLst>
  <p:defaultTextStyle>
    <a:defPPr>
      <a:defRPr lang="en-GB"/>
    </a:defPPr>
    <a:lvl1pPr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1pPr>
    <a:lvl2pPr marL="4318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2pPr>
    <a:lvl3pPr marL="6477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3pPr>
    <a:lvl4pPr marL="8636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4pPr>
    <a:lvl5pPr marL="1079500" indent="-215900" algn="l" defTabSz="449263" rtl="0" fontAlgn="base" hangingPunct="0">
      <a:lnSpc>
        <a:spcPct val="95000"/>
      </a:lnSpc>
      <a:spcBef>
        <a:spcPct val="0"/>
      </a:spcBef>
      <a:spcAft>
        <a:spcPct val="0"/>
      </a:spcAft>
      <a:buClr>
        <a:srgbClr val="000000"/>
      </a:buClr>
      <a:buSzPct val="45000"/>
      <a:buFont typeface="Wingdings" pitchFamily="2" charset="2"/>
      <a:defRPr sz="2400" kern="1200">
        <a:solidFill>
          <a:schemeClr val="bg1"/>
        </a:solidFill>
        <a:latin typeface="Times New Roman" pitchFamily="18" charset="0"/>
        <a:ea typeface="ＭＳ Ｐゴシック" charset="-128"/>
        <a:cs typeface="+mn-cs"/>
      </a:defRPr>
    </a:lvl5pPr>
    <a:lvl6pPr marL="2286000" algn="l" defTabSz="914400" rtl="0" eaLnBrk="1" latinLnBrk="0" hangingPunct="1">
      <a:defRPr sz="2400" kern="1200">
        <a:solidFill>
          <a:schemeClr val="bg1"/>
        </a:solidFill>
        <a:latin typeface="Times New Roman" pitchFamily="18" charset="0"/>
        <a:ea typeface="ＭＳ Ｐゴシック" charset="-128"/>
        <a:cs typeface="+mn-cs"/>
      </a:defRPr>
    </a:lvl6pPr>
    <a:lvl7pPr marL="2743200" algn="l" defTabSz="914400" rtl="0" eaLnBrk="1" latinLnBrk="0" hangingPunct="1">
      <a:defRPr sz="2400" kern="1200">
        <a:solidFill>
          <a:schemeClr val="bg1"/>
        </a:solidFill>
        <a:latin typeface="Times New Roman" pitchFamily="18" charset="0"/>
        <a:ea typeface="ＭＳ Ｐゴシック" charset="-128"/>
        <a:cs typeface="+mn-cs"/>
      </a:defRPr>
    </a:lvl7pPr>
    <a:lvl8pPr marL="3200400" algn="l" defTabSz="914400" rtl="0" eaLnBrk="1" latinLnBrk="0" hangingPunct="1">
      <a:defRPr sz="2400" kern="1200">
        <a:solidFill>
          <a:schemeClr val="bg1"/>
        </a:solidFill>
        <a:latin typeface="Times New Roman" pitchFamily="18" charset="0"/>
        <a:ea typeface="ＭＳ Ｐゴシック" charset="-128"/>
        <a:cs typeface="+mn-cs"/>
      </a:defRPr>
    </a:lvl8pPr>
    <a:lvl9pPr marL="3657600" algn="l" defTabSz="914400" rtl="0" eaLnBrk="1" latinLnBrk="0" hangingPunct="1">
      <a:defRPr sz="2400" kern="1200">
        <a:solidFill>
          <a:schemeClr val="bg1"/>
        </a:solidFill>
        <a:latin typeface="Times New Roman" pitchFamily="18"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4" autoAdjust="0"/>
    <p:restoredTop sz="94717" autoAdjust="0"/>
  </p:normalViewPr>
  <p:slideViewPr>
    <p:cSldViewPr>
      <p:cViewPr varScale="1">
        <p:scale>
          <a:sx n="57" d="100"/>
          <a:sy n="57" d="100"/>
        </p:scale>
        <p:origin x="-96" y="-384"/>
      </p:cViewPr>
      <p:guideLst>
        <p:guide orient="horz" pos="2160"/>
        <p:guide pos="2880"/>
      </p:guideLst>
    </p:cSldViewPr>
  </p:slideViewPr>
  <p:outlineViewPr>
    <p:cViewPr varScale="1">
      <p:scale>
        <a:sx n="170" d="200"/>
        <a:sy n="170" d="200"/>
      </p:scale>
      <p:origin x="0" y="3677"/>
    </p:cViewPr>
  </p:outlineViewPr>
  <p:notesTextViewPr>
    <p:cViewPr>
      <p:scale>
        <a:sx n="100" d="100"/>
        <a:sy n="100" d="100"/>
      </p:scale>
      <p:origin x="0" y="0"/>
    </p:cViewPr>
  </p:notesTextViewPr>
  <p:sorterViewPr>
    <p:cViewPr>
      <p:scale>
        <a:sx n="66" d="100"/>
        <a:sy n="66" d="100"/>
      </p:scale>
      <p:origin x="0" y="782"/>
    </p:cViewPr>
  </p:sorterViewPr>
  <p:notesViewPr>
    <p:cSldViewPr>
      <p:cViewPr varScale="1">
        <p:scale>
          <a:sx n="46" d="100"/>
          <a:sy n="46" d="100"/>
        </p:scale>
        <p:origin x="-960"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12863" y="1027113"/>
            <a:ext cx="4932362" cy="369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1169988" y="5086350"/>
            <a:ext cx="5224462" cy="4106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Text Box 1"/>
          <p:cNvSpPr txBox="1">
            <a:spLocks noGrp="1" noRot="1" noChangeAspect="1" noChangeArrowheads="1"/>
          </p:cNvSpPr>
          <p:nvPr>
            <p:ph type="sldImg"/>
          </p:nvPr>
        </p:nvSpPr>
        <p:spPr>
          <a:xfrm>
            <a:off x="1312863" y="1027113"/>
            <a:ext cx="4933950" cy="3700462"/>
          </a:xfrm>
          <a:solidFill>
            <a:srgbClr val="FFFFFF"/>
          </a:solidFill>
          <a:ln>
            <a:solidFill>
              <a:srgbClr val="000000"/>
            </a:solidFill>
            <a:miter lim="800000"/>
            <a:headEnd/>
            <a:tailEnd/>
          </a:ln>
        </p:spPr>
      </p:sp>
      <p:sp>
        <p:nvSpPr>
          <p:cNvPr id="92162" name="Text Box 2"/>
          <p:cNvSpPr txBox="1">
            <a:spLocks noGrp="1" noChangeArrowheads="1"/>
          </p:cNvSpPr>
          <p:nvPr>
            <p:ph type="body" idx="1"/>
          </p:nvPr>
        </p:nvSpPr>
        <p:spPr>
          <a:xfrm>
            <a:off x="1169988" y="5086350"/>
            <a:ext cx="5226050" cy="4108450"/>
          </a:xfrm>
          <a:noFill/>
        </p:spPr>
        <p:txBody>
          <a:bodyPr wrap="none" anchor="ctr"/>
          <a:lstStyle/>
          <a:p>
            <a:pPr>
              <a:buFont typeface="Times New Roman" charset="0"/>
              <a:buNone/>
              <a:defRP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1" y="2347914"/>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725" y="555625"/>
            <a:ext cx="2151063" cy="6307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4" y="555625"/>
            <a:ext cx="6303962" cy="6307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41364" y="555626"/>
            <a:ext cx="8607425" cy="1262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1364" y="2101851"/>
            <a:ext cx="8607425" cy="2303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1364" y="4557714"/>
            <a:ext cx="8607425"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6" y="4857751"/>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6" y="3203576"/>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4" y="2101851"/>
            <a:ext cx="4227512"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1275" y="2101851"/>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6"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6"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6" y="301626"/>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4" y="301626"/>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6"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9"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9" y="674689"/>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9"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4" y="1893889"/>
            <a:ext cx="9675812" cy="5667375"/>
          </a:xfrm>
          <a:prstGeom prst="roundRect">
            <a:avLst>
              <a:gd name="adj" fmla="val 28"/>
            </a:avLst>
          </a:prstGeom>
          <a:solidFill>
            <a:srgbClr val="DDDDDD"/>
          </a:solidFill>
          <a:ln w="9525">
            <a:solidFill>
              <a:srgbClr val="C0C0C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
        <p:nvSpPr>
          <p:cNvPr id="1026" name="Rectangle 2"/>
          <p:cNvSpPr>
            <a:spLocks noGrp="1" noChangeArrowheads="1"/>
          </p:cNvSpPr>
          <p:nvPr>
            <p:ph type="title"/>
          </p:nvPr>
        </p:nvSpPr>
        <p:spPr bwMode="auto">
          <a:xfrm>
            <a:off x="741364" y="555626"/>
            <a:ext cx="8607425" cy="1262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741364" y="2101851"/>
            <a:ext cx="8607425" cy="4760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AutoShape 4"/>
          <p:cNvSpPr>
            <a:spLocks noChangeArrowheads="1"/>
          </p:cNvSpPr>
          <p:nvPr/>
        </p:nvSpPr>
        <p:spPr bwMode="auto">
          <a:xfrm>
            <a:off x="0" y="1"/>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
        <p:nvSpPr>
          <p:cNvPr id="1029" name="AutoShape 5"/>
          <p:cNvSpPr>
            <a:spLocks noChangeArrowheads="1"/>
          </p:cNvSpPr>
          <p:nvPr/>
        </p:nvSpPr>
        <p:spPr bwMode="auto">
          <a:xfrm>
            <a:off x="0" y="2381251"/>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
        <p:nvSpPr>
          <p:cNvPr id="1030" name="AutoShape 6"/>
          <p:cNvSpPr>
            <a:spLocks noChangeArrowheads="1"/>
          </p:cNvSpPr>
          <p:nvPr/>
        </p:nvSpPr>
        <p:spPr bwMode="auto">
          <a:xfrm>
            <a:off x="0" y="1168401"/>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Wingdings" charset="0"/>
              <a:buNone/>
              <a:defRPr/>
            </a:pPr>
            <a:endParaRPr lang="en-US">
              <a:latin typeface="Times New Roman"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2pPr>
      <a:lvl3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3pPr>
      <a:lvl4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4pPr>
      <a:lvl5pPr algn="ctr" defTabSz="449263"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ＭＳ Ｐゴシック" charset="0"/>
        </a:defRPr>
      </a:lvl5pPr>
      <a:lvl6pPr marL="18970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6pPr>
      <a:lvl7pPr marL="23542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7pPr>
      <a:lvl8pPr marL="28114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8pPr>
      <a:lvl9pPr marL="3268663" algn="ctr" defTabSz="449263" rtl="0" fontAlgn="base" hangingPunct="0">
        <a:lnSpc>
          <a:spcPct val="93000"/>
        </a:lnSpc>
        <a:spcBef>
          <a:spcPct val="0"/>
        </a:spcBef>
        <a:spcAft>
          <a:spcPct val="0"/>
        </a:spcAft>
        <a:buClr>
          <a:srgbClr val="000000"/>
        </a:buClr>
        <a:buSzPct val="45000"/>
        <a:buFont typeface="Wingdings" charset="0"/>
        <a:defRPr sz="4400" b="1">
          <a:solidFill>
            <a:srgbClr val="333333"/>
          </a:solidFill>
          <a:latin typeface="Arial" charset="0"/>
          <a:ea typeface="ＭＳ Ｐゴシック" charset="0"/>
        </a:defRPr>
      </a:lvl9pPr>
    </p:titleStyle>
    <p:bodyStyle>
      <a:lvl1pPr marL="431800" indent="-323850" algn="l" defTabSz="449263" rtl="0" eaLnBrk="0" fontAlgn="base" hangingPunct="0">
        <a:lnSpc>
          <a:spcPct val="93000"/>
        </a:lnSpc>
        <a:spcBef>
          <a:spcPct val="0"/>
        </a:spcBef>
        <a:spcAft>
          <a:spcPct val="0"/>
        </a:spcAft>
        <a:buClr>
          <a:srgbClr val="0E594D"/>
        </a:buClr>
        <a:buSzPct val="45000"/>
        <a:buFont typeface="Wingdings" pitchFamily="2" charset="2"/>
        <a:buChar char=""/>
        <a:defRPr sz="3200">
          <a:solidFill>
            <a:srgbClr val="000000"/>
          </a:solidFill>
          <a:latin typeface="+mn-lt"/>
          <a:ea typeface="+mn-ea"/>
          <a:cs typeface="+mn-cs"/>
        </a:defRPr>
      </a:lvl1pPr>
      <a:lvl2pPr marL="863600" indent="-287338" algn="l" defTabSz="449263" rtl="0" eaLnBrk="0" fontAlgn="base" hangingPunct="0">
        <a:lnSpc>
          <a:spcPct val="93000"/>
        </a:lnSpc>
        <a:spcBef>
          <a:spcPct val="0"/>
        </a:spcBef>
        <a:spcAft>
          <a:spcPct val="0"/>
        </a:spcAft>
        <a:buClr>
          <a:srgbClr val="000000"/>
        </a:buClr>
        <a:buSzPct val="75000"/>
        <a:buFont typeface="Symbol" pitchFamily="18" charset="2"/>
        <a:buChar char=""/>
        <a:defRPr sz="2800">
          <a:solidFill>
            <a:srgbClr val="000000"/>
          </a:solidFill>
          <a:latin typeface="+mn-lt"/>
          <a:ea typeface="+mn-ea"/>
        </a:defRPr>
      </a:lvl2pPr>
      <a:lvl3pPr marL="1295400" indent="-215900" algn="l" defTabSz="449263" rtl="0" eaLnBrk="0" fontAlgn="base" hangingPunct="0">
        <a:lnSpc>
          <a:spcPct val="93000"/>
        </a:lnSpc>
        <a:spcBef>
          <a:spcPct val="0"/>
        </a:spcBef>
        <a:spcAft>
          <a:spcPct val="0"/>
        </a:spcAft>
        <a:buClr>
          <a:srgbClr val="000000"/>
        </a:buClr>
        <a:buSzPct val="45000"/>
        <a:buFont typeface="Wingdings" pitchFamily="2" charset="2"/>
        <a:buChar char=""/>
        <a:defRPr sz="2400">
          <a:solidFill>
            <a:srgbClr val="000000"/>
          </a:solidFill>
          <a:latin typeface="+mn-lt"/>
          <a:ea typeface="+mn-ea"/>
        </a:defRPr>
      </a:lvl3pPr>
      <a:lvl4pPr marL="1727200" indent="-215900" algn="l" defTabSz="449263" rtl="0" eaLnBrk="0" fontAlgn="base" hangingPunct="0">
        <a:lnSpc>
          <a:spcPct val="93000"/>
        </a:lnSpc>
        <a:spcBef>
          <a:spcPct val="0"/>
        </a:spcBef>
        <a:spcAft>
          <a:spcPct val="0"/>
        </a:spcAft>
        <a:buClr>
          <a:srgbClr val="000000"/>
        </a:buClr>
        <a:buSzPct val="75000"/>
        <a:buFont typeface="Symbol" pitchFamily="18" charset="2"/>
        <a:buChar char=""/>
        <a:defRPr sz="2000">
          <a:solidFill>
            <a:srgbClr val="000000"/>
          </a:solidFill>
          <a:latin typeface="+mn-lt"/>
          <a:ea typeface="+mn-ea"/>
        </a:defRPr>
      </a:lvl4pPr>
      <a:lvl5pPr marL="2159000" indent="-215900" algn="l" defTabSz="449263" rtl="0" eaLnBrk="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ea typeface="+mn-ea"/>
        </a:defRPr>
      </a:lvl5pPr>
      <a:lvl6pPr marL="26162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6pPr>
      <a:lvl7pPr marL="30734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7pPr>
      <a:lvl8pPr marL="35306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8pPr>
      <a:lvl9pPr marL="3987800" indent="-215900" algn="l" defTabSz="449263" rtl="0" fontAlgn="base" hangingPunct="0">
        <a:lnSpc>
          <a:spcPct val="93000"/>
        </a:lnSpc>
        <a:spcBef>
          <a:spcPct val="0"/>
        </a:spcBef>
        <a:spcAft>
          <a:spcPct val="0"/>
        </a:spcAft>
        <a:buClr>
          <a:srgbClr val="000000"/>
        </a:buClr>
        <a:buSzPct val="45000"/>
        <a:buFont typeface="Wingdings" charset="0"/>
        <a:buChar char=""/>
        <a:defRPr sz="2000">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741364" y="555625"/>
            <a:ext cx="8609012" cy="1263650"/>
          </a:xfrm>
        </p:spPr>
        <p:txBody>
          <a:bodyPr wrap="none"/>
          <a:lstStyle/>
          <a:p>
            <a:pP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mtClean="0"/>
              <a:t>Java Programming:</a:t>
            </a:r>
            <a:br>
              <a:rPr lang="en-GB" smtClean="0"/>
            </a:br>
            <a:r>
              <a:rPr lang="en-GB" sz="3600" smtClean="0"/>
              <a:t>From the Ground Up</a:t>
            </a:r>
          </a:p>
        </p:txBody>
      </p:sp>
      <p:sp>
        <p:nvSpPr>
          <p:cNvPr id="3074" name="Rectangle 2"/>
          <p:cNvSpPr>
            <a:spLocks noGrp="1" noChangeArrowheads="1"/>
          </p:cNvSpPr>
          <p:nvPr>
            <p:ph type="body" idx="1"/>
          </p:nvPr>
        </p:nvSpPr>
        <p:spPr>
          <a:xfrm>
            <a:off x="741364" y="2101851"/>
            <a:ext cx="8609012" cy="4762500"/>
          </a:xfrm>
        </p:spPr>
        <p:txBody>
          <a:bodyPr wrap="none"/>
          <a:lstStyle/>
          <a:p>
            <a:pPr marL="0" indent="0" algn="ctr" eaLnBrk="1">
              <a:buClr>
                <a:srgbClr val="000000"/>
              </a:buClr>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dirty="0" smtClean="0"/>
          </a:p>
          <a:p>
            <a:pPr marL="0" indent="0" algn="ctr" eaLnBrk="1">
              <a:buClr>
                <a:srgbClr val="000000"/>
              </a:buClr>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2800" b="1" dirty="0" smtClean="0"/>
              <a:t>CSC123 Lecture Notes 01</a:t>
            </a:r>
          </a:p>
          <a:p>
            <a:pPr marL="0" indent="0" algn="ctr" eaLnBrk="1">
              <a:buClr>
                <a:srgbClr val="000000"/>
              </a:buClr>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dirty="0" smtClean="0"/>
          </a:p>
          <a:p>
            <a:pPr marL="0" indent="0" algn="ct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b="1" dirty="0" smtClean="0"/>
              <a:t>Review 2 </a:t>
            </a:r>
          </a:p>
          <a:p>
            <a:pPr marL="0" indent="0" algn="ct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b="1" dirty="0" smtClean="0"/>
              <a:t>Chapters 5 to 8</a:t>
            </a:r>
          </a:p>
          <a:p>
            <a:pPr marL="0" indent="0" algn="ctr" eaLnBrk="1">
              <a:buFont typeface="Wingdings"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sz="2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Loop Structures</a:t>
            </a:r>
          </a:p>
        </p:txBody>
      </p:sp>
      <p:sp>
        <p:nvSpPr>
          <p:cNvPr id="3" name="Content Placeholder 2"/>
          <p:cNvSpPr>
            <a:spLocks noGrp="1"/>
          </p:cNvSpPr>
          <p:nvPr>
            <p:ph idx="1"/>
          </p:nvPr>
        </p:nvSpPr>
        <p:spPr>
          <a:xfrm>
            <a:off x="741364" y="1951038"/>
            <a:ext cx="2622548" cy="533400"/>
          </a:xfrm>
        </p:spPr>
        <p:txBody>
          <a:bodyPr/>
          <a:lstStyle/>
          <a:p>
            <a:pPr>
              <a:spcAft>
                <a:spcPts val="600"/>
              </a:spcAft>
              <a:buNone/>
            </a:pPr>
            <a:r>
              <a:rPr lang="en-US" sz="2400" i="1" dirty="0" smtClean="0"/>
              <a:t>while-loop</a:t>
            </a:r>
          </a:p>
          <a:p>
            <a:pPr marL="107950" indent="0" eaLnBrk="1">
              <a:spcAft>
                <a:spcPts val="1200"/>
              </a:spcAft>
              <a:buFont typeface="Wingdings" charset="0"/>
              <a:buNone/>
              <a:defRPr/>
            </a:pPr>
            <a:endParaRPr lang="en-US" sz="2400" b="1" dirty="0" smtClean="0"/>
          </a:p>
        </p:txBody>
      </p:sp>
      <p:pic>
        <p:nvPicPr>
          <p:cNvPr id="4" name="Picture 1"/>
          <p:cNvPicPr>
            <a:picLocks noChangeAspect="1" noChangeArrowheads="1"/>
          </p:cNvPicPr>
          <p:nvPr/>
        </p:nvPicPr>
        <p:blipFill>
          <a:blip r:embed="rId2"/>
          <a:srcRect/>
          <a:stretch>
            <a:fillRect/>
          </a:stretch>
        </p:blipFill>
        <p:spPr bwMode="auto">
          <a:xfrm>
            <a:off x="620712" y="3094037"/>
            <a:ext cx="2743199" cy="3750905"/>
          </a:xfrm>
          <a:prstGeom prst="rect">
            <a:avLst/>
          </a:prstGeom>
          <a:noFill/>
          <a:ln w="9525">
            <a:noFill/>
            <a:miter lim="800000"/>
            <a:headEnd/>
            <a:tailEnd/>
          </a:ln>
        </p:spPr>
      </p:pic>
      <p:sp>
        <p:nvSpPr>
          <p:cNvPr id="5" name="Content Placeholder 2"/>
          <p:cNvSpPr txBox="1">
            <a:spLocks/>
          </p:cNvSpPr>
          <p:nvPr/>
        </p:nvSpPr>
        <p:spPr bwMode="auto">
          <a:xfrm>
            <a:off x="3821112" y="1951037"/>
            <a:ext cx="2622548"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marL="431800" marR="0" lvl="0" indent="-323850" algn="l" defTabSz="449263" rtl="0" eaLnBrk="0" fontAlgn="base" latinLnBrk="0" hangingPunct="0">
              <a:lnSpc>
                <a:spcPct val="93000"/>
              </a:lnSpc>
              <a:spcBef>
                <a:spcPct val="0"/>
              </a:spcBef>
              <a:spcAft>
                <a:spcPts val="600"/>
              </a:spcAft>
              <a:buClr>
                <a:srgbClr val="0E594D"/>
              </a:buClr>
              <a:buSzPct val="45000"/>
              <a:buFont typeface="Wingdings" pitchFamily="2" charset="2"/>
              <a:buNone/>
              <a:tabLst/>
              <a:defRPr/>
            </a:pPr>
            <a:r>
              <a:rPr lang="en-US" i="1" kern="0" dirty="0" smtClean="0">
                <a:solidFill>
                  <a:srgbClr val="000000"/>
                </a:solidFill>
                <a:latin typeface="+mn-lt"/>
                <a:ea typeface="+mn-ea"/>
              </a:rPr>
              <a:t>d</a:t>
            </a:r>
            <a:r>
              <a:rPr kumimoji="0" lang="en-US" sz="2400" b="0" i="1" u="none" strike="noStrike" kern="0" cap="none" spc="0" normalizeH="0" baseline="0" noProof="0" dirty="0" smtClean="0">
                <a:ln>
                  <a:noFill/>
                </a:ln>
                <a:solidFill>
                  <a:srgbClr val="000000"/>
                </a:solidFill>
                <a:effectLst/>
                <a:uLnTx/>
                <a:uFillTx/>
                <a:latin typeface="+mn-lt"/>
                <a:ea typeface="+mn-ea"/>
                <a:cs typeface="+mn-cs"/>
              </a:rPr>
              <a:t>o-while-loop</a:t>
            </a:r>
          </a:p>
          <a:p>
            <a:pPr marL="107950" marR="0" lvl="0" indent="0" algn="l" defTabSz="449263" rtl="0" eaLnBrk="1" fontAlgn="base" latinLnBrk="0" hangingPunct="0">
              <a:lnSpc>
                <a:spcPct val="93000"/>
              </a:lnSpc>
              <a:spcBef>
                <a:spcPct val="0"/>
              </a:spcBef>
              <a:spcAft>
                <a:spcPts val="1200"/>
              </a:spcAft>
              <a:buClr>
                <a:srgbClr val="0E594D"/>
              </a:buClr>
              <a:buSzPct val="45000"/>
              <a:buFont typeface="Wingdings" charset="0"/>
              <a:buNone/>
              <a:tabLst/>
              <a:defRPr/>
            </a:pPr>
            <a:endParaRPr kumimoji="0" lang="en-US" sz="2400" b="1" i="0" u="none" strike="noStrike" kern="0" cap="none" spc="0" normalizeH="0" baseline="0" noProof="0" dirty="0" smtClean="0">
              <a:ln>
                <a:noFill/>
              </a:ln>
              <a:solidFill>
                <a:srgbClr val="000000"/>
              </a:solidFill>
              <a:effectLst/>
              <a:uLnTx/>
              <a:uFillTx/>
              <a:latin typeface="+mn-lt"/>
              <a:ea typeface="+mn-ea"/>
              <a:cs typeface="+mn-cs"/>
            </a:endParaRPr>
          </a:p>
        </p:txBody>
      </p:sp>
      <p:sp>
        <p:nvSpPr>
          <p:cNvPr id="6" name="Content Placeholder 2"/>
          <p:cNvSpPr txBox="1">
            <a:spLocks/>
          </p:cNvSpPr>
          <p:nvPr/>
        </p:nvSpPr>
        <p:spPr bwMode="auto">
          <a:xfrm>
            <a:off x="7554912" y="2027237"/>
            <a:ext cx="2089148"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marL="431800" marR="0" lvl="0" indent="-323850" algn="l" defTabSz="449263" rtl="0" eaLnBrk="0" fontAlgn="base" latinLnBrk="0" hangingPunct="0">
              <a:lnSpc>
                <a:spcPct val="93000"/>
              </a:lnSpc>
              <a:spcBef>
                <a:spcPct val="0"/>
              </a:spcBef>
              <a:spcAft>
                <a:spcPts val="600"/>
              </a:spcAft>
              <a:buClr>
                <a:srgbClr val="0E594D"/>
              </a:buClr>
              <a:buSzPct val="45000"/>
              <a:buFont typeface="Wingdings" pitchFamily="2" charset="2"/>
              <a:buNone/>
              <a:tabLst/>
              <a:defRPr/>
            </a:pPr>
            <a:r>
              <a:rPr kumimoji="0" lang="en-US" sz="2400" b="0" i="1" u="none" strike="noStrike" kern="0" cap="none" spc="0" normalizeH="0" baseline="0" noProof="0" dirty="0" smtClean="0">
                <a:ln>
                  <a:noFill/>
                </a:ln>
                <a:solidFill>
                  <a:srgbClr val="000000"/>
                </a:solidFill>
                <a:effectLst/>
                <a:uLnTx/>
                <a:uFillTx/>
                <a:latin typeface="+mn-lt"/>
                <a:ea typeface="+mn-ea"/>
                <a:cs typeface="+mn-cs"/>
              </a:rPr>
              <a:t>for-loop</a:t>
            </a:r>
          </a:p>
          <a:p>
            <a:pPr marL="107950" marR="0" lvl="0" indent="0" algn="l" defTabSz="449263" rtl="0" eaLnBrk="1" fontAlgn="base" latinLnBrk="0" hangingPunct="0">
              <a:lnSpc>
                <a:spcPct val="93000"/>
              </a:lnSpc>
              <a:spcBef>
                <a:spcPct val="0"/>
              </a:spcBef>
              <a:spcAft>
                <a:spcPts val="1200"/>
              </a:spcAft>
              <a:buClr>
                <a:srgbClr val="0E594D"/>
              </a:buClr>
              <a:buSzPct val="45000"/>
              <a:buFont typeface="Wingdings" charset="0"/>
              <a:buNone/>
              <a:tabLst/>
              <a:defRPr/>
            </a:pPr>
            <a:endParaRPr kumimoji="0" lang="en-US" sz="2400" b="1" i="0" u="none" strike="noStrike" kern="0" cap="none" spc="0" normalizeH="0" baseline="0" noProof="0" dirty="0" smtClean="0">
              <a:ln>
                <a:noFill/>
              </a:ln>
              <a:solidFill>
                <a:srgbClr val="000000"/>
              </a:solidFill>
              <a:effectLst/>
              <a:uLnTx/>
              <a:uFillTx/>
              <a:latin typeface="+mn-lt"/>
              <a:ea typeface="+mn-ea"/>
              <a:cs typeface="+mn-cs"/>
            </a:endParaRPr>
          </a:p>
        </p:txBody>
      </p:sp>
      <p:pic>
        <p:nvPicPr>
          <p:cNvPr id="7" name="Picture 1"/>
          <p:cNvPicPr>
            <a:picLocks noChangeAspect="1" noChangeArrowheads="1"/>
          </p:cNvPicPr>
          <p:nvPr/>
        </p:nvPicPr>
        <p:blipFill>
          <a:blip r:embed="rId3"/>
          <a:srcRect/>
          <a:stretch>
            <a:fillRect/>
          </a:stretch>
        </p:blipFill>
        <p:spPr bwMode="auto">
          <a:xfrm>
            <a:off x="3440112" y="2408237"/>
            <a:ext cx="3048000" cy="4810351"/>
          </a:xfrm>
          <a:prstGeom prst="rect">
            <a:avLst/>
          </a:prstGeom>
          <a:noFill/>
          <a:ln w="9525">
            <a:noFill/>
            <a:miter lim="800000"/>
            <a:headEnd/>
            <a:tailEnd/>
          </a:ln>
        </p:spPr>
      </p:pic>
      <p:pic>
        <p:nvPicPr>
          <p:cNvPr id="8" name="Picture 1"/>
          <p:cNvPicPr>
            <a:picLocks noChangeAspect="1" noChangeArrowheads="1"/>
          </p:cNvPicPr>
          <p:nvPr/>
        </p:nvPicPr>
        <p:blipFill>
          <a:blip r:embed="rId4"/>
          <a:srcRect/>
          <a:stretch>
            <a:fillRect/>
          </a:stretch>
        </p:blipFill>
        <p:spPr bwMode="auto">
          <a:xfrm>
            <a:off x="6564312" y="2408237"/>
            <a:ext cx="3352800" cy="4800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Loop Control</a:t>
            </a:r>
          </a:p>
        </p:txBody>
      </p:sp>
      <p:sp>
        <p:nvSpPr>
          <p:cNvPr id="3" name="Content Placeholder 2"/>
          <p:cNvSpPr>
            <a:spLocks noGrp="1"/>
          </p:cNvSpPr>
          <p:nvPr>
            <p:ph idx="1"/>
          </p:nvPr>
        </p:nvSpPr>
        <p:spPr>
          <a:xfrm>
            <a:off x="741364" y="1951037"/>
            <a:ext cx="9175748" cy="4911727"/>
          </a:xfrm>
        </p:spPr>
        <p:txBody>
          <a:bodyPr/>
          <a:lstStyle/>
          <a:p>
            <a:pPr lvl="0"/>
            <a:r>
              <a:rPr lang="en-US" sz="2400" dirty="0" smtClean="0"/>
              <a:t>A </a:t>
            </a:r>
            <a:r>
              <a:rPr lang="en-US" sz="2400" i="1" dirty="0" smtClean="0"/>
              <a:t>break</a:t>
            </a:r>
            <a:r>
              <a:rPr lang="en-US" sz="2400" dirty="0" smtClean="0"/>
              <a:t> statement can be used to escape from a loop.</a:t>
            </a:r>
          </a:p>
          <a:p>
            <a:pPr lvl="0"/>
            <a:endParaRPr lang="en-US" sz="2400" dirty="0" smtClean="0"/>
          </a:p>
          <a:p>
            <a:pPr lvl="0"/>
            <a:r>
              <a:rPr lang="en-US" sz="2400" dirty="0" smtClean="0"/>
              <a:t>Loop controls – there are </a:t>
            </a:r>
            <a:r>
              <a:rPr lang="en-US" sz="2400" dirty="0" smtClean="0"/>
              <a:t>three types </a:t>
            </a:r>
            <a:r>
              <a:rPr lang="en-US" sz="2400" dirty="0" smtClean="0"/>
              <a:t>of loop controls</a:t>
            </a:r>
          </a:p>
          <a:p>
            <a:pPr lvl="1"/>
            <a:r>
              <a:rPr lang="en-US" sz="2400" dirty="0" smtClean="0"/>
              <a:t>Counting – counting the number of loops</a:t>
            </a:r>
          </a:p>
          <a:p>
            <a:pPr lvl="1"/>
            <a:r>
              <a:rPr lang="en-US" sz="2400" dirty="0" smtClean="0"/>
              <a:t>Sentinel – looking for the signal/flag of loop ending</a:t>
            </a:r>
          </a:p>
          <a:p>
            <a:pPr lvl="1"/>
            <a:r>
              <a:rPr lang="en-US" sz="2400" dirty="0" smtClean="0"/>
              <a:t>Testing results – using break statement to escape from the inside of loop</a:t>
            </a:r>
          </a:p>
          <a:p>
            <a:pPr lvl="0"/>
            <a:endParaRPr lang="en-US" sz="2400" dirty="0" smtClean="0"/>
          </a:p>
          <a:p>
            <a:pPr lvl="0"/>
            <a:r>
              <a:rPr lang="en-US" sz="2400" dirty="0" smtClean="0"/>
              <a:t>Nested loops </a:t>
            </a:r>
          </a:p>
          <a:p>
            <a:pPr lvl="1"/>
            <a:r>
              <a:rPr lang="en-US" sz="2400" dirty="0" smtClean="0"/>
              <a:t>An iterative statement can be nested inside the block of another iterative statement. There is no limit on the number of nesting levels.</a:t>
            </a:r>
          </a:p>
          <a:p>
            <a:pPr lvl="1"/>
            <a:r>
              <a:rPr lang="en-US" sz="2400" dirty="0" smtClean="0"/>
              <a:t>Nested loops are handy for computations where each datum has several attributes.</a:t>
            </a:r>
          </a:p>
          <a:p>
            <a:pPr>
              <a:spcAft>
                <a:spcPts val="600"/>
              </a:spcAft>
            </a:pPr>
            <a:endParaRPr lang="en-US" sz="2400" dirty="0" smtClean="0"/>
          </a:p>
          <a:p>
            <a:pPr marL="107950" indent="0" eaLnBrk="1">
              <a:spcAft>
                <a:spcPts val="1200"/>
              </a:spcAft>
              <a:buFont typeface="Wingdings" charset="0"/>
              <a:buNone/>
              <a:defRPr/>
            </a:pPr>
            <a:endParaRPr lang="en-US" sz="24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Methods</a:t>
            </a:r>
          </a:p>
        </p:txBody>
      </p:sp>
      <p:sp>
        <p:nvSpPr>
          <p:cNvPr id="3" name="Content Placeholder 2"/>
          <p:cNvSpPr>
            <a:spLocks noGrp="1"/>
          </p:cNvSpPr>
          <p:nvPr>
            <p:ph idx="1"/>
          </p:nvPr>
        </p:nvSpPr>
        <p:spPr>
          <a:xfrm>
            <a:off x="741364" y="1951037"/>
            <a:ext cx="9175748" cy="4911727"/>
          </a:xfrm>
        </p:spPr>
        <p:txBody>
          <a:bodyPr/>
          <a:lstStyle/>
          <a:p>
            <a:pPr lvl="0">
              <a:spcAft>
                <a:spcPts val="1200"/>
              </a:spcAft>
            </a:pPr>
            <a:r>
              <a:rPr lang="en-US" sz="2400" dirty="0" smtClean="0"/>
              <a:t>A method usually performs a single well-defined task</a:t>
            </a:r>
          </a:p>
          <a:p>
            <a:pPr lvl="0">
              <a:spcAft>
                <a:spcPts val="1200"/>
              </a:spcAft>
            </a:pPr>
            <a:r>
              <a:rPr lang="en-US" sz="2400" dirty="0" smtClean="0"/>
              <a:t>A method that performs several jobs is probably too complicated.</a:t>
            </a:r>
          </a:p>
          <a:p>
            <a:pPr lvl="0">
              <a:spcAft>
                <a:spcPts val="1200"/>
              </a:spcAft>
            </a:pPr>
            <a:r>
              <a:rPr lang="en-US" sz="2400" dirty="0" smtClean="0"/>
              <a:t>Complex methods can lead to bugs that are hard to uncover, and therefore should be split into more methods.</a:t>
            </a:r>
          </a:p>
          <a:p>
            <a:pPr lvl="0">
              <a:spcAft>
                <a:spcPts val="1200"/>
              </a:spcAft>
            </a:pPr>
            <a:r>
              <a:rPr lang="en-US" sz="2400" dirty="0" smtClean="0"/>
              <a:t>Each method contains a header and a body, where the header/signature specifies the interface of the method how it should be called and the body defines the procedure how the task is accomplished.</a:t>
            </a:r>
          </a:p>
          <a:p>
            <a:pPr lvl="0">
              <a:spcAft>
                <a:spcPts val="1200"/>
              </a:spcAft>
            </a:pPr>
            <a:r>
              <a:rPr lang="en-US" sz="2400" dirty="0" smtClean="0"/>
              <a:t>The header has the form: </a:t>
            </a:r>
          </a:p>
          <a:p>
            <a:pPr lvl="2">
              <a:spcAft>
                <a:spcPts val="1200"/>
              </a:spcAft>
            </a:pPr>
            <a:r>
              <a:rPr lang="en-US" i="1" dirty="0" smtClean="0"/>
              <a:t>modifier return-type </a:t>
            </a:r>
            <a:r>
              <a:rPr lang="en-US" i="1" dirty="0" err="1" smtClean="0"/>
              <a:t>mathodName</a:t>
            </a:r>
            <a:r>
              <a:rPr lang="en-US" i="1" dirty="0" smtClean="0"/>
              <a:t>(parameter-list)</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Methods</a:t>
            </a:r>
          </a:p>
        </p:txBody>
      </p:sp>
      <p:sp>
        <p:nvSpPr>
          <p:cNvPr id="3" name="Content Placeholder 2"/>
          <p:cNvSpPr>
            <a:spLocks noGrp="1"/>
          </p:cNvSpPr>
          <p:nvPr>
            <p:ph idx="1"/>
          </p:nvPr>
        </p:nvSpPr>
        <p:spPr>
          <a:xfrm>
            <a:off x="741364" y="1951037"/>
            <a:ext cx="9175748" cy="4911727"/>
          </a:xfrm>
        </p:spPr>
        <p:txBody>
          <a:bodyPr/>
          <a:lstStyle/>
          <a:p>
            <a:pPr lvl="0">
              <a:spcAft>
                <a:spcPts val="1200"/>
              </a:spcAft>
            </a:pPr>
            <a:r>
              <a:rPr lang="en-US" sz="2400" dirty="0" smtClean="0"/>
              <a:t>The modifier specifies the scope of the method; The return-type specifies the data type of the return value; the method by convention begins with a lower-case letter followed by words beginning with capital letter; the parameter-list is a list of ordered pairs &lt;type </a:t>
            </a:r>
            <a:r>
              <a:rPr lang="en-US" sz="2400" dirty="0" err="1" smtClean="0"/>
              <a:t>para</a:t>
            </a:r>
            <a:r>
              <a:rPr lang="en-US" sz="2400" dirty="0" smtClean="0"/>
              <a:t>&gt; specifying all parameters and their associated data types.</a:t>
            </a:r>
          </a:p>
          <a:p>
            <a:pPr lvl="0">
              <a:spcAft>
                <a:spcPts val="1200"/>
              </a:spcAft>
            </a:pPr>
            <a:r>
              <a:rPr lang="en-US" sz="2400" dirty="0" smtClean="0"/>
              <a:t>If the method doesn’t return a value, the return-type should be the word </a:t>
            </a:r>
            <a:r>
              <a:rPr lang="en-US" sz="2400" i="1" dirty="0" smtClean="0"/>
              <a:t>void</a:t>
            </a:r>
            <a:r>
              <a:rPr lang="en-US" sz="2400" dirty="0" smtClean="0"/>
              <a:t>.</a:t>
            </a:r>
          </a:p>
          <a:p>
            <a:pPr lvl="0">
              <a:spcAft>
                <a:spcPts val="1200"/>
              </a:spcAft>
            </a:pPr>
            <a:r>
              <a:rPr lang="en-US" sz="2400" dirty="0" smtClean="0"/>
              <a:t>A method may have one or more return statements.</a:t>
            </a:r>
          </a:p>
          <a:p>
            <a:pPr lvl="0">
              <a:spcAft>
                <a:spcPts val="1200"/>
              </a:spcAft>
            </a:pPr>
            <a:r>
              <a:rPr lang="en-US" sz="2400" dirty="0" smtClean="0"/>
              <a:t>A method body is a block statement enclosing a list of statements. The braces can not be omitted even if the block only contains a single statement.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Methods</a:t>
            </a:r>
          </a:p>
        </p:txBody>
      </p:sp>
      <p:sp>
        <p:nvSpPr>
          <p:cNvPr id="3" name="Content Placeholder 2"/>
          <p:cNvSpPr>
            <a:spLocks noGrp="1"/>
          </p:cNvSpPr>
          <p:nvPr>
            <p:ph idx="1"/>
          </p:nvPr>
        </p:nvSpPr>
        <p:spPr>
          <a:xfrm>
            <a:off x="741364" y="1951037"/>
            <a:ext cx="9175748" cy="4911727"/>
          </a:xfrm>
        </p:spPr>
        <p:txBody>
          <a:bodyPr/>
          <a:lstStyle/>
          <a:p>
            <a:pPr lvl="0">
              <a:spcAft>
                <a:spcPts val="1200"/>
              </a:spcAft>
            </a:pPr>
            <a:r>
              <a:rPr lang="en-US" sz="2400" dirty="0" smtClean="0"/>
              <a:t> </a:t>
            </a:r>
            <a:r>
              <a:rPr lang="en-US" sz="2800" dirty="0" smtClean="0"/>
              <a:t>If an application includes several methods, each of them should be implemented and tested, one method at a time.</a:t>
            </a:r>
          </a:p>
          <a:p>
            <a:pPr lvl="0">
              <a:spcAft>
                <a:spcPts val="1200"/>
              </a:spcAft>
            </a:pPr>
            <a:r>
              <a:rPr lang="en-US" sz="2800" dirty="0" smtClean="0"/>
              <a:t>Write a method; compile it; test it; and then start the process again with the next method.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Arrays</a:t>
            </a:r>
          </a:p>
        </p:txBody>
      </p:sp>
      <p:sp>
        <p:nvSpPr>
          <p:cNvPr id="3" name="Content Placeholder 2"/>
          <p:cNvSpPr>
            <a:spLocks noGrp="1"/>
          </p:cNvSpPr>
          <p:nvPr>
            <p:ph idx="1"/>
          </p:nvPr>
        </p:nvSpPr>
        <p:spPr>
          <a:xfrm>
            <a:off x="741364" y="1951037"/>
            <a:ext cx="9099548" cy="5410200"/>
          </a:xfrm>
        </p:spPr>
        <p:txBody>
          <a:bodyPr/>
          <a:lstStyle/>
          <a:p>
            <a:pPr lvl="0">
              <a:spcAft>
                <a:spcPts val="1200"/>
              </a:spcAft>
            </a:pPr>
            <a:r>
              <a:rPr lang="en-US" sz="2400" dirty="0" smtClean="0"/>
              <a:t>An array is a structure that gives a single name to an ordered collection of variables of the same data type.</a:t>
            </a:r>
          </a:p>
          <a:p>
            <a:pPr lvl="0">
              <a:spcAft>
                <a:spcPts val="1200"/>
              </a:spcAft>
            </a:pPr>
            <a:r>
              <a:rPr lang="en-US" sz="2400" dirty="0" smtClean="0"/>
              <a:t>You can declare an array by specifying its name and data type, e.g., double[] data.</a:t>
            </a:r>
          </a:p>
          <a:p>
            <a:pPr lvl="0">
              <a:spcAft>
                <a:spcPts val="1200"/>
              </a:spcAft>
            </a:pPr>
            <a:r>
              <a:rPr lang="en-US" sz="2400" dirty="0" smtClean="0"/>
              <a:t>An array variable is a reference variable that holds the address of a memory location. The declaration :	</a:t>
            </a:r>
            <a:r>
              <a:rPr lang="en-US" sz="2400" i="1" dirty="0" err="1" smtClean="0"/>
              <a:t>int</a:t>
            </a:r>
            <a:r>
              <a:rPr lang="en-US" sz="2400" i="1" dirty="0" smtClean="0"/>
              <a:t>[] x;</a:t>
            </a:r>
          </a:p>
          <a:p>
            <a:pPr>
              <a:spcAft>
                <a:spcPts val="1200"/>
              </a:spcAft>
              <a:buNone/>
            </a:pPr>
            <a:r>
              <a:rPr lang="en-US" sz="2400" dirty="0" smtClean="0"/>
              <a:t>	declares x as a reference variable, but does not initialize x.</a:t>
            </a:r>
          </a:p>
          <a:p>
            <a:pPr lvl="0">
              <a:spcAft>
                <a:spcPts val="1200"/>
              </a:spcAft>
            </a:pPr>
            <a:r>
              <a:rPr lang="en-US" sz="2400" dirty="0" smtClean="0"/>
              <a:t>No memory is allocated to an array until the array has been instantiated.</a:t>
            </a:r>
          </a:p>
          <a:p>
            <a:pPr lvl="0">
              <a:spcAft>
                <a:spcPts val="1200"/>
              </a:spcAft>
            </a:pPr>
            <a:r>
              <a:rPr lang="en-US" sz="2400" dirty="0" smtClean="0"/>
              <a:t>You can create or </a:t>
            </a:r>
            <a:r>
              <a:rPr lang="en-US" sz="2400" dirty="0" smtClean="0"/>
              <a:t>instantiate </a:t>
            </a:r>
            <a:r>
              <a:rPr lang="en-US" sz="2400" dirty="0" smtClean="0"/>
              <a:t>an array with the </a:t>
            </a:r>
            <a:r>
              <a:rPr lang="en-US" sz="2400" b="1" dirty="0" smtClean="0"/>
              <a:t>new</a:t>
            </a:r>
            <a:r>
              <a:rPr lang="en-US" sz="2400" dirty="0" smtClean="0"/>
              <a:t> operator. The syntax is :		</a:t>
            </a:r>
            <a:r>
              <a:rPr lang="en-US" sz="2400" i="1" dirty="0" smtClean="0"/>
              <a:t>x = new </a:t>
            </a:r>
            <a:r>
              <a:rPr lang="en-US" sz="2400" i="1" dirty="0" err="1" smtClean="0"/>
              <a:t>dataType</a:t>
            </a:r>
            <a:r>
              <a:rPr lang="en-US" sz="2400" i="1" dirty="0" smtClean="0"/>
              <a:t>[n];</a:t>
            </a:r>
          </a:p>
          <a:p>
            <a:pPr>
              <a:spcAft>
                <a:spcPts val="1200"/>
              </a:spcAft>
              <a:buNone/>
            </a:pPr>
            <a:r>
              <a:rPr lang="en-US" sz="2400" dirty="0" smtClean="0"/>
              <a:t>	where x is an array reference, </a:t>
            </a:r>
            <a:r>
              <a:rPr lang="en-US" sz="2400" dirty="0" err="1" smtClean="0"/>
              <a:t>dataType</a:t>
            </a:r>
            <a:r>
              <a:rPr lang="en-US" sz="2400" dirty="0" smtClean="0"/>
              <a:t> is the data type of the array elements, and n is the size (length) of the array.</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Arrays</a:t>
            </a:r>
          </a:p>
        </p:txBody>
      </p:sp>
      <p:sp>
        <p:nvSpPr>
          <p:cNvPr id="3" name="Content Placeholder 2"/>
          <p:cNvSpPr>
            <a:spLocks noGrp="1"/>
          </p:cNvSpPr>
          <p:nvPr>
            <p:ph idx="1"/>
          </p:nvPr>
        </p:nvSpPr>
        <p:spPr>
          <a:xfrm>
            <a:off x="741364" y="1951037"/>
            <a:ext cx="9099548" cy="5410200"/>
          </a:xfrm>
        </p:spPr>
        <p:txBody>
          <a:bodyPr/>
          <a:lstStyle/>
          <a:p>
            <a:pPr lvl="0">
              <a:spcAft>
                <a:spcPts val="1200"/>
              </a:spcAft>
            </a:pPr>
            <a:r>
              <a:rPr lang="en-US" sz="2400" dirty="0" smtClean="0"/>
              <a:t>Declaration and instantiation can be done in a single statement.</a:t>
            </a:r>
          </a:p>
          <a:p>
            <a:pPr lvl="0">
              <a:spcAft>
                <a:spcPts val="1200"/>
              </a:spcAft>
            </a:pPr>
            <a:r>
              <a:rPr lang="en-US" sz="2400" dirty="0" smtClean="0"/>
              <a:t>The length or maximum capacity of an array x is available as </a:t>
            </a:r>
            <a:r>
              <a:rPr lang="en-US" sz="2400" b="1" dirty="0" err="1" smtClean="0"/>
              <a:t>x.length</a:t>
            </a:r>
            <a:r>
              <a:rPr lang="en-US" sz="2400" dirty="0" smtClean="0"/>
              <a:t>.</a:t>
            </a:r>
          </a:p>
          <a:p>
            <a:pPr lvl="0">
              <a:spcAft>
                <a:spcPts val="1200"/>
              </a:spcAft>
            </a:pPr>
            <a:r>
              <a:rPr lang="en-US" sz="2400" dirty="0" smtClean="0"/>
              <a:t>All arrays are indexed from 0. The first cell of an array is designated x[0] and the last cell x[</a:t>
            </a:r>
            <a:r>
              <a:rPr lang="en-US" sz="2400" dirty="0" err="1" smtClean="0"/>
              <a:t>x.length</a:t>
            </a:r>
            <a:r>
              <a:rPr lang="en-US" sz="2400" dirty="0" smtClean="0"/>
              <a:t> – 1].</a:t>
            </a:r>
          </a:p>
          <a:p>
            <a:pPr lvl="0">
              <a:spcAft>
                <a:spcPts val="1200"/>
              </a:spcAft>
            </a:pPr>
            <a:r>
              <a:rPr lang="en-US" sz="2400" dirty="0" smtClean="0"/>
              <a:t>Array instantiation initializes all cells to the zero-element of the array’s data type.</a:t>
            </a:r>
          </a:p>
          <a:p>
            <a:pPr lvl="0">
              <a:spcAft>
                <a:spcPts val="0"/>
              </a:spcAft>
            </a:pPr>
            <a:r>
              <a:rPr lang="en-US" sz="2400" dirty="0" smtClean="0"/>
              <a:t>You can explicitly initialize an array in a declaration. The statement</a:t>
            </a:r>
          </a:p>
          <a:p>
            <a:pPr>
              <a:spcAft>
                <a:spcPts val="1200"/>
              </a:spcAft>
              <a:buNone/>
            </a:pPr>
            <a:r>
              <a:rPr lang="en-US" sz="2400" dirty="0" smtClean="0"/>
              <a:t>			</a:t>
            </a:r>
            <a:r>
              <a:rPr lang="en-US" sz="2400" i="1" dirty="0" err="1" smtClean="0"/>
              <a:t>int</a:t>
            </a:r>
            <a:r>
              <a:rPr lang="en-US" sz="2400" i="1" dirty="0" smtClean="0"/>
              <a:t>[] x = {1, 3, 5, 7, 9};</a:t>
            </a:r>
          </a:p>
          <a:p>
            <a:pPr>
              <a:spcAft>
                <a:spcPts val="1200"/>
              </a:spcAft>
            </a:pPr>
            <a:r>
              <a:rPr lang="en-US" sz="2400" dirty="0" smtClean="0"/>
              <a:t>declares, instantiates, and initializes x. the number of items in the initialization list implicitly determines the length of the array (5 in this case).</a:t>
            </a:r>
          </a:p>
          <a:p>
            <a:pPr>
              <a:spcAft>
                <a:spcPts val="1200"/>
              </a:spcAft>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Arrays</a:t>
            </a:r>
          </a:p>
        </p:txBody>
      </p:sp>
      <p:sp>
        <p:nvSpPr>
          <p:cNvPr id="3" name="Content Placeholder 2"/>
          <p:cNvSpPr>
            <a:spLocks noGrp="1"/>
          </p:cNvSpPr>
          <p:nvPr>
            <p:ph idx="1"/>
          </p:nvPr>
        </p:nvSpPr>
        <p:spPr>
          <a:xfrm>
            <a:off x="741364" y="1951037"/>
            <a:ext cx="9099548" cy="5410200"/>
          </a:xfrm>
        </p:spPr>
        <p:txBody>
          <a:bodyPr/>
          <a:lstStyle/>
          <a:p>
            <a:pPr lvl="0">
              <a:spcAft>
                <a:spcPts val="1200"/>
              </a:spcAft>
            </a:pPr>
            <a:r>
              <a:rPr lang="en-US" sz="2400" dirty="0" smtClean="0"/>
              <a:t>An array reference can be passed to a method as a parameter.</a:t>
            </a:r>
          </a:p>
          <a:p>
            <a:pPr lvl="0">
              <a:spcAft>
                <a:spcPts val="1200"/>
              </a:spcAft>
            </a:pPr>
            <a:r>
              <a:rPr lang="en-US" sz="2400" dirty="0" smtClean="0"/>
              <a:t>A method can change the contents of an array but not the variable that references an array.</a:t>
            </a:r>
          </a:p>
          <a:p>
            <a:pPr lvl="0">
              <a:spcAft>
                <a:spcPts val="1200"/>
              </a:spcAft>
            </a:pPr>
            <a:r>
              <a:rPr lang="en-US" sz="2400" dirty="0" smtClean="0"/>
              <a:t>The assignment operator (=) copies array references. The assignment operator does not copy the contents of one array to another.</a:t>
            </a:r>
          </a:p>
          <a:p>
            <a:pPr lvl="0">
              <a:spcAft>
                <a:spcPts val="1200"/>
              </a:spcAft>
            </a:pPr>
            <a:r>
              <a:rPr lang="en-US" sz="2400" dirty="0" smtClean="0"/>
              <a:t>The comparison operator (==) of arrays check if the two array references are the same (refers to the same memory location), instead of comparing the array elements.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Recursive Method</a:t>
            </a:r>
          </a:p>
        </p:txBody>
      </p:sp>
      <p:sp>
        <p:nvSpPr>
          <p:cNvPr id="3" name="Content Placeholder 2"/>
          <p:cNvSpPr>
            <a:spLocks noGrp="1"/>
          </p:cNvSpPr>
          <p:nvPr>
            <p:ph idx="1"/>
          </p:nvPr>
        </p:nvSpPr>
        <p:spPr>
          <a:xfrm>
            <a:off x="741364" y="1951037"/>
            <a:ext cx="9099548" cy="5410200"/>
          </a:xfrm>
        </p:spPr>
        <p:txBody>
          <a:bodyPr/>
          <a:lstStyle/>
          <a:p>
            <a:pPr lvl="0">
              <a:spcAft>
                <a:spcPts val="1200"/>
              </a:spcAft>
            </a:pPr>
            <a:r>
              <a:rPr lang="en-US" sz="2400" dirty="0" smtClean="0"/>
              <a:t>A recursive method is a method that calls itself.</a:t>
            </a:r>
          </a:p>
          <a:p>
            <a:pPr lvl="0">
              <a:spcAft>
                <a:spcPts val="1200"/>
              </a:spcAft>
            </a:pPr>
            <a:r>
              <a:rPr lang="en-US" sz="2400" dirty="0" smtClean="0"/>
              <a:t>Recursion is a powerful method for problem solving.</a:t>
            </a:r>
          </a:p>
          <a:p>
            <a:pPr lvl="0">
              <a:spcAft>
                <a:spcPts val="1200"/>
              </a:spcAft>
            </a:pPr>
            <a:r>
              <a:rPr lang="en-US" sz="2400" dirty="0" smtClean="0"/>
              <a:t>Recursion is a strategy of divide-and-conquer.</a:t>
            </a:r>
          </a:p>
          <a:p>
            <a:pPr lvl="0">
              <a:spcAft>
                <a:spcPts val="1200"/>
              </a:spcAft>
            </a:pPr>
            <a:r>
              <a:rPr lang="en-US" sz="2400" dirty="0" smtClean="0"/>
              <a:t>Every recursive method needs a base case that stops the recursion.</a:t>
            </a:r>
          </a:p>
          <a:p>
            <a:pPr lvl="0">
              <a:spcAft>
                <a:spcPts val="1200"/>
              </a:spcAft>
            </a:pPr>
            <a:r>
              <a:rPr lang="en-US" sz="2400" dirty="0" smtClean="0"/>
              <a:t>Recursive calls must eventually reach the base case.</a:t>
            </a:r>
          </a:p>
          <a:p>
            <a:pPr lvl="0">
              <a:spcAft>
                <a:spcPts val="1200"/>
              </a:spcAft>
            </a:pPr>
            <a:r>
              <a:rPr lang="en-US" sz="2400" dirty="0" smtClean="0"/>
              <a:t>Every recursive method needs a general case to divide the problem into smaller sub-problems.</a:t>
            </a:r>
          </a:p>
          <a:p>
            <a:pPr lvl="0">
              <a:spcAft>
                <a:spcPts val="1200"/>
              </a:spcAft>
            </a:pPr>
            <a:r>
              <a:rPr lang="en-US" sz="2400" dirty="0" smtClean="0"/>
              <a:t>A recursive method can contain several recursive calls.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Recursion</a:t>
            </a:r>
          </a:p>
        </p:txBody>
      </p:sp>
      <p:sp>
        <p:nvSpPr>
          <p:cNvPr id="3" name="Content Placeholder 2"/>
          <p:cNvSpPr>
            <a:spLocks noGrp="1"/>
          </p:cNvSpPr>
          <p:nvPr>
            <p:ph idx="1"/>
          </p:nvPr>
        </p:nvSpPr>
        <p:spPr>
          <a:xfrm>
            <a:off x="741364" y="1951037"/>
            <a:ext cx="9099548" cy="5410200"/>
          </a:xfrm>
        </p:spPr>
        <p:txBody>
          <a:bodyPr/>
          <a:lstStyle/>
          <a:p>
            <a:pPr lvl="0">
              <a:spcAft>
                <a:spcPts val="1200"/>
              </a:spcAft>
            </a:pPr>
            <a:r>
              <a:rPr lang="en-US" sz="2400" dirty="0" smtClean="0"/>
              <a:t>A recursive algorithm is often easier to describe and understand than an iterative algorithm.</a:t>
            </a:r>
          </a:p>
          <a:p>
            <a:pPr lvl="0">
              <a:spcAft>
                <a:spcPts val="1200"/>
              </a:spcAft>
            </a:pPr>
            <a:r>
              <a:rPr lang="en-US" sz="2400" dirty="0" smtClean="0"/>
              <a:t>Recursion allows you to think at a higher level of abstraction and leave the driving to the compiler.</a:t>
            </a:r>
          </a:p>
          <a:p>
            <a:pPr lvl="0">
              <a:spcAft>
                <a:spcPts val="1200"/>
              </a:spcAft>
            </a:pPr>
            <a:r>
              <a:rPr lang="en-US" sz="2400" dirty="0" smtClean="0"/>
              <a:t>A tail recursive method is a special kind of recursive method in which the last statement executed is always a recursive call.</a:t>
            </a:r>
          </a:p>
          <a:p>
            <a:pPr lvl="0">
              <a:spcAft>
                <a:spcPts val="1200"/>
              </a:spcAft>
            </a:pPr>
            <a:r>
              <a:rPr lang="en-US" sz="2400" dirty="0" smtClean="0"/>
              <a:t>Any loop can be implemented with tail recursion.</a:t>
            </a:r>
          </a:p>
          <a:p>
            <a:pPr lvl="0">
              <a:spcAft>
                <a:spcPts val="1200"/>
              </a:spcAft>
            </a:pPr>
            <a:r>
              <a:rPr lang="en-US" sz="2400" dirty="0" smtClean="0"/>
              <a:t>A tail recursive method can always be implemented as a loop.</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Lecture Notes 02</a:t>
            </a:r>
          </a:p>
        </p:txBody>
      </p:sp>
      <p:sp>
        <p:nvSpPr>
          <p:cNvPr id="3" name="Content Placeholder 2"/>
          <p:cNvSpPr>
            <a:spLocks noGrp="1"/>
          </p:cNvSpPr>
          <p:nvPr>
            <p:ph idx="1"/>
          </p:nvPr>
        </p:nvSpPr>
        <p:spPr/>
        <p:txBody>
          <a:bodyPr/>
          <a:lstStyle/>
          <a:p>
            <a:pPr marL="107950" indent="0" eaLnBrk="1">
              <a:buFont typeface="Wingdings" charset="0"/>
              <a:buNone/>
              <a:defRPr/>
            </a:pPr>
            <a:r>
              <a:rPr lang="en-US" sz="3600" b="1" dirty="0" smtClean="0"/>
              <a:t>Objectives</a:t>
            </a:r>
          </a:p>
          <a:p>
            <a:pPr lvl="1" eaLnBrk="1">
              <a:buFont typeface="Symbol" charset="0"/>
              <a:buChar char=""/>
              <a:defRPr/>
            </a:pPr>
            <a:endParaRPr lang="en-US" sz="3200" b="1" dirty="0" smtClean="0"/>
          </a:p>
          <a:p>
            <a:pPr lvl="1" eaLnBrk="1">
              <a:buFont typeface="Symbol" charset="0"/>
              <a:buChar char=""/>
              <a:defRPr/>
            </a:pPr>
            <a:r>
              <a:rPr lang="en-US" sz="3200" b="1" dirty="0" smtClean="0"/>
              <a:t>Repetitions</a:t>
            </a:r>
          </a:p>
          <a:p>
            <a:pPr lvl="1" eaLnBrk="1">
              <a:buFont typeface="Symbol" charset="0"/>
              <a:buChar char=""/>
              <a:defRPr/>
            </a:pPr>
            <a:r>
              <a:rPr lang="en-US" sz="3200" b="1" dirty="0" smtClean="0"/>
              <a:t>Methods </a:t>
            </a:r>
          </a:p>
          <a:p>
            <a:pPr lvl="1" eaLnBrk="1">
              <a:buFont typeface="Symbol" charset="0"/>
              <a:buChar char=""/>
              <a:defRPr/>
            </a:pPr>
            <a:r>
              <a:rPr lang="en-US" sz="3200" b="1" dirty="0" smtClean="0"/>
              <a:t>Arrays</a:t>
            </a:r>
          </a:p>
          <a:p>
            <a:pPr lvl="1" eaLnBrk="1">
              <a:buFont typeface="Symbol" charset="0"/>
              <a:buChar char=""/>
              <a:defRPr/>
            </a:pPr>
            <a:r>
              <a:rPr lang="en-US" sz="3200" b="1" dirty="0" smtClean="0"/>
              <a:t>Sorting and selection</a:t>
            </a:r>
          </a:p>
          <a:p>
            <a:pPr lvl="1" eaLnBrk="1">
              <a:buFont typeface="Symbol" charset="0"/>
              <a:buChar char=""/>
              <a:defRPr/>
            </a:pPr>
            <a:r>
              <a:rPr lang="en-US" sz="3200" b="1" dirty="0" smtClean="0"/>
              <a:t>Recursion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Counting</a:t>
            </a:r>
            <a:endParaRPr lang="en-US" sz="4000" dirty="0"/>
          </a:p>
        </p:txBody>
      </p:sp>
      <p:sp>
        <p:nvSpPr>
          <p:cNvPr id="3" name="Content Placeholder 2"/>
          <p:cNvSpPr>
            <a:spLocks noGrp="1"/>
          </p:cNvSpPr>
          <p:nvPr>
            <p:ph idx="1"/>
          </p:nvPr>
        </p:nvSpPr>
        <p:spPr>
          <a:xfrm>
            <a:off x="741363" y="1951037"/>
            <a:ext cx="9023349" cy="5410199"/>
          </a:xfrm>
        </p:spPr>
        <p:txBody>
          <a:bodyPr/>
          <a:lstStyle/>
          <a:p>
            <a:pPr lvl="0">
              <a:buFont typeface="Arial" pitchFamily="34" charset="0"/>
              <a:buChar char="•"/>
            </a:pPr>
            <a:r>
              <a:rPr lang="en-US" sz="2400" b="1" dirty="0" smtClean="0"/>
              <a:t>Problem description</a:t>
            </a:r>
          </a:p>
          <a:p>
            <a:pPr lvl="1"/>
            <a:r>
              <a:rPr lang="en-US" sz="2400" dirty="0" smtClean="0"/>
              <a:t>Find the sum of 10 positive integers supplied by the user</a:t>
            </a:r>
          </a:p>
          <a:p>
            <a:pPr lvl="1">
              <a:buFont typeface="Arial" pitchFamily="34" charset="0"/>
              <a:buChar char="•"/>
            </a:pPr>
            <a:endParaRPr lang="en-US" sz="1800" dirty="0" smtClean="0"/>
          </a:p>
          <a:p>
            <a:pPr>
              <a:buFont typeface="Arial" pitchFamily="34" charset="0"/>
              <a:buChar char="•"/>
            </a:pPr>
            <a:r>
              <a:rPr lang="en-US" sz="2400" b="1" dirty="0" smtClean="0"/>
              <a:t>Analysis</a:t>
            </a:r>
          </a:p>
          <a:p>
            <a:pPr lvl="1">
              <a:buFont typeface="Arial" pitchFamily="34" charset="0"/>
              <a:buChar char="−"/>
            </a:pPr>
            <a:r>
              <a:rPr lang="en-US" sz="2400" dirty="0" smtClean="0"/>
              <a:t>Read 10 numbers one by one, check each number to see if it is positive and added to the sum.</a:t>
            </a:r>
          </a:p>
          <a:p>
            <a:pPr lvl="1">
              <a:buFont typeface="Arial" pitchFamily="34" charset="0"/>
              <a:buChar char="−"/>
            </a:pPr>
            <a:r>
              <a:rPr lang="en-US" sz="2400" dirty="0" smtClean="0"/>
              <a:t>The sequence of actions:</a:t>
            </a:r>
          </a:p>
          <a:p>
            <a:pPr marL="1371600" lvl="2" indent="-457200">
              <a:buFont typeface="+mj-lt"/>
              <a:buAutoNum type="arabicPeriod"/>
            </a:pPr>
            <a:r>
              <a:rPr lang="en-US" sz="2000" dirty="0" smtClean="0"/>
              <a:t>10 numbers already? No, not  one at all, continue</a:t>
            </a:r>
          </a:p>
          <a:p>
            <a:pPr marL="1371600" lvl="2" indent="-457200">
              <a:buFont typeface="+mj-lt"/>
              <a:buAutoNum type="arabicPeriod"/>
            </a:pPr>
            <a:r>
              <a:rPr lang="en-US" sz="2000" dirty="0" smtClean="0"/>
              <a:t>Read one number</a:t>
            </a:r>
          </a:p>
          <a:p>
            <a:pPr marL="1371600" lvl="2" indent="-457200">
              <a:buFont typeface="+mj-lt"/>
              <a:buAutoNum type="arabicPeriod"/>
            </a:pPr>
            <a:r>
              <a:rPr lang="en-US" sz="2000" dirty="0" smtClean="0"/>
              <a:t>If positive, add to sum</a:t>
            </a:r>
          </a:p>
          <a:p>
            <a:pPr marL="1371600" lvl="2" indent="-457200">
              <a:buFont typeface="+mj-lt"/>
              <a:buAutoNum type="arabicPeriod"/>
            </a:pPr>
            <a:r>
              <a:rPr lang="en-US" sz="2000" dirty="0" smtClean="0"/>
              <a:t>10 numbers already? No, 1</a:t>
            </a:r>
            <a:r>
              <a:rPr lang="en-US" sz="2000" baseline="30000" dirty="0" smtClean="0"/>
              <a:t>st</a:t>
            </a:r>
            <a:r>
              <a:rPr lang="en-US" sz="2000" dirty="0" smtClean="0"/>
              <a:t> one, continue</a:t>
            </a:r>
          </a:p>
          <a:p>
            <a:pPr marL="1371600" lvl="2" indent="-457200">
              <a:buFont typeface="+mj-lt"/>
              <a:buAutoNum type="arabicPeriod"/>
            </a:pPr>
            <a:r>
              <a:rPr lang="en-US" sz="2000" dirty="0" smtClean="0"/>
              <a:t>Read one number</a:t>
            </a:r>
          </a:p>
          <a:p>
            <a:pPr marL="1371600" lvl="2" indent="-457200">
              <a:buFont typeface="+mj-lt"/>
              <a:buAutoNum type="arabicPeriod"/>
            </a:pPr>
            <a:r>
              <a:rPr lang="en-US" sz="2000" dirty="0" smtClean="0"/>
              <a:t>If positive, add to sum</a:t>
            </a:r>
          </a:p>
          <a:p>
            <a:pPr marL="1371600" lvl="2" indent="-457200"/>
            <a:r>
              <a:rPr lang="en-US" sz="2000" dirty="0" smtClean="0"/>
              <a:t>	……</a:t>
            </a:r>
          </a:p>
          <a:p>
            <a:pPr marL="1371600" lvl="2" indent="-457200">
              <a:buFont typeface="+mj-lt"/>
              <a:buAutoNum type="arabicPeriod" startAt="28"/>
            </a:pPr>
            <a:r>
              <a:rPr lang="en-US" sz="2000" dirty="0" smtClean="0"/>
              <a:t>10 numbers already? No, 9</a:t>
            </a:r>
            <a:r>
              <a:rPr lang="en-US" sz="2000" baseline="30000" dirty="0" smtClean="0"/>
              <a:t>th</a:t>
            </a:r>
            <a:r>
              <a:rPr lang="en-US" sz="2000" dirty="0" smtClean="0"/>
              <a:t> one, continue</a:t>
            </a:r>
          </a:p>
          <a:p>
            <a:pPr marL="1371600" lvl="2" indent="-457200">
              <a:buAutoNum type="arabicPeriod" startAt="28"/>
            </a:pPr>
            <a:r>
              <a:rPr lang="en-US" sz="2000" dirty="0" smtClean="0"/>
              <a:t>Read one number</a:t>
            </a:r>
          </a:p>
          <a:p>
            <a:pPr marL="1371600" lvl="2" indent="-457200">
              <a:buAutoNum type="arabicPeriod" startAt="28"/>
            </a:pPr>
            <a:r>
              <a:rPr lang="en-US" sz="2000" dirty="0" smtClean="0"/>
              <a:t>If positive, add to sum</a:t>
            </a:r>
          </a:p>
          <a:p>
            <a:pPr marL="1371600" lvl="2" indent="-457200">
              <a:buAutoNum type="arabicPeriod" startAt="28"/>
            </a:pPr>
            <a:r>
              <a:rPr lang="en-US" sz="2000" dirty="0" smtClean="0"/>
              <a:t>10 numbers already? Yes, exit</a:t>
            </a:r>
          </a:p>
          <a:p>
            <a:pPr lvl="1">
              <a:buFont typeface="Arial" pitchFamily="34" charset="0"/>
              <a:buChar char="•"/>
            </a:pPr>
            <a:endParaRPr lang="en-US" sz="2000" dirty="0" smtClean="0"/>
          </a:p>
          <a:p>
            <a:pPr>
              <a:buFont typeface="Arial" pitchFamily="34" charset="0"/>
              <a:buChar char="•"/>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Counting</a:t>
            </a:r>
            <a:endParaRPr lang="en-US" sz="4000" dirty="0"/>
          </a:p>
        </p:txBody>
      </p:sp>
      <p:sp>
        <p:nvSpPr>
          <p:cNvPr id="3" name="Content Placeholder 2"/>
          <p:cNvSpPr>
            <a:spLocks noGrp="1"/>
          </p:cNvSpPr>
          <p:nvPr>
            <p:ph idx="1"/>
          </p:nvPr>
        </p:nvSpPr>
        <p:spPr>
          <a:xfrm>
            <a:off x="741363" y="1951037"/>
            <a:ext cx="9023349" cy="5410199"/>
          </a:xfrm>
        </p:spPr>
        <p:txBody>
          <a:bodyPr/>
          <a:lstStyle/>
          <a:p>
            <a:pPr lvl="0">
              <a:buFont typeface="Arial" pitchFamily="34" charset="0"/>
              <a:buChar char="•"/>
            </a:pPr>
            <a:r>
              <a:rPr lang="en-US" sz="2400" b="1" dirty="0" smtClean="0"/>
              <a:t>Program specification</a:t>
            </a:r>
          </a:p>
          <a:p>
            <a:pPr lvl="1"/>
            <a:r>
              <a:rPr lang="en-US" sz="2400" dirty="0" smtClean="0"/>
              <a:t>Input – 10 integers</a:t>
            </a:r>
          </a:p>
          <a:p>
            <a:pPr lvl="1"/>
            <a:r>
              <a:rPr lang="en-US" sz="2400" dirty="0" smtClean="0"/>
              <a:t>Process – check each number and add all positive integers</a:t>
            </a:r>
          </a:p>
          <a:p>
            <a:pPr lvl="1"/>
            <a:r>
              <a:rPr lang="en-US" sz="2400" dirty="0" smtClean="0"/>
              <a:t>Output – the sum of all positive integers</a:t>
            </a:r>
          </a:p>
          <a:p>
            <a:pPr lvl="1">
              <a:buFont typeface="Arial" pitchFamily="34" charset="0"/>
              <a:buChar char="•"/>
            </a:pPr>
            <a:endParaRPr lang="en-US" sz="1800" dirty="0" smtClean="0"/>
          </a:p>
          <a:p>
            <a:pPr>
              <a:buFont typeface="Arial" pitchFamily="34" charset="0"/>
              <a:buChar char="•"/>
            </a:pPr>
            <a:r>
              <a:rPr lang="en-US" sz="2400" b="1" dirty="0" smtClean="0"/>
              <a:t>Program Design</a:t>
            </a:r>
          </a:p>
          <a:p>
            <a:pPr lvl="1">
              <a:buFont typeface="Arial" pitchFamily="34" charset="0"/>
              <a:buChar char="−"/>
            </a:pPr>
            <a:r>
              <a:rPr lang="en-US" sz="2400" dirty="0" smtClean="0"/>
              <a:t>Besides other statements like initialization and Scanner creation, there are three statements repeated: </a:t>
            </a:r>
          </a:p>
          <a:p>
            <a:pPr lvl="2"/>
            <a:r>
              <a:rPr lang="en-US" sz="2000" dirty="0" smtClean="0"/>
              <a:t>1.		counter test;</a:t>
            </a:r>
          </a:p>
          <a:p>
            <a:pPr lvl="2"/>
            <a:r>
              <a:rPr lang="en-US" sz="2000" dirty="0" smtClean="0"/>
              <a:t>2.		read number; </a:t>
            </a:r>
          </a:p>
          <a:p>
            <a:pPr lvl="2"/>
            <a:r>
              <a:rPr lang="en-US" sz="2000" dirty="0" smtClean="0"/>
              <a:t>3.		add if positive</a:t>
            </a:r>
          </a:p>
          <a:p>
            <a:pPr lvl="1">
              <a:buFont typeface="Arial" pitchFamily="34" charset="0"/>
              <a:buChar char="−"/>
            </a:pPr>
            <a:r>
              <a:rPr lang="en-US" sz="2400" dirty="0" smtClean="0"/>
              <a:t>Loop can start from either one of the three statements</a:t>
            </a:r>
          </a:p>
          <a:p>
            <a:pPr lvl="2">
              <a:buFont typeface="Wingdings" pitchFamily="2" charset="2"/>
              <a:buChar char="§"/>
            </a:pPr>
            <a:r>
              <a:rPr lang="en-US" dirty="0" smtClean="0"/>
              <a:t>Design 1: start from statement 1</a:t>
            </a:r>
          </a:p>
          <a:p>
            <a:pPr lvl="2">
              <a:buFont typeface="Wingdings" pitchFamily="2" charset="2"/>
              <a:buChar char="§"/>
            </a:pPr>
            <a:r>
              <a:rPr lang="en-US" dirty="0" smtClean="0"/>
              <a:t>Design 2: start from statement 2</a:t>
            </a:r>
          </a:p>
          <a:p>
            <a:pPr lvl="2">
              <a:buFont typeface="Wingdings" pitchFamily="2" charset="2"/>
              <a:buChar char="§"/>
            </a:pPr>
            <a:r>
              <a:rPr lang="en-US" dirty="0" smtClean="0"/>
              <a:t>Design 3: start from statement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Counting</a:t>
            </a:r>
            <a:endParaRPr lang="en-US" sz="4000" dirty="0"/>
          </a:p>
        </p:txBody>
      </p:sp>
      <p:sp>
        <p:nvSpPr>
          <p:cNvPr id="3" name="Content Placeholder 2"/>
          <p:cNvSpPr>
            <a:spLocks noGrp="1"/>
          </p:cNvSpPr>
          <p:nvPr>
            <p:ph idx="1"/>
          </p:nvPr>
        </p:nvSpPr>
        <p:spPr>
          <a:xfrm>
            <a:off x="741363" y="1798637"/>
            <a:ext cx="9023349" cy="5562599"/>
          </a:xfrm>
        </p:spPr>
        <p:txBody>
          <a:bodyPr/>
          <a:lstStyle/>
          <a:p>
            <a:pPr lvl="1">
              <a:buFont typeface="Arial" pitchFamily="34" charset="0"/>
              <a:buChar char="−"/>
            </a:pPr>
            <a:r>
              <a:rPr lang="en-US" sz="2000" dirty="0" smtClean="0"/>
              <a:t>Design 1: loop start from statement 1</a:t>
            </a:r>
          </a:p>
          <a:p>
            <a:pPr lvl="2"/>
            <a:r>
              <a:rPr lang="en-US" sz="2000" dirty="0" smtClean="0"/>
              <a:t>	</a:t>
            </a:r>
            <a:r>
              <a:rPr lang="en-US" sz="1800" i="1" dirty="0" smtClean="0"/>
              <a:t>while counter &lt;= 10</a:t>
            </a:r>
          </a:p>
          <a:p>
            <a:pPr lvl="2"/>
            <a:r>
              <a:rPr lang="en-US" sz="1800" i="1" dirty="0" smtClean="0"/>
              <a:t>			read one number num</a:t>
            </a:r>
          </a:p>
          <a:p>
            <a:pPr lvl="2"/>
            <a:r>
              <a:rPr lang="en-US" sz="1800" i="1" dirty="0" smtClean="0"/>
              <a:t>			if positive then sum </a:t>
            </a:r>
            <a:r>
              <a:rPr lang="en-US" sz="1800" i="1" dirty="0" smtClean="0">
                <a:sym typeface="Wingdings" pitchFamily="2" charset="2"/>
              </a:rPr>
              <a:t> sum + num</a:t>
            </a:r>
            <a:r>
              <a:rPr lang="en-US" sz="1800" i="1" dirty="0" smtClean="0"/>
              <a:t> ; </a:t>
            </a:r>
          </a:p>
          <a:p>
            <a:pPr lvl="2"/>
            <a:r>
              <a:rPr lang="en-US" sz="1800" i="1" dirty="0" smtClean="0"/>
              <a:t>			update counter</a:t>
            </a:r>
          </a:p>
          <a:p>
            <a:pPr lvl="1">
              <a:buFont typeface="Arial" pitchFamily="34" charset="0"/>
              <a:buChar char="−"/>
            </a:pPr>
            <a:r>
              <a:rPr lang="en-US" sz="2000" dirty="0" smtClean="0"/>
              <a:t>Design 2: loop start from statement 2</a:t>
            </a:r>
          </a:p>
          <a:p>
            <a:pPr lvl="3"/>
            <a:r>
              <a:rPr lang="en-US" sz="1800" i="1" dirty="0" smtClean="0"/>
              <a:t>do</a:t>
            </a:r>
          </a:p>
          <a:p>
            <a:pPr lvl="3"/>
            <a:r>
              <a:rPr lang="en-US" sz="1800" i="1" dirty="0" smtClean="0"/>
              <a:t>		read one number num</a:t>
            </a:r>
          </a:p>
          <a:p>
            <a:pPr lvl="3"/>
            <a:r>
              <a:rPr lang="en-US" sz="1800" i="1" dirty="0" smtClean="0"/>
              <a:t>		if positive then sum </a:t>
            </a:r>
            <a:r>
              <a:rPr lang="en-US" sz="1800" i="1" dirty="0" smtClean="0">
                <a:sym typeface="Wingdings" pitchFamily="2" charset="2"/>
              </a:rPr>
              <a:t> sum + num</a:t>
            </a:r>
          </a:p>
          <a:p>
            <a:pPr lvl="3"/>
            <a:r>
              <a:rPr lang="en-US" sz="1800" i="1" dirty="0" smtClean="0">
                <a:sym typeface="Wingdings" pitchFamily="2" charset="2"/>
              </a:rPr>
              <a:t>		update counter</a:t>
            </a:r>
          </a:p>
          <a:p>
            <a:pPr lvl="3"/>
            <a:r>
              <a:rPr lang="en-US" sz="1800" i="1" dirty="0" smtClean="0">
                <a:sym typeface="Wingdings" pitchFamily="2" charset="2"/>
              </a:rPr>
              <a:t>while counter &lt; 10</a:t>
            </a:r>
            <a:endParaRPr lang="en-US" sz="1800" i="1" dirty="0" smtClean="0"/>
          </a:p>
          <a:p>
            <a:pPr lvl="1">
              <a:buFont typeface="Arial" pitchFamily="34" charset="0"/>
              <a:buChar char="−"/>
            </a:pPr>
            <a:r>
              <a:rPr lang="en-US" sz="2000" dirty="0" smtClean="0"/>
              <a:t>Design 3: loop start from statement 3</a:t>
            </a:r>
          </a:p>
          <a:p>
            <a:pPr lvl="3"/>
            <a:r>
              <a:rPr lang="en-US" sz="1800" i="1" dirty="0" smtClean="0"/>
              <a:t>read one number num</a:t>
            </a:r>
          </a:p>
          <a:p>
            <a:pPr lvl="3"/>
            <a:r>
              <a:rPr lang="en-US" sz="1800" i="1" dirty="0" smtClean="0"/>
              <a:t>do</a:t>
            </a:r>
          </a:p>
          <a:p>
            <a:pPr lvl="3"/>
            <a:r>
              <a:rPr lang="en-US" sz="1800" i="1" dirty="0" smtClean="0"/>
              <a:t>		if positive then sum </a:t>
            </a:r>
            <a:r>
              <a:rPr lang="en-US" sz="1800" i="1" dirty="0" smtClean="0">
                <a:sym typeface="Wingdings" pitchFamily="2" charset="2"/>
              </a:rPr>
              <a:t> sum + num</a:t>
            </a:r>
          </a:p>
          <a:p>
            <a:pPr lvl="3"/>
            <a:r>
              <a:rPr lang="en-US" sz="1800" i="1" dirty="0" smtClean="0">
                <a:sym typeface="Wingdings" pitchFamily="2" charset="2"/>
              </a:rPr>
              <a:t>		if counter &gt;= 10 then break </a:t>
            </a:r>
          </a:p>
          <a:p>
            <a:pPr lvl="3"/>
            <a:r>
              <a:rPr lang="en-US" sz="1800" i="1" dirty="0" smtClean="0">
                <a:sym typeface="Wingdings" pitchFamily="2" charset="2"/>
              </a:rPr>
              <a:t>			else read one number num and update counter</a:t>
            </a:r>
          </a:p>
          <a:p>
            <a:pPr lvl="3"/>
            <a:r>
              <a:rPr lang="en-US" sz="1800" i="1" dirty="0" smtClean="0">
                <a:sym typeface="Wingdings" pitchFamily="2" charset="2"/>
              </a:rPr>
              <a:t>while (true)</a:t>
            </a:r>
            <a:endParaRPr lang="en-US" sz="1800" dirty="0" smtClean="0"/>
          </a:p>
          <a:p>
            <a:pPr lvl="1">
              <a:buFont typeface="Arial" pitchFamily="34" charset="0"/>
              <a:buChar char="−"/>
            </a:pPr>
            <a:r>
              <a:rPr lang="en-US" sz="2000" dirty="0" smtClean="0"/>
              <a:t>Design 4: Design 1 can be also implemented using for loop</a:t>
            </a:r>
          </a:p>
          <a:p>
            <a:pPr lvl="3"/>
            <a:r>
              <a:rPr lang="en-US" sz="1800" i="1" dirty="0" smtClean="0"/>
              <a:t>for (counter from 1 to 10)</a:t>
            </a:r>
          </a:p>
          <a:p>
            <a:pPr lvl="3"/>
            <a:r>
              <a:rPr lang="en-US" sz="1800" i="1" dirty="0" smtClean="0"/>
              <a:t>		read num</a:t>
            </a:r>
          </a:p>
          <a:p>
            <a:pPr lvl="3"/>
            <a:r>
              <a:rPr lang="en-US" sz="1800" i="1" dirty="0" smtClean="0"/>
              <a:t>		if positive then sum </a:t>
            </a:r>
            <a:r>
              <a:rPr lang="en-US" sz="1800" i="1" dirty="0" smtClean="0">
                <a:sym typeface="Wingdings" pitchFamily="2" charset="2"/>
              </a:rPr>
              <a:t> sum + num</a:t>
            </a:r>
            <a:endParaRPr lang="en-US" sz="20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Counting</a:t>
            </a:r>
            <a:endParaRPr lang="en-US" sz="4000" dirty="0"/>
          </a:p>
        </p:txBody>
      </p:sp>
      <p:sp>
        <p:nvSpPr>
          <p:cNvPr id="3" name="Content Placeholder 2"/>
          <p:cNvSpPr>
            <a:spLocks noGrp="1"/>
          </p:cNvSpPr>
          <p:nvPr>
            <p:ph idx="1"/>
          </p:nvPr>
        </p:nvSpPr>
        <p:spPr>
          <a:xfrm>
            <a:off x="741363" y="1951037"/>
            <a:ext cx="9023349" cy="5410199"/>
          </a:xfrm>
        </p:spPr>
        <p:txBody>
          <a:bodyPr/>
          <a:lstStyle/>
          <a:p>
            <a:pPr lvl="1">
              <a:buFont typeface="Arial" pitchFamily="34" charset="0"/>
              <a:buChar char="−"/>
            </a:pPr>
            <a:r>
              <a:rPr lang="en-US" sz="2400" dirty="0" smtClean="0"/>
              <a:t>Implementation 1: start from statement 1</a:t>
            </a:r>
          </a:p>
          <a:p>
            <a:pPr lvl="2"/>
            <a:r>
              <a:rPr lang="en-US" sz="2000" dirty="0" smtClean="0"/>
              <a:t>{	</a:t>
            </a:r>
            <a:r>
              <a:rPr lang="en-US" sz="2000" i="1" dirty="0" smtClean="0"/>
              <a:t>Scanner input = new Scanner(</a:t>
            </a:r>
            <a:r>
              <a:rPr lang="en-US" sz="2000" i="1" dirty="0" err="1" smtClean="0"/>
              <a:t>System.in</a:t>
            </a:r>
            <a:r>
              <a:rPr lang="en-US" sz="2000" i="1" dirty="0" smtClean="0"/>
              <a:t>)</a:t>
            </a:r>
          </a:p>
          <a:p>
            <a:pPr lvl="2"/>
            <a:r>
              <a:rPr lang="en-US" sz="2000" i="1" dirty="0" smtClean="0"/>
              <a:t>	</a:t>
            </a:r>
            <a:r>
              <a:rPr lang="en-US" sz="2000" i="1" dirty="0" err="1" smtClean="0"/>
              <a:t>int</a:t>
            </a:r>
            <a:r>
              <a:rPr lang="en-US" sz="2000" i="1" dirty="0" smtClean="0"/>
              <a:t> sum = 0, counter = 1;</a:t>
            </a:r>
          </a:p>
          <a:p>
            <a:pPr lvl="2"/>
            <a:r>
              <a:rPr lang="en-US" sz="2000" i="1" dirty="0" smtClean="0"/>
              <a:t>	while (counter &lt;= 10)</a:t>
            </a:r>
          </a:p>
          <a:p>
            <a:pPr lvl="2"/>
            <a:r>
              <a:rPr lang="en-US" sz="2000" i="1" dirty="0" smtClean="0"/>
              <a:t>	{		num = </a:t>
            </a:r>
            <a:r>
              <a:rPr lang="en-US" sz="2000" i="1" dirty="0" err="1" smtClean="0"/>
              <a:t>input.nextInt</a:t>
            </a:r>
            <a:r>
              <a:rPr lang="en-US" sz="2000" i="1" dirty="0" smtClean="0"/>
              <a:t>();</a:t>
            </a:r>
          </a:p>
          <a:p>
            <a:pPr lvl="2"/>
            <a:r>
              <a:rPr lang="en-US" sz="2000" i="1" dirty="0" smtClean="0"/>
              <a:t>			if (num &gt; 0) sum += num; 	</a:t>
            </a:r>
          </a:p>
          <a:p>
            <a:pPr lvl="2"/>
            <a:r>
              <a:rPr lang="en-US" sz="2000" i="1" dirty="0" smtClean="0"/>
              <a:t>			count++;</a:t>
            </a:r>
          </a:p>
          <a:p>
            <a:pPr lvl="2"/>
            <a:r>
              <a:rPr lang="en-US" sz="2000" i="1" dirty="0" smtClean="0"/>
              <a:t>	}</a:t>
            </a:r>
          </a:p>
          <a:p>
            <a:pPr lvl="2"/>
            <a:r>
              <a:rPr lang="en-US" sz="2000" i="1" dirty="0" smtClean="0"/>
              <a:t>	</a:t>
            </a:r>
            <a:r>
              <a:rPr lang="en-US" sz="2000" i="1" dirty="0" err="1" smtClean="0"/>
              <a:t>System.out.println</a:t>
            </a:r>
            <a:r>
              <a:rPr lang="en-US" sz="2000" i="1" dirty="0" smtClean="0"/>
              <a:t>(“Positive sum is “ + sum);</a:t>
            </a:r>
          </a:p>
          <a:p>
            <a:pPr lvl="2"/>
            <a:r>
              <a:rPr lang="en-US" sz="2000" i="1" dirty="0" smtClean="0"/>
              <a:t>}		</a:t>
            </a:r>
          </a:p>
          <a:p>
            <a:pPr lvl="1">
              <a:buFont typeface="Arial" pitchFamily="34" charset="0"/>
              <a:buChar char="−"/>
            </a:pPr>
            <a:r>
              <a:rPr lang="en-US" sz="2400" dirty="0" smtClean="0"/>
              <a:t>Implementation 2: start from statement 2</a:t>
            </a:r>
          </a:p>
          <a:p>
            <a:pPr lvl="3"/>
            <a:r>
              <a:rPr lang="en-US" i="1" dirty="0" smtClean="0"/>
              <a:t>… // initialization</a:t>
            </a:r>
          </a:p>
          <a:p>
            <a:pPr lvl="3"/>
            <a:r>
              <a:rPr lang="en-US" i="1" dirty="0" smtClean="0"/>
              <a:t>do {</a:t>
            </a:r>
          </a:p>
          <a:p>
            <a:pPr lvl="3"/>
            <a:r>
              <a:rPr lang="en-US" i="1" dirty="0" smtClean="0"/>
              <a:t>		num = </a:t>
            </a:r>
            <a:r>
              <a:rPr lang="en-US" i="1" dirty="0" err="1" smtClean="0"/>
              <a:t>input.nextInt</a:t>
            </a:r>
            <a:r>
              <a:rPr lang="en-US" i="1" dirty="0" smtClean="0"/>
              <a:t>();</a:t>
            </a:r>
          </a:p>
          <a:p>
            <a:pPr lvl="3"/>
            <a:r>
              <a:rPr lang="en-US" i="1" dirty="0" smtClean="0"/>
              <a:t>		if (num &gt; 0) sum</a:t>
            </a:r>
            <a:r>
              <a:rPr lang="en-US" i="1" dirty="0" smtClean="0">
                <a:sym typeface="Wingdings" pitchFamily="2" charset="2"/>
              </a:rPr>
              <a:t> += num;</a:t>
            </a:r>
          </a:p>
          <a:p>
            <a:pPr lvl="3"/>
            <a:r>
              <a:rPr lang="en-US" i="1" dirty="0" smtClean="0">
                <a:sym typeface="Wingdings" pitchFamily="2" charset="2"/>
              </a:rPr>
              <a:t>		count++;</a:t>
            </a:r>
          </a:p>
          <a:p>
            <a:pPr lvl="3"/>
            <a:r>
              <a:rPr lang="en-US" i="1" dirty="0" smtClean="0">
                <a:sym typeface="Wingdings" pitchFamily="2" charset="2"/>
              </a:rPr>
              <a:t>} while (counter &lt;=10);</a:t>
            </a:r>
            <a:endParaRPr lang="en-US" i="1" dirty="0" smtClean="0"/>
          </a:p>
          <a:p>
            <a:pPr lvl="3"/>
            <a:r>
              <a:rPr lang="en-US" dirty="0" smtClean="0"/>
              <a:t>… // print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Counting</a:t>
            </a:r>
            <a:endParaRPr lang="en-US" sz="4000" dirty="0"/>
          </a:p>
        </p:txBody>
      </p:sp>
      <p:sp>
        <p:nvSpPr>
          <p:cNvPr id="3" name="Content Placeholder 2"/>
          <p:cNvSpPr>
            <a:spLocks noGrp="1"/>
          </p:cNvSpPr>
          <p:nvPr>
            <p:ph idx="1"/>
          </p:nvPr>
        </p:nvSpPr>
        <p:spPr>
          <a:xfrm>
            <a:off x="741363" y="1798637"/>
            <a:ext cx="9023349" cy="5562599"/>
          </a:xfrm>
        </p:spPr>
        <p:txBody>
          <a:bodyPr/>
          <a:lstStyle/>
          <a:p>
            <a:pPr lvl="1">
              <a:buFont typeface="Arial" pitchFamily="34" charset="0"/>
              <a:buChar char="−"/>
            </a:pPr>
            <a:r>
              <a:rPr lang="en-US" sz="2400" dirty="0" smtClean="0"/>
              <a:t>Design 3: start from statement 3</a:t>
            </a:r>
          </a:p>
          <a:p>
            <a:pPr lvl="3"/>
            <a:r>
              <a:rPr lang="en-US" i="1" dirty="0" smtClean="0"/>
              <a:t>num = </a:t>
            </a:r>
            <a:r>
              <a:rPr lang="en-US" i="1" dirty="0" err="1" smtClean="0"/>
              <a:t>input.nextInt</a:t>
            </a:r>
            <a:r>
              <a:rPr lang="en-US" i="1" dirty="0" smtClean="0"/>
              <a:t>();</a:t>
            </a:r>
          </a:p>
          <a:p>
            <a:pPr lvl="3"/>
            <a:r>
              <a:rPr lang="en-US" i="1" dirty="0" smtClean="0"/>
              <a:t>do {</a:t>
            </a:r>
          </a:p>
          <a:p>
            <a:pPr lvl="3"/>
            <a:r>
              <a:rPr lang="en-US" i="1" dirty="0" smtClean="0"/>
              <a:t>		if  (num &gt; 0)  sum </a:t>
            </a:r>
            <a:r>
              <a:rPr lang="en-US" i="1" dirty="0" smtClean="0">
                <a:sym typeface="Wingdings" pitchFamily="2" charset="2"/>
              </a:rPr>
              <a:t>+= num;</a:t>
            </a:r>
          </a:p>
          <a:p>
            <a:pPr lvl="3"/>
            <a:r>
              <a:rPr lang="en-US" i="1" dirty="0" smtClean="0">
                <a:sym typeface="Wingdings" pitchFamily="2" charset="2"/>
              </a:rPr>
              <a:t>		if  (counter &gt;= 10)  break; </a:t>
            </a:r>
          </a:p>
          <a:p>
            <a:pPr lvl="3"/>
            <a:r>
              <a:rPr lang="en-US" i="1" dirty="0" smtClean="0">
                <a:sym typeface="Wingdings" pitchFamily="2" charset="2"/>
              </a:rPr>
              <a:t>		else {	num = </a:t>
            </a:r>
            <a:r>
              <a:rPr lang="en-US" i="1" dirty="0" err="1" smtClean="0">
                <a:sym typeface="Wingdings" pitchFamily="2" charset="2"/>
              </a:rPr>
              <a:t>input.nextInt</a:t>
            </a:r>
            <a:r>
              <a:rPr lang="en-US" i="1" dirty="0" smtClean="0">
                <a:sym typeface="Wingdings" pitchFamily="2" charset="2"/>
              </a:rPr>
              <a:t>();</a:t>
            </a:r>
          </a:p>
          <a:p>
            <a:pPr lvl="3"/>
            <a:r>
              <a:rPr lang="en-US" i="1" dirty="0" smtClean="0">
                <a:sym typeface="Wingdings" pitchFamily="2" charset="2"/>
              </a:rPr>
              <a:t>				count++;</a:t>
            </a:r>
          </a:p>
          <a:p>
            <a:pPr lvl="3"/>
            <a:r>
              <a:rPr lang="en-US" i="1" dirty="0" smtClean="0">
                <a:sym typeface="Wingdings" pitchFamily="2" charset="2"/>
              </a:rPr>
              <a:t>			}</a:t>
            </a:r>
          </a:p>
          <a:p>
            <a:pPr lvl="3"/>
            <a:r>
              <a:rPr lang="en-US" i="1" dirty="0" smtClean="0">
                <a:sym typeface="Wingdings" pitchFamily="2" charset="2"/>
              </a:rPr>
              <a:t>} while (true)</a:t>
            </a:r>
            <a:endParaRPr lang="en-US" sz="2000" dirty="0" smtClean="0"/>
          </a:p>
          <a:p>
            <a:pPr lvl="1">
              <a:buFont typeface="Arial" pitchFamily="34" charset="0"/>
              <a:buChar char="−"/>
            </a:pPr>
            <a:r>
              <a:rPr lang="en-US" sz="2400" dirty="0" smtClean="0"/>
              <a:t>Design 4: Design 1 can be also implemented using for loop</a:t>
            </a:r>
          </a:p>
          <a:p>
            <a:pPr lvl="3"/>
            <a:r>
              <a:rPr lang="en-US" i="1" dirty="0" smtClean="0"/>
              <a:t>Scanner input = new Scanner(</a:t>
            </a:r>
            <a:r>
              <a:rPr lang="en-US" i="1" dirty="0" err="1" smtClean="0"/>
              <a:t>System.in</a:t>
            </a:r>
            <a:r>
              <a:rPr lang="en-US" i="1" dirty="0" smtClean="0"/>
              <a:t>);</a:t>
            </a:r>
          </a:p>
          <a:p>
            <a:pPr lvl="3"/>
            <a:r>
              <a:rPr lang="en-US" i="1" dirty="0" err="1" smtClean="0"/>
              <a:t>int</a:t>
            </a:r>
            <a:r>
              <a:rPr lang="en-US" i="1" dirty="0" smtClean="0"/>
              <a:t> sum = 0;</a:t>
            </a:r>
          </a:p>
          <a:p>
            <a:pPr lvl="3"/>
            <a:r>
              <a:rPr lang="en-US" i="1" dirty="0" smtClean="0"/>
              <a:t>for (</a:t>
            </a:r>
            <a:r>
              <a:rPr lang="en-US" i="1" dirty="0" err="1" smtClean="0"/>
              <a:t>int</a:t>
            </a:r>
            <a:r>
              <a:rPr lang="en-US" i="1" dirty="0" smtClean="0"/>
              <a:t> counter = 1; counter &lt;= 10;  counter++)</a:t>
            </a:r>
          </a:p>
          <a:p>
            <a:pPr lvl="3"/>
            <a:r>
              <a:rPr lang="en-US" i="1" dirty="0" smtClean="0"/>
              <a:t>{		num = </a:t>
            </a:r>
            <a:r>
              <a:rPr lang="en-US" i="1" dirty="0" err="1" smtClean="0"/>
              <a:t>input.nextInt</a:t>
            </a:r>
            <a:r>
              <a:rPr lang="en-US" i="1" dirty="0" smtClean="0"/>
              <a:t>();</a:t>
            </a:r>
          </a:p>
          <a:p>
            <a:pPr lvl="3"/>
            <a:r>
              <a:rPr lang="en-US" i="1" dirty="0" smtClean="0"/>
              <a:t>		if  (num &gt; 0) </a:t>
            </a:r>
          </a:p>
          <a:p>
            <a:pPr lvl="3"/>
            <a:r>
              <a:rPr lang="en-US" i="1" dirty="0" smtClean="0"/>
              <a:t>			sum </a:t>
            </a:r>
            <a:r>
              <a:rPr lang="en-US" i="1" dirty="0" smtClean="0">
                <a:sym typeface="Wingdings" pitchFamily="2" charset="2"/>
              </a:rPr>
              <a:t>+= num;</a:t>
            </a:r>
          </a:p>
          <a:p>
            <a:pPr lvl="3"/>
            <a:r>
              <a:rPr lang="en-US" sz="2000" i="1" dirty="0" smtClean="0">
                <a:sym typeface="Wingdings" pitchFamily="2" charset="2"/>
              </a:rPr>
              <a:t>}</a:t>
            </a:r>
          </a:p>
          <a:p>
            <a:pPr lvl="3"/>
            <a:r>
              <a:rPr lang="en-US" i="1" dirty="0" err="1" smtClean="0">
                <a:sym typeface="Wingdings" pitchFamily="2" charset="2"/>
              </a:rPr>
              <a:t>System.out.println</a:t>
            </a:r>
            <a:r>
              <a:rPr lang="en-US" i="1" dirty="0" smtClean="0">
                <a:sym typeface="Wingdings" pitchFamily="2" charset="2"/>
              </a:rPr>
              <a:t>(“Positive sum is “ + sum);</a:t>
            </a:r>
            <a:endParaRPr lang="en-US" sz="2000" dirty="0" smtClean="0"/>
          </a:p>
          <a:p>
            <a:pPr lvl="1">
              <a:buFont typeface="Arial" pitchFamily="34" charset="0"/>
              <a:buChar char="•"/>
            </a:pPr>
            <a:endParaRPr lang="en-US" sz="2000" dirty="0" smtClean="0"/>
          </a:p>
          <a:p>
            <a:pPr>
              <a:buFont typeface="Arial" pitchFamily="34" charset="0"/>
              <a:buChar char="•"/>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Sentinel</a:t>
            </a:r>
            <a:endParaRPr lang="en-US" sz="4000" dirty="0"/>
          </a:p>
        </p:txBody>
      </p:sp>
      <p:sp>
        <p:nvSpPr>
          <p:cNvPr id="3" name="Content Placeholder 2"/>
          <p:cNvSpPr>
            <a:spLocks noGrp="1"/>
          </p:cNvSpPr>
          <p:nvPr>
            <p:ph idx="1"/>
          </p:nvPr>
        </p:nvSpPr>
        <p:spPr>
          <a:xfrm>
            <a:off x="741363" y="2027237"/>
            <a:ext cx="9023349" cy="5333999"/>
          </a:xfrm>
        </p:spPr>
        <p:txBody>
          <a:bodyPr/>
          <a:lstStyle/>
          <a:p>
            <a:pPr>
              <a:buFont typeface="Arial" pitchFamily="34" charset="0"/>
              <a:buChar char="•"/>
            </a:pPr>
            <a:r>
              <a:rPr lang="en-US" sz="2400" b="1" dirty="0" smtClean="0"/>
              <a:t>Problem description</a:t>
            </a:r>
          </a:p>
          <a:p>
            <a:pPr lvl="1"/>
            <a:r>
              <a:rPr lang="en-US" sz="2000" dirty="0" smtClean="0"/>
              <a:t>Find the sum of negative integers among the integers supplied by the user with ending of zero</a:t>
            </a:r>
          </a:p>
          <a:p>
            <a:pPr lvl="1">
              <a:buFont typeface="Arial" pitchFamily="34" charset="0"/>
              <a:buChar char="•"/>
            </a:pPr>
            <a:endParaRPr lang="en-US" sz="2400" dirty="0" smtClean="0"/>
          </a:p>
          <a:p>
            <a:pPr>
              <a:buFont typeface="Arial" pitchFamily="34" charset="0"/>
              <a:buChar char="•"/>
            </a:pPr>
            <a:r>
              <a:rPr lang="en-US" sz="2400" b="1" dirty="0" smtClean="0"/>
              <a:t>Analysis</a:t>
            </a:r>
          </a:p>
          <a:p>
            <a:pPr marL="1371600" lvl="2" indent="-457200">
              <a:buFont typeface="+mj-lt"/>
              <a:buAutoNum type="arabicPeriod"/>
            </a:pPr>
            <a:r>
              <a:rPr lang="en-US" sz="2000" dirty="0" smtClean="0"/>
              <a:t>Read one number</a:t>
            </a:r>
          </a:p>
          <a:p>
            <a:pPr marL="1371600" lvl="2" indent="-457200">
              <a:buFont typeface="+mj-lt"/>
              <a:buAutoNum type="arabicPeriod"/>
            </a:pPr>
            <a:r>
              <a:rPr lang="en-US" sz="2000" dirty="0" smtClean="0"/>
              <a:t>Test If 0, exit</a:t>
            </a:r>
          </a:p>
          <a:p>
            <a:pPr marL="1371600" lvl="2" indent="-457200">
              <a:buFont typeface="+mj-lt"/>
              <a:buAutoNum type="arabicPeriod"/>
            </a:pPr>
            <a:r>
              <a:rPr lang="en-US" sz="2000" dirty="0" smtClean="0"/>
              <a:t>If negative, add to sum</a:t>
            </a:r>
          </a:p>
          <a:p>
            <a:pPr marL="1371600" lvl="2" indent="-457200">
              <a:buFont typeface="+mj-lt"/>
              <a:buAutoNum type="arabicPeriod"/>
            </a:pPr>
            <a:r>
              <a:rPr lang="en-US" sz="2000" dirty="0" smtClean="0"/>
              <a:t>Read one number</a:t>
            </a:r>
          </a:p>
          <a:p>
            <a:pPr marL="1371600" lvl="2" indent="-457200">
              <a:buFont typeface="+mj-lt"/>
              <a:buAutoNum type="arabicPeriod"/>
            </a:pPr>
            <a:r>
              <a:rPr lang="en-US" sz="2000" dirty="0" smtClean="0"/>
              <a:t>Test if 0, exit</a:t>
            </a:r>
          </a:p>
          <a:p>
            <a:pPr marL="1371600" lvl="2" indent="-457200">
              <a:buFont typeface="+mj-lt"/>
              <a:buAutoNum type="arabicPeriod"/>
            </a:pPr>
            <a:r>
              <a:rPr lang="en-US" sz="2000" dirty="0" smtClean="0"/>
              <a:t>If negative, add to sum</a:t>
            </a:r>
          </a:p>
          <a:p>
            <a:pPr marL="1371600" lvl="2" indent="-457200"/>
            <a:r>
              <a:rPr lang="en-US" sz="2000" dirty="0" smtClean="0"/>
              <a:t>	……</a:t>
            </a:r>
          </a:p>
          <a:p>
            <a:pPr lvl="1">
              <a:buFont typeface="Arial" pitchFamily="34" charset="0"/>
              <a:buChar char="•"/>
            </a:pPr>
            <a:endParaRPr lang="en-US" sz="2400" dirty="0" smtClean="0"/>
          </a:p>
          <a:p>
            <a:pPr>
              <a:buFont typeface="Arial" pitchFamily="34" charset="0"/>
              <a:buChar char="•"/>
            </a:pPr>
            <a:r>
              <a:rPr lang="en-US" sz="2400" b="1" dirty="0" smtClean="0"/>
              <a:t>Specification</a:t>
            </a:r>
          </a:p>
          <a:p>
            <a:pPr lvl="1">
              <a:buFont typeface="Arial" pitchFamily="34" charset="0"/>
              <a:buChar char="•"/>
            </a:pPr>
            <a:r>
              <a:rPr lang="en-US" sz="2400" dirty="0" smtClean="0"/>
              <a:t>Input – a list of integers</a:t>
            </a:r>
          </a:p>
          <a:p>
            <a:pPr lvl="1">
              <a:buFont typeface="Arial" pitchFamily="34" charset="0"/>
              <a:buChar char="•"/>
            </a:pPr>
            <a:r>
              <a:rPr lang="en-US" sz="2400" dirty="0" smtClean="0"/>
              <a:t>Process – add all negative integers until encounter 0</a:t>
            </a:r>
          </a:p>
          <a:p>
            <a:pPr lvl="1">
              <a:buFont typeface="Arial" pitchFamily="34" charset="0"/>
              <a:buChar char="•"/>
            </a:pPr>
            <a:r>
              <a:rPr lang="en-US" sz="2400" dirty="0" smtClean="0"/>
              <a:t>Output – negative sum</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 Sum of Integers -- Sentinel</a:t>
            </a:r>
            <a:endParaRPr lang="en-US" sz="4000" dirty="0"/>
          </a:p>
        </p:txBody>
      </p:sp>
      <p:sp>
        <p:nvSpPr>
          <p:cNvPr id="3" name="Content Placeholder 2"/>
          <p:cNvSpPr>
            <a:spLocks noGrp="1"/>
          </p:cNvSpPr>
          <p:nvPr>
            <p:ph idx="1"/>
          </p:nvPr>
        </p:nvSpPr>
        <p:spPr>
          <a:xfrm>
            <a:off x="741363" y="2027237"/>
            <a:ext cx="9023349" cy="5333999"/>
          </a:xfrm>
        </p:spPr>
        <p:txBody>
          <a:bodyPr/>
          <a:lstStyle/>
          <a:p>
            <a:pPr>
              <a:buFont typeface="Arial" pitchFamily="34" charset="0"/>
              <a:buChar char="•"/>
            </a:pPr>
            <a:r>
              <a:rPr lang="en-US" sz="2400" b="1" dirty="0" smtClean="0"/>
              <a:t>Program Design</a:t>
            </a:r>
          </a:p>
          <a:p>
            <a:pPr lvl="1">
              <a:buFont typeface="Arial" pitchFamily="34" charset="0"/>
              <a:buChar char="−"/>
            </a:pPr>
            <a:r>
              <a:rPr lang="en-US" sz="2400" dirty="0" smtClean="0"/>
              <a:t>Besides other statements like initialization and Scanner creation, there are three statements repeated: </a:t>
            </a:r>
            <a:endParaRPr lang="en-US" sz="2000" dirty="0" smtClean="0"/>
          </a:p>
          <a:p>
            <a:pPr lvl="2"/>
            <a:r>
              <a:rPr lang="en-US" sz="2000" dirty="0" smtClean="0"/>
              <a:t>1.		read number; </a:t>
            </a:r>
          </a:p>
          <a:p>
            <a:pPr marL="1371600" lvl="2" indent="-457200"/>
            <a:r>
              <a:rPr lang="en-US" sz="2000" dirty="0" smtClean="0"/>
              <a:t>2.	zero test; </a:t>
            </a:r>
          </a:p>
          <a:p>
            <a:pPr marL="1371600" lvl="2" indent="-457200"/>
            <a:r>
              <a:rPr lang="en-US" sz="2000" dirty="0" smtClean="0"/>
              <a:t>3.	add if negative</a:t>
            </a:r>
          </a:p>
          <a:p>
            <a:pPr lvl="1">
              <a:buFont typeface="Arial" pitchFamily="34" charset="0"/>
              <a:buChar char="−"/>
            </a:pPr>
            <a:r>
              <a:rPr lang="en-US" sz="2400" dirty="0" smtClean="0"/>
              <a:t>Since the number of repeats is not known, cannot use </a:t>
            </a:r>
            <a:r>
              <a:rPr lang="en-US" sz="2400" i="1" dirty="0" smtClean="0"/>
              <a:t>for</a:t>
            </a:r>
            <a:r>
              <a:rPr lang="en-US" sz="2400" dirty="0" smtClean="0"/>
              <a:t> loop</a:t>
            </a:r>
          </a:p>
          <a:p>
            <a:pPr lvl="1">
              <a:buFont typeface="Arial" pitchFamily="34" charset="0"/>
              <a:buChar char="−"/>
            </a:pPr>
            <a:r>
              <a:rPr lang="en-US" sz="2400" dirty="0" smtClean="0"/>
              <a:t>Loop can start from either one of the three statements</a:t>
            </a:r>
          </a:p>
          <a:p>
            <a:pPr lvl="2">
              <a:buFont typeface="Wingdings" pitchFamily="2" charset="2"/>
              <a:buChar char="§"/>
            </a:pPr>
            <a:r>
              <a:rPr lang="en-US" dirty="0" smtClean="0"/>
              <a:t>Design 1: start from statement 1</a:t>
            </a:r>
          </a:p>
          <a:p>
            <a:pPr lvl="2">
              <a:buFont typeface="Wingdings" pitchFamily="2" charset="2"/>
              <a:buChar char="§"/>
            </a:pPr>
            <a:r>
              <a:rPr lang="en-US" dirty="0" smtClean="0"/>
              <a:t>Design 2: start from statement 2</a:t>
            </a:r>
          </a:p>
          <a:p>
            <a:pPr lvl="2">
              <a:buFont typeface="Wingdings" pitchFamily="2" charset="2"/>
              <a:buChar char="§"/>
            </a:pPr>
            <a:r>
              <a:rPr lang="en-US" dirty="0" smtClean="0"/>
              <a:t>Design 3: start from statement 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Sum of Integers -- Sentinel</a:t>
            </a:r>
            <a:endParaRPr lang="en-US" dirty="0"/>
          </a:p>
        </p:txBody>
      </p:sp>
      <p:sp>
        <p:nvSpPr>
          <p:cNvPr id="3" name="Content Placeholder 2"/>
          <p:cNvSpPr>
            <a:spLocks noGrp="1"/>
          </p:cNvSpPr>
          <p:nvPr>
            <p:ph idx="1"/>
          </p:nvPr>
        </p:nvSpPr>
        <p:spPr>
          <a:xfrm>
            <a:off x="741363" y="2027237"/>
            <a:ext cx="8947149" cy="5257800"/>
          </a:xfrm>
        </p:spPr>
        <p:txBody>
          <a:bodyPr/>
          <a:lstStyle/>
          <a:p>
            <a:pPr lvl="1">
              <a:buFont typeface="Arial" pitchFamily="34" charset="0"/>
              <a:buChar char="−"/>
            </a:pPr>
            <a:r>
              <a:rPr lang="en-US" sz="2400" dirty="0" smtClean="0"/>
              <a:t>Design 1: loop start from statement 1</a:t>
            </a:r>
          </a:p>
          <a:p>
            <a:pPr lvl="2"/>
            <a:r>
              <a:rPr lang="en-US" sz="2000" i="1" dirty="0" smtClean="0"/>
              <a:t>repeat</a:t>
            </a:r>
          </a:p>
          <a:p>
            <a:pPr lvl="2"/>
            <a:r>
              <a:rPr lang="en-US" sz="2000" i="1" dirty="0" smtClean="0"/>
              <a:t>		read one number num</a:t>
            </a:r>
          </a:p>
          <a:p>
            <a:pPr lvl="2"/>
            <a:r>
              <a:rPr lang="en-US" sz="2000" i="1" dirty="0" smtClean="0"/>
              <a:t>		if zero break</a:t>
            </a:r>
          </a:p>
          <a:p>
            <a:pPr lvl="2"/>
            <a:r>
              <a:rPr lang="en-US" sz="2000" i="1" dirty="0" smtClean="0"/>
              <a:t>		else if negative then sum </a:t>
            </a:r>
            <a:r>
              <a:rPr lang="en-US" sz="2000" i="1" dirty="0" smtClean="0">
                <a:sym typeface="Wingdings" pitchFamily="2" charset="2"/>
              </a:rPr>
              <a:t> sum + num	</a:t>
            </a:r>
          </a:p>
          <a:p>
            <a:pPr lvl="1">
              <a:buFont typeface="Arial" pitchFamily="34" charset="0"/>
              <a:buChar char="−"/>
            </a:pPr>
            <a:r>
              <a:rPr lang="en-US" sz="2400" dirty="0" smtClean="0"/>
              <a:t>Implementation 1: start from statement 1 – result test control</a:t>
            </a:r>
          </a:p>
          <a:p>
            <a:pPr lvl="2"/>
            <a:r>
              <a:rPr lang="en-US" sz="2000" i="1" dirty="0" smtClean="0"/>
              <a:t>{</a:t>
            </a:r>
          </a:p>
          <a:p>
            <a:pPr lvl="2"/>
            <a:r>
              <a:rPr lang="en-US" sz="2000" i="1" dirty="0" smtClean="0"/>
              <a:t>	Scanner input = new Scanner(</a:t>
            </a:r>
            <a:r>
              <a:rPr lang="en-US" sz="2000" i="1" dirty="0" err="1" smtClean="0"/>
              <a:t>System.in</a:t>
            </a:r>
            <a:r>
              <a:rPr lang="en-US" sz="2000" i="1" dirty="0" smtClean="0"/>
              <a:t>);</a:t>
            </a:r>
          </a:p>
          <a:p>
            <a:pPr lvl="2"/>
            <a:r>
              <a:rPr lang="en-US" sz="2000" i="1" dirty="0" smtClean="0"/>
              <a:t>	</a:t>
            </a:r>
            <a:r>
              <a:rPr lang="en-US" sz="2000" i="1" dirty="0" err="1" smtClean="0"/>
              <a:t>int</a:t>
            </a:r>
            <a:r>
              <a:rPr lang="en-US" sz="2000" i="1" dirty="0" smtClean="0"/>
              <a:t> sum = 0;</a:t>
            </a:r>
          </a:p>
          <a:p>
            <a:pPr lvl="2"/>
            <a:r>
              <a:rPr lang="en-US" sz="2000" i="1" dirty="0" smtClean="0"/>
              <a:t>	</a:t>
            </a:r>
            <a:r>
              <a:rPr lang="en-US" sz="2000" i="1" dirty="0" err="1" smtClean="0"/>
              <a:t>int</a:t>
            </a:r>
            <a:r>
              <a:rPr lang="en-US" sz="2000" i="1" dirty="0" smtClean="0"/>
              <a:t> num;</a:t>
            </a:r>
          </a:p>
          <a:p>
            <a:pPr lvl="2"/>
            <a:r>
              <a:rPr lang="en-US" sz="2000" i="1" dirty="0" smtClean="0"/>
              <a:t>	while (true) {</a:t>
            </a:r>
          </a:p>
          <a:p>
            <a:pPr lvl="2"/>
            <a:r>
              <a:rPr lang="en-US" sz="2000" i="1" dirty="0" smtClean="0"/>
              <a:t>			</a:t>
            </a:r>
            <a:r>
              <a:rPr lang="en-US" sz="2000" i="1" dirty="0" smtClean="0">
                <a:sym typeface="Wingdings" pitchFamily="2" charset="2"/>
              </a:rPr>
              <a:t> num = </a:t>
            </a:r>
            <a:r>
              <a:rPr lang="en-US" sz="2000" i="1" dirty="0" err="1" smtClean="0">
                <a:sym typeface="Wingdings" pitchFamily="2" charset="2"/>
              </a:rPr>
              <a:t>input.nextInt</a:t>
            </a:r>
            <a:r>
              <a:rPr lang="en-US" sz="2000" i="1" dirty="0" smtClean="0">
                <a:sym typeface="Wingdings" pitchFamily="2" charset="2"/>
              </a:rPr>
              <a:t>(); </a:t>
            </a:r>
          </a:p>
          <a:p>
            <a:pPr lvl="2"/>
            <a:r>
              <a:rPr lang="en-US" sz="2000" i="1" dirty="0" smtClean="0">
                <a:sym typeface="Wingdings" pitchFamily="2" charset="2"/>
              </a:rPr>
              <a:t>			</a:t>
            </a:r>
            <a:r>
              <a:rPr lang="en-US" sz="2000" i="1" dirty="0" smtClean="0"/>
              <a:t>if (num == 0) break;			</a:t>
            </a:r>
          </a:p>
          <a:p>
            <a:pPr lvl="2"/>
            <a:r>
              <a:rPr lang="en-US" sz="2000" i="1" dirty="0" smtClean="0"/>
              <a:t>			else if  (num &lt; 0) </a:t>
            </a:r>
          </a:p>
          <a:p>
            <a:pPr lvl="2"/>
            <a:r>
              <a:rPr lang="en-US" sz="2000" i="1" dirty="0" smtClean="0"/>
              <a:t>				sum </a:t>
            </a:r>
            <a:r>
              <a:rPr lang="en-US" sz="2000" i="1" dirty="0" smtClean="0">
                <a:sym typeface="Wingdings" pitchFamily="2" charset="2"/>
              </a:rPr>
              <a:t>+= num;</a:t>
            </a:r>
            <a:r>
              <a:rPr lang="en-US" sz="2000" i="1" dirty="0" smtClean="0"/>
              <a:t> </a:t>
            </a:r>
          </a:p>
          <a:p>
            <a:pPr lvl="2"/>
            <a:r>
              <a:rPr lang="en-US" sz="2000" i="1" dirty="0" smtClean="0"/>
              <a:t>	}</a:t>
            </a:r>
          </a:p>
          <a:p>
            <a:pPr lvl="2"/>
            <a:r>
              <a:rPr lang="en-US" sz="2000" i="1" dirty="0" smtClean="0"/>
              <a:t>	</a:t>
            </a:r>
            <a:r>
              <a:rPr lang="en-US" sz="2000" i="1" dirty="0" err="1" smtClean="0"/>
              <a:t>System.out.println</a:t>
            </a:r>
            <a:r>
              <a:rPr lang="en-US" sz="2000" i="1" dirty="0" smtClean="0"/>
              <a:t>(“Negative sum is “ + sum);</a:t>
            </a:r>
          </a:p>
          <a:p>
            <a:pPr lvl="2"/>
            <a:r>
              <a:rPr lang="en-US" sz="2000" i="1" dirty="0" smtClean="0"/>
              <a:t>}</a:t>
            </a:r>
          </a:p>
          <a:p>
            <a:pPr lvl="1">
              <a:buFont typeface="Arial" pitchFamily="34" charset="0"/>
              <a:buChar char="−"/>
            </a:pPr>
            <a:endParaRPr lang="en-US" sz="20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Sum of Integers -- Sentinel</a:t>
            </a:r>
            <a:endParaRPr lang="en-US" dirty="0"/>
          </a:p>
        </p:txBody>
      </p:sp>
      <p:sp>
        <p:nvSpPr>
          <p:cNvPr id="3" name="Content Placeholder 2"/>
          <p:cNvSpPr>
            <a:spLocks noGrp="1"/>
          </p:cNvSpPr>
          <p:nvPr>
            <p:ph idx="1"/>
          </p:nvPr>
        </p:nvSpPr>
        <p:spPr>
          <a:xfrm>
            <a:off x="741363" y="2027237"/>
            <a:ext cx="8605837" cy="5181599"/>
          </a:xfrm>
        </p:spPr>
        <p:txBody>
          <a:bodyPr/>
          <a:lstStyle/>
          <a:p>
            <a:pPr lvl="1">
              <a:buFont typeface="Arial" pitchFamily="34" charset="0"/>
              <a:buChar char="−"/>
            </a:pPr>
            <a:r>
              <a:rPr lang="en-US" sz="2400" dirty="0" smtClean="0"/>
              <a:t>Design 2: loop start from statement 2</a:t>
            </a:r>
          </a:p>
          <a:p>
            <a:pPr lvl="2">
              <a:buFont typeface="Arial" pitchFamily="34" charset="0"/>
              <a:buChar char="−"/>
            </a:pPr>
            <a:r>
              <a:rPr lang="en-US" sz="2000" i="1" dirty="0" smtClean="0"/>
              <a:t>Read number</a:t>
            </a:r>
          </a:p>
          <a:p>
            <a:pPr lvl="2">
              <a:buFont typeface="Arial" pitchFamily="34" charset="0"/>
              <a:buChar char="−"/>
            </a:pPr>
            <a:r>
              <a:rPr lang="en-US" sz="2000" i="1" dirty="0" smtClean="0"/>
              <a:t>Repeat</a:t>
            </a:r>
          </a:p>
          <a:p>
            <a:pPr lvl="3">
              <a:buFont typeface="Arial" pitchFamily="34" charset="0"/>
              <a:buChar char="−"/>
            </a:pPr>
            <a:r>
              <a:rPr lang="en-US" i="1" dirty="0" smtClean="0"/>
              <a:t>If zero then break</a:t>
            </a:r>
          </a:p>
          <a:p>
            <a:pPr lvl="3">
              <a:buFont typeface="Arial" pitchFamily="34" charset="0"/>
              <a:buChar char="−"/>
            </a:pPr>
            <a:r>
              <a:rPr lang="en-US" i="1" dirty="0" smtClean="0"/>
              <a:t>If negative then add to sum</a:t>
            </a:r>
          </a:p>
          <a:p>
            <a:pPr lvl="3">
              <a:buFont typeface="Arial" pitchFamily="34" charset="0"/>
              <a:buChar char="−"/>
            </a:pPr>
            <a:r>
              <a:rPr lang="en-US" i="1" dirty="0" smtClean="0"/>
              <a:t>Read next number</a:t>
            </a:r>
          </a:p>
          <a:p>
            <a:pPr lvl="1">
              <a:buFont typeface="Arial" pitchFamily="34" charset="0"/>
              <a:buChar char="−"/>
            </a:pPr>
            <a:r>
              <a:rPr lang="en-US" sz="2400" dirty="0" smtClean="0"/>
              <a:t>Implementation 2</a:t>
            </a:r>
            <a:endParaRPr lang="en-US" sz="1800" i="1" dirty="0" smtClean="0"/>
          </a:p>
          <a:p>
            <a:pPr lvl="2"/>
            <a:r>
              <a:rPr lang="en-US" sz="2000" i="1" dirty="0" smtClean="0"/>
              <a:t>{</a:t>
            </a:r>
          </a:p>
          <a:p>
            <a:pPr lvl="2"/>
            <a:r>
              <a:rPr lang="en-US" sz="2000" i="1" dirty="0" smtClean="0"/>
              <a:t>	Scanner input = new Scanner(</a:t>
            </a:r>
            <a:r>
              <a:rPr lang="en-US" sz="2000" i="1" dirty="0" err="1" smtClean="0"/>
              <a:t>System.in</a:t>
            </a:r>
            <a:r>
              <a:rPr lang="en-US" sz="2000" i="1" dirty="0" smtClean="0"/>
              <a:t>);</a:t>
            </a:r>
          </a:p>
          <a:p>
            <a:pPr lvl="2"/>
            <a:r>
              <a:rPr lang="en-US" sz="2000" i="1" dirty="0" smtClean="0"/>
              <a:t>	</a:t>
            </a:r>
            <a:r>
              <a:rPr lang="en-US" sz="2000" i="1" dirty="0" err="1" smtClean="0"/>
              <a:t>int</a:t>
            </a:r>
            <a:r>
              <a:rPr lang="en-US" sz="2000" i="1" dirty="0" smtClean="0"/>
              <a:t> sum = 0;</a:t>
            </a:r>
          </a:p>
          <a:p>
            <a:pPr lvl="2"/>
            <a:r>
              <a:rPr lang="en-US" sz="2000" i="1" dirty="0" smtClean="0"/>
              <a:t>	</a:t>
            </a:r>
            <a:r>
              <a:rPr lang="en-US" sz="2000" i="1" dirty="0" err="1" smtClean="0"/>
              <a:t>int</a:t>
            </a:r>
            <a:r>
              <a:rPr lang="en-US" sz="2000" i="1" dirty="0" smtClean="0"/>
              <a:t> num = </a:t>
            </a:r>
            <a:r>
              <a:rPr lang="en-US" sz="2000" i="1" dirty="0" err="1" smtClean="0"/>
              <a:t>input.nextInt</a:t>
            </a:r>
            <a:r>
              <a:rPr lang="en-US" sz="2000" i="1" dirty="0" smtClean="0"/>
              <a:t>();  	</a:t>
            </a:r>
          </a:p>
          <a:p>
            <a:pPr lvl="2"/>
            <a:r>
              <a:rPr lang="en-US" sz="2000" i="1" dirty="0" smtClean="0"/>
              <a:t>	while (num != 0) {</a:t>
            </a:r>
          </a:p>
          <a:p>
            <a:pPr lvl="2"/>
            <a:r>
              <a:rPr lang="en-US" sz="2000" i="1" dirty="0" smtClean="0"/>
              <a:t>			if  (num &lt; 0) sum </a:t>
            </a:r>
            <a:r>
              <a:rPr lang="en-US" sz="2000" i="1" dirty="0" smtClean="0">
                <a:sym typeface="Wingdings" pitchFamily="2" charset="2"/>
              </a:rPr>
              <a:t>+= num;</a:t>
            </a:r>
          </a:p>
          <a:p>
            <a:pPr lvl="2"/>
            <a:r>
              <a:rPr lang="en-US" sz="2000" i="1" dirty="0" smtClean="0">
                <a:sym typeface="Wingdings" pitchFamily="2" charset="2"/>
              </a:rPr>
              <a:t>			num = </a:t>
            </a:r>
            <a:r>
              <a:rPr lang="en-US" sz="2000" i="1" dirty="0" err="1" smtClean="0">
                <a:sym typeface="Wingdings" pitchFamily="2" charset="2"/>
              </a:rPr>
              <a:t>input.nextInt</a:t>
            </a:r>
            <a:r>
              <a:rPr lang="en-US" sz="2000" i="1" dirty="0" smtClean="0">
                <a:sym typeface="Wingdings" pitchFamily="2" charset="2"/>
              </a:rPr>
              <a:t>();</a:t>
            </a:r>
            <a:r>
              <a:rPr lang="en-US" sz="2000" i="1" dirty="0" smtClean="0"/>
              <a:t> </a:t>
            </a:r>
          </a:p>
          <a:p>
            <a:pPr lvl="2"/>
            <a:r>
              <a:rPr lang="en-US" sz="2000" i="1" dirty="0" smtClean="0"/>
              <a:t>	}</a:t>
            </a:r>
          </a:p>
          <a:p>
            <a:pPr lvl="2"/>
            <a:r>
              <a:rPr lang="en-US" sz="2000" i="1" dirty="0" smtClean="0"/>
              <a:t>	</a:t>
            </a:r>
            <a:r>
              <a:rPr lang="en-US" sz="2000" i="1" dirty="0" err="1" smtClean="0"/>
              <a:t>System.out.println</a:t>
            </a:r>
            <a:r>
              <a:rPr lang="en-US" sz="2000" i="1" dirty="0" smtClean="0"/>
              <a:t>(“Negative sum is “ + sum);</a:t>
            </a:r>
          </a:p>
          <a:p>
            <a:pPr lvl="2"/>
            <a:r>
              <a:rPr lang="en-US" sz="2000" i="1"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Sum of Integers -- Sentinel</a:t>
            </a:r>
            <a:endParaRPr lang="en-US" dirty="0"/>
          </a:p>
        </p:txBody>
      </p:sp>
      <p:sp>
        <p:nvSpPr>
          <p:cNvPr id="3" name="Content Placeholder 2"/>
          <p:cNvSpPr>
            <a:spLocks noGrp="1"/>
          </p:cNvSpPr>
          <p:nvPr>
            <p:ph idx="1"/>
          </p:nvPr>
        </p:nvSpPr>
        <p:spPr>
          <a:xfrm>
            <a:off x="741363" y="1951037"/>
            <a:ext cx="9099549" cy="5410201"/>
          </a:xfrm>
        </p:spPr>
        <p:txBody>
          <a:bodyPr/>
          <a:lstStyle/>
          <a:p>
            <a:pPr lvl="1">
              <a:buFont typeface="Arial" pitchFamily="34" charset="0"/>
              <a:buChar char="−"/>
            </a:pPr>
            <a:r>
              <a:rPr lang="en-US" sz="2400" dirty="0" smtClean="0"/>
              <a:t>Design 3: loop start from statement 3</a:t>
            </a:r>
          </a:p>
          <a:p>
            <a:pPr lvl="2"/>
            <a:r>
              <a:rPr lang="en-US" i="1" dirty="0" smtClean="0"/>
              <a:t>read number; </a:t>
            </a:r>
          </a:p>
          <a:p>
            <a:pPr lvl="2"/>
            <a:r>
              <a:rPr lang="en-US" i="1" dirty="0" smtClean="0"/>
              <a:t>zero test  if  not zero  </a:t>
            </a:r>
          </a:p>
          <a:p>
            <a:pPr lvl="2"/>
            <a:r>
              <a:rPr lang="en-US" i="1" dirty="0" smtClean="0"/>
              <a:t>		then	repeat</a:t>
            </a:r>
          </a:p>
          <a:p>
            <a:pPr lvl="2"/>
            <a:r>
              <a:rPr lang="en-US" i="1" dirty="0" smtClean="0"/>
              <a:t>					add if negative</a:t>
            </a:r>
          </a:p>
          <a:p>
            <a:pPr lvl="2"/>
            <a:r>
              <a:rPr lang="en-US" i="1" dirty="0" smtClean="0">
                <a:sym typeface="Wingdings" pitchFamily="2" charset="2"/>
              </a:rPr>
              <a:t>						read number</a:t>
            </a:r>
          </a:p>
          <a:p>
            <a:pPr lvl="2"/>
            <a:r>
              <a:rPr lang="en-US" i="1" dirty="0" smtClean="0">
                <a:sym typeface="Wingdings" pitchFamily="2" charset="2"/>
              </a:rPr>
              <a:t>						zero test</a:t>
            </a:r>
          </a:p>
          <a:p>
            <a:pPr lvl="1">
              <a:buFont typeface="Arial" pitchFamily="34" charset="0"/>
              <a:buChar char="−"/>
            </a:pPr>
            <a:r>
              <a:rPr lang="en-US" sz="2400" dirty="0" smtClean="0"/>
              <a:t>Implementation 3: start from statement 3 </a:t>
            </a:r>
          </a:p>
          <a:p>
            <a:pPr lvl="2">
              <a:buNone/>
            </a:pPr>
            <a:r>
              <a:rPr lang="en-US" sz="2000" i="1" dirty="0" smtClean="0"/>
              <a:t>{</a:t>
            </a:r>
          </a:p>
          <a:p>
            <a:pPr lvl="2">
              <a:buNone/>
            </a:pPr>
            <a:r>
              <a:rPr lang="en-US" i="1" dirty="0" smtClean="0"/>
              <a:t>	</a:t>
            </a:r>
            <a:r>
              <a:rPr lang="en-US" sz="2000" i="1" dirty="0" smtClean="0"/>
              <a:t>Scanner input = new Scanner(</a:t>
            </a:r>
            <a:r>
              <a:rPr lang="en-US" sz="2000" i="1" dirty="0" err="1" smtClean="0"/>
              <a:t>System.in</a:t>
            </a:r>
            <a:r>
              <a:rPr lang="en-US" sz="2000" i="1" dirty="0" smtClean="0"/>
              <a:t>);</a:t>
            </a:r>
          </a:p>
          <a:p>
            <a:pPr lvl="2">
              <a:buNone/>
            </a:pPr>
            <a:r>
              <a:rPr lang="en-US" sz="2000" i="1" dirty="0" smtClean="0"/>
              <a:t>	</a:t>
            </a:r>
            <a:r>
              <a:rPr lang="en-US" sz="2000" i="1" dirty="0" err="1" smtClean="0"/>
              <a:t>int</a:t>
            </a:r>
            <a:r>
              <a:rPr lang="en-US" sz="2000" i="1" dirty="0" smtClean="0"/>
              <a:t> sum = 0;</a:t>
            </a:r>
          </a:p>
          <a:p>
            <a:pPr lvl="2">
              <a:buNone/>
            </a:pPr>
            <a:r>
              <a:rPr lang="en-US" sz="2000" i="1" dirty="0" smtClean="0"/>
              <a:t>	</a:t>
            </a:r>
            <a:r>
              <a:rPr lang="en-US" sz="2000" i="1" dirty="0" err="1" smtClean="0"/>
              <a:t>int</a:t>
            </a:r>
            <a:r>
              <a:rPr lang="en-US" sz="2000" i="1" dirty="0" smtClean="0"/>
              <a:t> num = </a:t>
            </a:r>
            <a:r>
              <a:rPr lang="en-US" sz="2000" i="1" dirty="0" err="1" smtClean="0"/>
              <a:t>input.nextInt</a:t>
            </a:r>
            <a:r>
              <a:rPr lang="en-US" sz="2000" i="1" dirty="0" smtClean="0"/>
              <a:t>();</a:t>
            </a:r>
          </a:p>
          <a:p>
            <a:pPr lvl="2">
              <a:buNone/>
            </a:pPr>
            <a:r>
              <a:rPr lang="en-US" sz="2000" i="1" dirty="0" smtClean="0"/>
              <a:t>	do {							// do {</a:t>
            </a:r>
          </a:p>
          <a:p>
            <a:pPr lvl="2">
              <a:buNone/>
            </a:pPr>
            <a:r>
              <a:rPr lang="en-US" sz="2000" i="1" dirty="0" smtClean="0"/>
              <a:t>		if  (num &lt; 0) sum </a:t>
            </a:r>
            <a:r>
              <a:rPr lang="en-US" sz="2000" i="1" dirty="0" smtClean="0">
                <a:sym typeface="Wingdings" pitchFamily="2" charset="2"/>
              </a:rPr>
              <a:t>+= num;	//	if (num &lt; 0) sum += num;</a:t>
            </a:r>
          </a:p>
          <a:p>
            <a:pPr lvl="2">
              <a:buNone/>
            </a:pPr>
            <a:r>
              <a:rPr lang="en-US" sz="2000" i="1" dirty="0" smtClean="0">
                <a:sym typeface="Wingdings" pitchFamily="2" charset="2"/>
              </a:rPr>
              <a:t>		num = </a:t>
            </a:r>
            <a:r>
              <a:rPr lang="en-US" sz="2000" i="1" dirty="0" err="1" smtClean="0">
                <a:sym typeface="Wingdings" pitchFamily="2" charset="2"/>
              </a:rPr>
              <a:t>input.nextInt</a:t>
            </a:r>
            <a:r>
              <a:rPr lang="en-US" sz="2000" i="1" dirty="0" smtClean="0">
                <a:sym typeface="Wingdings" pitchFamily="2" charset="2"/>
              </a:rPr>
              <a:t>();		//	num = </a:t>
            </a:r>
            <a:r>
              <a:rPr lang="en-US" sz="2000" i="1" dirty="0" err="1" smtClean="0">
                <a:sym typeface="Wingdings" pitchFamily="2" charset="2"/>
              </a:rPr>
              <a:t>input.nextInt</a:t>
            </a:r>
            <a:r>
              <a:rPr lang="en-US" sz="2000" i="1" dirty="0" smtClean="0">
                <a:sym typeface="Wingdings" pitchFamily="2" charset="2"/>
              </a:rPr>
              <a:t>();</a:t>
            </a:r>
          </a:p>
          <a:p>
            <a:pPr lvl="2">
              <a:buNone/>
            </a:pPr>
            <a:r>
              <a:rPr lang="en-US" sz="2000" i="1" dirty="0" smtClean="0">
                <a:sym typeface="Wingdings" pitchFamily="2" charset="2"/>
              </a:rPr>
              <a:t>	} while (num != 0);			//	if  (num == 0) break;</a:t>
            </a:r>
          </a:p>
          <a:p>
            <a:pPr lvl="2">
              <a:buNone/>
            </a:pPr>
            <a:r>
              <a:rPr lang="en-US" sz="2000" i="1" dirty="0" smtClean="0">
                <a:sym typeface="Wingdings" pitchFamily="2" charset="2"/>
              </a:rPr>
              <a:t>}									// } while (true)</a:t>
            </a:r>
            <a:endParaRPr lang="en-US" sz="20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Iterative Statements</a:t>
            </a:r>
          </a:p>
        </p:txBody>
      </p:sp>
      <p:sp>
        <p:nvSpPr>
          <p:cNvPr id="3" name="Content Placeholder 2"/>
          <p:cNvSpPr>
            <a:spLocks noGrp="1"/>
          </p:cNvSpPr>
          <p:nvPr>
            <p:ph idx="1"/>
          </p:nvPr>
        </p:nvSpPr>
        <p:spPr/>
        <p:txBody>
          <a:bodyPr/>
          <a:lstStyle/>
          <a:p>
            <a:pPr lvl="0">
              <a:spcAft>
                <a:spcPts val="1200"/>
              </a:spcAft>
            </a:pPr>
            <a:r>
              <a:rPr lang="en-US" sz="2400" dirty="0" smtClean="0"/>
              <a:t>Iterative/repetitive/loop statements</a:t>
            </a:r>
          </a:p>
          <a:p>
            <a:pPr lvl="0">
              <a:spcAft>
                <a:spcPts val="1200"/>
              </a:spcAft>
            </a:pPr>
            <a:r>
              <a:rPr lang="en-US" sz="2400" dirty="0" smtClean="0"/>
              <a:t>Java provides three statements that effect iteration or repetition: while, do-while, and for.</a:t>
            </a:r>
          </a:p>
          <a:p>
            <a:pPr lvl="0">
              <a:spcAft>
                <a:spcPts val="1200"/>
              </a:spcAft>
            </a:pPr>
            <a:r>
              <a:rPr lang="en-US" sz="2400" dirty="0" smtClean="0"/>
              <a:t>An iterative statement includes a block of statements that repeats. These statements are enclosed in curly braces. If there is only one statement in the block, then the braces may be omitted.</a:t>
            </a:r>
          </a:p>
          <a:p>
            <a:pPr lvl="0">
              <a:spcAft>
                <a:spcPts val="1200"/>
              </a:spcAft>
            </a:pPr>
            <a:r>
              <a:rPr lang="en-US" sz="2400" dirty="0" smtClean="0"/>
              <a:t>An iterative statement checks a condition before the next iteration.</a:t>
            </a:r>
          </a:p>
          <a:p>
            <a:pPr lvl="0">
              <a:spcAft>
                <a:spcPts val="1200"/>
              </a:spcAft>
            </a:pPr>
            <a:r>
              <a:rPr lang="en-US" sz="2400" dirty="0" smtClean="0"/>
              <a:t>Any of the three iterative statements is powerful enough to simulate the others. Each is available for the programmer’s convenience.</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Average Grades</a:t>
            </a:r>
            <a:endParaRPr lang="en-US" sz="3600" dirty="0"/>
          </a:p>
        </p:txBody>
      </p:sp>
      <p:sp>
        <p:nvSpPr>
          <p:cNvPr id="3" name="Content Placeholder 2"/>
          <p:cNvSpPr>
            <a:spLocks noGrp="1"/>
          </p:cNvSpPr>
          <p:nvPr>
            <p:ph idx="1"/>
          </p:nvPr>
        </p:nvSpPr>
        <p:spPr>
          <a:xfrm>
            <a:off x="741363" y="1951038"/>
            <a:ext cx="8947149" cy="4876800"/>
          </a:xfrm>
        </p:spPr>
        <p:txBody>
          <a:bodyPr/>
          <a:lstStyle/>
          <a:p>
            <a:pPr>
              <a:spcAft>
                <a:spcPts val="600"/>
              </a:spcAft>
              <a:buFont typeface="Arial" pitchFamily="34" charset="0"/>
              <a:buChar char="•"/>
            </a:pPr>
            <a:r>
              <a:rPr lang="en-US" sz="2400" b="1" dirty="0" smtClean="0"/>
              <a:t>Problem Description</a:t>
            </a:r>
          </a:p>
          <a:p>
            <a:pPr lvl="1">
              <a:spcAft>
                <a:spcPts val="600"/>
              </a:spcAft>
              <a:buFont typeface="Arial" pitchFamily="34" charset="0"/>
              <a:buChar char="•"/>
            </a:pPr>
            <a:r>
              <a:rPr lang="en-US" sz="2400" dirty="0" smtClean="0"/>
              <a:t>Write a program that computes grade averages of a class. </a:t>
            </a:r>
          </a:p>
          <a:p>
            <a:pPr lvl="1">
              <a:spcAft>
                <a:spcPts val="600"/>
              </a:spcAft>
              <a:buFont typeface="Arial" pitchFamily="34" charset="0"/>
              <a:buChar char="•"/>
            </a:pPr>
            <a:r>
              <a:rPr lang="en-US" sz="2400" dirty="0" smtClean="0"/>
              <a:t>Your program prompts the user for the number of students.</a:t>
            </a:r>
          </a:p>
          <a:p>
            <a:pPr lvl="1">
              <a:spcAft>
                <a:spcPts val="600"/>
              </a:spcAft>
              <a:buFont typeface="Arial" pitchFamily="34" charset="0"/>
              <a:buChar char="•"/>
            </a:pPr>
            <a:r>
              <a:rPr lang="en-US" sz="2400" dirty="0" smtClean="0"/>
              <a:t>The number of grades per student vary, and the user supplies the grades of each student until a negative number is input, which indicates the end of a grade list for the student.</a:t>
            </a:r>
          </a:p>
          <a:p>
            <a:pPr>
              <a:spcAft>
                <a:spcPts val="600"/>
              </a:spcAft>
              <a:buFont typeface="Arial" pitchFamily="34" charset="0"/>
              <a:buChar char="•"/>
            </a:pPr>
            <a:r>
              <a:rPr lang="en-US" sz="2400" b="1" dirty="0" smtClean="0"/>
              <a:t>Problem Analysis</a:t>
            </a:r>
          </a:p>
          <a:p>
            <a:pPr lvl="1">
              <a:buFont typeface="Arial" pitchFamily="34" charset="0"/>
              <a:buChar char="•"/>
            </a:pPr>
            <a:r>
              <a:rPr lang="en-US" sz="2400" dirty="0" smtClean="0"/>
              <a:t>Use Scanner to input the number of students and the grades of each student</a:t>
            </a:r>
          </a:p>
          <a:p>
            <a:pPr lvl="1">
              <a:buFont typeface="Arial" pitchFamily="34" charset="0"/>
              <a:buChar char="•"/>
            </a:pPr>
            <a:r>
              <a:rPr lang="en-US" sz="2400" dirty="0" smtClean="0"/>
              <a:t>Use an outer </a:t>
            </a:r>
            <a:r>
              <a:rPr lang="en-US" sz="2400" i="1" dirty="0" smtClean="0"/>
              <a:t>for</a:t>
            </a:r>
            <a:r>
              <a:rPr lang="en-US" sz="2400" dirty="0" smtClean="0"/>
              <a:t> loop to control students</a:t>
            </a:r>
          </a:p>
          <a:p>
            <a:pPr lvl="1">
              <a:buFont typeface="Arial" pitchFamily="34" charset="0"/>
              <a:buChar char="•"/>
            </a:pPr>
            <a:r>
              <a:rPr lang="en-US" sz="2400" dirty="0" smtClean="0"/>
              <a:t>Use an inner </a:t>
            </a:r>
            <a:r>
              <a:rPr lang="en-US" sz="2400" i="1" dirty="0" smtClean="0"/>
              <a:t>while</a:t>
            </a:r>
            <a:r>
              <a:rPr lang="en-US" sz="2400" dirty="0" smtClean="0"/>
              <a:t> or </a:t>
            </a:r>
            <a:r>
              <a:rPr lang="en-US" sz="2400" i="1" dirty="0" smtClean="0"/>
              <a:t>do-while</a:t>
            </a:r>
            <a:r>
              <a:rPr lang="en-US" sz="2400" dirty="0" smtClean="0"/>
              <a:t> loop to control grades of each student until encounter a negative number </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Average Grades</a:t>
            </a:r>
            <a:endParaRPr lang="en-US" sz="3600" dirty="0"/>
          </a:p>
        </p:txBody>
      </p:sp>
      <p:sp>
        <p:nvSpPr>
          <p:cNvPr id="3" name="Content Placeholder 2"/>
          <p:cNvSpPr>
            <a:spLocks noGrp="1"/>
          </p:cNvSpPr>
          <p:nvPr>
            <p:ph idx="1"/>
          </p:nvPr>
        </p:nvSpPr>
        <p:spPr>
          <a:xfrm>
            <a:off x="741363" y="1951038"/>
            <a:ext cx="9175749" cy="4876800"/>
          </a:xfrm>
        </p:spPr>
        <p:txBody>
          <a:bodyPr/>
          <a:lstStyle/>
          <a:p>
            <a:pPr>
              <a:spcAft>
                <a:spcPts val="600"/>
              </a:spcAft>
              <a:buFont typeface="Arial" pitchFamily="34" charset="0"/>
              <a:buChar char="•"/>
            </a:pPr>
            <a:r>
              <a:rPr lang="en-US" sz="2400" b="1" dirty="0" smtClean="0"/>
              <a:t>Problem Specification</a:t>
            </a:r>
          </a:p>
          <a:p>
            <a:pPr lvl="1">
              <a:spcAft>
                <a:spcPts val="600"/>
              </a:spcAft>
              <a:buFont typeface="Arial" pitchFamily="34" charset="0"/>
              <a:buChar char="•"/>
            </a:pPr>
            <a:r>
              <a:rPr lang="en-US" sz="2400" dirty="0" smtClean="0"/>
              <a:t>Input: the number students, a list of grades for each student  </a:t>
            </a:r>
          </a:p>
          <a:p>
            <a:pPr lvl="1">
              <a:spcAft>
                <a:spcPts val="600"/>
              </a:spcAft>
              <a:buFont typeface="Arial" pitchFamily="34" charset="0"/>
              <a:buChar char="•"/>
            </a:pPr>
            <a:r>
              <a:rPr lang="en-US" sz="2400" dirty="0" smtClean="0"/>
              <a:t>Output: average grade of each student</a:t>
            </a:r>
          </a:p>
          <a:p>
            <a:pPr>
              <a:spcAft>
                <a:spcPts val="600"/>
              </a:spcAft>
              <a:buFont typeface="Arial" pitchFamily="34" charset="0"/>
              <a:buChar char="•"/>
            </a:pPr>
            <a:r>
              <a:rPr lang="en-US" sz="2400" b="1" dirty="0" smtClean="0"/>
              <a:t>Program Design</a:t>
            </a:r>
          </a:p>
          <a:p>
            <a:pPr lvl="1">
              <a:buFont typeface="Arial" pitchFamily="34" charset="0"/>
              <a:buChar char="•"/>
            </a:pPr>
            <a:r>
              <a:rPr lang="en-US" sz="2400" dirty="0" smtClean="0"/>
              <a:t>Read the number of students (</a:t>
            </a:r>
            <a:r>
              <a:rPr lang="en-US" sz="2400" i="1" dirty="0" err="1" smtClean="0"/>
              <a:t>numStudents</a:t>
            </a:r>
            <a:r>
              <a:rPr lang="en-US" sz="2400" dirty="0" smtClean="0"/>
              <a:t>) from a Scanner</a:t>
            </a:r>
          </a:p>
          <a:p>
            <a:pPr lvl="1">
              <a:buFont typeface="Arial" pitchFamily="34" charset="0"/>
              <a:buChar char="•"/>
            </a:pPr>
            <a:r>
              <a:rPr lang="en-US" sz="2400" dirty="0" smtClean="0"/>
              <a:t>For each student (</a:t>
            </a:r>
            <a:r>
              <a:rPr lang="en-US" sz="2400" dirty="0" err="1" smtClean="0"/>
              <a:t>i</a:t>
            </a:r>
            <a:r>
              <a:rPr lang="en-US" sz="2400" dirty="0" smtClean="0"/>
              <a:t>=0 to </a:t>
            </a:r>
            <a:r>
              <a:rPr lang="en-US" sz="2400" i="1" dirty="0" err="1" smtClean="0"/>
              <a:t>numStudents</a:t>
            </a:r>
            <a:r>
              <a:rPr lang="en-US" sz="2400" dirty="0" smtClean="0"/>
              <a:t>)</a:t>
            </a:r>
          </a:p>
          <a:p>
            <a:pPr lvl="2">
              <a:buFont typeface="Arial" pitchFamily="34" charset="0"/>
              <a:buChar char="•"/>
            </a:pPr>
            <a:r>
              <a:rPr lang="en-US" sz="2000" dirty="0" smtClean="0"/>
              <a:t>Read a grade from the scanner</a:t>
            </a:r>
          </a:p>
          <a:p>
            <a:pPr lvl="2">
              <a:buFont typeface="Arial" pitchFamily="34" charset="0"/>
              <a:buChar char="•"/>
            </a:pPr>
            <a:r>
              <a:rPr lang="en-US" sz="2000" dirty="0" smtClean="0"/>
              <a:t>Sum </a:t>
            </a:r>
            <a:r>
              <a:rPr lang="en-US" sz="2000" dirty="0" smtClean="0">
                <a:sym typeface="Wingdings" pitchFamily="2" charset="2"/>
              </a:rPr>
              <a:t> 0, </a:t>
            </a:r>
            <a:r>
              <a:rPr lang="en-US" sz="2000" dirty="0" err="1" smtClean="0">
                <a:sym typeface="Wingdings" pitchFamily="2" charset="2"/>
              </a:rPr>
              <a:t>numGrades</a:t>
            </a:r>
            <a:r>
              <a:rPr lang="en-US" sz="2000" dirty="0" smtClean="0">
                <a:sym typeface="Wingdings" pitchFamily="2" charset="2"/>
              </a:rPr>
              <a:t> 0</a:t>
            </a:r>
            <a:endParaRPr lang="en-US" sz="2000" dirty="0" smtClean="0"/>
          </a:p>
          <a:p>
            <a:pPr lvl="2">
              <a:buFont typeface="Arial" pitchFamily="34" charset="0"/>
              <a:buChar char="•"/>
            </a:pPr>
            <a:r>
              <a:rPr lang="en-US" sz="2000" dirty="0" smtClean="0"/>
              <a:t>While the grade is non-negative</a:t>
            </a:r>
          </a:p>
          <a:p>
            <a:pPr lvl="3">
              <a:buFont typeface="Arial" pitchFamily="34" charset="0"/>
              <a:buChar char="•"/>
            </a:pPr>
            <a:r>
              <a:rPr lang="en-US" dirty="0" smtClean="0"/>
              <a:t>Add the grade to Sum</a:t>
            </a:r>
          </a:p>
          <a:p>
            <a:pPr lvl="3">
              <a:buFont typeface="Arial" pitchFamily="34" charset="0"/>
              <a:buChar char="•"/>
            </a:pPr>
            <a:r>
              <a:rPr lang="en-US" dirty="0" err="1" smtClean="0"/>
              <a:t>numGrade</a:t>
            </a:r>
            <a:r>
              <a:rPr lang="en-US" dirty="0" smtClean="0"/>
              <a:t>++</a:t>
            </a:r>
          </a:p>
          <a:p>
            <a:pPr lvl="3">
              <a:buFont typeface="Arial" pitchFamily="34" charset="0"/>
              <a:buChar char="•"/>
            </a:pPr>
            <a:r>
              <a:rPr lang="en-US" dirty="0" smtClean="0"/>
              <a:t>Read next grade</a:t>
            </a:r>
          </a:p>
          <a:p>
            <a:pPr lvl="2">
              <a:buFont typeface="Arial" pitchFamily="34" charset="0"/>
              <a:buChar char="•"/>
            </a:pPr>
            <a:r>
              <a:rPr lang="en-US" sz="2000" dirty="0" smtClean="0"/>
              <a:t>If </a:t>
            </a:r>
            <a:r>
              <a:rPr lang="en-US" sz="2000" dirty="0" err="1" smtClean="0"/>
              <a:t>numGrades</a:t>
            </a:r>
            <a:r>
              <a:rPr lang="en-US" sz="2000" dirty="0" smtClean="0"/>
              <a:t>==0 print no grades </a:t>
            </a:r>
          </a:p>
          <a:p>
            <a:pPr lvl="2">
              <a:buFont typeface="Arial" pitchFamily="34" charset="0"/>
              <a:buChar char="•"/>
            </a:pPr>
            <a:r>
              <a:rPr lang="en-US" sz="2000" dirty="0" smtClean="0"/>
              <a:t>Else print average = Sum/</a:t>
            </a:r>
            <a:r>
              <a:rPr lang="en-US" sz="2000" dirty="0" err="1" smtClean="0"/>
              <a:t>numGrade</a:t>
            </a:r>
            <a:r>
              <a:rPr lang="en-US" sz="2000" dirty="0" smtClean="0"/>
              <a:t> </a:t>
            </a:r>
          </a:p>
          <a:p>
            <a:pPr lvl="2">
              <a:buFont typeface="Arial" pitchFamily="34" charset="0"/>
              <a:buChar char="•"/>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Average Grades</a:t>
            </a:r>
            <a:endParaRPr lang="en-US" sz="3600" dirty="0"/>
          </a:p>
        </p:txBody>
      </p:sp>
      <p:sp>
        <p:nvSpPr>
          <p:cNvPr id="3" name="Content Placeholder 2"/>
          <p:cNvSpPr>
            <a:spLocks noGrp="1"/>
          </p:cNvSpPr>
          <p:nvPr>
            <p:ph idx="1"/>
          </p:nvPr>
        </p:nvSpPr>
        <p:spPr>
          <a:xfrm>
            <a:off x="696911" y="1874837"/>
            <a:ext cx="8991601" cy="5486400"/>
          </a:xfrm>
        </p:spPr>
        <p:txBody>
          <a:bodyPr/>
          <a:lstStyle/>
          <a:p>
            <a:pPr>
              <a:spcAft>
                <a:spcPts val="0"/>
              </a:spcAft>
              <a:buFont typeface="Arial" pitchFamily="34" charset="0"/>
              <a:buChar char="•"/>
            </a:pPr>
            <a:r>
              <a:rPr lang="en-US" sz="2400" b="1" dirty="0" smtClean="0"/>
              <a:t>Program Implementation</a:t>
            </a:r>
          </a:p>
          <a:p>
            <a:pPr lvl="1">
              <a:spcAft>
                <a:spcPts val="0"/>
              </a:spcAft>
              <a:buFont typeface="Arial" pitchFamily="34" charset="0"/>
              <a:buChar char="•"/>
            </a:pPr>
            <a:r>
              <a:rPr lang="en-US" sz="2400" dirty="0" smtClean="0"/>
              <a:t>Implementation 1 – use </a:t>
            </a:r>
            <a:r>
              <a:rPr lang="en-US" sz="2400" i="1" dirty="0" smtClean="0"/>
              <a:t>for</a:t>
            </a:r>
            <a:r>
              <a:rPr lang="en-US" sz="2400" dirty="0" smtClean="0"/>
              <a:t> and </a:t>
            </a:r>
            <a:r>
              <a:rPr lang="en-US" sz="2400" i="1" dirty="0" smtClean="0"/>
              <a:t>while</a:t>
            </a:r>
            <a:r>
              <a:rPr lang="en-US" sz="2400" dirty="0" smtClean="0"/>
              <a:t> loop</a:t>
            </a:r>
          </a:p>
          <a:p>
            <a:pPr lvl="2">
              <a:spcAft>
                <a:spcPts val="0"/>
              </a:spcAft>
            </a:pPr>
            <a:r>
              <a:rPr lang="en-US" sz="1600" dirty="0" smtClean="0"/>
              <a:t>for (</a:t>
            </a:r>
            <a:r>
              <a:rPr lang="en-US" sz="1600" dirty="0" err="1" smtClean="0"/>
              <a:t>i</a:t>
            </a:r>
            <a:r>
              <a:rPr lang="en-US" sz="1600" dirty="0" smtClean="0"/>
              <a:t> = 1, </a:t>
            </a:r>
            <a:r>
              <a:rPr lang="en-US" sz="1600" dirty="0" err="1" smtClean="0"/>
              <a:t>numStudent</a:t>
            </a:r>
            <a:r>
              <a:rPr lang="en-US" sz="1600" dirty="0" smtClean="0"/>
              <a:t>, </a:t>
            </a:r>
            <a:r>
              <a:rPr lang="en-US" sz="1600" dirty="0" err="1" smtClean="0"/>
              <a:t>i</a:t>
            </a:r>
            <a:r>
              <a:rPr lang="en-US" sz="1600" dirty="0" smtClean="0"/>
              <a:t>++)</a:t>
            </a:r>
          </a:p>
          <a:p>
            <a:pPr lvl="2">
              <a:spcAft>
                <a:spcPts val="0"/>
              </a:spcAft>
            </a:pPr>
            <a:r>
              <a:rPr lang="en-US" sz="1600" dirty="0" smtClean="0"/>
              <a:t>{		…</a:t>
            </a:r>
          </a:p>
          <a:p>
            <a:pPr lvl="2">
              <a:spcAft>
                <a:spcPts val="0"/>
              </a:spcAft>
            </a:pPr>
            <a:r>
              <a:rPr lang="en-US" sz="1600" dirty="0" smtClean="0"/>
              <a:t>		grade = </a:t>
            </a:r>
            <a:r>
              <a:rPr lang="en-US" sz="1600" dirty="0" err="1" smtClean="0"/>
              <a:t>input.nextDouble</a:t>
            </a:r>
            <a:r>
              <a:rPr lang="en-US" sz="1600" dirty="0" smtClean="0"/>
              <a:t>();</a:t>
            </a:r>
          </a:p>
          <a:p>
            <a:pPr lvl="2">
              <a:spcAft>
                <a:spcPts val="0"/>
              </a:spcAft>
            </a:pPr>
            <a:r>
              <a:rPr lang="en-US" sz="1600" dirty="0" smtClean="0"/>
              <a:t>		while (grade &gt; 0) {</a:t>
            </a:r>
          </a:p>
          <a:p>
            <a:pPr lvl="2">
              <a:spcAft>
                <a:spcPts val="0"/>
              </a:spcAft>
            </a:pPr>
            <a:r>
              <a:rPr lang="en-US" sz="1600" dirty="0" smtClean="0"/>
              <a:t>			sum += grade;</a:t>
            </a:r>
          </a:p>
          <a:p>
            <a:pPr lvl="2">
              <a:spcAft>
                <a:spcPts val="0"/>
              </a:spcAft>
            </a:pPr>
            <a:r>
              <a:rPr lang="en-US" sz="1600" dirty="0" smtClean="0"/>
              <a:t>			</a:t>
            </a:r>
            <a:r>
              <a:rPr lang="en-US" sz="1600" dirty="0" err="1" smtClean="0"/>
              <a:t>numGrades</a:t>
            </a:r>
            <a:r>
              <a:rPr lang="en-US" sz="1600" dirty="0" smtClean="0"/>
              <a:t>++</a:t>
            </a:r>
          </a:p>
          <a:p>
            <a:pPr lvl="2">
              <a:spcAft>
                <a:spcPts val="0"/>
              </a:spcAft>
            </a:pPr>
            <a:r>
              <a:rPr lang="en-US" sz="1600" dirty="0" smtClean="0"/>
              <a:t>			grade = </a:t>
            </a:r>
            <a:r>
              <a:rPr lang="en-US" sz="1600" dirty="0" err="1" smtClean="0"/>
              <a:t>input.nextDouble</a:t>
            </a:r>
            <a:r>
              <a:rPr lang="en-US" sz="1600" dirty="0" smtClean="0"/>
              <a:t>();</a:t>
            </a:r>
          </a:p>
          <a:p>
            <a:pPr lvl="2">
              <a:spcAft>
                <a:spcPts val="0"/>
              </a:spcAft>
            </a:pPr>
            <a:r>
              <a:rPr lang="en-US" sz="1600" dirty="0" smtClean="0"/>
              <a:t>		}</a:t>
            </a:r>
          </a:p>
          <a:p>
            <a:pPr lvl="2">
              <a:spcAft>
                <a:spcPts val="0"/>
              </a:spcAft>
            </a:pPr>
            <a:r>
              <a:rPr lang="en-US" sz="1600" dirty="0" smtClean="0"/>
              <a:t>		if (</a:t>
            </a:r>
            <a:r>
              <a:rPr lang="en-US" sz="1600" dirty="0" err="1" smtClean="0"/>
              <a:t>numGrades</a:t>
            </a:r>
            <a:r>
              <a:rPr lang="en-US" sz="1600" dirty="0" smtClean="0"/>
              <a:t> == 0)</a:t>
            </a:r>
          </a:p>
          <a:p>
            <a:pPr lvl="2">
              <a:spcAft>
                <a:spcPts val="0"/>
              </a:spcAft>
            </a:pPr>
            <a:r>
              <a:rPr lang="en-US" sz="1600" dirty="0" smtClean="0"/>
              <a:t>				</a:t>
            </a:r>
            <a:r>
              <a:rPr lang="en-US" sz="1600" dirty="0" err="1" smtClean="0"/>
              <a:t>System.out.println</a:t>
            </a:r>
            <a:r>
              <a:rPr lang="en-US" sz="1600" dirty="0" smtClean="0"/>
              <a:t>(“No grades for student “ + </a:t>
            </a:r>
            <a:r>
              <a:rPr lang="en-US" sz="1600" dirty="0" err="1" smtClean="0"/>
              <a:t>i</a:t>
            </a:r>
            <a:r>
              <a:rPr lang="en-US" sz="1600" dirty="0" smtClean="0"/>
              <a:t>);</a:t>
            </a:r>
          </a:p>
          <a:p>
            <a:pPr lvl="2">
              <a:spcAft>
                <a:spcPts val="0"/>
              </a:spcAft>
            </a:pPr>
            <a:r>
              <a:rPr lang="en-US" sz="1600" dirty="0" smtClean="0"/>
              <a:t>		else	</a:t>
            </a:r>
            <a:r>
              <a:rPr lang="en-US" sz="1600" dirty="0" err="1" smtClean="0"/>
              <a:t>System.out.println</a:t>
            </a:r>
            <a:r>
              <a:rPr lang="en-US" sz="1600" dirty="0" smtClean="0"/>
              <a:t>(“Average grade of student “ + </a:t>
            </a:r>
            <a:r>
              <a:rPr lang="en-US" sz="1600" dirty="0" err="1" smtClean="0"/>
              <a:t>i</a:t>
            </a:r>
            <a:r>
              <a:rPr lang="en-US" sz="1600" dirty="0" smtClean="0"/>
              <a:t> + “ is “ + sum/</a:t>
            </a:r>
            <a:r>
              <a:rPr lang="en-US" sz="1600" dirty="0" err="1" smtClean="0"/>
              <a:t>numGrades</a:t>
            </a:r>
            <a:r>
              <a:rPr lang="en-US" sz="1600" dirty="0" smtClean="0"/>
              <a:t>”);</a:t>
            </a:r>
          </a:p>
          <a:p>
            <a:pPr lvl="2">
              <a:spcAft>
                <a:spcPts val="0"/>
              </a:spcAft>
            </a:pPr>
            <a:r>
              <a:rPr lang="en-US" sz="1600" dirty="0" smtClean="0"/>
              <a:t>}</a:t>
            </a:r>
            <a:endParaRPr lang="en-US" sz="1200" b="1" dirty="0" smtClean="0"/>
          </a:p>
          <a:p>
            <a:pPr lvl="1">
              <a:spcAft>
                <a:spcPts val="0"/>
              </a:spcAft>
              <a:buFont typeface="Arial" pitchFamily="34" charset="0"/>
              <a:buChar char="•"/>
            </a:pPr>
            <a:r>
              <a:rPr lang="en-US" sz="2400" dirty="0" smtClean="0"/>
              <a:t>Implementation 2 – use </a:t>
            </a:r>
            <a:r>
              <a:rPr lang="en-US" sz="2400" i="1" dirty="0" smtClean="0"/>
              <a:t>for</a:t>
            </a:r>
            <a:r>
              <a:rPr lang="en-US" sz="2400" dirty="0" smtClean="0"/>
              <a:t> and </a:t>
            </a:r>
            <a:r>
              <a:rPr lang="en-US" sz="2400" i="1" dirty="0" smtClean="0"/>
              <a:t>do-while</a:t>
            </a:r>
            <a:r>
              <a:rPr lang="en-US" sz="2400" dirty="0" smtClean="0"/>
              <a:t> loop and </a:t>
            </a:r>
            <a:r>
              <a:rPr lang="en-US" sz="2400" i="1" dirty="0" smtClean="0"/>
              <a:t>break </a:t>
            </a:r>
          </a:p>
          <a:p>
            <a:pPr lvl="3">
              <a:spcAft>
                <a:spcPts val="0"/>
              </a:spcAft>
            </a:pPr>
            <a:r>
              <a:rPr lang="en-US" sz="1600" dirty="0" smtClean="0"/>
              <a:t>…</a:t>
            </a:r>
          </a:p>
          <a:p>
            <a:pPr lvl="3">
              <a:spcAft>
                <a:spcPts val="0"/>
              </a:spcAft>
            </a:pPr>
            <a:r>
              <a:rPr lang="en-US" sz="1600" dirty="0" smtClean="0"/>
              <a:t>do {</a:t>
            </a:r>
          </a:p>
          <a:p>
            <a:pPr lvl="3">
              <a:spcAft>
                <a:spcPts val="0"/>
              </a:spcAft>
            </a:pPr>
            <a:r>
              <a:rPr lang="en-US" sz="1600" dirty="0" smtClean="0"/>
              <a:t>	…</a:t>
            </a:r>
          </a:p>
          <a:p>
            <a:pPr lvl="3">
              <a:spcAft>
                <a:spcPts val="0"/>
              </a:spcAft>
            </a:pPr>
            <a:r>
              <a:rPr lang="en-US" sz="1600" dirty="0" smtClean="0"/>
              <a:t>	grade = </a:t>
            </a:r>
            <a:r>
              <a:rPr lang="en-US" sz="1600" dirty="0" err="1" smtClean="0"/>
              <a:t>input.nextDouble</a:t>
            </a:r>
            <a:r>
              <a:rPr lang="en-US" sz="1600" dirty="0" smtClean="0"/>
              <a:t>();</a:t>
            </a:r>
          </a:p>
          <a:p>
            <a:pPr lvl="3">
              <a:spcAft>
                <a:spcPts val="0"/>
              </a:spcAft>
            </a:pPr>
            <a:r>
              <a:rPr lang="en-US" sz="1600" dirty="0" smtClean="0"/>
              <a:t>	if (grade &lt; 0) break;</a:t>
            </a:r>
          </a:p>
          <a:p>
            <a:pPr lvl="3">
              <a:spcAft>
                <a:spcPts val="0"/>
              </a:spcAft>
            </a:pPr>
            <a:r>
              <a:rPr lang="en-US" sz="1600" dirty="0" smtClean="0"/>
              <a:t>	else ……</a:t>
            </a:r>
          </a:p>
          <a:p>
            <a:pPr lvl="3">
              <a:spcAft>
                <a:spcPts val="0"/>
              </a:spcAft>
            </a:pPr>
            <a:r>
              <a:rPr lang="en-US" sz="1600" dirty="0" smtClean="0"/>
              <a:t>}</a:t>
            </a:r>
          </a:p>
          <a:p>
            <a:pPr lvl="3">
              <a:spcAft>
                <a:spcPts val="0"/>
              </a:spcAft>
            </a:pPr>
            <a:r>
              <a:rPr lang="en-US" sz="1600" b="1" dirty="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Random numbers</a:t>
            </a:r>
            <a:endParaRPr lang="en-US" sz="3200" dirty="0"/>
          </a:p>
        </p:txBody>
      </p:sp>
      <p:sp>
        <p:nvSpPr>
          <p:cNvPr id="3" name="Content Placeholder 2"/>
          <p:cNvSpPr>
            <a:spLocks noGrp="1"/>
          </p:cNvSpPr>
          <p:nvPr>
            <p:ph idx="1"/>
          </p:nvPr>
        </p:nvSpPr>
        <p:spPr>
          <a:xfrm>
            <a:off x="741363" y="2101850"/>
            <a:ext cx="8605837" cy="4878387"/>
          </a:xfrm>
        </p:spPr>
        <p:txBody>
          <a:bodyPr/>
          <a:lstStyle/>
          <a:p>
            <a:pPr>
              <a:buFont typeface="Arial" pitchFamily="34" charset="0"/>
              <a:buChar char="•"/>
            </a:pPr>
            <a:r>
              <a:rPr lang="en-US" sz="2400" b="1" dirty="0" smtClean="0"/>
              <a:t>Problem statement</a:t>
            </a:r>
          </a:p>
          <a:p>
            <a:pPr lvl="1"/>
            <a:r>
              <a:rPr lang="en-US" sz="2000" dirty="0" smtClean="0"/>
              <a:t>Write a method</a:t>
            </a:r>
          </a:p>
          <a:p>
            <a:pPr lvl="1"/>
            <a:r>
              <a:rPr lang="en-US" sz="2000" dirty="0" smtClean="0"/>
              <a:t>		</a:t>
            </a:r>
            <a:r>
              <a:rPr lang="en-US" sz="2000" dirty="0" err="1" smtClean="0"/>
              <a:t>int</a:t>
            </a:r>
            <a:r>
              <a:rPr lang="en-US" sz="2000" dirty="0" smtClean="0"/>
              <a:t> </a:t>
            </a:r>
            <a:r>
              <a:rPr lang="en-US" sz="2000" dirty="0" err="1" smtClean="0"/>
              <a:t>randomInt</a:t>
            </a:r>
            <a:r>
              <a:rPr lang="en-US" sz="2000" dirty="0" smtClean="0"/>
              <a:t>(</a:t>
            </a:r>
            <a:r>
              <a:rPr lang="en-US" sz="2000" dirty="0" err="1" smtClean="0"/>
              <a:t>int</a:t>
            </a:r>
            <a:r>
              <a:rPr lang="en-US" sz="2000" dirty="0" smtClean="0"/>
              <a:t> x, </a:t>
            </a:r>
            <a:r>
              <a:rPr lang="en-US" sz="2000" dirty="0" err="1" smtClean="0"/>
              <a:t>int</a:t>
            </a:r>
            <a:r>
              <a:rPr lang="en-US" sz="2000" dirty="0" smtClean="0"/>
              <a:t> y)</a:t>
            </a:r>
          </a:p>
          <a:p>
            <a:pPr marL="463550" lvl="1" indent="-6350"/>
            <a:r>
              <a:rPr lang="en-US" sz="2000" dirty="0" smtClean="0"/>
              <a:t>that returns a random integer between x and y, inclusive. Note that x and y can be positive or negative.</a:t>
            </a:r>
          </a:p>
          <a:p>
            <a:pPr lvl="1">
              <a:spcBef>
                <a:spcPts val="1200"/>
              </a:spcBef>
              <a:spcAft>
                <a:spcPts val="1200"/>
              </a:spcAft>
            </a:pPr>
            <a:r>
              <a:rPr lang="en-US" sz="2000" dirty="0" smtClean="0"/>
              <a:t>Write a main method to test your method.</a:t>
            </a:r>
          </a:p>
          <a:p>
            <a:pPr>
              <a:buFont typeface="Arial" pitchFamily="34" charset="0"/>
              <a:buChar char="•"/>
            </a:pPr>
            <a:r>
              <a:rPr lang="en-US" sz="2400" b="1" dirty="0" smtClean="0"/>
              <a:t>Problem analysis</a:t>
            </a:r>
          </a:p>
          <a:p>
            <a:pPr lvl="1">
              <a:buFont typeface="Arial" pitchFamily="34" charset="0"/>
              <a:buChar char="•"/>
            </a:pPr>
            <a:r>
              <a:rPr lang="en-US" sz="2000" dirty="0" err="1" smtClean="0"/>
              <a:t>Math.random</a:t>
            </a:r>
            <a:r>
              <a:rPr lang="en-US" sz="2000" dirty="0" smtClean="0"/>
              <a:t>() generates a pseudo random number in the range [0, 1), which should be mapped to the range [x, y].  </a:t>
            </a:r>
          </a:p>
          <a:p>
            <a:pPr lvl="1">
              <a:buFont typeface="Arial" pitchFamily="34" charset="0"/>
              <a:buChar char="•"/>
            </a:pPr>
            <a:r>
              <a:rPr lang="en-US" sz="2000" dirty="0" smtClean="0"/>
              <a:t>This mapping can be done using the map function:</a:t>
            </a:r>
          </a:p>
          <a:p>
            <a:pPr lvl="1"/>
            <a:r>
              <a:rPr lang="en-US" sz="2000" dirty="0" smtClean="0"/>
              <a:t>			t = (y-x+1)r + x, </a:t>
            </a:r>
          </a:p>
          <a:p>
            <a:pPr lvl="1"/>
            <a:r>
              <a:rPr lang="en-US" sz="2000" dirty="0" smtClean="0"/>
              <a:t>	where r =</a:t>
            </a:r>
            <a:r>
              <a:rPr lang="en-US" sz="2000" dirty="0" err="1" smtClean="0"/>
              <a:t>Math.randow</a:t>
            </a:r>
            <a:r>
              <a:rPr lang="en-US" sz="2000" dirty="0" smtClean="0"/>
              <a:t>() and t is an integer in [x, y].</a:t>
            </a:r>
          </a:p>
          <a:p>
            <a:pPr>
              <a:spcBef>
                <a:spcPts val="1200"/>
              </a:spcBef>
              <a:buFont typeface="Arial" pitchFamily="34" charset="0"/>
              <a:buChar char="•"/>
            </a:pPr>
            <a:r>
              <a:rPr lang="en-US" sz="2400" b="1" dirty="0" smtClean="0"/>
              <a:t>Method specification</a:t>
            </a:r>
          </a:p>
          <a:p>
            <a:pPr lvl="1"/>
            <a:r>
              <a:rPr lang="en-US" sz="2000" dirty="0" smtClean="0"/>
              <a:t>Parameters – an integer range [x, y]</a:t>
            </a:r>
          </a:p>
          <a:p>
            <a:pPr lvl="1"/>
            <a:r>
              <a:rPr lang="en-US" sz="2000" dirty="0" smtClean="0"/>
              <a:t>Return – a random integer in the range [x, 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Random numbers</a:t>
            </a:r>
            <a:endParaRPr lang="en-US" sz="3200" dirty="0"/>
          </a:p>
        </p:txBody>
      </p:sp>
      <p:sp>
        <p:nvSpPr>
          <p:cNvPr id="3" name="Content Placeholder 2"/>
          <p:cNvSpPr>
            <a:spLocks noGrp="1"/>
          </p:cNvSpPr>
          <p:nvPr>
            <p:ph idx="1"/>
          </p:nvPr>
        </p:nvSpPr>
        <p:spPr>
          <a:xfrm>
            <a:off x="620712" y="1951037"/>
            <a:ext cx="9144000" cy="5335587"/>
          </a:xfrm>
        </p:spPr>
        <p:txBody>
          <a:bodyPr/>
          <a:lstStyle/>
          <a:p>
            <a:pPr>
              <a:buFont typeface="Arial" pitchFamily="34" charset="0"/>
              <a:buChar char="•"/>
            </a:pPr>
            <a:r>
              <a:rPr lang="en-US" sz="2400" b="1" dirty="0" smtClean="0"/>
              <a:t>Method design</a:t>
            </a:r>
          </a:p>
          <a:p>
            <a:pPr lvl="1">
              <a:buFont typeface="Arial" pitchFamily="34" charset="0"/>
              <a:buChar char="−"/>
            </a:pPr>
            <a:r>
              <a:rPr lang="en-US" sz="2000" dirty="0" smtClean="0"/>
              <a:t>Call </a:t>
            </a:r>
            <a:r>
              <a:rPr lang="en-US" sz="2000" dirty="0" err="1" smtClean="0"/>
              <a:t>Math.random</a:t>
            </a:r>
            <a:r>
              <a:rPr lang="en-US" sz="2000" dirty="0" smtClean="0"/>
              <a:t> to generate a pseudo random number r;</a:t>
            </a:r>
          </a:p>
          <a:p>
            <a:pPr lvl="1">
              <a:buFont typeface="Arial" pitchFamily="34" charset="0"/>
              <a:buChar char="−"/>
            </a:pPr>
            <a:r>
              <a:rPr lang="en-US" sz="2000" dirty="0" smtClean="0"/>
              <a:t>Map r to random number in [x, y]:	t </a:t>
            </a:r>
            <a:r>
              <a:rPr lang="en-US" sz="2000" dirty="0" smtClean="0">
                <a:sym typeface="Wingdings" pitchFamily="2" charset="2"/>
              </a:rPr>
              <a:t> (y-x+1)r + x</a:t>
            </a:r>
          </a:p>
          <a:p>
            <a:pPr lvl="1">
              <a:buFont typeface="Arial" pitchFamily="34" charset="0"/>
              <a:buChar char="−"/>
            </a:pPr>
            <a:r>
              <a:rPr lang="en-US" sz="2000" dirty="0" smtClean="0">
                <a:sym typeface="Wingdings" pitchFamily="2" charset="2"/>
              </a:rPr>
              <a:t>Cast t to an integer and return</a:t>
            </a:r>
            <a:endParaRPr lang="en-US" sz="2000" dirty="0" smtClean="0"/>
          </a:p>
          <a:p>
            <a:pPr>
              <a:spcBef>
                <a:spcPts val="600"/>
              </a:spcBef>
              <a:buFont typeface="Arial" pitchFamily="34" charset="0"/>
              <a:buChar char="•"/>
            </a:pPr>
            <a:r>
              <a:rPr lang="en-US" sz="2400" b="1" dirty="0" smtClean="0"/>
              <a:t>Method implementation</a:t>
            </a:r>
          </a:p>
          <a:p>
            <a:pPr lvl="2">
              <a:buNone/>
            </a:pPr>
            <a:r>
              <a:rPr lang="en-US" sz="2000" i="1" dirty="0" smtClean="0"/>
              <a:t>/** generate and return a random integer between x and y, inclusive</a:t>
            </a:r>
          </a:p>
          <a:p>
            <a:pPr lvl="2">
              <a:buNone/>
            </a:pPr>
            <a:r>
              <a:rPr lang="en-US" sz="2000" i="1" dirty="0" smtClean="0"/>
              <a:t> *	 @</a:t>
            </a:r>
            <a:r>
              <a:rPr lang="en-US" sz="2000" i="1" dirty="0" err="1" smtClean="0"/>
              <a:t>para</a:t>
            </a:r>
            <a:r>
              <a:rPr lang="en-US" sz="2000" i="1" dirty="0" smtClean="0"/>
              <a:t> – </a:t>
            </a:r>
            <a:r>
              <a:rPr lang="en-US" sz="2000" i="1" dirty="0" err="1" smtClean="0"/>
              <a:t>int</a:t>
            </a:r>
            <a:r>
              <a:rPr lang="en-US" sz="2000" i="1" dirty="0" smtClean="0"/>
              <a:t> x, </a:t>
            </a:r>
            <a:r>
              <a:rPr lang="en-US" sz="2000" i="1" dirty="0" err="1" smtClean="0"/>
              <a:t>int</a:t>
            </a:r>
            <a:r>
              <a:rPr lang="en-US" sz="2000" i="1" dirty="0" smtClean="0"/>
              <a:t> y specify the integer range [x, y]</a:t>
            </a:r>
          </a:p>
          <a:p>
            <a:pPr lvl="2">
              <a:buNone/>
            </a:pPr>
            <a:r>
              <a:rPr lang="en-US" sz="2000" i="1" dirty="0" smtClean="0"/>
              <a:t> *	 @return – a random number in [x, y]</a:t>
            </a:r>
          </a:p>
          <a:p>
            <a:pPr lvl="2">
              <a:buNone/>
            </a:pPr>
            <a:r>
              <a:rPr lang="en-US" sz="2000" i="1" dirty="0" smtClean="0"/>
              <a:t> **/</a:t>
            </a:r>
          </a:p>
          <a:p>
            <a:pPr lvl="2">
              <a:buNone/>
            </a:pPr>
            <a:r>
              <a:rPr lang="en-US" sz="2000" i="1" dirty="0" smtClean="0"/>
              <a:t>public </a:t>
            </a:r>
            <a:r>
              <a:rPr lang="en-US" sz="2000" i="1" dirty="0" err="1" smtClean="0"/>
              <a:t>int</a:t>
            </a:r>
            <a:r>
              <a:rPr lang="en-US" sz="2000" i="1" dirty="0" smtClean="0"/>
              <a:t> </a:t>
            </a:r>
            <a:r>
              <a:rPr lang="en-US" sz="2000" i="1" dirty="0" err="1" smtClean="0"/>
              <a:t>randomInt</a:t>
            </a:r>
            <a:r>
              <a:rPr lang="en-US" sz="2000" i="1" dirty="0" smtClean="0"/>
              <a:t>(</a:t>
            </a:r>
            <a:r>
              <a:rPr lang="en-US" sz="2000" i="1" dirty="0" err="1" smtClean="0"/>
              <a:t>int</a:t>
            </a:r>
            <a:r>
              <a:rPr lang="en-US" sz="2000" i="1" dirty="0" smtClean="0"/>
              <a:t> x, </a:t>
            </a:r>
            <a:r>
              <a:rPr lang="en-US" sz="2000" i="1" dirty="0" err="1" smtClean="0"/>
              <a:t>int</a:t>
            </a:r>
            <a:r>
              <a:rPr lang="en-US" sz="2000" i="1" dirty="0" smtClean="0"/>
              <a:t> y)</a:t>
            </a:r>
          </a:p>
          <a:p>
            <a:pPr lvl="2">
              <a:buNone/>
            </a:pPr>
            <a:r>
              <a:rPr lang="en-US" sz="2000" i="1" dirty="0" smtClean="0"/>
              <a:t>{</a:t>
            </a:r>
          </a:p>
          <a:p>
            <a:pPr lvl="2">
              <a:buNone/>
            </a:pPr>
            <a:r>
              <a:rPr lang="en-US" sz="2000" i="1" dirty="0" smtClean="0"/>
              <a:t>	double r = </a:t>
            </a:r>
            <a:r>
              <a:rPr lang="en-US" sz="2000" i="1" dirty="0" err="1" smtClean="0"/>
              <a:t>Math.random</a:t>
            </a:r>
            <a:r>
              <a:rPr lang="en-US" sz="2000" i="1" dirty="0" smtClean="0"/>
              <a:t>();</a:t>
            </a:r>
          </a:p>
          <a:p>
            <a:pPr lvl="2">
              <a:buNone/>
            </a:pPr>
            <a:r>
              <a:rPr lang="en-US" sz="2000" i="1" dirty="0" smtClean="0"/>
              <a:t>	double t = (y – x + 1)*r + x;</a:t>
            </a:r>
          </a:p>
          <a:p>
            <a:pPr lvl="2">
              <a:buNone/>
            </a:pPr>
            <a:r>
              <a:rPr lang="en-US" sz="2000" i="1" dirty="0" smtClean="0"/>
              <a:t>	return (</a:t>
            </a:r>
            <a:r>
              <a:rPr lang="en-US" sz="2000" i="1" dirty="0" err="1" smtClean="0"/>
              <a:t>int</a:t>
            </a:r>
            <a:r>
              <a:rPr lang="en-US" sz="2000" i="1" dirty="0" smtClean="0"/>
              <a:t>)t;</a:t>
            </a:r>
          </a:p>
          <a:p>
            <a:pPr lvl="2">
              <a:buNone/>
            </a:pPr>
            <a:r>
              <a:rPr lang="en-US" sz="2000" i="1" dirty="0" smtClean="0"/>
              <a:t>}</a:t>
            </a:r>
          </a:p>
          <a:p>
            <a:pPr>
              <a:spcBef>
                <a:spcPts val="600"/>
              </a:spcBef>
              <a:buFont typeface="Arial" pitchFamily="34" charset="0"/>
              <a:buChar char="•"/>
            </a:pPr>
            <a:r>
              <a:rPr lang="en-US" sz="2400" b="1" dirty="0" smtClean="0"/>
              <a:t>Test</a:t>
            </a:r>
          </a:p>
          <a:p>
            <a:pPr lvl="1"/>
            <a:r>
              <a:rPr lang="en-US" sz="2000" dirty="0" smtClean="0"/>
              <a:t>Write a main method to test the method </a:t>
            </a:r>
            <a:r>
              <a:rPr lang="en-US" sz="2000" dirty="0" err="1" smtClean="0"/>
              <a:t>randomInt</a:t>
            </a:r>
            <a:r>
              <a:rPr lang="en-US" sz="2000" dirty="0" smtClean="0"/>
              <a:t>(…). For a given integer range, generate 10 random numbers in the range.</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Max Sort</a:t>
            </a:r>
            <a:endParaRPr lang="en-US" sz="3200" dirty="0"/>
          </a:p>
        </p:txBody>
      </p:sp>
      <p:sp>
        <p:nvSpPr>
          <p:cNvPr id="3" name="Content Placeholder 2"/>
          <p:cNvSpPr>
            <a:spLocks noGrp="1"/>
          </p:cNvSpPr>
          <p:nvPr>
            <p:ph idx="1"/>
          </p:nvPr>
        </p:nvSpPr>
        <p:spPr>
          <a:xfrm>
            <a:off x="741363" y="2027238"/>
            <a:ext cx="9023349" cy="5181600"/>
          </a:xfrm>
        </p:spPr>
        <p:txBody>
          <a:bodyPr/>
          <a:lstStyle/>
          <a:p>
            <a:pPr>
              <a:buFont typeface="Arial" pitchFamily="34" charset="0"/>
              <a:buChar char="•"/>
            </a:pPr>
            <a:r>
              <a:rPr lang="en-US" sz="2400" b="1" dirty="0" smtClean="0"/>
              <a:t>Problem statement</a:t>
            </a:r>
          </a:p>
          <a:p>
            <a:pPr marL="463550" lvl="1" indent="-6350">
              <a:buNone/>
            </a:pPr>
            <a:r>
              <a:rPr lang="en-US" sz="2000" dirty="0" smtClean="0"/>
              <a:t>Develop a method</a:t>
            </a:r>
          </a:p>
          <a:p>
            <a:pPr lvl="1">
              <a:buNone/>
            </a:pPr>
            <a:r>
              <a:rPr lang="en-US" sz="2000" dirty="0" smtClean="0"/>
              <a:t>		</a:t>
            </a:r>
            <a:r>
              <a:rPr lang="en-US" sz="2000" i="1" dirty="0" smtClean="0"/>
              <a:t>void </a:t>
            </a:r>
            <a:r>
              <a:rPr lang="en-US" sz="2000" i="1" dirty="0" err="1" smtClean="0"/>
              <a:t>maxSort</a:t>
            </a:r>
            <a:r>
              <a:rPr lang="en-US" sz="2000" i="1" dirty="0" smtClean="0"/>
              <a:t>(</a:t>
            </a:r>
            <a:r>
              <a:rPr lang="en-US" sz="2000" i="1" dirty="0" err="1" smtClean="0"/>
              <a:t>int</a:t>
            </a:r>
            <a:r>
              <a:rPr lang="en-US" sz="2000" i="1" dirty="0" smtClean="0"/>
              <a:t>[] x, </a:t>
            </a:r>
            <a:r>
              <a:rPr lang="en-US" sz="2000" i="1" dirty="0" err="1" smtClean="0"/>
              <a:t>int</a:t>
            </a:r>
            <a:r>
              <a:rPr lang="en-US" sz="2000" i="1" dirty="0" smtClean="0"/>
              <a:t> size)		// size &lt;= </a:t>
            </a:r>
            <a:r>
              <a:rPr lang="en-US" sz="2000" i="1" dirty="0" err="1" smtClean="0"/>
              <a:t>x.length</a:t>
            </a:r>
            <a:endParaRPr lang="en-US" sz="2000" i="1" dirty="0" smtClean="0"/>
          </a:p>
          <a:p>
            <a:pPr marL="463550" lvl="1" indent="-6350">
              <a:buNone/>
            </a:pPr>
            <a:r>
              <a:rPr lang="en-US" sz="2000" dirty="0" smtClean="0"/>
              <a:t>that sorts the partially filled array x. </a:t>
            </a:r>
            <a:r>
              <a:rPr lang="en-US" sz="2000" dirty="0" smtClean="0"/>
              <a:t>The </a:t>
            </a:r>
            <a:r>
              <a:rPr lang="en-US" sz="2000" dirty="0" smtClean="0"/>
              <a:t>method </a:t>
            </a:r>
            <a:r>
              <a:rPr lang="en-US" sz="2000" dirty="0" err="1" smtClean="0"/>
              <a:t>maxSort</a:t>
            </a:r>
            <a:r>
              <a:rPr lang="en-US" sz="2000" dirty="0" smtClean="0"/>
              <a:t>(…) first determines the largest value in x and swaps that value with x[size – 1]; then </a:t>
            </a:r>
            <a:r>
              <a:rPr lang="en-US" sz="2000" dirty="0" err="1" smtClean="0"/>
              <a:t>maxSort</a:t>
            </a:r>
            <a:r>
              <a:rPr lang="en-US" sz="2000" dirty="0" smtClean="0"/>
              <a:t>(…) finds the next largest value and swaps that value with x[size – 2], and so on. </a:t>
            </a:r>
          </a:p>
          <a:p>
            <a:pPr marL="341313" indent="-341313">
              <a:spcBef>
                <a:spcPts val="1200"/>
              </a:spcBef>
              <a:buFont typeface="Arial" pitchFamily="34" charset="0"/>
              <a:buChar char="•"/>
            </a:pPr>
            <a:r>
              <a:rPr lang="en-US" sz="2400" b="1" dirty="0" smtClean="0"/>
              <a:t>Problem analysis</a:t>
            </a:r>
          </a:p>
          <a:p>
            <a:pPr marL="741363" lvl="1" indent="-341313">
              <a:buFont typeface="Arial" pitchFamily="34" charset="0"/>
              <a:buChar char="•"/>
            </a:pPr>
            <a:r>
              <a:rPr lang="en-US" sz="2000" dirty="0" smtClean="0"/>
              <a:t>Use nested loops. </a:t>
            </a:r>
          </a:p>
          <a:p>
            <a:pPr marL="741363" lvl="1" indent="-341313">
              <a:buFont typeface="Arial" pitchFamily="34" charset="0"/>
              <a:buChar char="•"/>
            </a:pPr>
            <a:r>
              <a:rPr lang="en-US" sz="2000" dirty="0" smtClean="0"/>
              <a:t>The outer loop controls the index for which all elements after it are sorted. </a:t>
            </a:r>
          </a:p>
          <a:p>
            <a:pPr marL="741363" lvl="1" indent="-341313">
              <a:buFont typeface="Arial" pitchFamily="34" charset="0"/>
              <a:buChar char="•"/>
            </a:pPr>
            <a:r>
              <a:rPr lang="en-US" sz="2000" dirty="0" smtClean="0"/>
              <a:t>The inner loop searches for the largest value before the current index and swap that largest value with the value in the current index. </a:t>
            </a:r>
          </a:p>
          <a:p>
            <a:pPr marL="341313" indent="-341313">
              <a:spcBef>
                <a:spcPts val="1200"/>
              </a:spcBef>
              <a:buFont typeface="Arial" pitchFamily="34" charset="0"/>
              <a:buChar char="•"/>
            </a:pPr>
            <a:r>
              <a:rPr lang="en-US" sz="2400" b="1" dirty="0" smtClean="0"/>
              <a:t>Method specification</a:t>
            </a:r>
          </a:p>
          <a:p>
            <a:pPr marL="741363" lvl="1" indent="-341313"/>
            <a:r>
              <a:rPr lang="en-US" sz="2000" dirty="0" smtClean="0"/>
              <a:t>	</a:t>
            </a:r>
            <a:r>
              <a:rPr lang="en-US" sz="2000" i="1" dirty="0" smtClean="0"/>
              <a:t>void </a:t>
            </a:r>
            <a:r>
              <a:rPr lang="en-US" sz="2000" i="1" dirty="0" err="1" smtClean="0"/>
              <a:t>maxSort</a:t>
            </a:r>
            <a:r>
              <a:rPr lang="en-US" sz="2000" i="1" dirty="0" smtClean="0"/>
              <a:t>(</a:t>
            </a:r>
            <a:r>
              <a:rPr lang="en-US" sz="2000" i="1" dirty="0" err="1" smtClean="0"/>
              <a:t>int</a:t>
            </a:r>
            <a:r>
              <a:rPr lang="en-US" sz="2000" i="1" dirty="0" smtClean="0"/>
              <a:t>[] x, </a:t>
            </a:r>
            <a:r>
              <a:rPr lang="en-US" sz="2000" i="1" dirty="0" err="1" smtClean="0"/>
              <a:t>int</a:t>
            </a:r>
            <a:r>
              <a:rPr lang="en-US" sz="2000" i="1" dirty="0" smtClean="0"/>
              <a:t> size)</a:t>
            </a:r>
          </a:p>
          <a:p>
            <a:pPr marL="741363" lvl="1" indent="-341313"/>
            <a:r>
              <a:rPr lang="en-US" sz="2000" dirty="0" smtClean="0"/>
              <a:t>Input – an array of integers and the size of the array</a:t>
            </a:r>
          </a:p>
          <a:p>
            <a:pPr marL="741363" lvl="1" indent="-341313"/>
            <a:r>
              <a:rPr lang="en-US" sz="2000" dirty="0" smtClean="0"/>
              <a:t>Output – an sorted array of integers</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Max Sort – in class project</a:t>
            </a:r>
            <a:endParaRPr lang="en-US" sz="3200" dirty="0"/>
          </a:p>
        </p:txBody>
      </p:sp>
      <p:sp>
        <p:nvSpPr>
          <p:cNvPr id="3" name="Content Placeholder 2"/>
          <p:cNvSpPr>
            <a:spLocks noGrp="1"/>
          </p:cNvSpPr>
          <p:nvPr>
            <p:ph idx="1"/>
          </p:nvPr>
        </p:nvSpPr>
        <p:spPr>
          <a:xfrm>
            <a:off x="741363" y="2027238"/>
            <a:ext cx="9023349" cy="5181600"/>
          </a:xfrm>
        </p:spPr>
        <p:txBody>
          <a:bodyPr/>
          <a:lstStyle/>
          <a:p>
            <a:pPr>
              <a:buFont typeface="Arial" pitchFamily="34" charset="0"/>
              <a:buChar char="•"/>
            </a:pPr>
            <a:r>
              <a:rPr lang="en-US" sz="2400" b="1" dirty="0" smtClean="0"/>
              <a:t>Method design</a:t>
            </a:r>
          </a:p>
          <a:p>
            <a:pPr marL="741363" lvl="1" indent="-341313">
              <a:buFont typeface="Arial" pitchFamily="34" charset="0"/>
              <a:buChar char="•"/>
            </a:pPr>
            <a:r>
              <a:rPr lang="en-US" sz="2000" dirty="0" smtClean="0"/>
              <a:t>Repeat index </a:t>
            </a:r>
            <a:r>
              <a:rPr lang="en-US" sz="2000" dirty="0" err="1" smtClean="0"/>
              <a:t>i</a:t>
            </a:r>
            <a:r>
              <a:rPr lang="en-US" sz="2000" dirty="0" smtClean="0"/>
              <a:t> from (size -1) to 1</a:t>
            </a:r>
          </a:p>
          <a:p>
            <a:pPr marL="1141413" lvl="2" indent="-341313">
              <a:buFont typeface="Arial" pitchFamily="34" charset="0"/>
              <a:buChar char="•"/>
            </a:pPr>
            <a:r>
              <a:rPr lang="en-US" sz="2000" dirty="0" smtClean="0">
                <a:sym typeface="Wingdings" pitchFamily="2" charset="2"/>
              </a:rPr>
              <a:t>max  </a:t>
            </a:r>
            <a:r>
              <a:rPr lang="en-US" sz="2000" dirty="0" err="1" smtClean="0">
                <a:sym typeface="Wingdings" pitchFamily="2" charset="2"/>
              </a:rPr>
              <a:t>i</a:t>
            </a:r>
            <a:r>
              <a:rPr lang="en-US" sz="2000" dirty="0" smtClean="0">
                <a:sym typeface="Wingdings" pitchFamily="2" charset="2"/>
              </a:rPr>
              <a:t>; </a:t>
            </a:r>
          </a:p>
          <a:p>
            <a:pPr marL="1141413" lvl="2" indent="-341313">
              <a:buFont typeface="Arial" pitchFamily="34" charset="0"/>
              <a:buChar char="•"/>
            </a:pPr>
            <a:r>
              <a:rPr lang="en-US" sz="2000" dirty="0" smtClean="0">
                <a:sym typeface="Wingdings" pitchFamily="2" charset="2"/>
              </a:rPr>
              <a:t>Repeat index j from i-1 to 0</a:t>
            </a:r>
          </a:p>
          <a:p>
            <a:pPr marL="1598613" lvl="3" indent="-341313">
              <a:buFont typeface="Arial" pitchFamily="34" charset="0"/>
              <a:buChar char="•"/>
            </a:pPr>
            <a:r>
              <a:rPr lang="en-US" dirty="0" smtClean="0"/>
              <a:t>If x[j] &gt; x[max]  then max </a:t>
            </a:r>
            <a:r>
              <a:rPr lang="en-US" dirty="0" smtClean="0">
                <a:sym typeface="Wingdings" pitchFamily="2" charset="2"/>
              </a:rPr>
              <a:t> j</a:t>
            </a:r>
          </a:p>
          <a:p>
            <a:pPr marL="1141413" lvl="2" indent="-341313">
              <a:buFont typeface="Arial" pitchFamily="34" charset="0"/>
              <a:buChar char="•"/>
            </a:pPr>
            <a:r>
              <a:rPr lang="en-US" sz="2000" dirty="0" smtClean="0">
                <a:sym typeface="Wingdings" pitchFamily="2" charset="2"/>
              </a:rPr>
              <a:t>Swap x[max] with x[</a:t>
            </a:r>
            <a:r>
              <a:rPr lang="en-US" sz="2000" dirty="0" err="1" smtClean="0">
                <a:sym typeface="Wingdings" pitchFamily="2" charset="2"/>
              </a:rPr>
              <a:t>i</a:t>
            </a:r>
            <a:r>
              <a:rPr lang="en-US" sz="2000" dirty="0" smtClean="0">
                <a:sym typeface="Wingdings" pitchFamily="2" charset="2"/>
              </a:rPr>
              <a:t>] </a:t>
            </a:r>
            <a:endParaRPr lang="en-US" sz="2000" dirty="0" smtClean="0"/>
          </a:p>
          <a:p>
            <a:pPr marL="341313" indent="-341313">
              <a:spcBef>
                <a:spcPts val="1200"/>
              </a:spcBef>
              <a:buFont typeface="Arial" pitchFamily="34" charset="0"/>
              <a:buChar char="•"/>
            </a:pPr>
            <a:r>
              <a:rPr lang="en-US" sz="2400" b="1" dirty="0" smtClean="0"/>
              <a:t>Method implementation</a:t>
            </a:r>
          </a:p>
          <a:p>
            <a:pPr marL="341313" indent="-341313">
              <a:spcBef>
                <a:spcPts val="1200"/>
              </a:spcBef>
              <a:buFont typeface="Arial" pitchFamily="34" charset="0"/>
              <a:buChar char="•"/>
            </a:pPr>
            <a:r>
              <a:rPr lang="en-US" sz="2400" b="1" dirty="0" smtClean="0"/>
              <a:t>Another design and implementation</a:t>
            </a:r>
          </a:p>
          <a:p>
            <a:pPr marL="741363" lvl="1" indent="-341313">
              <a:spcBef>
                <a:spcPts val="1200"/>
              </a:spcBef>
            </a:pPr>
            <a:r>
              <a:rPr lang="en-US" sz="2000" dirty="0" smtClean="0"/>
              <a:t>Extract the inner loop as an auxiliary method</a:t>
            </a:r>
          </a:p>
          <a:p>
            <a:pPr marL="741363" lvl="1" indent="-341313">
              <a:spcBef>
                <a:spcPts val="1200"/>
              </a:spcBef>
            </a:pPr>
            <a:r>
              <a:rPr lang="en-US" sz="2000" dirty="0" smtClean="0"/>
              <a:t>	</a:t>
            </a:r>
            <a:r>
              <a:rPr lang="en-US" sz="2000" dirty="0" err="1" smtClean="0"/>
              <a:t>int</a:t>
            </a:r>
            <a:r>
              <a:rPr lang="en-US" sz="2000" dirty="0" smtClean="0"/>
              <a:t> max(</a:t>
            </a:r>
            <a:r>
              <a:rPr lang="en-US" sz="2000" dirty="0" err="1" smtClean="0"/>
              <a:t>int</a:t>
            </a:r>
            <a:r>
              <a:rPr lang="en-US" sz="2000" dirty="0" smtClean="0"/>
              <a:t>[] x, </a:t>
            </a:r>
            <a:r>
              <a:rPr lang="en-US" sz="2000" dirty="0" err="1" smtClean="0"/>
              <a:t>int</a:t>
            </a:r>
            <a:r>
              <a:rPr lang="en-US" sz="2000" dirty="0" smtClean="0"/>
              <a:t>)</a:t>
            </a:r>
          </a:p>
          <a:p>
            <a:pPr marL="741363" lvl="1" indent="-341313">
              <a:spcBef>
                <a:spcPts val="1200"/>
              </a:spcBef>
            </a:pPr>
            <a:r>
              <a:rPr lang="en-US" sz="2000" dirty="0" smtClean="0"/>
              <a:t>That returns the index of the largest element between x[0] and x[</a:t>
            </a:r>
            <a:r>
              <a:rPr lang="en-US" sz="2000" dirty="0" err="1" smtClean="0"/>
              <a:t>i</a:t>
            </a:r>
            <a:r>
              <a:rPr lang="en-US" sz="2000" dirty="0" smtClean="0"/>
              <a:t>], inclusive.</a:t>
            </a:r>
          </a:p>
          <a:p>
            <a:pPr marL="341313" indent="-341313">
              <a:spcBef>
                <a:spcPts val="1200"/>
              </a:spcBef>
              <a:buFont typeface="Arial" pitchFamily="34" charset="0"/>
              <a:buChar char="•"/>
            </a:pPr>
            <a:r>
              <a:rPr lang="en-US" sz="2400" b="1" dirty="0" smtClean="0"/>
              <a:t>Test</a:t>
            </a:r>
          </a:p>
          <a:p>
            <a:pPr marL="741363" lvl="1" indent="-341313">
              <a:spcBef>
                <a:spcPts val="1200"/>
              </a:spcBef>
            </a:pPr>
            <a:r>
              <a:rPr lang="en-US" sz="2000" dirty="0" smtClean="0"/>
              <a:t>Write a program to test your methods.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a:r>
              <a:rPr lang="en-US" sz="3200" dirty="0" err="1" smtClean="0"/>
              <a:t>Quicksort</a:t>
            </a:r>
            <a:endParaRPr lang="en-US" sz="3200" dirty="0" smtClean="0"/>
          </a:p>
        </p:txBody>
      </p:sp>
      <p:sp>
        <p:nvSpPr>
          <p:cNvPr id="35843" name="Content Placeholder 2"/>
          <p:cNvSpPr>
            <a:spLocks noGrp="1"/>
          </p:cNvSpPr>
          <p:nvPr>
            <p:ph idx="1"/>
          </p:nvPr>
        </p:nvSpPr>
        <p:spPr>
          <a:xfrm>
            <a:off x="741363" y="2101850"/>
            <a:ext cx="8605837" cy="4954587"/>
          </a:xfrm>
        </p:spPr>
        <p:txBody>
          <a:bodyPr/>
          <a:lstStyle/>
          <a:p>
            <a:pPr eaLnBrk="1"/>
            <a:r>
              <a:rPr lang="en-US" sz="2400" b="1" dirty="0" smtClean="0"/>
              <a:t>To sort a list of</a:t>
            </a:r>
            <a:r>
              <a:rPr lang="en-US" sz="2400" b="1" i="1" dirty="0" smtClean="0"/>
              <a:t> n</a:t>
            </a:r>
            <a:r>
              <a:rPr lang="en-US" sz="2400" b="1" dirty="0" smtClean="0"/>
              <a:t> numbers:</a:t>
            </a:r>
          </a:p>
          <a:p>
            <a:pPr lvl="1" eaLnBrk="1">
              <a:spcBef>
                <a:spcPts val="600"/>
              </a:spcBef>
              <a:buFont typeface="Arial" charset="0"/>
              <a:buChar char="•"/>
            </a:pPr>
            <a:r>
              <a:rPr lang="en-US" sz="2000" dirty="0" smtClean="0"/>
              <a:t>Look at the last number in the list and remember it. Call it </a:t>
            </a:r>
            <a:r>
              <a:rPr lang="en-US" sz="2000" i="1" dirty="0" smtClean="0"/>
              <a:t>pivot</a:t>
            </a:r>
            <a:r>
              <a:rPr lang="en-US" sz="2000" dirty="0" smtClean="0"/>
              <a:t>.</a:t>
            </a:r>
            <a:endParaRPr lang="en-US" sz="2000" b="1" dirty="0" smtClean="0"/>
          </a:p>
          <a:p>
            <a:pPr lvl="1" eaLnBrk="1">
              <a:spcBef>
                <a:spcPts val="600"/>
              </a:spcBef>
              <a:buFont typeface="Arial" charset="0"/>
              <a:buChar char="•"/>
            </a:pPr>
            <a:r>
              <a:rPr lang="en-US" sz="2000" i="1" dirty="0" smtClean="0"/>
              <a:t>Partition</a:t>
            </a:r>
            <a:r>
              <a:rPr lang="en-US" sz="2000" dirty="0" smtClean="0"/>
              <a:t> the list around </a:t>
            </a:r>
            <a:r>
              <a:rPr lang="en-US" sz="2000" i="1" dirty="0" smtClean="0"/>
              <a:t>pivot</a:t>
            </a:r>
            <a:r>
              <a:rPr lang="en-US" sz="2000" dirty="0" smtClean="0"/>
              <a:t>. That is, reorder the list so that all the numbers smaller than </a:t>
            </a:r>
            <a:r>
              <a:rPr lang="en-US" sz="2000" i="1" dirty="0" smtClean="0"/>
              <a:t>pivot</a:t>
            </a:r>
            <a:r>
              <a:rPr lang="en-US" sz="2000" dirty="0" smtClean="0"/>
              <a:t> come first, followed by </a:t>
            </a:r>
            <a:r>
              <a:rPr lang="en-US" sz="2000" i="1" dirty="0" smtClean="0"/>
              <a:t>pivot</a:t>
            </a:r>
            <a:r>
              <a:rPr lang="en-US" sz="2000" dirty="0" smtClean="0"/>
              <a:t>, followed by all the numbers greater than </a:t>
            </a:r>
            <a:r>
              <a:rPr lang="en-US" sz="2000" i="1" dirty="0" smtClean="0"/>
              <a:t>pivot</a:t>
            </a:r>
            <a:r>
              <a:rPr lang="en-US" sz="2000" dirty="0" smtClean="0"/>
              <a:t>.  Note that partitioning the list does </a:t>
            </a:r>
            <a:r>
              <a:rPr lang="en-US" sz="2000" i="1" dirty="0" smtClean="0"/>
              <a:t>not</a:t>
            </a:r>
            <a:r>
              <a:rPr lang="en-US" sz="2000" dirty="0" smtClean="0"/>
              <a:t> in itself sort the list.</a:t>
            </a:r>
            <a:endParaRPr lang="en-US" sz="2000" b="1" dirty="0" smtClean="0"/>
          </a:p>
          <a:p>
            <a:pPr lvl="1" eaLnBrk="1">
              <a:spcBef>
                <a:spcPts val="600"/>
              </a:spcBef>
              <a:buFont typeface="Arial" charset="0"/>
              <a:buChar char="•"/>
            </a:pPr>
            <a:r>
              <a:rPr lang="en-US" sz="2000" dirty="0" smtClean="0"/>
              <a:t>Recursively sort the list of numbers smaller than </a:t>
            </a:r>
            <a:r>
              <a:rPr lang="en-US" sz="2000" i="1" dirty="0" smtClean="0"/>
              <a:t>pivot</a:t>
            </a:r>
            <a:r>
              <a:rPr lang="en-US" sz="2000" dirty="0" smtClean="0"/>
              <a:t>, and then sort the list of numbers greater than </a:t>
            </a:r>
            <a:r>
              <a:rPr lang="en-US" sz="2000" i="1" dirty="0" smtClean="0"/>
              <a:t>pivot</a:t>
            </a:r>
            <a:r>
              <a:rPr lang="en-US" sz="2000" dirty="0" smtClean="0"/>
              <a:t>.</a:t>
            </a:r>
            <a:endParaRPr lang="en-US" sz="2000" b="1" dirty="0" smtClean="0"/>
          </a:p>
          <a:p>
            <a:pPr eaLnBrk="1">
              <a:spcBef>
                <a:spcPts val="1200"/>
              </a:spcBef>
            </a:pPr>
            <a:r>
              <a:rPr lang="en-US" sz="2000" b="1" dirty="0" smtClean="0"/>
              <a:t> </a:t>
            </a:r>
            <a:r>
              <a:rPr lang="en-US" sz="2400" b="1" dirty="0" smtClean="0"/>
              <a:t>To sort the list of numbers: </a:t>
            </a:r>
            <a:r>
              <a:rPr lang="en-US" sz="2400" dirty="0" smtClean="0"/>
              <a:t>	</a:t>
            </a:r>
            <a:r>
              <a:rPr lang="en-US" sz="2000" dirty="0" smtClean="0"/>
              <a:t>7, 5, 13, 1, 16,  </a:t>
            </a:r>
            <a:r>
              <a:rPr lang="en-US" sz="2000" b="1" dirty="0" smtClean="0"/>
              <a:t>9</a:t>
            </a:r>
            <a:r>
              <a:rPr lang="en-US" sz="2000" dirty="0" smtClean="0"/>
              <a:t>:</a:t>
            </a:r>
            <a:endParaRPr lang="en-US" sz="2400" b="1" dirty="0" smtClean="0"/>
          </a:p>
          <a:p>
            <a:pPr lvl="1" eaLnBrk="1">
              <a:spcBef>
                <a:spcPts val="600"/>
              </a:spcBef>
              <a:buFont typeface="Arial" charset="0"/>
              <a:buChar char="•"/>
            </a:pPr>
            <a:r>
              <a:rPr lang="en-US" sz="2000" dirty="0" smtClean="0"/>
              <a:t>The pivot is </a:t>
            </a:r>
            <a:r>
              <a:rPr lang="en-US" sz="2000" b="1" dirty="0" smtClean="0"/>
              <a:t>9</a:t>
            </a:r>
            <a:r>
              <a:rPr lang="en-US" sz="2000" dirty="0" smtClean="0"/>
              <a:t>.  </a:t>
            </a:r>
            <a:endParaRPr lang="en-US" sz="2000" b="1" dirty="0" smtClean="0"/>
          </a:p>
          <a:p>
            <a:pPr lvl="1" eaLnBrk="1">
              <a:spcBef>
                <a:spcPts val="600"/>
              </a:spcBef>
              <a:buFont typeface="Arial" charset="0"/>
              <a:buChar char="•"/>
            </a:pPr>
            <a:r>
              <a:rPr lang="en-US" sz="2000" dirty="0" smtClean="0"/>
              <a:t>After partition:			7, 5, 1,  </a:t>
            </a:r>
            <a:r>
              <a:rPr lang="en-US" sz="2000" b="1" dirty="0" smtClean="0"/>
              <a:t>9</a:t>
            </a:r>
            <a:r>
              <a:rPr lang="en-US" sz="2000" dirty="0" smtClean="0"/>
              <a:t>, 16, 13.</a:t>
            </a:r>
            <a:endParaRPr lang="en-US" sz="2000" b="1" dirty="0" smtClean="0"/>
          </a:p>
          <a:p>
            <a:pPr lvl="1" eaLnBrk="1">
              <a:spcBef>
                <a:spcPts val="600"/>
              </a:spcBef>
              <a:buFont typeface="Arial" charset="0"/>
              <a:buChar char="•"/>
            </a:pPr>
            <a:r>
              <a:rPr lang="en-US" sz="2000" dirty="0" smtClean="0"/>
              <a:t>Note that the list is not sorted yet.  It is just partitioned around </a:t>
            </a:r>
            <a:r>
              <a:rPr lang="en-US" sz="2000" b="1" dirty="0" smtClean="0"/>
              <a:t>9</a:t>
            </a:r>
            <a:r>
              <a:rPr lang="en-US" sz="2000" dirty="0" smtClean="0"/>
              <a:t>.</a:t>
            </a:r>
            <a:endParaRPr lang="en-US" sz="2000" b="1" dirty="0" smtClean="0"/>
          </a:p>
          <a:p>
            <a:pPr lvl="1" eaLnBrk="1">
              <a:spcBef>
                <a:spcPts val="600"/>
              </a:spcBef>
              <a:buFont typeface="Arial" charset="0"/>
              <a:buChar char="•"/>
            </a:pPr>
            <a:r>
              <a:rPr lang="en-US" sz="2000" dirty="0" smtClean="0"/>
              <a:t>After step 3 the list is sorted:	1, 5, 7, </a:t>
            </a:r>
            <a:r>
              <a:rPr lang="en-US" sz="2000" b="1" dirty="0" smtClean="0"/>
              <a:t>9</a:t>
            </a:r>
            <a:r>
              <a:rPr lang="en-US" sz="2000" dirty="0" smtClean="0"/>
              <a:t>, 13, 16.</a:t>
            </a:r>
            <a:endParaRPr lang="en-US" sz="2000" b="1" dirty="0" smtClean="0"/>
          </a:p>
          <a:p>
            <a:pPr eaLnBrk="1"/>
            <a:endParaRPr lang="en-US" sz="2000" b="1" dirty="0" smtClean="0"/>
          </a:p>
          <a:p>
            <a:pPr eaLnBrk="1"/>
            <a:endParaRPr lang="en-US" sz="2000" b="1" dirty="0" smtClean="0"/>
          </a:p>
          <a:p>
            <a:pPr eaLnBrk="1"/>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a:r>
              <a:rPr lang="en-US" sz="3200" smtClean="0"/>
              <a:t>Quicksort Algorithm</a:t>
            </a:r>
          </a:p>
        </p:txBody>
      </p:sp>
      <p:sp>
        <p:nvSpPr>
          <p:cNvPr id="36867" name="Content Placeholder 2"/>
          <p:cNvSpPr>
            <a:spLocks noGrp="1"/>
          </p:cNvSpPr>
          <p:nvPr>
            <p:ph idx="1"/>
          </p:nvPr>
        </p:nvSpPr>
        <p:spPr>
          <a:xfrm>
            <a:off x="696912" y="2027237"/>
            <a:ext cx="8991600" cy="5257800"/>
          </a:xfrm>
        </p:spPr>
        <p:txBody>
          <a:bodyPr/>
          <a:lstStyle/>
          <a:p>
            <a:pPr eaLnBrk="1"/>
            <a:r>
              <a:rPr lang="en-US" sz="2400" b="1" dirty="0" smtClean="0"/>
              <a:t>Problem Statement</a:t>
            </a:r>
          </a:p>
          <a:p>
            <a:pPr eaLnBrk="1">
              <a:spcBef>
                <a:spcPts val="600"/>
              </a:spcBef>
              <a:buFont typeface="Arial" charset="0"/>
              <a:buNone/>
            </a:pPr>
            <a:r>
              <a:rPr lang="en-US" sz="2000" dirty="0" smtClean="0"/>
              <a:t>	Write a program that sorts an array of integers using the </a:t>
            </a:r>
            <a:r>
              <a:rPr lang="en-US" sz="2000" dirty="0" err="1" smtClean="0"/>
              <a:t>quicksort</a:t>
            </a:r>
            <a:r>
              <a:rPr lang="en-US" sz="2000" dirty="0" smtClean="0"/>
              <a:t> algorithm.</a:t>
            </a:r>
          </a:p>
          <a:p>
            <a:pPr eaLnBrk="1">
              <a:spcBef>
                <a:spcPts val="600"/>
              </a:spcBef>
            </a:pPr>
            <a:r>
              <a:rPr lang="en-US" sz="2400" b="1" dirty="0" smtClean="0"/>
              <a:t>Problem analysis</a:t>
            </a:r>
          </a:p>
          <a:p>
            <a:pPr lvl="1" eaLnBrk="1">
              <a:spcBef>
                <a:spcPts val="600"/>
              </a:spcBef>
              <a:buFont typeface="Arial" charset="0"/>
              <a:buNone/>
            </a:pPr>
            <a:r>
              <a:rPr lang="en-US" sz="2000" dirty="0" smtClean="0"/>
              <a:t>Sort part of array specified by the index range from low to high. </a:t>
            </a:r>
          </a:p>
          <a:p>
            <a:pPr lvl="1" eaLnBrk="1">
              <a:spcBef>
                <a:spcPts val="600"/>
              </a:spcBef>
              <a:buFont typeface="Arial" charset="0"/>
              <a:buNone/>
            </a:pPr>
            <a:r>
              <a:rPr lang="en-US" sz="2000" dirty="0" smtClean="0"/>
              <a:t>Assume array a with n elements.</a:t>
            </a:r>
          </a:p>
          <a:p>
            <a:pPr lvl="1" eaLnBrk="1">
              <a:spcBef>
                <a:spcPts val="600"/>
              </a:spcBef>
              <a:buFont typeface="Arial" charset="0"/>
              <a:buNone/>
            </a:pPr>
            <a:r>
              <a:rPr lang="en-US" sz="2000" dirty="0" smtClean="0"/>
              <a:t>Base case: n = 1, sorted</a:t>
            </a:r>
          </a:p>
          <a:p>
            <a:pPr lvl="1" eaLnBrk="1">
              <a:spcBef>
                <a:spcPts val="600"/>
              </a:spcBef>
              <a:buFont typeface="Arial" charset="0"/>
              <a:buNone/>
            </a:pPr>
            <a:r>
              <a:rPr lang="en-US" sz="2000" dirty="0" smtClean="0"/>
              <a:t>General case: take the last element as pivot</a:t>
            </a:r>
          </a:p>
          <a:p>
            <a:pPr lvl="1" eaLnBrk="1"/>
            <a:r>
              <a:rPr lang="en-US" sz="1600" dirty="0" smtClean="0"/>
              <a:t>	</a:t>
            </a:r>
            <a:r>
              <a:rPr lang="en-US" sz="2000" b="1" dirty="0" smtClean="0"/>
              <a:t>Partition</a:t>
            </a:r>
            <a:r>
              <a:rPr lang="en-US" sz="2000" dirty="0" smtClean="0"/>
              <a:t>:	 Assume that:	partition(</a:t>
            </a:r>
            <a:r>
              <a:rPr lang="en-US" sz="2000" dirty="0" err="1" smtClean="0"/>
              <a:t>int</a:t>
            </a:r>
            <a:r>
              <a:rPr lang="en-US" sz="2000" dirty="0" smtClean="0"/>
              <a:t> [] a, </a:t>
            </a:r>
            <a:r>
              <a:rPr lang="en-US" sz="2000" dirty="0" err="1" smtClean="0"/>
              <a:t>int</a:t>
            </a:r>
            <a:r>
              <a:rPr lang="en-US" sz="2000" dirty="0" smtClean="0"/>
              <a:t> low, </a:t>
            </a:r>
            <a:r>
              <a:rPr lang="en-US" sz="2000" dirty="0" err="1" smtClean="0"/>
              <a:t>int</a:t>
            </a:r>
            <a:r>
              <a:rPr lang="en-US" sz="2000" dirty="0" smtClean="0"/>
              <a:t> high)</a:t>
            </a:r>
          </a:p>
          <a:p>
            <a:pPr lvl="1" eaLnBrk="1">
              <a:buNone/>
            </a:pPr>
            <a:r>
              <a:rPr lang="en-US" sz="2000" dirty="0" smtClean="0"/>
              <a:t>	is a black box that places pivot = a[high] into its final position so that all values to the “left” of pivot are less than or equal to pivot and all values to the “right</a:t>
            </a:r>
            <a:r>
              <a:rPr lang="en-US" sz="1600" dirty="0" smtClean="0"/>
              <a:t>” </a:t>
            </a:r>
            <a:r>
              <a:rPr lang="en-US" sz="2000" dirty="0" smtClean="0"/>
              <a:t>of pivot are greater than  pivot.</a:t>
            </a:r>
            <a:endParaRPr lang="en-US" sz="1600" dirty="0" smtClean="0"/>
          </a:p>
          <a:p>
            <a:pPr lvl="1" eaLnBrk="1">
              <a:spcBef>
                <a:spcPts val="600"/>
              </a:spcBef>
              <a:buFont typeface="Arial" charset="0"/>
              <a:buNone/>
            </a:pPr>
            <a:r>
              <a:rPr lang="en-US" sz="2000" dirty="0" smtClean="0"/>
              <a:t>	Assume pivot at mid. The all elements before pivot are less than pivot and all elements after pivot are greater than pivot.</a:t>
            </a:r>
          </a:p>
          <a:p>
            <a:pPr lvl="1" eaLnBrk="1">
              <a:spcBef>
                <a:spcPts val="600"/>
              </a:spcBef>
              <a:buFont typeface="Arial" charset="0"/>
              <a:buNone/>
            </a:pPr>
            <a:r>
              <a:rPr lang="en-US" sz="2000" dirty="0" smtClean="0"/>
              <a:t>	Recursively do above for index ranges from low to mid-1 and mid+1 to high. </a:t>
            </a:r>
          </a:p>
          <a:p>
            <a:pPr lvl="1" eaLnBrk="1">
              <a:spcBef>
                <a:spcPts val="600"/>
              </a:spcBef>
              <a:buFont typeface="Arial" charset="0"/>
              <a:buNone/>
            </a:pPr>
            <a:r>
              <a:rPr lang="en-US" sz="2000" dirty="0" smtClean="0"/>
              <a:t>		</a:t>
            </a:r>
          </a:p>
          <a:p>
            <a:pPr eaLnBrk="1"/>
            <a:r>
              <a:rPr lang="en-US" sz="2000" b="1"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200" smtClean="0"/>
              <a:t>Quicksort Algorithm</a:t>
            </a:r>
          </a:p>
        </p:txBody>
      </p:sp>
      <p:sp>
        <p:nvSpPr>
          <p:cNvPr id="68611" name="Rectangle 3"/>
          <p:cNvSpPr>
            <a:spLocks noGrp="1" noChangeArrowheads="1"/>
          </p:cNvSpPr>
          <p:nvPr>
            <p:ph type="body" idx="1"/>
          </p:nvPr>
        </p:nvSpPr>
        <p:spPr>
          <a:xfrm>
            <a:off x="741363" y="1951038"/>
            <a:ext cx="8870949" cy="5105400"/>
          </a:xfrm>
        </p:spPr>
        <p:txBody>
          <a:bodyPr/>
          <a:lstStyle/>
          <a:p>
            <a:pPr eaLnBrk="1"/>
            <a:r>
              <a:rPr lang="en-US" sz="2400" b="1" dirty="0" smtClean="0"/>
              <a:t>Method specification</a:t>
            </a:r>
          </a:p>
          <a:p>
            <a:pPr eaLnBrk="1">
              <a:spcBef>
                <a:spcPts val="600"/>
              </a:spcBef>
              <a:buNone/>
            </a:pPr>
            <a:r>
              <a:rPr lang="en-US" sz="2000" dirty="0" smtClean="0"/>
              <a:t> 			</a:t>
            </a:r>
            <a:r>
              <a:rPr lang="en-US" sz="2000" i="1" dirty="0" smtClean="0"/>
              <a:t>void </a:t>
            </a:r>
            <a:r>
              <a:rPr lang="en-US" sz="2000" i="1" dirty="0" err="1" smtClean="0"/>
              <a:t>quickSort</a:t>
            </a:r>
            <a:r>
              <a:rPr lang="en-US" sz="2000" i="1" dirty="0" smtClean="0"/>
              <a:t>(</a:t>
            </a:r>
            <a:r>
              <a:rPr lang="en-US" sz="2000" i="1" dirty="0" err="1" smtClean="0"/>
              <a:t>int</a:t>
            </a:r>
            <a:r>
              <a:rPr lang="en-US" sz="2000" i="1" dirty="0" smtClean="0"/>
              <a:t> [] a, </a:t>
            </a:r>
            <a:r>
              <a:rPr lang="en-US" sz="2000" i="1" dirty="0" err="1" smtClean="0"/>
              <a:t>int</a:t>
            </a:r>
            <a:r>
              <a:rPr lang="en-US" sz="2000" i="1" dirty="0" smtClean="0"/>
              <a:t> low, </a:t>
            </a:r>
            <a:r>
              <a:rPr lang="en-US" sz="2000" i="1" dirty="0" err="1" smtClean="0"/>
              <a:t>int</a:t>
            </a:r>
            <a:r>
              <a:rPr lang="en-US" sz="2000" i="1" dirty="0" smtClean="0"/>
              <a:t> high)</a:t>
            </a:r>
            <a:endParaRPr lang="en-US" sz="2000" b="1" i="1" dirty="0" smtClean="0"/>
          </a:p>
          <a:p>
            <a:pPr lvl="1" eaLnBrk="1"/>
            <a:r>
              <a:rPr lang="en-US" sz="2000" b="1" dirty="0" smtClean="0"/>
              <a:t>	</a:t>
            </a:r>
            <a:r>
              <a:rPr lang="en-US" sz="2000" dirty="0" smtClean="0"/>
              <a:t>Input</a:t>
            </a:r>
            <a:r>
              <a:rPr lang="en-US" sz="2000" b="1" dirty="0" smtClean="0"/>
              <a:t> </a:t>
            </a:r>
            <a:r>
              <a:rPr lang="en-US" sz="2000" dirty="0" smtClean="0"/>
              <a:t>–</a:t>
            </a:r>
            <a:r>
              <a:rPr lang="en-US" sz="2000" b="1" dirty="0" smtClean="0"/>
              <a:t> </a:t>
            </a:r>
            <a:r>
              <a:rPr lang="en-US" sz="2000" dirty="0" smtClean="0"/>
              <a:t>integer array a and its index range [low, high]</a:t>
            </a:r>
          </a:p>
          <a:p>
            <a:pPr lvl="1" eaLnBrk="1"/>
            <a:r>
              <a:rPr lang="en-US" sz="2000" dirty="0" smtClean="0"/>
              <a:t>	Output – sorted array</a:t>
            </a:r>
          </a:p>
          <a:p>
            <a:pPr lvl="1" eaLnBrk="1"/>
            <a:endParaRPr lang="en-US" sz="2000" dirty="0" smtClean="0"/>
          </a:p>
          <a:p>
            <a:r>
              <a:rPr lang="en-US" sz="2400" b="1" dirty="0" smtClean="0"/>
              <a:t>Method design</a:t>
            </a:r>
          </a:p>
          <a:p>
            <a:pPr lvl="1"/>
            <a:r>
              <a:rPr lang="en-US" sz="1800" dirty="0" smtClean="0"/>
              <a:t>	if low &gt;= high then done</a:t>
            </a:r>
          </a:p>
          <a:p>
            <a:pPr lvl="1"/>
            <a:r>
              <a:rPr lang="en-US" sz="1800" dirty="0" smtClean="0"/>
              <a:t>	find the right position of the pivot (the last element) by partition</a:t>
            </a:r>
          </a:p>
          <a:p>
            <a:pPr lvl="1"/>
            <a:r>
              <a:rPr lang="en-US" sz="1800" dirty="0" smtClean="0"/>
              <a:t>	</a:t>
            </a:r>
            <a:r>
              <a:rPr lang="en-US" sz="1800" dirty="0" err="1" smtClean="0"/>
              <a:t>quickSort</a:t>
            </a:r>
            <a:r>
              <a:rPr lang="en-US" sz="1800" dirty="0" smtClean="0"/>
              <a:t>(a, low, </a:t>
            </a:r>
            <a:r>
              <a:rPr lang="en-US" sz="1800" dirty="0" err="1" smtClean="0"/>
              <a:t>pivotPosition</a:t>
            </a:r>
            <a:r>
              <a:rPr lang="en-US" sz="1800" dirty="0" smtClean="0"/>
              <a:t> – 1)</a:t>
            </a:r>
          </a:p>
          <a:p>
            <a:pPr lvl="1"/>
            <a:r>
              <a:rPr lang="en-US" sz="1800" dirty="0" smtClean="0"/>
              <a:t>	</a:t>
            </a:r>
            <a:r>
              <a:rPr lang="en-US" sz="1800" dirty="0" err="1" smtClean="0"/>
              <a:t>quickSort</a:t>
            </a:r>
            <a:r>
              <a:rPr lang="en-US" sz="1800" dirty="0" smtClean="0"/>
              <a:t>(a, </a:t>
            </a:r>
            <a:r>
              <a:rPr lang="en-US" sz="1800" dirty="0" err="1" smtClean="0"/>
              <a:t>pivotPosition</a:t>
            </a:r>
            <a:r>
              <a:rPr lang="en-US" sz="1800" dirty="0" smtClean="0"/>
              <a:t> + 1, high)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a:t>
            </a:r>
            <a:r>
              <a:rPr lang="en-US" i="1" dirty="0" smtClean="0"/>
              <a:t>while</a:t>
            </a:r>
            <a:r>
              <a:rPr lang="en-US" dirty="0" smtClean="0"/>
              <a:t> Loop</a:t>
            </a:r>
          </a:p>
        </p:txBody>
      </p:sp>
      <p:sp>
        <p:nvSpPr>
          <p:cNvPr id="3" name="Content Placeholder 2"/>
          <p:cNvSpPr>
            <a:spLocks noGrp="1"/>
          </p:cNvSpPr>
          <p:nvPr>
            <p:ph idx="1"/>
          </p:nvPr>
        </p:nvSpPr>
        <p:spPr/>
        <p:txBody>
          <a:bodyPr/>
          <a:lstStyle/>
          <a:p>
            <a:pPr lvl="0">
              <a:spcAft>
                <a:spcPts val="1200"/>
              </a:spcAft>
            </a:pPr>
            <a:r>
              <a:rPr lang="en-US" sz="2400" dirty="0" smtClean="0"/>
              <a:t>A repetition/iteration/loop structure is to execute a group of statements multiple times, with each time having different values/parameters. </a:t>
            </a:r>
          </a:p>
          <a:p>
            <a:pPr lvl="0">
              <a:spcAft>
                <a:spcPts val="1200"/>
              </a:spcAft>
            </a:pPr>
            <a:r>
              <a:rPr lang="en-US" sz="2400" dirty="0" smtClean="0"/>
              <a:t>The </a:t>
            </a:r>
            <a:r>
              <a:rPr lang="en-US" sz="2400" i="1" dirty="0" smtClean="0"/>
              <a:t>while</a:t>
            </a:r>
            <a:r>
              <a:rPr lang="en-US" sz="2400" dirty="0" smtClean="0"/>
              <a:t> statement has the following syntax:</a:t>
            </a:r>
          </a:p>
          <a:p>
            <a:pPr>
              <a:spcAft>
                <a:spcPts val="1200"/>
              </a:spcAft>
            </a:pPr>
            <a:r>
              <a:rPr lang="en-US" sz="2400" dirty="0" smtClean="0"/>
              <a:t>		</a:t>
            </a:r>
            <a:r>
              <a:rPr lang="en-US" sz="2400" i="1" dirty="0" smtClean="0"/>
              <a:t>while(condition) </a:t>
            </a:r>
            <a:endParaRPr lang="en-US" sz="2400" dirty="0" smtClean="0"/>
          </a:p>
          <a:p>
            <a:pPr>
              <a:spcAft>
                <a:spcPts val="1200"/>
              </a:spcAft>
            </a:pPr>
            <a:r>
              <a:rPr lang="en-US" sz="2400" i="1" dirty="0" smtClean="0"/>
              <a:t>			loop-body</a:t>
            </a:r>
            <a:endParaRPr lang="en-US" sz="2400" dirty="0" smtClean="0"/>
          </a:p>
          <a:p>
            <a:pPr lvl="0">
              <a:spcAft>
                <a:spcPts val="1200"/>
              </a:spcAft>
            </a:pPr>
            <a:r>
              <a:rPr lang="en-US" sz="2400" dirty="0" smtClean="0"/>
              <a:t>The condition is a </a:t>
            </a:r>
            <a:r>
              <a:rPr lang="en-US" sz="2400" dirty="0" err="1" smtClean="0"/>
              <a:t>boolean</a:t>
            </a:r>
            <a:r>
              <a:rPr lang="en-US" sz="2400" dirty="0" smtClean="0"/>
              <a:t> expression, as in the if and if-else statement.</a:t>
            </a:r>
          </a:p>
          <a:p>
            <a:pPr lvl="0">
              <a:spcAft>
                <a:spcPts val="1200"/>
              </a:spcAft>
            </a:pPr>
            <a:r>
              <a:rPr lang="en-US" sz="2400" dirty="0" smtClean="0"/>
              <a:t>The loop body is either a list of statements or a single statement. If it is a list of statements, these statements must be enclosed in a pair of curly braces.</a:t>
            </a:r>
          </a:p>
          <a:p>
            <a:pPr marL="107950" indent="0" eaLnBrk="1">
              <a:spcAft>
                <a:spcPts val="1200"/>
              </a:spcAft>
              <a:buFont typeface="Wingdings" charset="0"/>
              <a:buNone/>
              <a:defRPr/>
            </a:pPr>
            <a:endParaRPr lang="en-US" sz="2400" b="1"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200" smtClean="0"/>
              <a:t>Quicksort Algorithm</a:t>
            </a:r>
          </a:p>
        </p:txBody>
      </p:sp>
      <p:sp>
        <p:nvSpPr>
          <p:cNvPr id="68611" name="Rectangle 3"/>
          <p:cNvSpPr>
            <a:spLocks noGrp="1" noChangeArrowheads="1"/>
          </p:cNvSpPr>
          <p:nvPr>
            <p:ph type="body" idx="1"/>
          </p:nvPr>
        </p:nvSpPr>
        <p:spPr>
          <a:xfrm>
            <a:off x="741363" y="2103437"/>
            <a:ext cx="8870949" cy="5257799"/>
          </a:xfrm>
        </p:spPr>
        <p:txBody>
          <a:bodyPr/>
          <a:lstStyle/>
          <a:p>
            <a:r>
              <a:rPr lang="en-US" sz="2400" b="1" dirty="0" smtClean="0"/>
              <a:t>Method implementation</a:t>
            </a:r>
          </a:p>
          <a:p>
            <a:pPr marL="609600" indent="-609600" eaLnBrk="1"/>
            <a:r>
              <a:rPr lang="en-US" sz="2000" dirty="0" smtClean="0"/>
              <a:t>    public static void </a:t>
            </a:r>
            <a:r>
              <a:rPr lang="en-US" sz="2000" dirty="0" err="1" smtClean="0"/>
              <a:t>quickSort</a:t>
            </a:r>
            <a:r>
              <a:rPr lang="en-US" sz="2000" dirty="0" smtClean="0"/>
              <a:t> (</a:t>
            </a:r>
            <a:r>
              <a:rPr lang="en-US" sz="2000" dirty="0" err="1" smtClean="0"/>
              <a:t>int</a:t>
            </a:r>
            <a:r>
              <a:rPr lang="en-US" sz="2000" dirty="0" smtClean="0"/>
              <a:t>[] a, </a:t>
            </a:r>
            <a:r>
              <a:rPr lang="en-US" sz="2000" dirty="0" err="1" smtClean="0"/>
              <a:t>int</a:t>
            </a:r>
            <a:r>
              <a:rPr lang="en-US" sz="2000" dirty="0" smtClean="0"/>
              <a:t> low, </a:t>
            </a:r>
            <a:r>
              <a:rPr lang="en-US" sz="2000" dirty="0" err="1" smtClean="0"/>
              <a:t>int</a:t>
            </a:r>
            <a:r>
              <a:rPr lang="en-US" sz="2000" dirty="0" smtClean="0"/>
              <a:t> high)</a:t>
            </a:r>
          </a:p>
          <a:p>
            <a:pPr marL="609600" indent="-609600" eaLnBrk="1"/>
            <a:r>
              <a:rPr lang="en-US" sz="2000" dirty="0" smtClean="0"/>
              <a:t>    {</a:t>
            </a:r>
          </a:p>
          <a:p>
            <a:pPr marL="609600" indent="-609600" eaLnBrk="1"/>
            <a:r>
              <a:rPr lang="en-US" sz="2000" dirty="0" smtClean="0"/>
              <a:t>        if (low &lt; high) 			// if the array has more than one item</a:t>
            </a:r>
          </a:p>
          <a:p>
            <a:pPr marL="609600" indent="-609600" eaLnBrk="1"/>
            <a:r>
              <a:rPr lang="en-US" sz="2000" dirty="0" smtClean="0"/>
              <a:t>        {</a:t>
            </a:r>
          </a:p>
          <a:p>
            <a:pPr marL="609600" indent="-609600" eaLnBrk="1"/>
            <a:r>
              <a:rPr lang="en-US" sz="2000" dirty="0" smtClean="0"/>
              <a:t>            </a:t>
            </a:r>
            <a:r>
              <a:rPr lang="en-US" sz="2000" dirty="0" err="1" smtClean="0"/>
              <a:t>int</a:t>
            </a:r>
            <a:r>
              <a:rPr lang="en-US" sz="2000" dirty="0" smtClean="0"/>
              <a:t> </a:t>
            </a:r>
            <a:r>
              <a:rPr lang="en-US" sz="2000" dirty="0" err="1" smtClean="0"/>
              <a:t>pivotPosition</a:t>
            </a:r>
            <a:r>
              <a:rPr lang="en-US" sz="2000" dirty="0" smtClean="0"/>
              <a:t> = partition(a, low, high);	   </a:t>
            </a:r>
          </a:p>
          <a:p>
            <a:pPr marL="4165600" lvl="8" indent="-609600">
              <a:buNone/>
            </a:pPr>
            <a:r>
              <a:rPr lang="en-US" dirty="0" smtClean="0"/>
              <a:t>	// place pivot into its final position</a:t>
            </a:r>
          </a:p>
          <a:p>
            <a:pPr marL="609600" indent="-609600" eaLnBrk="1"/>
            <a:r>
              <a:rPr lang="en-US" sz="2000" dirty="0" smtClean="0"/>
              <a:t>            </a:t>
            </a:r>
            <a:r>
              <a:rPr lang="en-US" sz="2000" dirty="0" err="1" smtClean="0"/>
              <a:t>quickSort</a:t>
            </a:r>
            <a:r>
              <a:rPr lang="en-US" sz="2000" dirty="0" smtClean="0"/>
              <a:t>(a, low, pivotPosition-1);		   </a:t>
            </a:r>
          </a:p>
          <a:p>
            <a:pPr marL="609600" indent="-609600" eaLnBrk="1">
              <a:buNone/>
            </a:pPr>
            <a:r>
              <a:rPr lang="en-US" sz="2000" dirty="0" smtClean="0"/>
              <a:t>									// sort the values left of the pivot</a:t>
            </a:r>
          </a:p>
          <a:p>
            <a:pPr marL="609600" indent="-609600" eaLnBrk="1"/>
            <a:r>
              <a:rPr lang="en-US" sz="2000" dirty="0" smtClean="0"/>
              <a:t>            </a:t>
            </a:r>
            <a:r>
              <a:rPr lang="en-US" sz="2000" dirty="0" err="1" smtClean="0"/>
              <a:t>quickSort</a:t>
            </a:r>
            <a:r>
              <a:rPr lang="en-US" sz="2000" dirty="0" smtClean="0"/>
              <a:t>(a, pivotPosition+1, high);		   </a:t>
            </a:r>
          </a:p>
          <a:p>
            <a:pPr marL="609600" indent="-609600" eaLnBrk="1">
              <a:buNone/>
            </a:pPr>
            <a:r>
              <a:rPr lang="en-US" sz="2000" dirty="0" smtClean="0"/>
              <a:t>									// sort the values right of the pivot</a:t>
            </a:r>
          </a:p>
          <a:p>
            <a:pPr marL="609600" indent="-609600" eaLnBrk="1"/>
            <a:r>
              <a:rPr lang="en-US" sz="2000" dirty="0" smtClean="0"/>
              <a:t>        }</a:t>
            </a:r>
          </a:p>
          <a:p>
            <a:pPr marL="609600" indent="-609600" eaLnBrk="1"/>
            <a:r>
              <a:rPr lang="en-US" sz="2000" dirty="0" smtClean="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a:r>
              <a:rPr lang="en-US" sz="3200" dirty="0" err="1" smtClean="0"/>
              <a:t>Quicksort</a:t>
            </a:r>
            <a:r>
              <a:rPr lang="en-US" sz="3200" dirty="0" smtClean="0"/>
              <a:t> Partition</a:t>
            </a:r>
          </a:p>
        </p:txBody>
      </p:sp>
      <p:sp>
        <p:nvSpPr>
          <p:cNvPr id="36867" name="Content Placeholder 2"/>
          <p:cNvSpPr>
            <a:spLocks noGrp="1"/>
          </p:cNvSpPr>
          <p:nvPr>
            <p:ph idx="1"/>
          </p:nvPr>
        </p:nvSpPr>
        <p:spPr>
          <a:xfrm>
            <a:off x="696912" y="2027237"/>
            <a:ext cx="8991600" cy="5257800"/>
          </a:xfrm>
        </p:spPr>
        <p:txBody>
          <a:bodyPr/>
          <a:lstStyle/>
          <a:p>
            <a:pPr eaLnBrk="1">
              <a:spcBef>
                <a:spcPts val="600"/>
              </a:spcBef>
              <a:buFont typeface="Arial" charset="0"/>
              <a:buNone/>
            </a:pPr>
            <a:r>
              <a:rPr lang="en-US" sz="2400" b="1" dirty="0" smtClean="0"/>
              <a:t>Partition analysis</a:t>
            </a:r>
          </a:p>
          <a:p>
            <a:pPr marL="463550" lvl="1" indent="-6350" eaLnBrk="1">
              <a:spcBef>
                <a:spcPts val="600"/>
              </a:spcBef>
              <a:buFont typeface="Arial" charset="0"/>
              <a:buNone/>
            </a:pPr>
            <a:r>
              <a:rPr lang="en-US" sz="2000" dirty="0" smtClean="0"/>
              <a:t>Compare element at low with pivot, if pivot less, swap, and then compare with element at high. If pivot greater, move low to right. Similarly when compare with element at high, if pivot greater, swap, and </a:t>
            </a:r>
            <a:r>
              <a:rPr lang="en-US" sz="2000" dirty="0" smtClean="0"/>
              <a:t>then </a:t>
            </a:r>
            <a:r>
              <a:rPr lang="en-US" sz="2000" dirty="0" smtClean="0"/>
              <a:t>compare with element at low. If pivot less, move high to left. Repeat above process until low meets high. </a:t>
            </a:r>
          </a:p>
          <a:p>
            <a:pPr eaLnBrk="1">
              <a:spcBef>
                <a:spcPts val="600"/>
              </a:spcBef>
            </a:pPr>
            <a:r>
              <a:rPr lang="en-US" sz="2400" b="1" dirty="0" smtClean="0"/>
              <a:t>Method specification</a:t>
            </a:r>
          </a:p>
          <a:p>
            <a:pPr eaLnBrk="1">
              <a:spcBef>
                <a:spcPts val="0"/>
              </a:spcBef>
            </a:pPr>
            <a:r>
              <a:rPr lang="en-US" sz="2400" dirty="0" smtClean="0"/>
              <a:t> 			</a:t>
            </a:r>
            <a:r>
              <a:rPr lang="en-US" sz="2000" i="1" dirty="0" err="1" smtClean="0"/>
              <a:t>int</a:t>
            </a:r>
            <a:r>
              <a:rPr lang="en-US" sz="2000" i="1" dirty="0" smtClean="0"/>
              <a:t> partition(</a:t>
            </a:r>
            <a:r>
              <a:rPr lang="en-US" sz="2000" i="1" dirty="0" err="1" smtClean="0"/>
              <a:t>int</a:t>
            </a:r>
            <a:r>
              <a:rPr lang="en-US" sz="2000" i="1" dirty="0" smtClean="0"/>
              <a:t>[] a, </a:t>
            </a:r>
            <a:r>
              <a:rPr lang="en-US" sz="2000" i="1" dirty="0" err="1" smtClean="0"/>
              <a:t>int</a:t>
            </a:r>
            <a:r>
              <a:rPr lang="en-US" sz="2000" i="1" dirty="0" smtClean="0"/>
              <a:t> low, </a:t>
            </a:r>
            <a:r>
              <a:rPr lang="en-US" sz="2000" i="1" dirty="0" err="1" smtClean="0"/>
              <a:t>int</a:t>
            </a:r>
            <a:r>
              <a:rPr lang="en-US" sz="2000" i="1" dirty="0" smtClean="0"/>
              <a:t> high)</a:t>
            </a:r>
            <a:endParaRPr lang="en-US" sz="2000" b="1" i="1" dirty="0" smtClean="0"/>
          </a:p>
          <a:p>
            <a:pPr marL="63500" indent="-6350" eaLnBrk="1">
              <a:spcBef>
                <a:spcPts val="600"/>
              </a:spcBef>
              <a:buFont typeface="Arial" charset="0"/>
              <a:buNone/>
            </a:pPr>
            <a:r>
              <a:rPr lang="en-US" sz="2000" dirty="0" smtClean="0"/>
              <a:t>		Input – integer array a and its index range [low, high]</a:t>
            </a:r>
          </a:p>
          <a:p>
            <a:pPr eaLnBrk="1">
              <a:spcBef>
                <a:spcPts val="600"/>
              </a:spcBef>
            </a:pPr>
            <a:r>
              <a:rPr lang="en-US" sz="2000" dirty="0" smtClean="0"/>
              <a:t>		Process -- rearranges the array elements around  pivot = a[high]. </a:t>
            </a:r>
          </a:p>
          <a:p>
            <a:pPr eaLnBrk="1"/>
            <a:r>
              <a:rPr lang="en-US" sz="2000" dirty="0" smtClean="0"/>
              <a:t>				It reorders the array so that all the values in the array less than  </a:t>
            </a:r>
          </a:p>
          <a:p>
            <a:pPr eaLnBrk="1"/>
            <a:r>
              <a:rPr lang="en-US" sz="2000" dirty="0" smtClean="0"/>
              <a:t>				pivot  appear to the left of pivot and all the values greater than </a:t>
            </a:r>
          </a:p>
          <a:p>
            <a:pPr eaLnBrk="1"/>
            <a:r>
              <a:rPr lang="en-US" sz="2000" dirty="0" smtClean="0"/>
              <a:t>				pivot appear to its right. </a:t>
            </a:r>
          </a:p>
          <a:p>
            <a:pPr marL="63500" indent="-6350" eaLnBrk="1">
              <a:spcBef>
                <a:spcPts val="600"/>
              </a:spcBef>
              <a:buFont typeface="Arial" charset="0"/>
              <a:buNone/>
            </a:pPr>
            <a:r>
              <a:rPr lang="en-US" sz="2000" dirty="0" smtClean="0"/>
              <a:t>		Output – the pivot position between low and high</a:t>
            </a:r>
          </a:p>
          <a:p>
            <a:pPr eaLnBrk="1"/>
            <a:r>
              <a:rPr lang="en-US" sz="2000" b="1"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200" dirty="0" err="1" smtClean="0"/>
              <a:t>Quicksort</a:t>
            </a:r>
            <a:r>
              <a:rPr lang="en-US" sz="3200" dirty="0" smtClean="0"/>
              <a:t> Partition</a:t>
            </a:r>
          </a:p>
        </p:txBody>
      </p:sp>
      <p:sp>
        <p:nvSpPr>
          <p:cNvPr id="68611" name="Rectangle 3"/>
          <p:cNvSpPr>
            <a:spLocks noGrp="1" noChangeArrowheads="1"/>
          </p:cNvSpPr>
          <p:nvPr>
            <p:ph type="body" idx="1"/>
          </p:nvPr>
        </p:nvSpPr>
        <p:spPr>
          <a:xfrm>
            <a:off x="741363" y="2101850"/>
            <a:ext cx="9099549" cy="4759325"/>
          </a:xfrm>
        </p:spPr>
        <p:txBody>
          <a:bodyPr/>
          <a:lstStyle/>
          <a:p>
            <a:pPr eaLnBrk="1">
              <a:spcAft>
                <a:spcPts val="600"/>
              </a:spcAft>
            </a:pPr>
            <a:r>
              <a:rPr lang="en-US" sz="2400" b="1" dirty="0" smtClean="0"/>
              <a:t>Partition design</a:t>
            </a:r>
          </a:p>
          <a:p>
            <a:pPr eaLnBrk="1">
              <a:spcBef>
                <a:spcPts val="0"/>
              </a:spcBef>
            </a:pPr>
            <a:r>
              <a:rPr lang="en-US" sz="2000" dirty="0" smtClean="0"/>
              <a:t>	if low &gt;= high, done.						</a:t>
            </a:r>
          </a:p>
          <a:p>
            <a:pPr eaLnBrk="1">
              <a:spcBef>
                <a:spcPts val="0"/>
              </a:spcBef>
            </a:pPr>
            <a:r>
              <a:rPr lang="en-US" sz="2000" dirty="0" smtClean="0"/>
              <a:t>	pivot </a:t>
            </a:r>
            <a:r>
              <a:rPr lang="en-US" sz="2000" dirty="0" smtClean="0">
                <a:sym typeface="Wingdings" pitchFamily="2" charset="2"/>
              </a:rPr>
              <a:t> a[high]</a:t>
            </a:r>
          </a:p>
          <a:p>
            <a:pPr eaLnBrk="1">
              <a:spcBef>
                <a:spcPts val="0"/>
              </a:spcBef>
            </a:pPr>
            <a:r>
              <a:rPr lang="en-US" sz="2000" dirty="0" smtClean="0"/>
              <a:t>	left </a:t>
            </a:r>
            <a:r>
              <a:rPr lang="en-US" sz="2000" dirty="0" smtClean="0">
                <a:sym typeface="Wingdings" pitchFamily="2" charset="2"/>
              </a:rPr>
              <a:t> low							// left pointer starting form low</a:t>
            </a:r>
          </a:p>
          <a:p>
            <a:pPr eaLnBrk="1">
              <a:spcBef>
                <a:spcPts val="0"/>
              </a:spcBef>
            </a:pPr>
            <a:r>
              <a:rPr lang="en-US" sz="2000" dirty="0" smtClean="0">
                <a:sym typeface="Wingdings" pitchFamily="2" charset="2"/>
              </a:rPr>
              <a:t>	right  high						</a:t>
            </a:r>
            <a:r>
              <a:rPr lang="en-US" sz="2000" dirty="0" smtClean="0">
                <a:sym typeface="Wingdings" pitchFamily="2" charset="2"/>
              </a:rPr>
              <a:t>// </a:t>
            </a:r>
            <a:r>
              <a:rPr lang="en-US" sz="2000" dirty="0" smtClean="0">
                <a:sym typeface="Wingdings" pitchFamily="2" charset="2"/>
              </a:rPr>
              <a:t>right pointer starting from high</a:t>
            </a:r>
          </a:p>
          <a:p>
            <a:pPr eaLnBrk="1">
              <a:spcBef>
                <a:spcPts val="0"/>
              </a:spcBef>
            </a:pPr>
            <a:r>
              <a:rPr lang="en-US" sz="2000" dirty="0" smtClean="0">
                <a:sym typeface="Wingdings" pitchFamily="2" charset="2"/>
              </a:rPr>
              <a:t>	mid  right							// pivot is at right pointer</a:t>
            </a:r>
          </a:p>
          <a:p>
            <a:pPr eaLnBrk="1">
              <a:spcBef>
                <a:spcPts val="0"/>
              </a:spcBef>
            </a:pPr>
            <a:r>
              <a:rPr lang="en-US" sz="2000" dirty="0" smtClean="0">
                <a:sym typeface="Wingdings" pitchFamily="2" charset="2"/>
              </a:rPr>
              <a:t>	while (left &lt; right)						// when index range has more items</a:t>
            </a:r>
          </a:p>
          <a:p>
            <a:pPr eaLnBrk="1">
              <a:spcBef>
                <a:spcPts val="0"/>
              </a:spcBef>
            </a:pPr>
            <a:r>
              <a:rPr lang="en-US" sz="2000" dirty="0" smtClean="0">
                <a:sym typeface="Wingdings" pitchFamily="2" charset="2"/>
              </a:rPr>
              <a:t>			if mid == right					// if pivot is at right pointer</a:t>
            </a:r>
          </a:p>
          <a:p>
            <a:pPr eaLnBrk="1">
              <a:spcBef>
                <a:spcPts val="0"/>
              </a:spcBef>
            </a:pPr>
            <a:r>
              <a:rPr lang="en-US" sz="2000" dirty="0" smtClean="0">
                <a:sym typeface="Wingdings" pitchFamily="2" charset="2"/>
              </a:rPr>
              <a:t>				if a[left] &lt; pivot then	left++	// compare with left,  if left less, skip</a:t>
            </a:r>
          </a:p>
          <a:p>
            <a:pPr eaLnBrk="1">
              <a:spcBef>
                <a:spcPts val="0"/>
              </a:spcBef>
            </a:pPr>
            <a:r>
              <a:rPr lang="en-US" sz="2000" dirty="0" smtClean="0">
                <a:sym typeface="Wingdings" pitchFamily="2" charset="2"/>
              </a:rPr>
              <a:t>				else swap a[left] and a[mid]	// if left greater  then swap</a:t>
            </a:r>
          </a:p>
          <a:p>
            <a:pPr eaLnBrk="1">
              <a:spcBef>
                <a:spcPts val="0"/>
              </a:spcBef>
            </a:pPr>
            <a:r>
              <a:rPr lang="en-US" sz="2000" dirty="0" smtClean="0">
                <a:sym typeface="Wingdings" pitchFamily="2" charset="2"/>
              </a:rPr>
              <a:t>					</a:t>
            </a:r>
            <a:r>
              <a:rPr lang="en-US" sz="2000" dirty="0" smtClean="0">
                <a:sym typeface="Wingdings" pitchFamily="2" charset="2"/>
              </a:rPr>
              <a:t>mid </a:t>
            </a:r>
            <a:r>
              <a:rPr lang="en-US" sz="2000" dirty="0" smtClean="0">
                <a:sym typeface="Wingdings" pitchFamily="2" charset="2"/>
              </a:rPr>
              <a:t> left, </a:t>
            </a:r>
            <a:r>
              <a:rPr lang="en-US" sz="2000" dirty="0" smtClean="0">
                <a:sym typeface="Wingdings" pitchFamily="2" charset="2"/>
              </a:rPr>
              <a:t>	</a:t>
            </a:r>
            <a:r>
              <a:rPr lang="en-US" sz="2000" smtClean="0">
                <a:sym typeface="Wingdings" pitchFamily="2" charset="2"/>
              </a:rPr>
              <a:t>	</a:t>
            </a:r>
            <a:r>
              <a:rPr lang="en-US" sz="2000" smtClean="0">
                <a:sym typeface="Wingdings" pitchFamily="2" charset="2"/>
              </a:rPr>
              <a:t>	// </a:t>
            </a:r>
            <a:r>
              <a:rPr lang="en-US" sz="2000" dirty="0" smtClean="0">
                <a:sym typeface="Wingdings" pitchFamily="2" charset="2"/>
              </a:rPr>
              <a:t>move </a:t>
            </a:r>
            <a:r>
              <a:rPr lang="en-US" sz="2000" dirty="0" smtClean="0">
                <a:sym typeface="Wingdings" pitchFamily="2" charset="2"/>
              </a:rPr>
              <a:t>pivot pointer to left, </a:t>
            </a:r>
            <a:endParaRPr lang="en-US" sz="2000" dirty="0" smtClean="0">
              <a:sym typeface="Wingdings" pitchFamily="2" charset="2"/>
            </a:endParaRPr>
          </a:p>
          <a:p>
            <a:pPr eaLnBrk="1">
              <a:spcBef>
                <a:spcPts val="0"/>
              </a:spcBef>
            </a:pPr>
            <a:r>
              <a:rPr lang="en-US" sz="2000" dirty="0" smtClean="0">
                <a:sym typeface="Wingdings" pitchFamily="2" charset="2"/>
              </a:rPr>
              <a:t>	</a:t>
            </a:r>
            <a:r>
              <a:rPr lang="en-US" sz="2000" dirty="0" smtClean="0">
                <a:sym typeface="Wingdings" pitchFamily="2" charset="2"/>
              </a:rPr>
              <a:t>				</a:t>
            </a:r>
            <a:r>
              <a:rPr lang="en-US" sz="2000" dirty="0" smtClean="0">
                <a:sym typeface="Wingdings" pitchFamily="2" charset="2"/>
              </a:rPr>
              <a:t>right </a:t>
            </a:r>
            <a:r>
              <a:rPr lang="en-US" sz="2000" dirty="0" smtClean="0">
                <a:sym typeface="Wingdings" pitchFamily="2" charset="2"/>
              </a:rPr>
              <a:t>--	</a:t>
            </a:r>
            <a:r>
              <a:rPr lang="en-US" sz="2000" dirty="0" smtClean="0">
                <a:sym typeface="Wingdings" pitchFamily="2" charset="2"/>
              </a:rPr>
              <a:t>;			// move </a:t>
            </a:r>
            <a:r>
              <a:rPr lang="en-US" sz="2000" dirty="0" smtClean="0">
                <a:sym typeface="Wingdings" pitchFamily="2" charset="2"/>
              </a:rPr>
              <a:t>right pointer</a:t>
            </a:r>
          </a:p>
          <a:p>
            <a:pPr eaLnBrk="1">
              <a:spcBef>
                <a:spcPts val="0"/>
              </a:spcBef>
            </a:pPr>
            <a:r>
              <a:rPr lang="en-US" sz="2000" dirty="0" smtClean="0">
                <a:sym typeface="Wingdings" pitchFamily="2" charset="2"/>
              </a:rPr>
              <a:t>			else mid == left						// if pivot is at left pointer</a:t>
            </a:r>
          </a:p>
          <a:p>
            <a:pPr eaLnBrk="1">
              <a:spcBef>
                <a:spcPts val="0"/>
              </a:spcBef>
            </a:pPr>
            <a:r>
              <a:rPr lang="en-US" sz="2000" dirty="0" smtClean="0">
                <a:sym typeface="Wingdings" pitchFamily="2" charset="2"/>
              </a:rPr>
              <a:t>				if a[right] &gt; pivot then right -- 	// </a:t>
            </a:r>
            <a:r>
              <a:rPr lang="en-US" sz="1600" dirty="0" smtClean="0">
                <a:sym typeface="Wingdings" pitchFamily="2" charset="2"/>
              </a:rPr>
              <a:t>compare with right, if right greater skip</a:t>
            </a:r>
            <a:endParaRPr lang="en-US" sz="2000" dirty="0" smtClean="0">
              <a:sym typeface="Wingdings" pitchFamily="2" charset="2"/>
            </a:endParaRPr>
          </a:p>
          <a:p>
            <a:pPr eaLnBrk="1">
              <a:spcBef>
                <a:spcPts val="0"/>
              </a:spcBef>
            </a:pPr>
            <a:r>
              <a:rPr lang="en-US" sz="2000" dirty="0" smtClean="0">
                <a:sym typeface="Wingdings" pitchFamily="2" charset="2"/>
              </a:rPr>
              <a:t>				else swap a[right] and a[mid]	// else swap pivot with right</a:t>
            </a:r>
          </a:p>
          <a:p>
            <a:pPr eaLnBrk="1">
              <a:spcBef>
                <a:spcPts val="0"/>
              </a:spcBef>
            </a:pPr>
            <a:r>
              <a:rPr lang="en-US" sz="2000" dirty="0" smtClean="0">
                <a:sym typeface="Wingdings" pitchFamily="2" charset="2"/>
              </a:rPr>
              <a:t>						mid  right; left++		// move pivot to right, skip left</a:t>
            </a:r>
            <a:endParaRPr lang="en-US" sz="20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a:r>
              <a:rPr lang="en-US" sz="3200" dirty="0" err="1" smtClean="0"/>
              <a:t>QuickSort</a:t>
            </a:r>
            <a:r>
              <a:rPr lang="en-US" sz="3200" dirty="0" smtClean="0"/>
              <a:t> Partition</a:t>
            </a:r>
          </a:p>
        </p:txBody>
      </p:sp>
      <p:sp>
        <p:nvSpPr>
          <p:cNvPr id="37891" name="Content Placeholder 2"/>
          <p:cNvSpPr>
            <a:spLocks noGrp="1"/>
          </p:cNvSpPr>
          <p:nvPr>
            <p:ph idx="1"/>
          </p:nvPr>
        </p:nvSpPr>
        <p:spPr>
          <a:xfrm>
            <a:off x="741363" y="2101850"/>
            <a:ext cx="8605837" cy="5030787"/>
          </a:xfrm>
        </p:spPr>
        <p:txBody>
          <a:bodyPr/>
          <a:lstStyle/>
          <a:p>
            <a:pPr eaLnBrk="1"/>
            <a:r>
              <a:rPr lang="en-US" sz="2000" dirty="0" smtClean="0"/>
              <a:t>If: </a:t>
            </a:r>
            <a:endParaRPr lang="en-US" sz="2000" b="1" dirty="0" smtClean="0"/>
          </a:p>
          <a:p>
            <a:pPr eaLnBrk="1"/>
            <a:r>
              <a:rPr lang="en-US" sz="2000" dirty="0" smtClean="0"/>
              <a:t> 	x = [9, 5, 7, 2, 0, 3, 8, 4, 1, </a:t>
            </a:r>
            <a:r>
              <a:rPr lang="en-US" sz="2000" b="1" dirty="0" smtClean="0"/>
              <a:t>6</a:t>
            </a:r>
            <a:r>
              <a:rPr lang="en-US" sz="2000" dirty="0" smtClean="0"/>
              <a:t>]</a:t>
            </a:r>
          </a:p>
          <a:p>
            <a:pPr eaLnBrk="1"/>
            <a:endParaRPr lang="en-US" sz="2000" b="1" dirty="0" smtClean="0"/>
          </a:p>
          <a:p>
            <a:pPr eaLnBrk="1"/>
            <a:r>
              <a:rPr lang="en-US" sz="2000" dirty="0" smtClean="0"/>
              <a:t>a call to partition(x,0,9) rearranges these numbers in x as:</a:t>
            </a:r>
            <a:br>
              <a:rPr lang="en-US" sz="2000" dirty="0" smtClean="0"/>
            </a:br>
            <a:endParaRPr lang="en-US" sz="2000" b="1" dirty="0" smtClean="0"/>
          </a:p>
          <a:p>
            <a:pPr eaLnBrk="1"/>
            <a:r>
              <a:rPr lang="en-US" sz="2000" dirty="0" smtClean="0"/>
              <a:t>	[1, 5, 4, 2, 0, 3, </a:t>
            </a:r>
            <a:r>
              <a:rPr lang="en-US" sz="2000" b="1" dirty="0" smtClean="0"/>
              <a:t>6,</a:t>
            </a:r>
            <a:r>
              <a:rPr lang="en-US" sz="2000" dirty="0" smtClean="0"/>
              <a:t> 8, 7, 9].  </a:t>
            </a:r>
            <a:br>
              <a:rPr lang="en-US" sz="2000" dirty="0" smtClean="0"/>
            </a:br>
            <a:endParaRPr lang="en-US" sz="2000" b="1" dirty="0" smtClean="0"/>
          </a:p>
          <a:p>
            <a:pPr eaLnBrk="1">
              <a:buFont typeface="Arial" charset="0"/>
              <a:buChar char="•"/>
            </a:pPr>
            <a:r>
              <a:rPr lang="en-US" sz="2000" dirty="0" smtClean="0"/>
              <a:t>Here pivot is 6.  </a:t>
            </a:r>
          </a:p>
          <a:p>
            <a:pPr eaLnBrk="1"/>
            <a:endParaRPr lang="en-US" sz="2000" dirty="0" smtClean="0"/>
          </a:p>
          <a:p>
            <a:pPr eaLnBrk="1">
              <a:buFont typeface="Arial" charset="0"/>
              <a:buChar char="•"/>
            </a:pPr>
            <a:r>
              <a:rPr lang="en-US" sz="2000" dirty="0" smtClean="0"/>
              <a:t>All values to the left of 6 are less than 6, all values to the right of 6 are greater than 6.</a:t>
            </a:r>
          </a:p>
          <a:p>
            <a:pPr eaLnBrk="1"/>
            <a:r>
              <a:rPr lang="en-US" sz="2000" dirty="0" smtClean="0"/>
              <a:t>  </a:t>
            </a:r>
          </a:p>
          <a:p>
            <a:pPr eaLnBrk="1">
              <a:buFont typeface="Arial" charset="0"/>
              <a:buChar char="•"/>
            </a:pPr>
            <a:r>
              <a:rPr lang="en-US" sz="2000" dirty="0" smtClean="0"/>
              <a:t>6 is in its final position within the soon-to-be sorted array.  </a:t>
            </a:r>
          </a:p>
          <a:p>
            <a:pPr eaLnBrk="1"/>
            <a:endParaRPr lang="en-US" sz="2000" dirty="0" smtClean="0"/>
          </a:p>
          <a:p>
            <a:pPr eaLnBrk="1">
              <a:buFont typeface="Arial" charset="0"/>
              <a:buChar char="•"/>
            </a:pPr>
            <a:r>
              <a:rPr lang="en-US" sz="2000" dirty="0" smtClean="0"/>
              <a:t>Once 6 has been placed, two smaller sorting problems remain:</a:t>
            </a:r>
          </a:p>
          <a:p>
            <a:pPr eaLnBrk="1"/>
            <a:endParaRPr lang="en-US" sz="2000" b="1" dirty="0" smtClean="0"/>
          </a:p>
          <a:p>
            <a:pPr eaLnBrk="1"/>
            <a:r>
              <a:rPr lang="en-US" sz="2000" dirty="0" smtClean="0"/>
              <a:t>			sort [1, 5, 4, 2, 0, 3] and sort [8, 7, 9].</a:t>
            </a:r>
            <a:endParaRPr lang="en-US" sz="2000" b="1" dirty="0" smtClean="0"/>
          </a:p>
          <a:p>
            <a:pPr eaLnBrk="1"/>
            <a:r>
              <a:rPr lang="en-US" sz="1600" b="1"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200" dirty="0" err="1" smtClean="0"/>
              <a:t>Quicksort</a:t>
            </a:r>
            <a:r>
              <a:rPr lang="en-US" sz="3200" dirty="0" smtClean="0"/>
              <a:t> Partition</a:t>
            </a:r>
          </a:p>
        </p:txBody>
      </p:sp>
      <p:sp>
        <p:nvSpPr>
          <p:cNvPr id="68611" name="Rectangle 3"/>
          <p:cNvSpPr>
            <a:spLocks noGrp="1" noChangeArrowheads="1"/>
          </p:cNvSpPr>
          <p:nvPr>
            <p:ph type="body" idx="1"/>
          </p:nvPr>
        </p:nvSpPr>
        <p:spPr>
          <a:xfrm>
            <a:off x="741363" y="1951037"/>
            <a:ext cx="9099549" cy="5333999"/>
          </a:xfrm>
        </p:spPr>
        <p:txBody>
          <a:bodyPr/>
          <a:lstStyle/>
          <a:p>
            <a:pPr eaLnBrk="1">
              <a:spcAft>
                <a:spcPts val="0"/>
              </a:spcAft>
            </a:pPr>
            <a:r>
              <a:rPr lang="en-US" sz="2400" b="1" dirty="0" smtClean="0"/>
              <a:t>Partition implementation</a:t>
            </a:r>
          </a:p>
          <a:p>
            <a:pPr eaLnBrk="1">
              <a:spcBef>
                <a:spcPts val="0"/>
              </a:spcBef>
            </a:pPr>
            <a:r>
              <a:rPr lang="en-US" sz="1800" dirty="0" err="1" smtClean="0"/>
              <a:t>int</a:t>
            </a:r>
            <a:r>
              <a:rPr lang="en-US" sz="1800" dirty="0" smtClean="0"/>
              <a:t> </a:t>
            </a:r>
            <a:r>
              <a:rPr lang="en-US" sz="1800" dirty="0" smtClean="0"/>
              <a:t>partition(</a:t>
            </a:r>
            <a:r>
              <a:rPr lang="en-US" sz="1800" dirty="0" err="1" smtClean="0"/>
              <a:t>int</a:t>
            </a:r>
            <a:r>
              <a:rPr lang="en-US" sz="1800" dirty="0" smtClean="0"/>
              <a:t>[] a, </a:t>
            </a:r>
            <a:r>
              <a:rPr lang="en-US" sz="1800" dirty="0" err="1" smtClean="0"/>
              <a:t>int</a:t>
            </a:r>
            <a:r>
              <a:rPr lang="en-US" sz="1800" dirty="0" smtClean="0"/>
              <a:t> low, </a:t>
            </a:r>
            <a:r>
              <a:rPr lang="en-US" sz="1800" dirty="0" err="1" smtClean="0"/>
              <a:t>int</a:t>
            </a:r>
            <a:r>
              <a:rPr lang="en-US" sz="1800" dirty="0" smtClean="0"/>
              <a:t> high)</a:t>
            </a:r>
          </a:p>
          <a:p>
            <a:pPr eaLnBrk="1">
              <a:spcBef>
                <a:spcPts val="0"/>
              </a:spcBef>
            </a:pPr>
            <a:r>
              <a:rPr lang="en-US" sz="1800" dirty="0" smtClean="0"/>
              <a:t>{ 	</a:t>
            </a:r>
            <a:r>
              <a:rPr lang="en-US" sz="1800" dirty="0" err="1" smtClean="0"/>
              <a:t>int</a:t>
            </a:r>
            <a:r>
              <a:rPr lang="en-US" sz="1800" dirty="0" smtClean="0"/>
              <a:t> pivot </a:t>
            </a:r>
            <a:r>
              <a:rPr lang="en-US" sz="1800" dirty="0" smtClean="0">
                <a:sym typeface="Wingdings" pitchFamily="2" charset="2"/>
              </a:rPr>
              <a:t> = a[high]; </a:t>
            </a:r>
            <a:r>
              <a:rPr lang="en-US" sz="1800" dirty="0" err="1" smtClean="0">
                <a:sym typeface="Wingdings" pitchFamily="2" charset="2"/>
              </a:rPr>
              <a:t>int</a:t>
            </a:r>
            <a:r>
              <a:rPr lang="en-US" sz="1800" dirty="0" smtClean="0">
                <a:sym typeface="Wingdings" pitchFamily="2" charset="2"/>
              </a:rPr>
              <a:t> temp;</a:t>
            </a:r>
          </a:p>
          <a:p>
            <a:pPr eaLnBrk="1">
              <a:spcBef>
                <a:spcPts val="0"/>
              </a:spcBef>
            </a:pPr>
            <a:r>
              <a:rPr lang="en-US" sz="1800" dirty="0" smtClean="0"/>
              <a:t>   </a:t>
            </a:r>
            <a:r>
              <a:rPr lang="en-US" sz="1800" dirty="0" err="1" smtClean="0"/>
              <a:t>int</a:t>
            </a:r>
            <a:r>
              <a:rPr lang="en-US" sz="1800" dirty="0" smtClean="0"/>
              <a:t> </a:t>
            </a:r>
            <a:r>
              <a:rPr lang="en-US" sz="1800" dirty="0" smtClean="0"/>
              <a:t>left = </a:t>
            </a:r>
            <a:r>
              <a:rPr lang="en-US" sz="1800" dirty="0" smtClean="0">
                <a:sym typeface="Wingdings" pitchFamily="2" charset="2"/>
              </a:rPr>
              <a:t>low;						// left pointer starting form low</a:t>
            </a:r>
          </a:p>
          <a:p>
            <a:pPr eaLnBrk="1">
              <a:spcBef>
                <a:spcPts val="0"/>
              </a:spcBef>
            </a:pPr>
            <a:r>
              <a:rPr lang="en-US" sz="1800" dirty="0" smtClean="0">
                <a:sym typeface="Wingdings" pitchFamily="2" charset="2"/>
              </a:rPr>
              <a:t>	</a:t>
            </a:r>
            <a:r>
              <a:rPr lang="en-US" sz="1800" dirty="0" smtClean="0">
                <a:sym typeface="Wingdings" pitchFamily="2" charset="2"/>
              </a:rPr>
              <a:t>   </a:t>
            </a:r>
            <a:r>
              <a:rPr lang="en-US" sz="1800" dirty="0" err="1" smtClean="0">
                <a:sym typeface="Wingdings" pitchFamily="2" charset="2"/>
              </a:rPr>
              <a:t>int</a:t>
            </a:r>
            <a:r>
              <a:rPr lang="en-US" sz="1800" dirty="0" smtClean="0">
                <a:sym typeface="Wingdings" pitchFamily="2" charset="2"/>
              </a:rPr>
              <a:t> </a:t>
            </a:r>
            <a:r>
              <a:rPr lang="en-US" sz="1800" dirty="0" smtClean="0">
                <a:sym typeface="Wingdings" pitchFamily="2" charset="2"/>
              </a:rPr>
              <a:t>right = high;						// right pointer starting from high</a:t>
            </a:r>
          </a:p>
          <a:p>
            <a:pPr eaLnBrk="1">
              <a:spcBef>
                <a:spcPts val="0"/>
              </a:spcBef>
            </a:pPr>
            <a:r>
              <a:rPr lang="en-US" sz="1800" dirty="0" smtClean="0">
                <a:sym typeface="Wingdings" pitchFamily="2" charset="2"/>
              </a:rPr>
              <a:t>	</a:t>
            </a:r>
            <a:r>
              <a:rPr lang="en-US" sz="1800" dirty="0" smtClean="0">
                <a:sym typeface="Wingdings" pitchFamily="2" charset="2"/>
              </a:rPr>
              <a:t>   </a:t>
            </a:r>
            <a:r>
              <a:rPr lang="en-US" sz="1800" dirty="0" err="1" smtClean="0">
                <a:sym typeface="Wingdings" pitchFamily="2" charset="2"/>
              </a:rPr>
              <a:t>int</a:t>
            </a:r>
            <a:r>
              <a:rPr lang="en-US" sz="1800" dirty="0" smtClean="0">
                <a:sym typeface="Wingdings" pitchFamily="2" charset="2"/>
              </a:rPr>
              <a:t> </a:t>
            </a:r>
            <a:r>
              <a:rPr lang="en-US" sz="1800" dirty="0" smtClean="0">
                <a:sym typeface="Wingdings" pitchFamily="2" charset="2"/>
              </a:rPr>
              <a:t>mid = right;							// pivot position mid is at right pointer</a:t>
            </a:r>
          </a:p>
          <a:p>
            <a:pPr eaLnBrk="1">
              <a:spcBef>
                <a:spcPts val="0"/>
              </a:spcBef>
            </a:pPr>
            <a:r>
              <a:rPr lang="en-US" sz="1800" dirty="0" smtClean="0">
                <a:sym typeface="Wingdings" pitchFamily="2" charset="2"/>
              </a:rPr>
              <a:t>	</a:t>
            </a:r>
            <a:r>
              <a:rPr lang="en-US" sz="1800" dirty="0" smtClean="0">
                <a:sym typeface="Wingdings" pitchFamily="2" charset="2"/>
              </a:rPr>
              <a:t>   while </a:t>
            </a:r>
            <a:r>
              <a:rPr lang="en-US" sz="1800" dirty="0" smtClean="0">
                <a:sym typeface="Wingdings" pitchFamily="2" charset="2"/>
              </a:rPr>
              <a:t>(left &lt; right)						// when index range has more items</a:t>
            </a:r>
          </a:p>
          <a:p>
            <a:pPr eaLnBrk="1">
              <a:spcBef>
                <a:spcPts val="0"/>
              </a:spcBef>
            </a:pPr>
            <a:r>
              <a:rPr lang="en-US" sz="1800" dirty="0" smtClean="0">
                <a:sym typeface="Wingdings" pitchFamily="2" charset="2"/>
              </a:rPr>
              <a:t>	</a:t>
            </a:r>
            <a:r>
              <a:rPr lang="en-US" sz="1800" dirty="0" smtClean="0">
                <a:sym typeface="Wingdings" pitchFamily="2" charset="2"/>
              </a:rPr>
              <a:t>   {</a:t>
            </a:r>
            <a:r>
              <a:rPr lang="en-US" sz="1800" dirty="0" smtClean="0">
                <a:sym typeface="Wingdings" pitchFamily="2" charset="2"/>
              </a:rPr>
              <a:t>	  if (mid == right)						// if pivot is at right pointer</a:t>
            </a:r>
          </a:p>
          <a:p>
            <a:pPr eaLnBrk="1">
              <a:spcBef>
                <a:spcPts val="0"/>
              </a:spcBef>
            </a:pPr>
            <a:r>
              <a:rPr lang="en-US" sz="1800" dirty="0" smtClean="0">
                <a:sym typeface="Wingdings" pitchFamily="2" charset="2"/>
              </a:rPr>
              <a:t>			{	if (a[left] &lt; pivot) 	left++;		// compare with left,  if left less, skip</a:t>
            </a:r>
          </a:p>
          <a:p>
            <a:pPr eaLnBrk="1">
              <a:spcBef>
                <a:spcPts val="0"/>
              </a:spcBef>
            </a:pPr>
            <a:r>
              <a:rPr lang="en-US" sz="1800" dirty="0" smtClean="0">
                <a:sym typeface="Wingdings" pitchFamily="2" charset="2"/>
              </a:rPr>
              <a:t>				else 						// if left greater  then swap</a:t>
            </a:r>
          </a:p>
          <a:p>
            <a:pPr eaLnBrk="1">
              <a:spcBef>
                <a:spcPts val="0"/>
              </a:spcBef>
            </a:pPr>
            <a:r>
              <a:rPr lang="en-US" sz="1800" dirty="0" smtClean="0">
                <a:sym typeface="Wingdings" pitchFamily="2" charset="2"/>
              </a:rPr>
              <a:t>					{ temp = a[left]; a[left] = a[mid]; a[mid] = temp; </a:t>
            </a:r>
          </a:p>
          <a:p>
            <a:pPr eaLnBrk="1">
              <a:spcBef>
                <a:spcPts val="0"/>
              </a:spcBef>
            </a:pPr>
            <a:r>
              <a:rPr lang="en-US" sz="1800" dirty="0" smtClean="0">
                <a:sym typeface="Wingdings" pitchFamily="2" charset="2"/>
              </a:rPr>
              <a:t>					  mid = left; right </a:t>
            </a:r>
            <a:r>
              <a:rPr lang="en-US" sz="1800" dirty="0" smtClean="0">
                <a:sym typeface="Wingdings" pitchFamily="2" charset="2"/>
              </a:rPr>
              <a:t>--}// </a:t>
            </a:r>
            <a:r>
              <a:rPr lang="en-US" sz="1800" dirty="0" smtClean="0">
                <a:sym typeface="Wingdings" pitchFamily="2" charset="2"/>
              </a:rPr>
              <a:t>move pivot pointer to left, move right pointer</a:t>
            </a:r>
          </a:p>
          <a:p>
            <a:pPr eaLnBrk="1">
              <a:spcBef>
                <a:spcPts val="0"/>
              </a:spcBef>
            </a:pPr>
            <a:r>
              <a:rPr lang="en-US" sz="1800" dirty="0" smtClean="0">
                <a:sym typeface="Wingdings" pitchFamily="2" charset="2"/>
              </a:rPr>
              <a:t>			} else {							// if pivot is at left pointer</a:t>
            </a:r>
          </a:p>
          <a:p>
            <a:pPr eaLnBrk="1">
              <a:spcBef>
                <a:spcPts val="0"/>
              </a:spcBef>
            </a:pPr>
            <a:r>
              <a:rPr lang="en-US" sz="1800" dirty="0" smtClean="0">
                <a:sym typeface="Wingdings" pitchFamily="2" charset="2"/>
              </a:rPr>
              <a:t>				if (a[right] &gt; pivot) 	right --; 	// compare with right, if right greater skip</a:t>
            </a:r>
          </a:p>
          <a:p>
            <a:pPr eaLnBrk="1">
              <a:spcBef>
                <a:spcPts val="0"/>
              </a:spcBef>
            </a:pPr>
            <a:r>
              <a:rPr lang="en-US" sz="1800" dirty="0" smtClean="0">
                <a:sym typeface="Wingdings" pitchFamily="2" charset="2"/>
              </a:rPr>
              <a:t>				else 					 	// else swap pivot with right</a:t>
            </a:r>
          </a:p>
          <a:p>
            <a:pPr eaLnBrk="1">
              <a:spcBef>
                <a:spcPts val="0"/>
              </a:spcBef>
            </a:pPr>
            <a:r>
              <a:rPr lang="en-US" sz="1800" dirty="0" smtClean="0">
                <a:sym typeface="Wingdings" pitchFamily="2" charset="2"/>
              </a:rPr>
              <a:t>					{ temp = a[right]; a[right] = a[mid]; a[mid] = temp;</a:t>
            </a:r>
          </a:p>
          <a:p>
            <a:pPr eaLnBrk="1">
              <a:spcBef>
                <a:spcPts val="0"/>
              </a:spcBef>
            </a:pPr>
            <a:r>
              <a:rPr lang="en-US" sz="1800" dirty="0" smtClean="0">
                <a:sym typeface="Wingdings" pitchFamily="2" charset="2"/>
              </a:rPr>
              <a:t> 					  mid  right; left++}		// move pivot to right, skip left</a:t>
            </a:r>
          </a:p>
          <a:p>
            <a:pPr eaLnBrk="1">
              <a:spcBef>
                <a:spcPts val="0"/>
              </a:spcBef>
            </a:pPr>
            <a:r>
              <a:rPr lang="en-US" sz="1800" dirty="0" smtClean="0">
                <a:sym typeface="Wingdings" pitchFamily="2" charset="2"/>
              </a:rPr>
              <a:t>			}</a:t>
            </a:r>
          </a:p>
          <a:p>
            <a:pPr eaLnBrk="1">
              <a:spcBef>
                <a:spcPts val="0"/>
              </a:spcBef>
            </a:pPr>
            <a:r>
              <a:rPr lang="en-US" sz="1800" dirty="0" smtClean="0">
                <a:sym typeface="Wingdings" pitchFamily="2" charset="2"/>
              </a:rPr>
              <a:t>	</a:t>
            </a:r>
            <a:r>
              <a:rPr lang="en-US" sz="1800" dirty="0" smtClean="0">
                <a:sym typeface="Wingdings" pitchFamily="2" charset="2"/>
              </a:rPr>
              <a:t>   }</a:t>
            </a:r>
            <a:endParaRPr lang="en-US" sz="1800" dirty="0" smtClean="0">
              <a:sym typeface="Wingdings" pitchFamily="2" charset="2"/>
            </a:endParaRPr>
          </a:p>
          <a:p>
            <a:pPr eaLnBrk="1">
              <a:spcBef>
                <a:spcPts val="0"/>
              </a:spcBef>
            </a:pPr>
            <a:r>
              <a:rPr lang="en-US" sz="1800" dirty="0" smtClean="0">
                <a:sym typeface="Wingdings" pitchFamily="2" charset="2"/>
              </a:rPr>
              <a:t>	</a:t>
            </a:r>
            <a:r>
              <a:rPr lang="en-US" sz="1800" dirty="0" smtClean="0">
                <a:sym typeface="Wingdings" pitchFamily="2" charset="2"/>
              </a:rPr>
              <a:t>   return </a:t>
            </a:r>
            <a:r>
              <a:rPr lang="en-US" sz="1800" dirty="0" smtClean="0">
                <a:sym typeface="Wingdings" pitchFamily="2" charset="2"/>
              </a:rPr>
              <a:t>mid;</a:t>
            </a:r>
          </a:p>
          <a:p>
            <a:pPr eaLnBrk="1">
              <a:spcBef>
                <a:spcPts val="0"/>
              </a:spcBef>
            </a:pPr>
            <a:r>
              <a:rPr lang="en-US" sz="1800" dirty="0" smtClean="0">
                <a:sym typeface="Wingdings" pitchFamily="2" charset="2"/>
              </a:rPr>
              <a:t>}	</a:t>
            </a:r>
            <a:endParaRPr lang="en-US" sz="1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a:t>
            </a:r>
            <a:r>
              <a:rPr lang="en-US" i="1" dirty="0" smtClean="0"/>
              <a:t>do-while</a:t>
            </a:r>
            <a:r>
              <a:rPr lang="en-US" dirty="0" smtClean="0"/>
              <a:t> Loop</a:t>
            </a:r>
          </a:p>
        </p:txBody>
      </p:sp>
      <p:sp>
        <p:nvSpPr>
          <p:cNvPr id="3" name="Content Placeholder 2"/>
          <p:cNvSpPr>
            <a:spLocks noGrp="1"/>
          </p:cNvSpPr>
          <p:nvPr>
            <p:ph idx="1"/>
          </p:nvPr>
        </p:nvSpPr>
        <p:spPr>
          <a:xfrm>
            <a:off x="741364" y="1951037"/>
            <a:ext cx="8870948" cy="5181600"/>
          </a:xfrm>
        </p:spPr>
        <p:txBody>
          <a:bodyPr/>
          <a:lstStyle/>
          <a:p>
            <a:pPr lvl="0"/>
            <a:r>
              <a:rPr lang="en-US" sz="2400" dirty="0" smtClean="0"/>
              <a:t>The while statement has the following syntax:</a:t>
            </a:r>
          </a:p>
          <a:p>
            <a:pPr lvl="1">
              <a:buNone/>
            </a:pPr>
            <a:r>
              <a:rPr lang="en-US" sz="2400" i="1" dirty="0" smtClean="0"/>
              <a:t>do</a:t>
            </a:r>
            <a:endParaRPr lang="en-US" sz="2400" dirty="0" smtClean="0"/>
          </a:p>
          <a:p>
            <a:pPr lvl="1">
              <a:buNone/>
            </a:pPr>
            <a:r>
              <a:rPr lang="en-US" sz="2400" i="1" dirty="0" smtClean="0"/>
              <a:t>	loop-body</a:t>
            </a:r>
            <a:endParaRPr lang="en-US" sz="2400" dirty="0" smtClean="0"/>
          </a:p>
          <a:p>
            <a:pPr lvl="1">
              <a:buNone/>
            </a:pPr>
            <a:r>
              <a:rPr lang="en-US" sz="2400" i="1" dirty="0" smtClean="0"/>
              <a:t>while (condition) </a:t>
            </a:r>
            <a:endParaRPr lang="en-US" sz="2400" dirty="0" smtClean="0"/>
          </a:p>
          <a:p>
            <a:pPr lvl="1">
              <a:buNone/>
            </a:pPr>
            <a:r>
              <a:rPr lang="en-US" sz="2400" dirty="0" smtClean="0"/>
              <a:t> </a:t>
            </a:r>
          </a:p>
          <a:p>
            <a:pPr lvl="0">
              <a:spcAft>
                <a:spcPts val="600"/>
              </a:spcAft>
            </a:pPr>
            <a:r>
              <a:rPr lang="en-US" sz="2400" dirty="0" smtClean="0"/>
              <a:t>The condition and the loop-body are the same as in the while statement</a:t>
            </a:r>
          </a:p>
          <a:p>
            <a:pPr lvl="0">
              <a:spcAft>
                <a:spcPts val="600"/>
              </a:spcAft>
            </a:pPr>
            <a:r>
              <a:rPr lang="en-US" sz="2400" dirty="0" smtClean="0"/>
              <a:t>The difference between while statement and do-while statement is that the former tests the condition first and then executes the loop-body if the condition is met; while the do-while loop executes the loop-body first and then tests the condition. Therefore the while statement may not execute the loop-body at all if the fist testing of the condition is false; however, the do-while will execute the loop-body at least once no matter whether the condition is met or not. </a:t>
            </a:r>
          </a:p>
          <a:p>
            <a:pPr>
              <a:spcAft>
                <a:spcPts val="600"/>
              </a:spcAft>
            </a:pPr>
            <a:endParaRPr lang="en-US" sz="2400" dirty="0" smtClean="0"/>
          </a:p>
          <a:p>
            <a:pPr marL="107950" indent="0" eaLnBrk="1">
              <a:spcAft>
                <a:spcPts val="1200"/>
              </a:spcAft>
              <a:buFont typeface="Wingdings" charset="0"/>
              <a:buNone/>
              <a:defRPr/>
            </a:pPr>
            <a:endParaRPr lang="en-US" sz="24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a:t>
            </a:r>
            <a:r>
              <a:rPr lang="en-US" i="1" dirty="0" smtClean="0"/>
              <a:t>do-while</a:t>
            </a:r>
            <a:r>
              <a:rPr lang="en-US" dirty="0" smtClean="0"/>
              <a:t> Loop</a:t>
            </a:r>
          </a:p>
        </p:txBody>
      </p:sp>
      <p:sp>
        <p:nvSpPr>
          <p:cNvPr id="3" name="Content Placeholder 2"/>
          <p:cNvSpPr>
            <a:spLocks noGrp="1"/>
          </p:cNvSpPr>
          <p:nvPr>
            <p:ph idx="1"/>
          </p:nvPr>
        </p:nvSpPr>
        <p:spPr>
          <a:xfrm>
            <a:off x="741364" y="1951037"/>
            <a:ext cx="8607425" cy="4911727"/>
          </a:xfrm>
        </p:spPr>
        <p:txBody>
          <a:bodyPr/>
          <a:lstStyle/>
          <a:p>
            <a:pPr lvl="0"/>
            <a:r>
              <a:rPr lang="en-US" sz="2400" dirty="0" smtClean="0"/>
              <a:t>The </a:t>
            </a:r>
            <a:r>
              <a:rPr lang="en-US" sz="2400" i="1" dirty="0" smtClean="0"/>
              <a:t>do-while</a:t>
            </a:r>
            <a:r>
              <a:rPr lang="en-US" sz="2400" dirty="0" smtClean="0"/>
              <a:t> loop statement executes as follows:</a:t>
            </a:r>
          </a:p>
          <a:p>
            <a:pPr marL="1033462" lvl="1" indent="-457200">
              <a:buFont typeface="+mj-lt"/>
              <a:buAutoNum type="arabicPeriod"/>
            </a:pPr>
            <a:r>
              <a:rPr lang="en-US" sz="2400" dirty="0" smtClean="0"/>
              <a:t>The loop-body executes.</a:t>
            </a:r>
          </a:p>
          <a:p>
            <a:pPr marL="1033462" lvl="1" indent="-457200">
              <a:buFont typeface="+mj-lt"/>
              <a:buAutoNum type="arabicPeriod"/>
            </a:pPr>
            <a:r>
              <a:rPr lang="en-US" sz="2400" dirty="0" smtClean="0"/>
              <a:t>The condition is evaluated.</a:t>
            </a:r>
          </a:p>
          <a:p>
            <a:pPr marL="1033462" lvl="1" indent="-457200">
              <a:buFont typeface="+mj-lt"/>
              <a:buAutoNum type="arabicPeriod"/>
            </a:pPr>
            <a:r>
              <a:rPr lang="en-US" sz="2400" dirty="0" smtClean="0"/>
              <a:t>If the condition evaluates to true,</a:t>
            </a:r>
          </a:p>
          <a:p>
            <a:pPr marL="1720850" lvl="1" indent="-457200">
              <a:buNone/>
            </a:pPr>
            <a:r>
              <a:rPr lang="en-US" sz="2400" dirty="0" smtClean="0"/>
              <a:t>Program control goes to step 1, and repeat the process</a:t>
            </a:r>
          </a:p>
          <a:p>
            <a:pPr marL="1033462" lvl="1" indent="-457200">
              <a:buFont typeface="+mj-lt"/>
              <a:buAutoNum type="arabicPeriod" startAt="4"/>
            </a:pPr>
            <a:r>
              <a:rPr lang="en-US" sz="2400" dirty="0" smtClean="0"/>
              <a:t>If the condition evaluates to false</a:t>
            </a:r>
          </a:p>
          <a:p>
            <a:pPr marL="1720850" lvl="1" indent="-457200">
              <a:buNone/>
            </a:pPr>
            <a:r>
              <a:rPr lang="en-US" sz="2400" dirty="0" smtClean="0"/>
              <a:t>Program control passes to the first statement after the loop.</a:t>
            </a:r>
          </a:p>
          <a:p>
            <a:pPr lvl="0"/>
            <a:r>
              <a:rPr lang="en-US" sz="2400" dirty="0" smtClean="0"/>
              <a:t>Repetition of the loop-body in a do-while statement continues until the condition evaluates to false, so you must be certain that the condition of every loop eventually evaluates to false. That means the loop-body should update the loop condition.  </a:t>
            </a:r>
          </a:p>
          <a:p>
            <a:pPr>
              <a:spcAft>
                <a:spcPts val="600"/>
              </a:spcAft>
            </a:pPr>
            <a:endParaRPr lang="en-US" sz="2400" dirty="0" smtClean="0"/>
          </a:p>
          <a:p>
            <a:pPr marL="107950" indent="0" eaLnBrk="1">
              <a:spcAft>
                <a:spcPts val="1200"/>
              </a:spcAft>
              <a:buFont typeface="Wingdings" charset="0"/>
              <a:buNone/>
              <a:defRPr/>
            </a:pPr>
            <a:endParaRPr 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a:t>
            </a:r>
            <a:r>
              <a:rPr lang="en-US" i="1" dirty="0" smtClean="0"/>
              <a:t>for</a:t>
            </a:r>
            <a:r>
              <a:rPr lang="en-US" dirty="0" smtClean="0"/>
              <a:t> Loop</a:t>
            </a:r>
          </a:p>
        </p:txBody>
      </p:sp>
      <p:sp>
        <p:nvSpPr>
          <p:cNvPr id="3" name="Content Placeholder 2"/>
          <p:cNvSpPr>
            <a:spLocks noGrp="1"/>
          </p:cNvSpPr>
          <p:nvPr>
            <p:ph idx="1"/>
          </p:nvPr>
        </p:nvSpPr>
        <p:spPr>
          <a:xfrm>
            <a:off x="741364" y="1951037"/>
            <a:ext cx="9175748" cy="4911727"/>
          </a:xfrm>
        </p:spPr>
        <p:txBody>
          <a:bodyPr/>
          <a:lstStyle/>
          <a:p>
            <a:pPr lvl="0"/>
            <a:r>
              <a:rPr lang="en-US" dirty="0" smtClean="0"/>
              <a:t>The for statement</a:t>
            </a:r>
          </a:p>
          <a:p>
            <a:pPr lvl="0"/>
            <a:r>
              <a:rPr lang="en-US" dirty="0" smtClean="0"/>
              <a:t>The for statement has four parts:</a:t>
            </a:r>
          </a:p>
          <a:p>
            <a:pPr lvl="1"/>
            <a:r>
              <a:rPr lang="en-US" dirty="0" smtClean="0"/>
              <a:t>Initialization</a:t>
            </a:r>
          </a:p>
          <a:p>
            <a:pPr lvl="1"/>
            <a:r>
              <a:rPr lang="en-US" dirty="0" smtClean="0"/>
              <a:t>Loop condition</a:t>
            </a:r>
          </a:p>
          <a:p>
            <a:pPr lvl="1"/>
            <a:r>
              <a:rPr lang="en-US" dirty="0" smtClean="0"/>
              <a:t>Update statement(s)</a:t>
            </a:r>
          </a:p>
          <a:p>
            <a:pPr lvl="1"/>
            <a:r>
              <a:rPr lang="en-US" dirty="0" smtClean="0"/>
              <a:t>Loop-body</a:t>
            </a:r>
          </a:p>
          <a:p>
            <a:pPr lvl="0"/>
            <a:r>
              <a:rPr lang="en-US" dirty="0" smtClean="0"/>
              <a:t>The for statement has the following syntax:</a:t>
            </a:r>
          </a:p>
          <a:p>
            <a:pPr>
              <a:buNone/>
            </a:pPr>
            <a:r>
              <a:rPr lang="en-US" dirty="0" smtClean="0"/>
              <a:t>			</a:t>
            </a:r>
            <a:r>
              <a:rPr lang="en-US" sz="2800" i="1" dirty="0" smtClean="0"/>
              <a:t>for (initialization; loop condition; update statements)</a:t>
            </a:r>
            <a:endParaRPr lang="en-US" sz="2800" dirty="0" smtClean="0"/>
          </a:p>
          <a:p>
            <a:pPr>
              <a:buNone/>
            </a:pPr>
            <a:r>
              <a:rPr lang="en-US" sz="2800" i="1" dirty="0" smtClean="0"/>
              <a:t>				loop-body;</a:t>
            </a:r>
            <a:endParaRPr lang="en-US" sz="2800" dirty="0" smtClean="0"/>
          </a:p>
          <a:p>
            <a:pPr>
              <a:spcAft>
                <a:spcPts val="600"/>
              </a:spcAft>
            </a:pPr>
            <a:endParaRPr lang="en-US" sz="2400" dirty="0" smtClean="0"/>
          </a:p>
          <a:p>
            <a:pPr marL="107950" indent="0" eaLnBrk="1">
              <a:spcAft>
                <a:spcPts val="1200"/>
              </a:spcAft>
              <a:buFont typeface="Wingdings" charset="0"/>
              <a:buNone/>
              <a:defRPr/>
            </a:pPr>
            <a:endParaRPr lang="en-US" sz="24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a:t>
            </a:r>
            <a:r>
              <a:rPr lang="en-US" i="1" dirty="0" smtClean="0"/>
              <a:t>for</a:t>
            </a:r>
            <a:r>
              <a:rPr lang="en-US" dirty="0" smtClean="0"/>
              <a:t> Loop</a:t>
            </a:r>
          </a:p>
        </p:txBody>
      </p:sp>
      <p:sp>
        <p:nvSpPr>
          <p:cNvPr id="3" name="Content Placeholder 2"/>
          <p:cNvSpPr>
            <a:spLocks noGrp="1"/>
          </p:cNvSpPr>
          <p:nvPr>
            <p:ph idx="1"/>
          </p:nvPr>
        </p:nvSpPr>
        <p:spPr>
          <a:xfrm>
            <a:off x="741364" y="1951037"/>
            <a:ext cx="9175748" cy="4911727"/>
          </a:xfrm>
        </p:spPr>
        <p:txBody>
          <a:bodyPr/>
          <a:lstStyle/>
          <a:p>
            <a:pPr lvl="0"/>
            <a:r>
              <a:rPr lang="en-US" dirty="0" smtClean="0"/>
              <a:t>The for statement executes as follows:</a:t>
            </a:r>
          </a:p>
          <a:p>
            <a:pPr marL="1090612" lvl="1" indent="-514350">
              <a:buFont typeface="+mj-lt"/>
              <a:buAutoNum type="arabicPeriod"/>
            </a:pPr>
            <a:r>
              <a:rPr lang="en-US" dirty="0" smtClean="0"/>
              <a:t>The initialization statement executes;</a:t>
            </a:r>
          </a:p>
          <a:p>
            <a:pPr marL="1090612" lvl="1" indent="-514350">
              <a:buFont typeface="+mj-lt"/>
              <a:buAutoNum type="arabicPeriod"/>
            </a:pPr>
            <a:r>
              <a:rPr lang="en-US" dirty="0" smtClean="0"/>
              <a:t>The loop condition (a </a:t>
            </a:r>
            <a:r>
              <a:rPr lang="en-US" dirty="0" err="1" smtClean="0"/>
              <a:t>boolean</a:t>
            </a:r>
            <a:r>
              <a:rPr lang="en-US" dirty="0" smtClean="0"/>
              <a:t> expressions) is evaluated;</a:t>
            </a:r>
          </a:p>
          <a:p>
            <a:pPr marL="1090612" lvl="1" indent="-514350">
              <a:buFont typeface="+mj-lt"/>
              <a:buAutoNum type="arabicPeriod"/>
            </a:pPr>
            <a:r>
              <a:rPr lang="en-US" dirty="0" smtClean="0"/>
              <a:t>If the loop condition evaluates to true,</a:t>
            </a:r>
          </a:p>
          <a:p>
            <a:pPr marL="1536700" lvl="2" indent="-457200"/>
            <a:r>
              <a:rPr lang="en-US" dirty="0" smtClean="0"/>
              <a:t>loop-body executes</a:t>
            </a:r>
          </a:p>
          <a:p>
            <a:pPr marL="1536700" lvl="2" indent="-457200"/>
            <a:r>
              <a:rPr lang="en-US" dirty="0" smtClean="0"/>
              <a:t>the update-statements execute</a:t>
            </a:r>
          </a:p>
          <a:p>
            <a:pPr marL="1536700" lvl="2" indent="-457200"/>
            <a:r>
              <a:rPr lang="en-US" dirty="0" err="1" smtClean="0"/>
              <a:t>goto</a:t>
            </a:r>
            <a:r>
              <a:rPr lang="en-US" dirty="0" smtClean="0"/>
              <a:t> step 2</a:t>
            </a:r>
          </a:p>
          <a:p>
            <a:pPr marL="1090612" lvl="1" indent="-514350">
              <a:buFont typeface="+mj-lt"/>
              <a:buAutoNum type="arabicPeriod"/>
            </a:pPr>
            <a:r>
              <a:rPr lang="en-US" dirty="0" smtClean="0"/>
              <a:t>if the loop condition is false, then program control passes to the first statement right after the loop-body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a:buFont typeface="Wingdings" charset="0"/>
              <a:buNone/>
              <a:defRPr/>
            </a:pPr>
            <a:r>
              <a:rPr lang="en-US" dirty="0" smtClean="0"/>
              <a:t>The </a:t>
            </a:r>
            <a:r>
              <a:rPr lang="en-US" i="1" dirty="0" smtClean="0"/>
              <a:t>for</a:t>
            </a:r>
            <a:r>
              <a:rPr lang="en-US" dirty="0" smtClean="0"/>
              <a:t> Loop</a:t>
            </a:r>
          </a:p>
        </p:txBody>
      </p:sp>
      <p:sp>
        <p:nvSpPr>
          <p:cNvPr id="3" name="Content Placeholder 2"/>
          <p:cNvSpPr>
            <a:spLocks noGrp="1"/>
          </p:cNvSpPr>
          <p:nvPr>
            <p:ph idx="1"/>
          </p:nvPr>
        </p:nvSpPr>
        <p:spPr>
          <a:xfrm>
            <a:off x="741364" y="1951037"/>
            <a:ext cx="9175748" cy="4911727"/>
          </a:xfrm>
        </p:spPr>
        <p:txBody>
          <a:bodyPr/>
          <a:lstStyle/>
          <a:p>
            <a:pPr lvl="0"/>
            <a:r>
              <a:rPr lang="en-US" dirty="0" smtClean="0"/>
              <a:t>Notes:</a:t>
            </a:r>
          </a:p>
          <a:p>
            <a:pPr lvl="1"/>
            <a:r>
              <a:rPr lang="en-US" dirty="0" smtClean="0"/>
              <a:t>The initialization is performed exactly once.</a:t>
            </a:r>
          </a:p>
          <a:p>
            <a:pPr lvl="1"/>
            <a:r>
              <a:rPr lang="en-US" dirty="0" smtClean="0"/>
              <a:t>The loop condition is always tested before the statement block executes.</a:t>
            </a:r>
          </a:p>
          <a:p>
            <a:pPr lvl="1"/>
            <a:r>
              <a:rPr lang="en-US" dirty="0" smtClean="0"/>
              <a:t>The update statement always executes after the loop-body.</a:t>
            </a:r>
          </a:p>
          <a:p>
            <a:pPr>
              <a:spcAft>
                <a:spcPts val="600"/>
              </a:spcAft>
            </a:pPr>
            <a:endParaRPr lang="en-US" sz="2400" dirty="0" smtClean="0"/>
          </a:p>
          <a:p>
            <a:pPr marL="107950" indent="0" eaLnBrk="1">
              <a:spcAft>
                <a:spcPts val="1200"/>
              </a:spcAft>
              <a:buFont typeface="Wingdings" charset="0"/>
              <a:buNone/>
              <a:defRPr/>
            </a:pPr>
            <a:endParaRPr lang="en-US" sz="2400" b="1"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6.0&quot;&gt;&lt;object type=&quot;1&quot; unique_id=&quot;10001&quot;&gt;&lt;object type=&quot;8&quot; unique_id=&quot;10355&quot;&gt;&lt;/object&gt;&lt;object type=&quot;2&quot; unique_id=&quot;10356&quot;&gt;&lt;object type=&quot;3&quot; unique_id=&quot;10357&quot;&gt;&lt;property id=&quot;20148&quot; value=&quot;5&quot;/&gt;&lt;property id=&quot;20300&quot; value=&quot;Slide 1 - &amp;quot;Java Programming:&amp;#x0D;&amp;#x0A;From the Ground Up&amp;quot;&quot;/&gt;&lt;property id=&quot;20307&quot; value=&quot;256&quot;/&gt;&lt;/object&gt;&lt;object type=&quot;3&quot; unique_id=&quot;10358&quot;&gt;&lt;property id=&quot;20148&quot; value=&quot;5&quot;/&gt;&lt;property id=&quot;20300&quot; value=&quot;Slide 2 - &amp;quot;What is a Computer?&amp;quot;&quot;/&gt;&lt;property id=&quot;20307&quot; value=&quot;257&quot;/&gt;&lt;/object&gt;&lt;object type=&quot;3&quot; unique_id=&quot;10359&quot;&gt;&lt;property id=&quot;20148&quot; value=&quot;5&quot;/&gt;&lt;property id=&quot;20300&quot; value=&quot;Slide 3 - &amp;quot;The Hardware&amp;quot;&quot;/&gt;&lt;property id=&quot;20307&quot; value=&quot;258&quot;/&gt;&lt;/object&gt;&lt;object type=&quot;3&quot; unique_id=&quot;10360&quot;&gt;&lt;property id=&quot;20148&quot; value=&quot;5&quot;/&gt;&lt;property id=&quot;20300&quot; value=&quot;Slide 4 - &amp;quot;The Central Processing Unit&amp;quot;&quot;/&gt;&lt;property id=&quot;20307&quot; value=&quot;259&quot;/&gt;&lt;/object&gt;&lt;object type=&quot;3&quot; unique_id=&quot;10361&quot;&gt;&lt;property id=&quot;20148&quot; value=&quot;5&quot;/&gt;&lt;property id=&quot;20300&quot; value=&quot;Slide 5 - &amp;quot;The Central Processing Unit&amp;quot;&quot;/&gt;&lt;property id=&quot;20307&quot; value=&quot;260&quot;/&gt;&lt;/object&gt;&lt;object type=&quot;3&quot; unique_id=&quot;10362&quot;&gt;&lt;property id=&quot;20148&quot; value=&quot;5&quot;/&gt;&lt;property id=&quot;20300&quot; value=&quot;Slide 6 - &amp;quot;Primary or Random Access Memory&amp;quot;&quot;/&gt;&lt;property id=&quot;20307&quot; value=&quot;261&quot;/&gt;&lt;/object&gt;&lt;object type=&quot;3&quot; unique_id=&quot;10363&quot;&gt;&lt;property id=&quot;20148&quot; value=&quot;5&quot;/&gt;&lt;property id=&quot;20300&quot; value=&quot;Slide 7 - &amp;quot;Where Data is Stored &amp;quot;&quot;/&gt;&lt;property id=&quot;20307&quot; value=&quot;262&quot;/&gt;&lt;/object&gt;&lt;object type=&quot;3&quot; unique_id=&quot;10364&quot;&gt;&lt;property id=&quot;20148&quot; value=&quot;5&quot;/&gt;&lt;property id=&quot;20300&quot; value=&quot;Slide 8 - &amp;quot;Where Data Is Stored&amp;quot;&quot;/&gt;&lt;property id=&quot;20307&quot; value=&quot;263&quot;/&gt;&lt;/object&gt;&lt;object type=&quot;3&quot; unique_id=&quot;10365&quot;&gt;&lt;property id=&quot;20148&quot; value=&quot;5&quot;/&gt;&lt;property id=&quot;20300&quot; value=&quot;Slide 9 - &amp;quot;Secondary Memory &amp;quot;&quot;/&gt;&lt;property id=&quot;20307&quot; value=&quot;264&quot;/&gt;&lt;/object&gt;&lt;object type=&quot;3&quot; unique_id=&quot;10366&quot;&gt;&lt;property id=&quot;20148&quot; value=&quot;5&quot;/&gt;&lt;property id=&quot;20300&quot; value=&quot;Slide 10 - &amp;quot;Secondary Memory &amp;quot;&quot;/&gt;&lt;property id=&quot;20307&quot; value=&quot;265&quot;/&gt;&lt;/object&gt;&lt;object type=&quot;3&quot; unique_id=&quot;10367&quot;&gt;&lt;property id=&quot;20148&quot; value=&quot;5&quot;/&gt;&lt;property id=&quot;20300&quot; value=&quot;Slide 11 - &amp;quot;Input/Output Devices &amp;quot;&quot;/&gt;&lt;property id=&quot;20307&quot; value=&quot;266&quot;/&gt;&lt;/object&gt;&lt;object type=&quot;3&quot; unique_id=&quot;10368&quot;&gt;&lt;property id=&quot;20148&quot; value=&quot;5&quot;/&gt;&lt;property id=&quot;20300&quot; value=&quot;Slide 12 - &amp;quot;The Software &amp;quot;&quot;/&gt;&lt;property id=&quot;20307&quot; value=&quot;267&quot;/&gt;&lt;/object&gt;&lt;object type=&quot;3&quot; unique_id=&quot;10369&quot;&gt;&lt;property id=&quot;20148&quot; value=&quot;5&quot;/&gt;&lt;property id=&quot;20300&quot; value=&quot;Slide 13 - &amp;quot;Machine Language  &amp;quot;&quot;/&gt;&lt;property id=&quot;20307&quot; value=&quot;268&quot;/&gt;&lt;/object&gt;&lt;object type=&quot;3&quot; unique_id=&quot;10370&quot;&gt;&lt;property id=&quot;20148&quot; value=&quot;5&quot;/&gt;&lt;property id=&quot;20300&quot; value=&quot;Slide 14 - &amp;quot;Machine Language  &amp;quot;&quot;/&gt;&lt;property id=&quot;20307&quot; value=&quot;269&quot;/&gt;&lt;/object&gt;&lt;object type=&quot;3&quot; unique_id=&quot;10371&quot;&gt;&lt;property id=&quot;20148&quot; value=&quot;5&quot;/&gt;&lt;property id=&quot;20300&quot; value=&quot;Slide 15 - &amp;quot;Machine Language  &amp;quot;&quot;/&gt;&lt;property id=&quot;20307&quot; value=&quot;270&quot;/&gt;&lt;/object&gt;&lt;object type=&quot;3&quot; unique_id=&quot;10372&quot;&gt;&lt;property id=&quot;20148&quot; value=&quot;5&quot;/&gt;&lt;property id=&quot;20300&quot; value=&quot;Slide 16 - &amp;quot;The Compiler&amp;quot;&quot;/&gt;&lt;property id=&quot;20307&quot; value=&quot;271&quot;/&gt;&lt;/object&gt;&lt;object type=&quot;3&quot; unique_id=&quot;10373&quot;&gt;&lt;property id=&quot;20148&quot; value=&quot;5&quot;/&gt;&lt;property id=&quot;20300&quot; value=&quot;Slide 17 - &amp;quot;Java&amp;quot;&quot;/&gt;&lt;property id=&quot;20307&quot; value=&quot;272&quot;/&gt;&lt;/object&gt;&lt;object type=&quot;3&quot; unique_id=&quot;10374&quot;&gt;&lt;property id=&quot;20148&quot; value=&quot;5&quot;/&gt;&lt;property id=&quot;20300&quot; value=&quot;Slide 18 - &amp;quot;The Java Virtual Machine&amp;quot;&quot;/&gt;&lt;property id=&quot;20307&quot; value=&quot;273&quot;/&gt;&lt;/object&gt;&lt;object type=&quot;3&quot; unique_id=&quot;10375&quot;&gt;&lt;property id=&quot;20148&quot; value=&quot;5&quot;/&gt;&lt;property id=&quot;20300&quot; value=&quot;Slide 19 - &amp;quot;The Java Virtual Machine&amp;quot;&quot;/&gt;&lt;property id=&quot;20307&quot; value=&quot;274&quot;/&gt;&lt;/object&gt;&lt;object type=&quot;3&quot; unique_id=&quot;10376&quot;&gt;&lt;property id=&quot;20148&quot; value=&quot;5&quot;/&gt;&lt;property id=&quot;20300&quot; value=&quot;Slide 20 - &amp;quot;Programming and Algorithms&amp;quot;&quot;/&gt;&lt;property id=&quot;20307&quot; value=&quot;275&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charset="0"/>
          <a:buNone/>
          <a:tabLst/>
          <a:defRPr kumimoji="0" lang="en-GB" sz="2400" b="0" i="0" u="none" strike="noStrike" cap="none" normalizeH="0" baseline="0">
            <a:ln>
              <a:noFill/>
            </a:ln>
            <a:solidFill>
              <a:schemeClr val="bg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charset="0"/>
          <a:buNone/>
          <a:tabLst/>
          <a:defRPr kumimoji="0" lang="en-GB" sz="2400" b="0" i="0" u="none" strike="noStrike" cap="none" normalizeH="0" baseline="0">
            <a:ln>
              <a:noFill/>
            </a:ln>
            <a:solidFill>
              <a:schemeClr val="bg1"/>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744</TotalTime>
  <Words>1971</Words>
  <Application>Microsoft Macintosh PowerPoint</Application>
  <PresentationFormat>Custom</PresentationFormat>
  <Paragraphs>534</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Java Programming: From the Ground Up</vt:lpstr>
      <vt:lpstr>Lecture Notes 02</vt:lpstr>
      <vt:lpstr>Iterative Statements</vt:lpstr>
      <vt:lpstr>The while Loop</vt:lpstr>
      <vt:lpstr>The do-while Loop</vt:lpstr>
      <vt:lpstr>The do-while Loop</vt:lpstr>
      <vt:lpstr>The for Loop</vt:lpstr>
      <vt:lpstr>The for Loop</vt:lpstr>
      <vt:lpstr>The for Loop</vt:lpstr>
      <vt:lpstr>Loop Structures</vt:lpstr>
      <vt:lpstr>The Loop Control</vt:lpstr>
      <vt:lpstr>Methods</vt:lpstr>
      <vt:lpstr>Methods</vt:lpstr>
      <vt:lpstr>Methods</vt:lpstr>
      <vt:lpstr>Arrays</vt:lpstr>
      <vt:lpstr>Arrays</vt:lpstr>
      <vt:lpstr>Arrays</vt:lpstr>
      <vt:lpstr>Recursive Method</vt:lpstr>
      <vt:lpstr>Recursion</vt:lpstr>
      <vt:lpstr>Find Sum of Integers -- Counting</vt:lpstr>
      <vt:lpstr>Find Sum of Integers -- Counting</vt:lpstr>
      <vt:lpstr>Find Sum of Integers -- Counting</vt:lpstr>
      <vt:lpstr>Find Sum of Integers -- Counting</vt:lpstr>
      <vt:lpstr>Find Sum of Integers -- Counting</vt:lpstr>
      <vt:lpstr>Find Sum of Integers -- Sentinel</vt:lpstr>
      <vt:lpstr>Find Sum of Integers -- Sentinel</vt:lpstr>
      <vt:lpstr>Find Sum of Integers -- Sentinel</vt:lpstr>
      <vt:lpstr>Find Sum of Integers -- Sentinel</vt:lpstr>
      <vt:lpstr>Find Sum of Integers -- Sentinel</vt:lpstr>
      <vt:lpstr>Average Grades</vt:lpstr>
      <vt:lpstr>Average Grades</vt:lpstr>
      <vt:lpstr>Average Grades</vt:lpstr>
      <vt:lpstr>Random numbers</vt:lpstr>
      <vt:lpstr>Random numbers</vt:lpstr>
      <vt:lpstr>Max Sort</vt:lpstr>
      <vt:lpstr>Max Sort – in class project</vt:lpstr>
      <vt:lpstr>Quicksort</vt:lpstr>
      <vt:lpstr>Quicksort Algorithm</vt:lpstr>
      <vt:lpstr>Quicksort Algorithm</vt:lpstr>
      <vt:lpstr>Quicksort Algorithm</vt:lpstr>
      <vt:lpstr>Quicksort Partition</vt:lpstr>
      <vt:lpstr>Quicksort Partition</vt:lpstr>
      <vt:lpstr>QuickSort Partition</vt:lpstr>
      <vt:lpstr>Quicksort Partition</vt:lpstr>
    </vt:vector>
  </TitlesOfParts>
  <Manager/>
  <Company>CSUDH</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subject/>
  <dc:creator>Jack Han</dc:creator>
  <cp:keywords/>
  <dc:description>Lilac title area and left border with three blue-green accent elements on left border, gray background</dc:description>
  <cp:lastModifiedBy>Jack Han</cp:lastModifiedBy>
  <cp:revision>67</cp:revision>
  <dcterms:modified xsi:type="dcterms:W3CDTF">2017-01-18T01:42:29Z</dcterms:modified>
  <cp:category/>
</cp:coreProperties>
</file>