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0"/>
  </p:notesMasterIdLst>
  <p:sldIdLst>
    <p:sldId id="256" r:id="rId2"/>
    <p:sldId id="358" r:id="rId3"/>
    <p:sldId id="257" r:id="rId4"/>
    <p:sldId id="323" r:id="rId5"/>
    <p:sldId id="356" r:id="rId6"/>
    <p:sldId id="263" r:id="rId7"/>
    <p:sldId id="264" r:id="rId8"/>
    <p:sldId id="265" r:id="rId9"/>
    <p:sldId id="266" r:id="rId10"/>
    <p:sldId id="267" r:id="rId11"/>
    <p:sldId id="326" r:id="rId12"/>
    <p:sldId id="268" r:id="rId13"/>
    <p:sldId id="270" r:id="rId14"/>
    <p:sldId id="328" r:id="rId15"/>
    <p:sldId id="329" r:id="rId16"/>
    <p:sldId id="271" r:id="rId17"/>
    <p:sldId id="330" r:id="rId18"/>
    <p:sldId id="275" r:id="rId19"/>
    <p:sldId id="276" r:id="rId20"/>
    <p:sldId id="277" r:id="rId21"/>
    <p:sldId id="279" r:id="rId22"/>
    <p:sldId id="332" r:id="rId23"/>
    <p:sldId id="297" r:id="rId24"/>
    <p:sldId id="299" r:id="rId25"/>
    <p:sldId id="357" r:id="rId26"/>
    <p:sldId id="359" r:id="rId27"/>
    <p:sldId id="360" r:id="rId28"/>
    <p:sldId id="361" r:id="rId29"/>
    <p:sldId id="362" r:id="rId30"/>
    <p:sldId id="365" r:id="rId31"/>
    <p:sldId id="373" r:id="rId32"/>
    <p:sldId id="366" r:id="rId33"/>
    <p:sldId id="367" r:id="rId34"/>
    <p:sldId id="368" r:id="rId35"/>
    <p:sldId id="369" r:id="rId36"/>
    <p:sldId id="370" r:id="rId37"/>
    <p:sldId id="371" r:id="rId38"/>
    <p:sldId id="372" r:id="rId39"/>
  </p:sldIdLst>
  <p:sldSz cx="10080625" cy="7559675"/>
  <p:notesSz cx="7559675" cy="10691813"/>
  <p:custDataLst>
    <p:tags r:id="rId41"/>
  </p:custDataLst>
  <p:defaultTextStyle>
    <a:defPPr>
      <a:defRPr lang="en-GB"/>
    </a:defPPr>
    <a:lvl1pPr algn="l" defTabSz="457200" rtl="0" fontAlgn="base" hangingPunct="0">
      <a:lnSpc>
        <a:spcPct val="9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000" kern="1200">
        <a:solidFill>
          <a:schemeClr val="bg1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fontAlgn="base" hangingPunct="0">
      <a:lnSpc>
        <a:spcPct val="9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000" kern="1200">
        <a:solidFill>
          <a:schemeClr val="bg1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fontAlgn="base" hangingPunct="0">
      <a:lnSpc>
        <a:spcPct val="9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000" kern="1200">
        <a:solidFill>
          <a:schemeClr val="bg1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fontAlgn="base" hangingPunct="0">
      <a:lnSpc>
        <a:spcPct val="9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000" kern="1200">
        <a:solidFill>
          <a:schemeClr val="bg1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fontAlgn="base" hangingPunct="0">
      <a:lnSpc>
        <a:spcPct val="9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000" kern="1200">
        <a:solidFill>
          <a:schemeClr val="bg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bg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bg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bg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bg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798" autoAdjust="0"/>
    <p:restoredTop sz="94333" autoAdjust="0"/>
  </p:normalViewPr>
  <p:slideViewPr>
    <p:cSldViewPr>
      <p:cViewPr varScale="1">
        <p:scale>
          <a:sx n="56" d="100"/>
          <a:sy n="56" d="100"/>
        </p:scale>
        <p:origin x="-101" y="-39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 sz="2400">
              <a:latin typeface="Times New Roman" pitchFamily="16" charset="0"/>
            </a:endParaRPr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 sz="2400">
              <a:latin typeface="Times New Roman" pitchFamily="16" charset="0"/>
            </a:endParaRPr>
          </a:p>
        </p:txBody>
      </p:sp>
      <p:sp>
        <p:nvSpPr>
          <p:cNvPr id="70660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2863" y="1027113"/>
            <a:ext cx="4929187" cy="3695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1169988" y="5086350"/>
            <a:ext cx="5221287" cy="41036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1"/>
          <p:cNvSpPr txBox="1">
            <a:spLocks noChangeArrowheads="1"/>
          </p:cNvSpPr>
          <p:nvPr/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71683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169988" y="5086350"/>
            <a:ext cx="5222875" cy="4105275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2863" y="1027113"/>
            <a:ext cx="4930775" cy="3697287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601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69988" y="5086350"/>
            <a:ext cx="5222875" cy="4014788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2863" y="1027113"/>
            <a:ext cx="4930775" cy="3697287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704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69988" y="5086350"/>
            <a:ext cx="5222875" cy="4014788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2863" y="1027113"/>
            <a:ext cx="4930775" cy="3697287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270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69988" y="5086350"/>
            <a:ext cx="5222875" cy="4014788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2863" y="1027113"/>
            <a:ext cx="4930775" cy="3697287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577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69988" y="5086350"/>
            <a:ext cx="5222875" cy="4014788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2863" y="1027113"/>
            <a:ext cx="4930775" cy="3697287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885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69988" y="5086350"/>
            <a:ext cx="5222875" cy="4014788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2863" y="1027113"/>
            <a:ext cx="4930775" cy="3697287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987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69988" y="5086350"/>
            <a:ext cx="5222875" cy="4014788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2863" y="1027113"/>
            <a:ext cx="4930775" cy="3697287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089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69988" y="5086350"/>
            <a:ext cx="5222875" cy="4014788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2863" y="1027113"/>
            <a:ext cx="4930775" cy="3697287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19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69988" y="5086350"/>
            <a:ext cx="5222875" cy="4014788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2863" y="1027113"/>
            <a:ext cx="4930775" cy="3697287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294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69988" y="5086350"/>
            <a:ext cx="5222875" cy="4014788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2863" y="1027113"/>
            <a:ext cx="4930775" cy="3697287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397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69988" y="5086350"/>
            <a:ext cx="5222875" cy="4014788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4550" y="555625"/>
            <a:ext cx="2151063" cy="6303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1363" y="555625"/>
            <a:ext cx="6300787" cy="6303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1363" y="2101850"/>
            <a:ext cx="4225925" cy="4757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9688" y="2101850"/>
            <a:ext cx="4225925" cy="4757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BE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AutoShape 1"/>
          <p:cNvSpPr>
            <a:spLocks noChangeArrowheads="1"/>
          </p:cNvSpPr>
          <p:nvPr/>
        </p:nvSpPr>
        <p:spPr bwMode="auto">
          <a:xfrm>
            <a:off x="404813" y="1893888"/>
            <a:ext cx="9675812" cy="5667375"/>
          </a:xfrm>
          <a:prstGeom prst="roundRect">
            <a:avLst>
              <a:gd name="adj" fmla="val 28"/>
            </a:avLst>
          </a:prstGeom>
          <a:solidFill>
            <a:srgbClr val="DDDDDD"/>
          </a:solidFill>
          <a:ln w="9360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 sz="2400">
              <a:latin typeface="Times New Roman" pitchFamily="16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1363" y="555625"/>
            <a:ext cx="8604250" cy="1258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1363" y="2101850"/>
            <a:ext cx="8604250" cy="4757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0" y="0"/>
            <a:ext cx="182563" cy="919163"/>
          </a:xfrm>
          <a:prstGeom prst="roundRect">
            <a:avLst>
              <a:gd name="adj" fmla="val 875"/>
            </a:avLst>
          </a:prstGeom>
          <a:solidFill>
            <a:srgbClr val="125C8D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 sz="2400">
              <a:latin typeface="Times New Roman" pitchFamily="16" charset="0"/>
            </a:endParaRPr>
          </a:p>
        </p:txBody>
      </p:sp>
      <p:sp>
        <p:nvSpPr>
          <p:cNvPr id="1029" name="AutoShape 5"/>
          <p:cNvSpPr>
            <a:spLocks noChangeArrowheads="1"/>
          </p:cNvSpPr>
          <p:nvPr/>
        </p:nvSpPr>
        <p:spPr bwMode="auto">
          <a:xfrm>
            <a:off x="0" y="2381250"/>
            <a:ext cx="182563" cy="919163"/>
          </a:xfrm>
          <a:prstGeom prst="roundRect">
            <a:avLst>
              <a:gd name="adj" fmla="val 875"/>
            </a:avLst>
          </a:prstGeom>
          <a:solidFill>
            <a:srgbClr val="125C8D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 sz="2400">
              <a:latin typeface="Times New Roman" pitchFamily="16" charset="0"/>
            </a:endParaRPr>
          </a:p>
        </p:txBody>
      </p:sp>
      <p:sp>
        <p:nvSpPr>
          <p:cNvPr id="1030" name="AutoShape 6"/>
          <p:cNvSpPr>
            <a:spLocks noChangeArrowheads="1"/>
          </p:cNvSpPr>
          <p:nvPr/>
        </p:nvSpPr>
        <p:spPr bwMode="auto">
          <a:xfrm>
            <a:off x="0" y="1168400"/>
            <a:ext cx="182563" cy="919163"/>
          </a:xfrm>
          <a:prstGeom prst="roundRect">
            <a:avLst>
              <a:gd name="adj" fmla="val 875"/>
            </a:avLst>
          </a:prstGeom>
          <a:solidFill>
            <a:srgbClr val="125C8D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 sz="2400"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b="1">
          <a:solidFill>
            <a:srgbClr val="333333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b="1">
          <a:solidFill>
            <a:srgbClr val="333333"/>
          </a:solidFill>
          <a:latin typeface="Arial" charset="0"/>
          <a:ea typeface="msmincho" charset="0"/>
          <a:cs typeface="msmincho" charset="0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b="1">
          <a:solidFill>
            <a:srgbClr val="333333"/>
          </a:solidFill>
          <a:latin typeface="Arial" charset="0"/>
          <a:ea typeface="msmincho" charset="0"/>
          <a:cs typeface="msmincho" charset="0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b="1">
          <a:solidFill>
            <a:srgbClr val="333333"/>
          </a:solidFill>
          <a:latin typeface="Arial" charset="0"/>
          <a:ea typeface="msmincho" charset="0"/>
          <a:cs typeface="msmincho" charset="0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b="1">
          <a:solidFill>
            <a:srgbClr val="333333"/>
          </a:solidFill>
          <a:latin typeface="Arial" charset="0"/>
          <a:ea typeface="msmincho" charset="0"/>
          <a:cs typeface="msmincho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333333"/>
          </a:solidFill>
          <a:latin typeface="Arial" charset="0"/>
          <a:ea typeface="msmincho" charset="0"/>
          <a:cs typeface="msmincho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333333"/>
          </a:solidFill>
          <a:latin typeface="Arial" charset="0"/>
          <a:ea typeface="msmincho" charset="0"/>
          <a:cs typeface="msmincho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333333"/>
          </a:solidFill>
          <a:latin typeface="Arial" charset="0"/>
          <a:ea typeface="msmincho" charset="0"/>
          <a:cs typeface="msmincho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333333"/>
          </a:solidFill>
          <a:latin typeface="Arial" charset="0"/>
          <a:ea typeface="msmincho" charset="0"/>
          <a:cs typeface="msmincho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555625"/>
            <a:ext cx="8609012" cy="1263650"/>
          </a:xfrm>
        </p:spPr>
        <p:txBody>
          <a:bodyPr/>
          <a:lstStyle/>
          <a:p>
            <a:pPr eaLnBrk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/>
              <a:t>Java Programming:</a:t>
            </a:r>
            <a:r>
              <a:rPr lang="en-GB" sz="3600" smtClean="0"/>
              <a:t/>
            </a:r>
            <a:br>
              <a:rPr lang="en-GB" sz="3600" smtClean="0"/>
            </a:br>
            <a:r>
              <a:rPr lang="en-GB" sz="3600" smtClean="0"/>
              <a:t>From the Ground Up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41363" y="2101850"/>
            <a:ext cx="8609012" cy="4762500"/>
          </a:xfrm>
        </p:spPr>
        <p:txBody>
          <a:bodyPr/>
          <a:lstStyle/>
          <a:p>
            <a:pPr marL="0" indent="0" algn="ctr" eaLnBrk="1">
              <a:lnSpc>
                <a:spcPct val="83000"/>
              </a:lnSpc>
              <a:buFont typeface="Times New Roman" pitchFamily="18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en-GB" dirty="0" smtClean="0"/>
          </a:p>
          <a:p>
            <a:pPr marL="0" indent="0" algn="ctr" eaLnBrk="1">
              <a:lnSpc>
                <a:spcPct val="83000"/>
              </a:lnSpc>
              <a:buFont typeface="Times New Roman" pitchFamily="18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en-GB" dirty="0" smtClean="0"/>
          </a:p>
          <a:p>
            <a:pPr marL="0" indent="0" algn="ctr" eaLnBrk="1">
              <a:lnSpc>
                <a:spcPct val="83000"/>
              </a:lnSpc>
              <a:buFont typeface="Times New Roman" pitchFamily="18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GB" dirty="0" smtClean="0"/>
              <a:t>Lecture Notes </a:t>
            </a:r>
            <a:r>
              <a:rPr lang="en-GB" dirty="0" smtClean="0"/>
              <a:t>03</a:t>
            </a:r>
            <a:endParaRPr lang="en-GB" dirty="0" smtClean="0"/>
          </a:p>
          <a:p>
            <a:pPr marL="0" indent="0" algn="ctr" eaLnBrk="1">
              <a:lnSpc>
                <a:spcPct val="83000"/>
              </a:lnSpc>
              <a:buFont typeface="Times New Roman" pitchFamily="18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en-GB" dirty="0" smtClean="0"/>
          </a:p>
          <a:p>
            <a:pPr marL="0" indent="0" algn="ctr" eaLnBrk="1">
              <a:lnSpc>
                <a:spcPct val="83000"/>
              </a:lnSpc>
              <a:buSzPct val="4500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GB" dirty="0" smtClean="0"/>
              <a:t>Chapter </a:t>
            </a:r>
            <a:r>
              <a:rPr lang="en-GB" dirty="0" smtClean="0"/>
              <a:t>9</a:t>
            </a:r>
            <a:endParaRPr lang="en-GB" dirty="0" smtClean="0"/>
          </a:p>
          <a:p>
            <a:pPr marL="0" indent="0" algn="ctr" eaLnBrk="1">
              <a:lnSpc>
                <a:spcPct val="83000"/>
              </a:lnSpc>
              <a:buSzPct val="4500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en-GB" dirty="0" smtClean="0"/>
          </a:p>
          <a:p>
            <a:pPr marL="0" indent="0" algn="ctr" eaLnBrk="1">
              <a:lnSpc>
                <a:spcPct val="83000"/>
              </a:lnSpc>
              <a:buClrTx/>
              <a:buSz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GB" dirty="0" smtClean="0"/>
              <a:t>Objects and Classes I: </a:t>
            </a:r>
          </a:p>
          <a:p>
            <a:pPr marL="0" indent="0" algn="ctr" eaLnBrk="1">
              <a:lnSpc>
                <a:spcPct val="83000"/>
              </a:lnSpc>
              <a:buClrTx/>
              <a:buSz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GB" dirty="0" smtClean="0"/>
              <a:t>Encapsulation Strings and Things</a:t>
            </a:r>
          </a:p>
          <a:p>
            <a:pPr marL="0" indent="0" algn="ctr" eaLnBrk="1">
              <a:lnSpc>
                <a:spcPct val="83000"/>
              </a:lnSpc>
              <a:buClrTx/>
              <a:buSz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en-GB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>
          <a:xfrm>
            <a:off x="620713" y="655638"/>
            <a:ext cx="8605837" cy="1171575"/>
          </a:xfrm>
        </p:spPr>
        <p:txBody>
          <a:bodyPr/>
          <a:lstStyle/>
          <a:p>
            <a:pPr eaLnBrk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smtClean="0"/>
              <a:t>Random - Another Class of </a:t>
            </a:r>
            <a:r>
              <a:rPr lang="en-US" sz="3200" i="1" smtClean="0"/>
              <a:t>java.util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41363" y="2101850"/>
            <a:ext cx="9023349" cy="4421187"/>
          </a:xfrm>
        </p:spPr>
        <p:txBody>
          <a:bodyPr/>
          <a:lstStyle/>
          <a:p>
            <a:pPr marL="341313" indent="-341313" eaLnBrk="1">
              <a:tabLst>
                <a:tab pos="684213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 smtClean="0"/>
              <a:t>The methods available to a Random object can generate random numbers, both integer and floating point. To instantiate a  Random object:</a:t>
            </a:r>
          </a:p>
          <a:p>
            <a:pPr marL="741363" lvl="1" indent="-341313" eaLnBrk="1">
              <a:spcBef>
                <a:spcPts val="600"/>
              </a:spcBef>
              <a:tabLst>
                <a:tab pos="684213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 smtClean="0"/>
              <a:t>Random </a:t>
            </a:r>
            <a:r>
              <a:rPr lang="en-US" sz="2400" dirty="0" err="1" smtClean="0"/>
              <a:t>random</a:t>
            </a:r>
            <a:r>
              <a:rPr lang="en-US" sz="2400" dirty="0" smtClean="0"/>
              <a:t>= new Random();</a:t>
            </a:r>
          </a:p>
          <a:p>
            <a:pPr marL="341313" indent="-341313" eaLnBrk="1">
              <a:spcBef>
                <a:spcPts val="1200"/>
              </a:spcBef>
              <a:tabLst>
                <a:tab pos="684213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 smtClean="0"/>
              <a:t>Some methods of Random:</a:t>
            </a:r>
          </a:p>
          <a:p>
            <a:pPr marL="741363" lvl="1" indent="-341313" eaLnBrk="1">
              <a:spcBef>
                <a:spcPts val="600"/>
              </a:spcBef>
              <a:tabLst>
                <a:tab pos="684213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i="1" dirty="0" err="1" smtClean="0"/>
              <a:t>int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nextInt</a:t>
            </a:r>
            <a:r>
              <a:rPr lang="en-US" sz="2400" i="1" dirty="0" smtClean="0"/>
              <a:t>(</a:t>
            </a:r>
            <a:r>
              <a:rPr lang="en-US" sz="2400" i="1" dirty="0" err="1" smtClean="0"/>
              <a:t>int</a:t>
            </a:r>
            <a:r>
              <a:rPr lang="en-US" sz="2400" i="1" dirty="0" smtClean="0"/>
              <a:t> n)</a:t>
            </a:r>
          </a:p>
          <a:p>
            <a:pPr marL="741363" lvl="1" indent="-341313" eaLnBrk="1">
              <a:buNone/>
              <a:tabLst>
                <a:tab pos="684213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 smtClean="0"/>
              <a:t>	returns an integer greater than or equal to 0 and less than n.</a:t>
            </a:r>
          </a:p>
          <a:p>
            <a:pPr marL="741363" lvl="1" indent="-341313" eaLnBrk="1">
              <a:spcBef>
                <a:spcPts val="600"/>
              </a:spcBef>
              <a:tabLst>
                <a:tab pos="684213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i="1" dirty="0" smtClean="0"/>
              <a:t>double </a:t>
            </a:r>
            <a:r>
              <a:rPr lang="en-US" sz="2400" i="1" dirty="0" err="1" smtClean="0"/>
              <a:t>nextDouble</a:t>
            </a:r>
            <a:r>
              <a:rPr lang="en-US" sz="2400" i="1" dirty="0" smtClean="0"/>
              <a:t>()</a:t>
            </a:r>
          </a:p>
          <a:p>
            <a:pPr marL="741363" lvl="1" indent="-341313" eaLnBrk="1">
              <a:buNone/>
              <a:tabLst>
                <a:tab pos="684213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 smtClean="0"/>
              <a:t>	returns a double value greater than or equal to 0.0 and less than 1.0.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Random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>
              <a:lnSpc>
                <a:spcPct val="83000"/>
              </a:lnSpc>
            </a:pPr>
            <a:r>
              <a:rPr lang="en-US" sz="2400" dirty="0" smtClean="0"/>
              <a:t>Instantiate a Random object and generate two random numbers between 1 and 6 inclusive that simulate rolling a pair of dice:</a:t>
            </a:r>
          </a:p>
          <a:p>
            <a:pPr eaLnBrk="1">
              <a:lnSpc>
                <a:spcPct val="83000"/>
              </a:lnSpc>
              <a:buClrTx/>
              <a:buSzTx/>
              <a:buFontTx/>
              <a:buNone/>
            </a:pPr>
            <a:endParaRPr lang="en-US" sz="2400" dirty="0" smtClean="0"/>
          </a:p>
          <a:p>
            <a:pPr lvl="1" eaLnBrk="1">
              <a:lnSpc>
                <a:spcPct val="83000"/>
              </a:lnSpc>
            </a:pPr>
            <a:r>
              <a:rPr lang="en-US" sz="2400" i="1" dirty="0" smtClean="0"/>
              <a:t>Random die = new Random();</a:t>
            </a:r>
          </a:p>
          <a:p>
            <a:pPr lvl="1" eaLnBrk="1">
              <a:lnSpc>
                <a:spcPct val="83000"/>
              </a:lnSpc>
            </a:pPr>
            <a:r>
              <a:rPr lang="en-US" sz="2400" i="1" dirty="0" err="1" smtClean="0"/>
              <a:t>int</a:t>
            </a:r>
            <a:r>
              <a:rPr lang="en-US" sz="2400" i="1" dirty="0" smtClean="0"/>
              <a:t> dice =  (</a:t>
            </a:r>
            <a:r>
              <a:rPr lang="en-US" sz="2400" i="1" dirty="0" err="1" smtClean="0"/>
              <a:t>die.nextInt</a:t>
            </a:r>
            <a:r>
              <a:rPr lang="en-US" sz="2400" i="1" dirty="0" smtClean="0"/>
              <a:t>(6) + 1) + (</a:t>
            </a:r>
            <a:r>
              <a:rPr lang="en-US" sz="2400" i="1" dirty="0" err="1" smtClean="0"/>
              <a:t>die.nextInt</a:t>
            </a:r>
            <a:r>
              <a:rPr lang="en-US" sz="2400" i="1" dirty="0" smtClean="0"/>
              <a:t>(6) + 1);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eaLnBrk="1">
              <a:lnSpc>
                <a:spcPct val="83000"/>
              </a:lnSpc>
            </a:pPr>
            <a:r>
              <a:rPr lang="en-US" sz="2400" dirty="0" smtClean="0"/>
              <a:t>To  instantiate a Random object so that it always produces the same sequence of “random” numbers pass Random(...) a “seed,” that is, an arbitrary integer of type long.  </a:t>
            </a:r>
          </a:p>
          <a:p>
            <a:pPr eaLnBrk="1">
              <a:lnSpc>
                <a:spcPct val="83000"/>
              </a:lnSpc>
              <a:buFont typeface="Times New Roman" pitchFamily="18" charset="0"/>
              <a:buNone/>
            </a:pPr>
            <a:r>
              <a:rPr lang="en-US" sz="2400" dirty="0" smtClean="0"/>
              <a:t>		</a:t>
            </a:r>
          </a:p>
          <a:p>
            <a:pPr lvl="1" eaLnBrk="1">
              <a:lnSpc>
                <a:spcPct val="83000"/>
              </a:lnSpc>
            </a:pPr>
            <a:r>
              <a:rPr lang="en-US" sz="2400" i="1" dirty="0" smtClean="0"/>
              <a:t>Random rand = new Random(</a:t>
            </a:r>
            <a:r>
              <a:rPr lang="en-US" sz="2400" b="1" i="1" dirty="0" smtClean="0"/>
              <a:t>12345678</a:t>
            </a:r>
            <a:r>
              <a:rPr lang="en-US" sz="2400" i="1" dirty="0" smtClean="0"/>
              <a:t>);    </a:t>
            </a:r>
            <a:r>
              <a:rPr lang="en-US" sz="2000" i="1" dirty="0" smtClean="0"/>
              <a:t>  </a:t>
            </a:r>
          </a:p>
          <a:p>
            <a:pPr eaLnBrk="1">
              <a:lnSpc>
                <a:spcPct val="83000"/>
              </a:lnSpc>
              <a:buNone/>
            </a:pPr>
            <a:r>
              <a:rPr lang="en-US" sz="2400" i="1" dirty="0" smtClean="0"/>
              <a:t>				</a:t>
            </a:r>
            <a:r>
              <a:rPr lang="en-US" sz="2400" dirty="0" smtClean="0"/>
              <a:t>//123456768 is the seed</a:t>
            </a:r>
          </a:p>
          <a:p>
            <a:pPr eaLnBrk="1">
              <a:lnSpc>
                <a:spcPct val="83000"/>
              </a:lnSpc>
              <a:buFont typeface="Times New Roman" pitchFamily="18" charset="0"/>
              <a:buNone/>
            </a:pPr>
            <a:r>
              <a:rPr lang="en-US" sz="2400" dirty="0" smtClean="0"/>
              <a:t>	 			// the seed can be any long integer</a:t>
            </a:r>
            <a:br>
              <a:rPr lang="en-US" sz="2400" dirty="0" smtClean="0"/>
            </a:b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600075"/>
            <a:ext cx="8605837" cy="1171575"/>
          </a:xfrm>
        </p:spPr>
        <p:txBody>
          <a:bodyPr/>
          <a:lstStyle/>
          <a:p>
            <a:pPr eaLnBrk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dirty="0" smtClean="0"/>
              <a:t>The </a:t>
            </a:r>
            <a:r>
              <a:rPr lang="en-US" sz="3200" i="1" dirty="0" err="1" smtClean="0"/>
              <a:t>java.lang</a:t>
            </a:r>
            <a:r>
              <a:rPr lang="en-US" sz="3200" dirty="0" smtClean="0"/>
              <a:t> Package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41363" y="2101850"/>
            <a:ext cx="8870949" cy="5030787"/>
          </a:xfrm>
        </p:spPr>
        <p:txBody>
          <a:bodyPr/>
          <a:lstStyle/>
          <a:p>
            <a:pPr marL="341313" indent="-339725" eaLnBrk="1">
              <a:tabLst>
                <a:tab pos="684213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 smtClean="0"/>
              <a:t>One special package:</a:t>
            </a:r>
          </a:p>
          <a:p>
            <a:pPr marL="741363" lvl="1" indent="-339725" eaLnBrk="1">
              <a:tabLst>
                <a:tab pos="684213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 err="1" smtClean="0"/>
              <a:t>java.lang</a:t>
            </a:r>
            <a:endParaRPr lang="en-US" sz="2400" dirty="0" smtClean="0"/>
          </a:p>
          <a:p>
            <a:pPr marL="1084263" indent="-568325" eaLnBrk="1">
              <a:buNone/>
              <a:tabLst>
                <a:tab pos="684213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 smtClean="0"/>
              <a:t>is automatically imported into every application. </a:t>
            </a:r>
          </a:p>
          <a:p>
            <a:pPr marL="341313" indent="-339725" eaLnBrk="1">
              <a:spcBef>
                <a:spcPts val="600"/>
              </a:spcBef>
              <a:tabLst>
                <a:tab pos="684213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 smtClean="0"/>
              <a:t>The </a:t>
            </a:r>
            <a:r>
              <a:rPr lang="en-US" sz="2400" dirty="0" err="1" smtClean="0"/>
              <a:t>java.lang</a:t>
            </a:r>
            <a:r>
              <a:rPr lang="en-US" sz="2400" dirty="0" smtClean="0"/>
              <a:t> package contains the Math class and the String class.</a:t>
            </a:r>
          </a:p>
          <a:p>
            <a:pPr marL="341313" indent="-339725" eaLnBrk="1">
              <a:spcBef>
                <a:spcPts val="600"/>
              </a:spcBef>
              <a:tabLst>
                <a:tab pos="684213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 smtClean="0"/>
              <a:t>The String class is contained in the </a:t>
            </a:r>
            <a:r>
              <a:rPr lang="en-US" sz="2400" dirty="0" err="1" smtClean="0"/>
              <a:t>java.lang</a:t>
            </a:r>
            <a:r>
              <a:rPr lang="en-US" sz="2400" dirty="0" smtClean="0"/>
              <a:t> package, which is imported automatically into every application.</a:t>
            </a:r>
          </a:p>
          <a:p>
            <a:pPr marL="341313" indent="-339725" eaLnBrk="1">
              <a:spcBef>
                <a:spcPts val="600"/>
              </a:spcBef>
              <a:tabLst>
                <a:tab pos="684213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 smtClean="0"/>
              <a:t>The instantiation of a String object is accomplished with the new</a:t>
            </a:r>
            <a:r>
              <a:rPr lang="en-US" sz="2400" i="1" dirty="0" smtClean="0"/>
              <a:t> </a:t>
            </a:r>
            <a:r>
              <a:rPr lang="en-US" sz="2400" dirty="0" smtClean="0"/>
              <a:t>operator.  For example:</a:t>
            </a:r>
          </a:p>
          <a:p>
            <a:pPr marL="741363" lvl="1" indent="-339725" eaLnBrk="1">
              <a:spcBef>
                <a:spcPts val="600"/>
              </a:spcBef>
              <a:tabLst>
                <a:tab pos="684213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 smtClean="0"/>
              <a:t>String </a:t>
            </a:r>
            <a:r>
              <a:rPr lang="en-US" sz="2400" dirty="0" err="1" smtClean="0"/>
              <a:t>myDog</a:t>
            </a:r>
            <a:r>
              <a:rPr lang="en-US" sz="2400" dirty="0" smtClean="0"/>
              <a:t> =  new String("Fido");</a:t>
            </a:r>
          </a:p>
          <a:p>
            <a:pPr marL="341313" indent="-339725" eaLnBrk="1">
              <a:spcBef>
                <a:spcPts val="600"/>
              </a:spcBef>
              <a:tabLst>
                <a:tab pos="684213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 smtClean="0"/>
              <a:t>The variable </a:t>
            </a:r>
            <a:r>
              <a:rPr lang="en-US" sz="2400" dirty="0" err="1" smtClean="0"/>
              <a:t>myDog</a:t>
            </a:r>
            <a:r>
              <a:rPr lang="en-US" sz="2400" dirty="0" smtClean="0"/>
              <a:t> is </a:t>
            </a:r>
            <a:r>
              <a:rPr lang="en-US" sz="2400" i="1" dirty="0" smtClean="0"/>
              <a:t>not</a:t>
            </a:r>
            <a:r>
              <a:rPr lang="en-US" sz="2400" dirty="0" smtClean="0"/>
              <a:t> a String object but a </a:t>
            </a:r>
            <a:r>
              <a:rPr lang="en-US" sz="2400" i="1" dirty="0" smtClean="0"/>
              <a:t>reference </a:t>
            </a:r>
            <a:r>
              <a:rPr lang="en-US" sz="2400" dirty="0" smtClean="0"/>
              <a:t>to a String object.  </a:t>
            </a:r>
          </a:p>
          <a:p>
            <a:pPr marL="341313" indent="-339725" eaLnBrk="1">
              <a:spcBef>
                <a:spcPts val="600"/>
              </a:spcBef>
              <a:tabLst>
                <a:tab pos="684213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 err="1" smtClean="0"/>
              <a:t>myDog</a:t>
            </a:r>
            <a:r>
              <a:rPr lang="en-US" sz="2400" dirty="0" smtClean="0"/>
              <a:t> holds the address of a String object.   </a:t>
            </a:r>
          </a:p>
          <a:p>
            <a:pPr marL="684213" indent="-682625" eaLnBrk="1">
              <a:buClrTx/>
              <a:buSzTx/>
              <a:buFontTx/>
              <a:buNone/>
              <a:tabLst>
                <a:tab pos="684213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600075"/>
            <a:ext cx="8605837" cy="1171575"/>
          </a:xfrm>
        </p:spPr>
        <p:txBody>
          <a:bodyPr/>
          <a:lstStyle/>
          <a:p>
            <a:pPr eaLnBrk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smtClean="0">
                <a:cs typeface="Arial" charset="0"/>
              </a:rPr>
              <a:t>Strings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20713" y="1951037"/>
            <a:ext cx="9220200" cy="5257799"/>
          </a:xfrm>
        </p:spPr>
        <p:txBody>
          <a:bodyPr/>
          <a:lstStyle/>
          <a:p>
            <a:pPr marL="341313" indent="-339725" eaLnBrk="1">
              <a:tabLst>
                <a:tab pos="684213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 smtClean="0"/>
              <a:t>Java provides a shorter form of String instantiation.  The more compact statement: </a:t>
            </a:r>
          </a:p>
          <a:p>
            <a:pPr marL="741363" lvl="1" indent="-339725" eaLnBrk="1">
              <a:tabLst>
                <a:tab pos="684213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 i="1" dirty="0" smtClean="0"/>
              <a:t>String </a:t>
            </a:r>
            <a:r>
              <a:rPr lang="en-US" sz="2000" i="1" dirty="0" err="1" smtClean="0"/>
              <a:t>myDog</a:t>
            </a:r>
            <a:r>
              <a:rPr lang="en-US" sz="2000" i="1" dirty="0" smtClean="0"/>
              <a:t> = "Fido“; </a:t>
            </a:r>
          </a:p>
          <a:p>
            <a:pPr marL="741363" lvl="1" indent="-339725" eaLnBrk="1">
              <a:buNone/>
              <a:tabLst>
                <a:tab pos="684213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 smtClean="0"/>
              <a:t>assigns the address of the String literal "Fido" to the reference </a:t>
            </a:r>
            <a:r>
              <a:rPr lang="en-US" sz="2400" dirty="0" err="1" smtClean="0"/>
              <a:t>myDog</a:t>
            </a:r>
            <a:r>
              <a:rPr lang="en-US" sz="2400" i="1" dirty="0" smtClean="0"/>
              <a:t>.</a:t>
            </a:r>
            <a:r>
              <a:rPr lang="en-US" sz="2400" dirty="0" smtClean="0"/>
              <a:t>  </a:t>
            </a:r>
          </a:p>
          <a:p>
            <a:pPr marL="341313" indent="-339725" eaLnBrk="1">
              <a:tabLst>
                <a:tab pos="684213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 smtClean="0"/>
              <a:t>Two convenient String methods: </a:t>
            </a:r>
          </a:p>
          <a:p>
            <a:pPr marL="741363" lvl="1" indent="-339725" eaLnBrk="1">
              <a:tabLst>
                <a:tab pos="684213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 i="1" dirty="0" err="1" smtClean="0"/>
              <a:t>int</a:t>
            </a:r>
            <a:r>
              <a:rPr lang="en-US" sz="2000" i="1" dirty="0" smtClean="0"/>
              <a:t> length(),</a:t>
            </a:r>
          </a:p>
          <a:p>
            <a:pPr marL="741363" lvl="1" indent="-339725" eaLnBrk="1">
              <a:buNone/>
              <a:tabLst>
                <a:tab pos="684213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 dirty="0" smtClean="0"/>
              <a:t>	which returns the number of characters in a String, and </a:t>
            </a:r>
          </a:p>
          <a:p>
            <a:pPr marL="741363" lvl="1" indent="-339725" eaLnBrk="1">
              <a:tabLst>
                <a:tab pos="684213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 i="1" dirty="0" smtClean="0"/>
              <a:t>char  </a:t>
            </a:r>
            <a:r>
              <a:rPr lang="en-US" sz="2000" i="1" dirty="0" err="1" smtClean="0"/>
              <a:t>charAt</a:t>
            </a:r>
            <a:r>
              <a:rPr lang="en-US" sz="2000" i="1" dirty="0" smtClean="0"/>
              <a:t>(</a:t>
            </a:r>
            <a:r>
              <a:rPr lang="en-US" sz="2000" i="1" dirty="0" err="1" smtClean="0"/>
              <a:t>int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i</a:t>
            </a:r>
            <a:r>
              <a:rPr lang="en-US" sz="2000" i="1" dirty="0" smtClean="0"/>
              <a:t>),</a:t>
            </a:r>
          </a:p>
          <a:p>
            <a:pPr marL="741363" lvl="1" indent="-339725" eaLnBrk="1">
              <a:buNone/>
              <a:tabLst>
                <a:tab pos="684213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 dirty="0" smtClean="0"/>
              <a:t>	which returns the character at position </a:t>
            </a:r>
            <a:r>
              <a:rPr lang="en-US" sz="2000" dirty="0" err="1" smtClean="0"/>
              <a:t>i</a:t>
            </a:r>
            <a:r>
              <a:rPr lang="en-US" sz="2000" dirty="0" smtClean="0"/>
              <a:t>. </a:t>
            </a:r>
          </a:p>
          <a:p>
            <a:pPr eaLnBrk="1"/>
            <a:r>
              <a:rPr lang="en-US" sz="2400" dirty="0" smtClean="0"/>
              <a:t>The dot operator is used to invoke the method of any particular String object.  </a:t>
            </a:r>
          </a:p>
          <a:p>
            <a:pPr eaLnBrk="1"/>
            <a:r>
              <a:rPr lang="en-US" sz="2400" i="1" dirty="0" err="1" smtClean="0"/>
              <a:t>myDog.length</a:t>
            </a:r>
            <a:r>
              <a:rPr lang="en-US" sz="2400" i="1" dirty="0" smtClean="0"/>
              <a:t>() </a:t>
            </a:r>
            <a:r>
              <a:rPr lang="en-US" sz="2400" dirty="0" smtClean="0"/>
              <a:t>returns 4 since “Fido” consists of  four characters</a:t>
            </a:r>
          </a:p>
          <a:p>
            <a:pPr eaLnBrk="1"/>
            <a:r>
              <a:rPr lang="en-US" sz="2400" i="1" dirty="0" err="1" smtClean="0"/>
              <a:t>myDog.charAt</a:t>
            </a:r>
            <a:r>
              <a:rPr lang="en-US" sz="2400" i="1" dirty="0" smtClean="0"/>
              <a:t>(0)</a:t>
            </a:r>
            <a:r>
              <a:rPr lang="en-US" sz="2400" dirty="0" smtClean="0"/>
              <a:t> returns the character 'F' because, like arrays,  are indexed from 0</a:t>
            </a:r>
          </a:p>
          <a:p>
            <a:pPr eaLnBrk="1"/>
            <a:r>
              <a:rPr lang="en-US" sz="2400" i="1" dirty="0" err="1" smtClean="0"/>
              <a:t>myDog.charAt</a:t>
            </a:r>
            <a:r>
              <a:rPr lang="en-US" sz="2400" i="1" dirty="0" smtClean="0"/>
              <a:t>(2)</a:t>
            </a:r>
            <a:r>
              <a:rPr lang="en-US" sz="2400" dirty="0" smtClean="0"/>
              <a:t> returns 'd'</a:t>
            </a:r>
          </a:p>
          <a:p>
            <a:pPr marL="341313" indent="-339725" eaLnBrk="1">
              <a:buNone/>
              <a:tabLst>
                <a:tab pos="684213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2400" dirty="0" smtClean="0"/>
          </a:p>
          <a:p>
            <a:pPr marL="1484313" lvl="1" indent="-568325" eaLnBrk="1">
              <a:tabLst>
                <a:tab pos="684213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2400" dirty="0" smtClean="0"/>
          </a:p>
          <a:p>
            <a:pPr marL="684213" indent="-682625" eaLnBrk="1">
              <a:tabLst>
                <a:tab pos="684213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24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>
                <a:cs typeface="Arial" charset="0"/>
              </a:rPr>
              <a:t>Strings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1362" y="2027237"/>
            <a:ext cx="9099550" cy="5334000"/>
          </a:xfrm>
        </p:spPr>
        <p:txBody>
          <a:bodyPr/>
          <a:lstStyle/>
          <a:p>
            <a:pPr eaLnBrk="1">
              <a:spcAft>
                <a:spcPts val="600"/>
              </a:spcAft>
              <a:buFont typeface="Times New Roman" pitchFamily="18" charset="0"/>
              <a:buNone/>
            </a:pPr>
            <a:r>
              <a:rPr lang="en-US" sz="2400" b="1" dirty="0" smtClean="0"/>
              <a:t>Problem Statement</a:t>
            </a:r>
          </a:p>
          <a:p>
            <a:pPr eaLnBrk="1">
              <a:spcAft>
                <a:spcPts val="600"/>
              </a:spcAft>
              <a:buFont typeface="Times New Roman" pitchFamily="18" charset="0"/>
              <a:buNone/>
            </a:pPr>
            <a:r>
              <a:rPr lang="en-US" sz="2400" dirty="0" smtClean="0"/>
              <a:t>	</a:t>
            </a:r>
            <a:r>
              <a:rPr lang="en-US" sz="2000" dirty="0" smtClean="0"/>
              <a:t>Write</a:t>
            </a:r>
            <a:r>
              <a:rPr lang="en-US" sz="2000" b="1" dirty="0" smtClean="0"/>
              <a:t> </a:t>
            </a:r>
            <a:r>
              <a:rPr lang="en-US" sz="2000" dirty="0" smtClean="0"/>
              <a:t>a  program  that  interactively accepts an arbitrary character string and displays the string in reverse.</a:t>
            </a:r>
            <a:endParaRPr lang="en-US" sz="2400" dirty="0" smtClean="0"/>
          </a:p>
          <a:p>
            <a:pPr>
              <a:spcAft>
                <a:spcPts val="600"/>
              </a:spcAft>
              <a:buNone/>
            </a:pPr>
            <a:r>
              <a:rPr lang="en-US" sz="2400" b="1" dirty="0" smtClean="0"/>
              <a:t>Problem analysis</a:t>
            </a:r>
          </a:p>
          <a:p>
            <a:pPr marL="741363" lvl="1" indent="-341313" eaLnBrk="1">
              <a:lnSpc>
                <a:spcPct val="73000"/>
              </a:lnSpc>
              <a:spcAft>
                <a:spcPts val="600"/>
              </a:spcAft>
              <a:buNone/>
            </a:pPr>
            <a:r>
              <a:rPr lang="en-US" sz="2000" dirty="0" smtClean="0"/>
              <a:t>The Scanner method String next() returns a reference to the next input string from the input facility.</a:t>
            </a:r>
          </a:p>
          <a:p>
            <a:pPr marL="741363" lvl="1" indent="-341313" eaLnBrk="1">
              <a:lnSpc>
                <a:spcPct val="73000"/>
              </a:lnSpc>
              <a:spcAft>
                <a:spcPts val="600"/>
              </a:spcAft>
              <a:buNone/>
            </a:pPr>
            <a:r>
              <a:rPr lang="en-US" sz="2000" dirty="0" smtClean="0"/>
              <a:t>Use the string attribute length to find the index of the last character.</a:t>
            </a:r>
          </a:p>
          <a:p>
            <a:pPr marL="741363" lvl="1" indent="-341313" eaLnBrk="1">
              <a:lnSpc>
                <a:spcPct val="73000"/>
              </a:lnSpc>
              <a:spcAft>
                <a:spcPts val="600"/>
              </a:spcAft>
              <a:buNone/>
            </a:pPr>
            <a:r>
              <a:rPr lang="en-US" sz="2000" dirty="0" smtClean="0"/>
              <a:t>Use the String method </a:t>
            </a:r>
            <a:r>
              <a:rPr lang="en-US" sz="2000" dirty="0" err="1" smtClean="0"/>
              <a:t>charAt</a:t>
            </a:r>
            <a:r>
              <a:rPr lang="en-US" sz="2000" dirty="0" smtClean="0"/>
              <a:t>  to print characters of the string backward.</a:t>
            </a:r>
            <a:endParaRPr lang="en-US" sz="1600" dirty="0" smtClean="0"/>
          </a:p>
          <a:p>
            <a:pPr>
              <a:spcAft>
                <a:spcPts val="600"/>
              </a:spcAft>
              <a:buNone/>
            </a:pPr>
            <a:r>
              <a:rPr lang="en-US" sz="2400" b="1" dirty="0" smtClean="0"/>
              <a:t>Program specification</a:t>
            </a:r>
          </a:p>
          <a:p>
            <a:pPr lvl="1">
              <a:spcAft>
                <a:spcPts val="600"/>
              </a:spcAft>
              <a:buNone/>
            </a:pPr>
            <a:r>
              <a:rPr lang="en-US" sz="2000" dirty="0" smtClean="0"/>
              <a:t>Input – a string</a:t>
            </a:r>
          </a:p>
          <a:p>
            <a:pPr lvl="1">
              <a:spcAft>
                <a:spcPts val="600"/>
              </a:spcAft>
              <a:buNone/>
            </a:pPr>
            <a:r>
              <a:rPr lang="en-US" sz="2000" dirty="0" smtClean="0"/>
              <a:t>Output – the string in reverse</a:t>
            </a:r>
          </a:p>
          <a:p>
            <a:pPr>
              <a:spcAft>
                <a:spcPts val="600"/>
              </a:spcAft>
              <a:buNone/>
            </a:pPr>
            <a:r>
              <a:rPr lang="en-US" sz="2400" b="1" dirty="0" smtClean="0"/>
              <a:t>Program design</a:t>
            </a:r>
          </a:p>
          <a:p>
            <a:pPr lvl="1">
              <a:spcAft>
                <a:spcPts val="600"/>
              </a:spcAft>
              <a:buNone/>
            </a:pPr>
            <a:r>
              <a:rPr lang="en-US" sz="2000" dirty="0" smtClean="0"/>
              <a:t>Read a string from Scanner using the Scanner method </a:t>
            </a:r>
            <a:r>
              <a:rPr lang="en-US" sz="2000" i="1" dirty="0" smtClean="0"/>
              <a:t>next()</a:t>
            </a:r>
            <a:endParaRPr lang="en-US" sz="2000" dirty="0" smtClean="0"/>
          </a:p>
          <a:p>
            <a:pPr lvl="1">
              <a:spcAft>
                <a:spcPts val="600"/>
              </a:spcAft>
              <a:buNone/>
            </a:pPr>
            <a:r>
              <a:rPr lang="en-US" sz="2000" dirty="0" smtClean="0"/>
              <a:t>For  index from the string length -1 to 0</a:t>
            </a:r>
          </a:p>
          <a:p>
            <a:pPr lvl="1">
              <a:spcAft>
                <a:spcPts val="600"/>
              </a:spcAft>
              <a:buNone/>
            </a:pPr>
            <a:r>
              <a:rPr lang="en-US" sz="2000" dirty="0" smtClean="0"/>
              <a:t>		use </a:t>
            </a:r>
            <a:r>
              <a:rPr lang="en-US" sz="2000" dirty="0" err="1" smtClean="0"/>
              <a:t>charAt</a:t>
            </a:r>
            <a:r>
              <a:rPr lang="en-US" sz="2000" dirty="0" smtClean="0"/>
              <a:t>(index) to get the character and print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>
                <a:cs typeface="Arial" charset="0"/>
              </a:rPr>
              <a:t>Strings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0712" y="2103436"/>
            <a:ext cx="8724901" cy="4756151"/>
          </a:xfrm>
        </p:spPr>
        <p:txBody>
          <a:bodyPr/>
          <a:lstStyle/>
          <a:p>
            <a:pPr marL="609600" indent="-609600" eaLnBrk="1">
              <a:lnSpc>
                <a:spcPct val="73000"/>
              </a:lnSpc>
              <a:buFont typeface="Times New Roman" pitchFamily="18" charset="0"/>
              <a:buNone/>
            </a:pPr>
            <a:r>
              <a:rPr lang="en-US" sz="2400" b="1" dirty="0" smtClean="0"/>
              <a:t>Program implementation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endParaRPr lang="en-US" sz="2000" dirty="0" smtClean="0"/>
          </a:p>
          <a:p>
            <a:pPr marL="609600" indent="-609600">
              <a:lnSpc>
                <a:spcPct val="73000"/>
              </a:lnSpc>
              <a:spcAft>
                <a:spcPts val="600"/>
              </a:spcAft>
              <a:buFont typeface="Times New Roman" pitchFamily="18" charset="0"/>
              <a:buAutoNum type="arabicPeriod"/>
            </a:pPr>
            <a:r>
              <a:rPr lang="en-US" sz="2000" dirty="0" smtClean="0"/>
              <a:t>//Reads a character string and prints it in reverse</a:t>
            </a:r>
          </a:p>
          <a:p>
            <a:pPr marL="609600" indent="-609600">
              <a:lnSpc>
                <a:spcPct val="73000"/>
              </a:lnSpc>
              <a:spcAft>
                <a:spcPts val="600"/>
              </a:spcAft>
              <a:buFont typeface="Times New Roman" pitchFamily="18" charset="0"/>
              <a:buAutoNum type="arabicPeriod"/>
            </a:pPr>
            <a:r>
              <a:rPr lang="en-US" sz="2000" dirty="0" smtClean="0"/>
              <a:t>import </a:t>
            </a:r>
            <a:r>
              <a:rPr lang="en-US" sz="2000" dirty="0" err="1" smtClean="0"/>
              <a:t>java.util</a:t>
            </a:r>
            <a:r>
              <a:rPr lang="en-US" sz="2000" dirty="0" smtClean="0"/>
              <a:t>.*;</a:t>
            </a:r>
          </a:p>
          <a:p>
            <a:pPr marL="609600" indent="-609600">
              <a:lnSpc>
                <a:spcPct val="73000"/>
              </a:lnSpc>
              <a:spcAft>
                <a:spcPts val="600"/>
              </a:spcAft>
              <a:buFont typeface="Times New Roman" pitchFamily="18" charset="0"/>
              <a:buAutoNum type="arabicPeriod"/>
            </a:pPr>
            <a:r>
              <a:rPr lang="en-US" sz="2000" dirty="0" smtClean="0"/>
              <a:t>public class Reverse</a:t>
            </a:r>
          </a:p>
          <a:p>
            <a:pPr marL="609600" indent="-609600">
              <a:lnSpc>
                <a:spcPct val="73000"/>
              </a:lnSpc>
              <a:spcAft>
                <a:spcPts val="600"/>
              </a:spcAft>
              <a:buFont typeface="Times New Roman" pitchFamily="18" charset="0"/>
              <a:buAutoNum type="arabicPeriod"/>
            </a:pPr>
            <a:r>
              <a:rPr lang="en-US" sz="2000" dirty="0" smtClean="0"/>
              <a:t>{</a:t>
            </a:r>
          </a:p>
          <a:p>
            <a:pPr marL="609600" indent="-609600">
              <a:lnSpc>
                <a:spcPct val="73000"/>
              </a:lnSpc>
              <a:spcAft>
                <a:spcPts val="600"/>
              </a:spcAft>
              <a:buFont typeface="Times New Roman" pitchFamily="18" charset="0"/>
              <a:buAutoNum type="arabicPeriod"/>
            </a:pPr>
            <a:r>
              <a:rPr lang="en-US" sz="2000" dirty="0" smtClean="0"/>
              <a:t>    public static void main(String[] </a:t>
            </a:r>
            <a:r>
              <a:rPr lang="en-US" sz="2000" dirty="0" err="1" smtClean="0"/>
              <a:t>args</a:t>
            </a:r>
            <a:r>
              <a:rPr lang="en-US" sz="2000" dirty="0" smtClean="0"/>
              <a:t>)</a:t>
            </a:r>
          </a:p>
          <a:p>
            <a:pPr marL="609600" indent="-609600">
              <a:lnSpc>
                <a:spcPct val="73000"/>
              </a:lnSpc>
              <a:spcAft>
                <a:spcPts val="600"/>
              </a:spcAft>
              <a:buFont typeface="Times New Roman" pitchFamily="18" charset="0"/>
              <a:buAutoNum type="arabicPeriod"/>
            </a:pPr>
            <a:r>
              <a:rPr lang="en-US" sz="2000" dirty="0" smtClean="0"/>
              <a:t>    {</a:t>
            </a:r>
          </a:p>
          <a:p>
            <a:pPr marL="609600" indent="-609600">
              <a:lnSpc>
                <a:spcPct val="73000"/>
              </a:lnSpc>
              <a:spcAft>
                <a:spcPts val="600"/>
              </a:spcAft>
              <a:buFont typeface="Times New Roman" pitchFamily="18" charset="0"/>
              <a:buAutoNum type="arabicPeriod"/>
            </a:pPr>
            <a:r>
              <a:rPr lang="en-US" sz="2000" dirty="0" smtClean="0"/>
              <a:t>        Scanner input= new Scanner(</a:t>
            </a:r>
            <a:r>
              <a:rPr lang="en-US" sz="2000" dirty="0" err="1" smtClean="0"/>
              <a:t>System.in</a:t>
            </a:r>
            <a:r>
              <a:rPr lang="en-US" sz="2000" dirty="0" smtClean="0"/>
              <a:t>);</a:t>
            </a:r>
          </a:p>
          <a:p>
            <a:pPr marL="609600" indent="-609600">
              <a:lnSpc>
                <a:spcPct val="73000"/>
              </a:lnSpc>
              <a:spcAft>
                <a:spcPts val="600"/>
              </a:spcAft>
              <a:buFont typeface="Times New Roman" pitchFamily="18" charset="0"/>
              <a:buAutoNum type="arabicPeriod"/>
            </a:pPr>
            <a:r>
              <a:rPr lang="en-US" sz="2000" dirty="0" smtClean="0"/>
              <a:t>        </a:t>
            </a:r>
            <a:r>
              <a:rPr lang="en-US" sz="2000" dirty="0" err="1" smtClean="0"/>
              <a:t>System.out.print</a:t>
            </a:r>
            <a:r>
              <a:rPr lang="en-US" sz="2000" dirty="0" smtClean="0"/>
              <a:t>("Enter a word: ");</a:t>
            </a:r>
          </a:p>
          <a:p>
            <a:pPr marL="609600" indent="-609600">
              <a:lnSpc>
                <a:spcPct val="73000"/>
              </a:lnSpc>
              <a:spcAft>
                <a:spcPts val="600"/>
              </a:spcAft>
              <a:buFont typeface="Times New Roman" pitchFamily="18" charset="0"/>
              <a:buAutoNum type="arabicPeriod"/>
            </a:pPr>
            <a:r>
              <a:rPr lang="en-US" sz="2000" dirty="0" smtClean="0"/>
              <a:t>        </a:t>
            </a:r>
            <a:r>
              <a:rPr lang="en-US" sz="2000" b="1" dirty="0" smtClean="0"/>
              <a:t>String word =  </a:t>
            </a:r>
            <a:r>
              <a:rPr lang="en-US" sz="2000" b="1" dirty="0" err="1" smtClean="0"/>
              <a:t>input.next</a:t>
            </a:r>
            <a:r>
              <a:rPr lang="en-US" sz="2000" b="1" dirty="0" smtClean="0"/>
              <a:t>();     	 // returns a String (reference)</a:t>
            </a:r>
            <a:endParaRPr lang="en-US" sz="2000" dirty="0" smtClean="0"/>
          </a:p>
          <a:p>
            <a:pPr marL="609600" indent="-609600">
              <a:lnSpc>
                <a:spcPct val="73000"/>
              </a:lnSpc>
              <a:spcAft>
                <a:spcPts val="600"/>
              </a:spcAft>
              <a:buFont typeface="Times New Roman" pitchFamily="18" charset="0"/>
              <a:buAutoNum type="arabicPeriod"/>
            </a:pPr>
            <a:r>
              <a:rPr lang="en-US" sz="2000" dirty="0" smtClean="0"/>
              <a:t>        </a:t>
            </a:r>
            <a:r>
              <a:rPr lang="en-US" sz="2000" dirty="0" err="1" smtClean="0"/>
              <a:t>System.out.print</a:t>
            </a:r>
            <a:r>
              <a:rPr lang="en-US" sz="2000" dirty="0" smtClean="0"/>
              <a:t>(word+ " in reverse is ");</a:t>
            </a:r>
          </a:p>
          <a:p>
            <a:pPr marL="609600" indent="-609600">
              <a:lnSpc>
                <a:spcPct val="73000"/>
              </a:lnSpc>
              <a:spcAft>
                <a:spcPts val="600"/>
              </a:spcAft>
              <a:buFont typeface="Times New Roman" pitchFamily="18" charset="0"/>
              <a:buAutoNum type="arabicPeriod"/>
            </a:pPr>
            <a:r>
              <a:rPr lang="en-US" sz="2000" dirty="0" smtClean="0"/>
              <a:t>        for(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= </a:t>
            </a:r>
            <a:r>
              <a:rPr lang="en-US" sz="2000" b="1" dirty="0" err="1" smtClean="0"/>
              <a:t>word.length</a:t>
            </a:r>
            <a:r>
              <a:rPr lang="en-US" sz="2000" b="1" dirty="0" smtClean="0"/>
              <a:t>() - </a:t>
            </a:r>
            <a:r>
              <a:rPr lang="en-US" sz="2000" dirty="0" smtClean="0"/>
              <a:t>1; </a:t>
            </a:r>
            <a:r>
              <a:rPr lang="en-US" sz="2000" dirty="0" err="1" smtClean="0"/>
              <a:t>i</a:t>
            </a:r>
            <a:r>
              <a:rPr lang="en-US" sz="2000" dirty="0" smtClean="0"/>
              <a:t> &gt;= 0; </a:t>
            </a:r>
            <a:r>
              <a:rPr lang="en-US" sz="2000" dirty="0" err="1" smtClean="0"/>
              <a:t>i</a:t>
            </a:r>
            <a:r>
              <a:rPr lang="en-US" sz="2000" dirty="0" smtClean="0"/>
              <a:t>--)</a:t>
            </a:r>
          </a:p>
          <a:p>
            <a:pPr marL="609600" indent="-609600">
              <a:lnSpc>
                <a:spcPct val="73000"/>
              </a:lnSpc>
              <a:spcAft>
                <a:spcPts val="600"/>
              </a:spcAft>
              <a:buFont typeface="Times New Roman" pitchFamily="18" charset="0"/>
              <a:buAutoNum type="arabicPeriod"/>
            </a:pPr>
            <a:r>
              <a:rPr lang="en-US" sz="2000" dirty="0" smtClean="0"/>
              <a:t>              </a:t>
            </a:r>
            <a:r>
              <a:rPr lang="en-US" sz="2000" dirty="0" err="1" smtClean="0"/>
              <a:t>System.out.print</a:t>
            </a:r>
            <a:r>
              <a:rPr lang="en-US" sz="2000" dirty="0" smtClean="0"/>
              <a:t>(</a:t>
            </a:r>
            <a:r>
              <a:rPr lang="en-US" sz="2000" b="1" dirty="0" err="1" smtClean="0"/>
              <a:t>word.charAt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)</a:t>
            </a:r>
            <a:r>
              <a:rPr lang="en-US" sz="2000" dirty="0" smtClean="0"/>
              <a:t>);</a:t>
            </a:r>
          </a:p>
          <a:p>
            <a:pPr marL="609600" indent="-609600">
              <a:lnSpc>
                <a:spcPct val="73000"/>
              </a:lnSpc>
              <a:spcAft>
                <a:spcPts val="600"/>
              </a:spcAft>
              <a:buFont typeface="Times New Roman" pitchFamily="18" charset="0"/>
              <a:buAutoNum type="arabicPeriod"/>
            </a:pPr>
            <a:r>
              <a:rPr lang="en-US" sz="2000" dirty="0" smtClean="0"/>
              <a:t>      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();</a:t>
            </a:r>
          </a:p>
          <a:p>
            <a:pPr marL="609600" indent="-609600">
              <a:lnSpc>
                <a:spcPct val="73000"/>
              </a:lnSpc>
              <a:spcAft>
                <a:spcPts val="600"/>
              </a:spcAft>
              <a:buFont typeface="Times New Roman" pitchFamily="18" charset="0"/>
              <a:buAutoNum type="arabicPeriod"/>
            </a:pPr>
            <a:r>
              <a:rPr lang="en-US" sz="2000" dirty="0" smtClean="0"/>
              <a:t>    }</a:t>
            </a:r>
          </a:p>
          <a:p>
            <a:pPr marL="609600" indent="-609600">
              <a:lnSpc>
                <a:spcPct val="73000"/>
              </a:lnSpc>
              <a:spcAft>
                <a:spcPts val="600"/>
              </a:spcAft>
              <a:buFont typeface="Times New Roman" pitchFamily="18" charset="0"/>
              <a:buAutoNum type="arabicPeriod"/>
            </a:pPr>
            <a:r>
              <a:rPr lang="en-US" sz="2000" dirty="0" smtClean="0"/>
              <a:t>}</a:t>
            </a:r>
            <a:endParaRPr lang="en-US" sz="1800" dirty="0" smtClean="0"/>
          </a:p>
          <a:p>
            <a:pPr marL="609600" indent="-609600">
              <a:lnSpc>
                <a:spcPct val="73000"/>
              </a:lnSpc>
            </a:pP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600075"/>
            <a:ext cx="8605837" cy="1171575"/>
          </a:xfrm>
        </p:spPr>
        <p:txBody>
          <a:bodyPr/>
          <a:lstStyle/>
          <a:p>
            <a:pPr eaLnBrk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dirty="0" smtClean="0">
                <a:cs typeface="Arial" charset="0"/>
              </a:rPr>
              <a:t>Output and Discussion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96913" y="1951038"/>
            <a:ext cx="8605837" cy="5132387"/>
          </a:xfrm>
        </p:spPr>
        <p:txBody>
          <a:bodyPr/>
          <a:lstStyle/>
          <a:p>
            <a:pPr marL="609600" indent="-609600" eaLnBrk="1">
              <a:buFont typeface="Times New Roman" pitchFamily="18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 smtClean="0"/>
              <a:t>Enter a word: </a:t>
            </a:r>
            <a:r>
              <a:rPr lang="en-US" sz="2400" b="1" dirty="0" err="1" smtClean="0"/>
              <a:t>AString</a:t>
            </a:r>
            <a:endParaRPr lang="en-US" sz="2400" b="1" dirty="0" smtClean="0"/>
          </a:p>
          <a:p>
            <a:pPr marL="609600" indent="-609600" eaLnBrk="1">
              <a:buFont typeface="Times New Roman" pitchFamily="18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 err="1" smtClean="0"/>
              <a:t>AString</a:t>
            </a:r>
            <a:r>
              <a:rPr lang="en-US" sz="2400" dirty="0" smtClean="0"/>
              <a:t>  in reverse is </a:t>
            </a:r>
            <a:r>
              <a:rPr lang="en-US" sz="2400" dirty="0" err="1" smtClean="0"/>
              <a:t>gnirtSA</a:t>
            </a:r>
            <a:endParaRPr lang="en-US" sz="2400" dirty="0" smtClean="0"/>
          </a:p>
          <a:p>
            <a:pPr marL="609600" indent="-609600" eaLnBrk="1">
              <a:buFont typeface="Times New Roman" pitchFamily="18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400" dirty="0" smtClean="0"/>
          </a:p>
          <a:p>
            <a:pPr marL="609600" indent="-609600" eaLnBrk="1">
              <a:buFont typeface="Times New Roman" pitchFamily="18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 smtClean="0"/>
              <a:t>Enter a word: </a:t>
            </a:r>
            <a:r>
              <a:rPr lang="en-US" sz="2400" b="1" dirty="0" smtClean="0"/>
              <a:t>racecar</a:t>
            </a:r>
          </a:p>
          <a:p>
            <a:pPr marL="609600" indent="-609600" eaLnBrk="1">
              <a:buFont typeface="Times New Roman" pitchFamily="18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 smtClean="0"/>
              <a:t>racecar in reverse is racecar</a:t>
            </a:r>
          </a:p>
          <a:p>
            <a:pPr marL="684213" indent="-682625" eaLnBrk="1">
              <a:lnSpc>
                <a:spcPct val="83000"/>
              </a:lnSpc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400" dirty="0" smtClean="0"/>
          </a:p>
          <a:p>
            <a:pPr marL="341313" indent="-339725" eaLnBrk="1">
              <a:lnSpc>
                <a:spcPct val="83000"/>
              </a:lnSpc>
              <a:spcAft>
                <a:spcPts val="600"/>
              </a:spcAft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 smtClean="0"/>
              <a:t>word</a:t>
            </a:r>
            <a:r>
              <a:rPr lang="en-US" sz="2400" i="1" dirty="0" smtClean="0"/>
              <a:t> </a:t>
            </a:r>
            <a:r>
              <a:rPr lang="en-US" sz="2400" dirty="0" smtClean="0"/>
              <a:t>is declared as a reference variable. </a:t>
            </a:r>
          </a:p>
          <a:p>
            <a:pPr marL="341313" indent="-339725" eaLnBrk="1">
              <a:lnSpc>
                <a:spcPct val="83000"/>
              </a:lnSpc>
              <a:spcAft>
                <a:spcPts val="600"/>
              </a:spcAft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 smtClean="0"/>
              <a:t>The variable word is not a String </a:t>
            </a:r>
            <a:r>
              <a:rPr lang="en-US" sz="2400" i="1" dirty="0" smtClean="0"/>
              <a:t>object</a:t>
            </a:r>
            <a:r>
              <a:rPr lang="en-US" sz="2400" dirty="0" smtClean="0"/>
              <a:t>; word is a reference that can be the address of a String object.  </a:t>
            </a:r>
          </a:p>
          <a:p>
            <a:pPr marL="341313" indent="-339725" eaLnBrk="1">
              <a:lnSpc>
                <a:spcPct val="83000"/>
              </a:lnSpc>
              <a:spcAft>
                <a:spcPts val="600"/>
              </a:spcAft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 err="1" smtClean="0"/>
              <a:t>input.next</a:t>
            </a:r>
            <a:r>
              <a:rPr lang="en-US" sz="2400" dirty="0" smtClean="0"/>
              <a:t>() skips whitespace and</a:t>
            </a:r>
            <a:r>
              <a:rPr lang="en-US" sz="2400" i="1" dirty="0" smtClean="0"/>
              <a:t> </a:t>
            </a:r>
            <a:r>
              <a:rPr lang="en-US" sz="2400" dirty="0" smtClean="0"/>
              <a:t>the next string entered at the keyboard</a:t>
            </a:r>
            <a:r>
              <a:rPr lang="en-US" sz="2400" i="1" dirty="0" smtClean="0"/>
              <a:t>. </a:t>
            </a:r>
            <a:r>
              <a:rPr lang="en-US" sz="2400" dirty="0" smtClean="0"/>
              <a:t>The method returns </a:t>
            </a:r>
            <a:r>
              <a:rPr lang="en-US" sz="2400" i="1" dirty="0" smtClean="0"/>
              <a:t>a reference to </a:t>
            </a:r>
            <a:r>
              <a:rPr lang="en-US" sz="2400" dirty="0" smtClean="0"/>
              <a:t>a String object </a:t>
            </a:r>
          </a:p>
          <a:p>
            <a:pPr marL="341313" indent="-339725" eaLnBrk="1">
              <a:lnSpc>
                <a:spcPct val="83000"/>
              </a:lnSpc>
              <a:spcAft>
                <a:spcPts val="600"/>
              </a:spcAft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 smtClean="0"/>
              <a:t>The address of this String object is assigned to the reference variable, word.  </a:t>
            </a:r>
          </a:p>
          <a:p>
            <a:pPr marL="609600" indent="-609600" eaLnBrk="1">
              <a:buFont typeface="Times New Roman" pitchFamily="18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400" dirty="0" smtClean="0"/>
          </a:p>
          <a:p>
            <a:pPr marL="609600" indent="-609600" eaLnBrk="1">
              <a:buFont typeface="Times New Roman" pitchFamily="18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4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String Concatenation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0712" y="2027237"/>
            <a:ext cx="8991600" cy="1447800"/>
          </a:xfrm>
        </p:spPr>
        <p:txBody>
          <a:bodyPr/>
          <a:lstStyle/>
          <a:p>
            <a:pPr eaLnBrk="1"/>
            <a:r>
              <a:rPr lang="en-US" sz="2400" i="1" dirty="0" smtClean="0"/>
              <a:t>Concatenation</a:t>
            </a:r>
            <a:r>
              <a:rPr lang="en-US" sz="2400" dirty="0" smtClean="0"/>
              <a:t> is the process of joining, connecting, or linking </a:t>
            </a:r>
          </a:p>
          <a:p>
            <a:pPr eaLnBrk="1">
              <a:buFont typeface="Times New Roman" pitchFamily="18" charset="0"/>
              <a:buNone/>
            </a:pPr>
            <a:r>
              <a:rPr lang="en-US" sz="2400" dirty="0" smtClean="0"/>
              <a:t>	Strings together.</a:t>
            </a:r>
          </a:p>
          <a:p>
            <a:pPr eaLnBrk="1"/>
            <a:r>
              <a:rPr lang="en-US" sz="2400" dirty="0" smtClean="0"/>
              <a:t>Strings can be joined or concatenated using the "+" operator or the more compact "+=" operator.</a:t>
            </a:r>
          </a:p>
        </p:txBody>
      </p:sp>
      <p:graphicFrame>
        <p:nvGraphicFramePr>
          <p:cNvPr id="4" name="Group 30"/>
          <p:cNvGraphicFramePr>
            <a:graphicFrameLocks noGrp="1"/>
          </p:cNvGraphicFramePr>
          <p:nvPr/>
        </p:nvGraphicFramePr>
        <p:xfrm>
          <a:off x="1001710" y="3551237"/>
          <a:ext cx="8382001" cy="3657600"/>
        </p:xfrm>
        <a:graphic>
          <a:graphicData uri="http://schemas.openxmlformats.org/drawingml/2006/table">
            <a:tbl>
              <a:tblPr/>
              <a:tblGrid>
                <a:gridCol w="2794547"/>
                <a:gridCol w="2792907"/>
                <a:gridCol w="2794547"/>
              </a:tblGrid>
              <a:tr h="349024">
                <a:tc>
                  <a:txBody>
                    <a:bodyPr/>
                    <a:lstStyle/>
                    <a:p>
                      <a:pPr marL="228600" marR="0" lvl="0" indent="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2667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228600" marR="0" lvl="0" indent="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2667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Code Segment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4298" marR="9429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2667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2667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Explanation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4298" marR="9429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2667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2667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Explanation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4298" marR="9429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06490">
                <a:tc>
                  <a:txBody>
                    <a:bodyPr/>
                    <a:lstStyle/>
                    <a:p>
                      <a:pPr marL="228600" marR="0" lvl="0" indent="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2667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228600" marR="0" lvl="0" indent="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AutoNum type="arabicPeriod"/>
                        <a:tabLst>
                          <a:tab pos="0" algn="l"/>
                          <a:tab pos="2667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String s = “James”;</a:t>
                      </a:r>
                      <a:b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</a:b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228600" marR="0" lvl="0" indent="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AutoNum type="arabicPeriod"/>
                        <a:tabLst>
                          <a:tab pos="0" algn="l"/>
                          <a:tab pos="2667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String t = “Bond”</a:t>
                      </a:r>
                      <a:b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</a:b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228600" marR="0" lvl="0" indent="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AutoNum type="arabicPeriod"/>
                        <a:tabLst>
                          <a:tab pos="0" algn="l"/>
                          <a:tab pos="2667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String w = s +“ ” + t;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</a:p>
                  </a:txBody>
                  <a:tcPr marL="94298" marR="9429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2667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2667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After statements (1) and (2)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execute</a:t>
                      </a:r>
                    </a:p>
                  </a:txBody>
                  <a:tcPr marL="94298" marR="9429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2667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2667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After (3) executes</a:t>
                      </a:r>
                    </a:p>
                  </a:txBody>
                  <a:tcPr marL="94298" marR="9429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2086">
                <a:tc>
                  <a:txBody>
                    <a:bodyPr/>
                    <a:lstStyle/>
                    <a:p>
                      <a:pPr marL="228600" marR="0" lvl="0" indent="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2667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228600" marR="0" lvl="0" indent="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AutoNum type="arabicPeriod"/>
                        <a:tabLst>
                          <a:tab pos="0" algn="l"/>
                          <a:tab pos="2667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String s = “Super”</a:t>
                      </a:r>
                      <a:b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</a:b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228600" marR="0" lvl="0" indent="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AutoNum type="arabicPeriod"/>
                        <a:tabLst>
                          <a:tab pos="0" algn="l"/>
                          <a:tab pos="2667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 += “man”;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4298" marR="9429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2667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4298" marR="9429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2667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4298" marR="9429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957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02112" y="5075237"/>
            <a:ext cx="2125870" cy="838200"/>
          </a:xfrm>
          <a:prstGeom prst="rect">
            <a:avLst/>
          </a:prstGeom>
          <a:noFill/>
        </p:spPr>
      </p:pic>
      <p:pic>
        <p:nvPicPr>
          <p:cNvPr id="10957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02112" y="5989637"/>
            <a:ext cx="2133600" cy="478221"/>
          </a:xfrm>
          <a:prstGeom prst="rect">
            <a:avLst/>
          </a:prstGeom>
          <a:noFill/>
        </p:spPr>
      </p:pic>
      <p:pic>
        <p:nvPicPr>
          <p:cNvPr id="109578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69112" y="4922837"/>
            <a:ext cx="2050627" cy="1268307"/>
          </a:xfrm>
          <a:prstGeom prst="rect">
            <a:avLst/>
          </a:prstGeom>
          <a:noFill/>
        </p:spPr>
      </p:pic>
      <p:pic>
        <p:nvPicPr>
          <p:cNvPr id="109579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69112" y="6251136"/>
            <a:ext cx="2057400" cy="8882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sz="3200" smtClean="0"/>
              <a:t>The </a:t>
            </a:r>
            <a:r>
              <a:rPr lang="en-US" sz="3200" i="1" smtClean="0"/>
              <a:t>nextLine</a:t>
            </a:r>
            <a:r>
              <a:rPr lang="en-US" sz="3200" smtClean="0"/>
              <a:t>() Method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620712" y="2027237"/>
            <a:ext cx="9220200" cy="5105400"/>
          </a:xfrm>
        </p:spPr>
        <p:txBody>
          <a:bodyPr/>
          <a:lstStyle/>
          <a:p>
            <a:pPr eaLnBrk="1">
              <a:buFont typeface="Arial" charset="0"/>
              <a:buChar char="•"/>
            </a:pPr>
            <a:r>
              <a:rPr lang="en-US" sz="2400" dirty="0" smtClean="0"/>
              <a:t>Another  Scanner method is</a:t>
            </a:r>
          </a:p>
          <a:p>
            <a:pPr lvl="1" eaLnBrk="1">
              <a:buFont typeface="Times New Roman" pitchFamily="18" charset="0"/>
              <a:buNone/>
            </a:pPr>
            <a:r>
              <a:rPr lang="en-US" sz="2000" dirty="0" smtClean="0"/>
              <a:t> </a:t>
            </a:r>
            <a:r>
              <a:rPr lang="en-US" sz="2400" i="1" dirty="0" err="1" smtClean="0"/>
              <a:t>input.nextLine</a:t>
            </a:r>
            <a:r>
              <a:rPr lang="en-US" sz="2400" i="1" dirty="0" smtClean="0"/>
              <a:t>().   </a:t>
            </a:r>
            <a:endParaRPr lang="en-US" sz="2000" i="1" dirty="0" smtClean="0"/>
          </a:p>
          <a:p>
            <a:pPr eaLnBrk="1">
              <a:spcBef>
                <a:spcPts val="600"/>
              </a:spcBef>
              <a:buFont typeface="Arial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 err="1" smtClean="0"/>
              <a:t>nextLine</a:t>
            </a:r>
            <a:r>
              <a:rPr lang="en-US" sz="2400" dirty="0" smtClean="0"/>
              <a:t>() method advances the Scanner to the beginning of the next line of input and returns a reference to a String object comprised of  all the characters that were skipped in the process, including whitespace but excluding the newline character.</a:t>
            </a:r>
          </a:p>
          <a:p>
            <a:pPr eaLnBrk="1">
              <a:spcBef>
                <a:spcPts val="600"/>
              </a:spcBef>
              <a:buFont typeface="Arial" charset="0"/>
              <a:buChar char="•"/>
            </a:pPr>
            <a:r>
              <a:rPr lang="en-US" sz="2400" dirty="0" smtClean="0"/>
              <a:t>If input consists of a single line of text, </a:t>
            </a:r>
            <a:r>
              <a:rPr lang="en-US" sz="2400" dirty="0" err="1" smtClean="0"/>
              <a:t>nextLine</a:t>
            </a:r>
            <a:r>
              <a:rPr lang="en-US" sz="2400" dirty="0" smtClean="0"/>
              <a:t>() returns a reference to a String comprised of the entire line, </a:t>
            </a:r>
            <a:r>
              <a:rPr lang="en-US" sz="2400" i="1" dirty="0" smtClean="0"/>
              <a:t>including spaces and tabs</a:t>
            </a:r>
            <a:r>
              <a:rPr lang="en-US" sz="2400" dirty="0" smtClean="0"/>
              <a:t>.   </a:t>
            </a:r>
          </a:p>
          <a:p>
            <a:pPr eaLnBrk="1">
              <a:spcBef>
                <a:spcPts val="600"/>
              </a:spcBef>
              <a:buFont typeface="Arial" charset="0"/>
              <a:buChar char="•"/>
            </a:pPr>
            <a:r>
              <a:rPr lang="en-US" sz="2400" dirty="0" smtClean="0"/>
              <a:t>The  </a:t>
            </a:r>
            <a:r>
              <a:rPr lang="en-US" sz="2400" dirty="0" err="1" smtClean="0"/>
              <a:t>nextLine</a:t>
            </a:r>
            <a:r>
              <a:rPr lang="en-US" sz="2400" dirty="0" smtClean="0"/>
              <a:t>() method advances the Scanner past the current line and returns the input that was skipped. </a:t>
            </a:r>
          </a:p>
          <a:p>
            <a:pPr eaLnBrk="1">
              <a:spcBef>
                <a:spcPts val="600"/>
              </a:spcBef>
              <a:buFont typeface="Arial" charset="0"/>
              <a:buChar char="•"/>
            </a:pPr>
            <a:r>
              <a:rPr lang="en-US" sz="2400" dirty="0" smtClean="0"/>
              <a:t>The method returns the rest of the current line, excluding any line separator at the end.  </a:t>
            </a:r>
          </a:p>
          <a:p>
            <a:pPr eaLnBrk="1">
              <a:spcBef>
                <a:spcPts val="600"/>
              </a:spcBef>
              <a:buFont typeface="Arial" charset="0"/>
              <a:buChar char="•"/>
            </a:pPr>
            <a:r>
              <a:rPr lang="en-US" sz="2400" dirty="0" smtClean="0"/>
              <a:t>The position is set to the beginning of the next line.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sz="3200" smtClean="0"/>
              <a:t>The </a:t>
            </a:r>
            <a:r>
              <a:rPr lang="en-US" sz="3200" i="1" smtClean="0"/>
              <a:t>nextLine</a:t>
            </a:r>
            <a:r>
              <a:rPr lang="en-US" sz="3200" smtClean="0"/>
              <a:t>() Method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773113" y="2103438"/>
            <a:ext cx="8604250" cy="5105400"/>
          </a:xfrm>
        </p:spPr>
        <p:txBody>
          <a:bodyPr/>
          <a:lstStyle/>
          <a:p>
            <a:pPr eaLnBrk="1">
              <a:buFont typeface="Arial" charset="0"/>
              <a:buChar char="•"/>
            </a:pPr>
            <a:r>
              <a:rPr lang="en-US" sz="2400" dirty="0" smtClean="0"/>
              <a:t>Consider the following segment:</a:t>
            </a:r>
          </a:p>
          <a:p>
            <a:pPr eaLnBrk="1">
              <a:buFont typeface="Times New Roman" pitchFamily="18" charset="0"/>
              <a:buNone/>
            </a:pPr>
            <a:r>
              <a:rPr lang="en-US" sz="2400" dirty="0" smtClean="0"/>
              <a:t>			</a:t>
            </a:r>
            <a:r>
              <a:rPr lang="en-US" sz="2000" i="1" dirty="0" err="1" smtClean="0"/>
              <a:t>System.out.print</a:t>
            </a:r>
            <a:r>
              <a:rPr lang="en-US" sz="2000" i="1" dirty="0" smtClean="0"/>
              <a:t>("Enter String on one line: ");</a:t>
            </a:r>
          </a:p>
          <a:p>
            <a:pPr eaLnBrk="1">
              <a:buFont typeface="Times New Roman" pitchFamily="18" charset="0"/>
              <a:buNone/>
            </a:pPr>
            <a:r>
              <a:rPr lang="en-US" sz="2000" i="1" dirty="0" smtClean="0"/>
              <a:t>			String message = </a:t>
            </a:r>
            <a:r>
              <a:rPr lang="en-US" sz="2000" i="1" dirty="0" err="1" smtClean="0"/>
              <a:t>input.nextLine</a:t>
            </a:r>
            <a:r>
              <a:rPr lang="en-US" sz="2000" i="1" dirty="0" smtClean="0"/>
              <a:t>();</a:t>
            </a:r>
          </a:p>
          <a:p>
            <a:pPr eaLnBrk="1">
              <a:buFont typeface="Times New Roman" pitchFamily="18" charset="0"/>
              <a:buNone/>
            </a:pPr>
            <a:r>
              <a:rPr lang="en-US" sz="2000" i="1" dirty="0" smtClean="0"/>
              <a:t>			</a:t>
            </a:r>
            <a:r>
              <a:rPr lang="en-US" sz="2000" i="1" dirty="0" err="1" smtClean="0"/>
              <a:t>System.out.print</a:t>
            </a:r>
            <a:r>
              <a:rPr lang="en-US" sz="2000" i="1" dirty="0" smtClean="0"/>
              <a:t>("Enter an integer in the range 0-25: ");</a:t>
            </a:r>
          </a:p>
          <a:p>
            <a:pPr eaLnBrk="1">
              <a:buFont typeface="Times New Roman" pitchFamily="18" charset="0"/>
              <a:buNone/>
            </a:pPr>
            <a:r>
              <a:rPr lang="en-US" sz="2000" i="1" dirty="0" smtClean="0"/>
              <a:t>			</a:t>
            </a:r>
            <a:r>
              <a:rPr lang="en-US" sz="2000" i="1" dirty="0" err="1" smtClean="0"/>
              <a:t>int</a:t>
            </a:r>
            <a:r>
              <a:rPr lang="en-US" sz="2000" i="1" dirty="0" smtClean="0"/>
              <a:t> num = </a:t>
            </a:r>
            <a:r>
              <a:rPr lang="en-US" sz="2000" i="1" dirty="0" err="1" smtClean="0"/>
              <a:t>input.nextInt</a:t>
            </a:r>
            <a:r>
              <a:rPr lang="en-US" sz="2000" i="1" dirty="0" smtClean="0"/>
              <a:t>() ;</a:t>
            </a:r>
          </a:p>
          <a:p>
            <a:pPr eaLnBrk="1">
              <a:spcBef>
                <a:spcPts val="600"/>
              </a:spcBef>
              <a:buFont typeface="Arial" charset="0"/>
              <a:buChar char="•"/>
            </a:pPr>
            <a:r>
              <a:rPr lang="en-US" sz="2400" dirty="0" smtClean="0"/>
              <a:t>If the input is “Hello 8” then message refers to “Hello” and num gets the value 8.</a:t>
            </a:r>
          </a:p>
          <a:p>
            <a:pPr eaLnBrk="1">
              <a:spcBef>
                <a:spcPts val="600"/>
              </a:spcBef>
              <a:buFont typeface="Arial" charset="0"/>
              <a:buChar char="•"/>
            </a:pPr>
            <a:r>
              <a:rPr lang="en-US" sz="2400" dirty="0" smtClean="0"/>
              <a:t>Change the segment and begin with a request for shift:  </a:t>
            </a:r>
          </a:p>
          <a:p>
            <a:pPr eaLnBrk="1">
              <a:buFont typeface="Arial" charset="0"/>
              <a:buNone/>
            </a:pPr>
            <a:r>
              <a:rPr lang="en-US" sz="2400" dirty="0" smtClean="0"/>
              <a:t>			</a:t>
            </a:r>
            <a:r>
              <a:rPr lang="en-US" sz="2000" i="1" dirty="0" err="1" smtClean="0"/>
              <a:t>System.out.print</a:t>
            </a:r>
            <a:r>
              <a:rPr lang="en-US" sz="2000" i="1" dirty="0" smtClean="0"/>
              <a:t>("Enter an integer in the range 0-25 : "):</a:t>
            </a:r>
          </a:p>
          <a:p>
            <a:pPr eaLnBrk="1">
              <a:buNone/>
            </a:pPr>
            <a:r>
              <a:rPr lang="en-US" sz="2000" i="1" dirty="0" smtClean="0"/>
              <a:t>			</a:t>
            </a:r>
            <a:r>
              <a:rPr lang="en-US" sz="2000" i="1" dirty="0" err="1" smtClean="0"/>
              <a:t>int</a:t>
            </a:r>
            <a:r>
              <a:rPr lang="en-US" sz="2000" i="1" dirty="0" smtClean="0"/>
              <a:t> num = </a:t>
            </a:r>
            <a:r>
              <a:rPr lang="en-US" sz="2000" i="1" dirty="0" err="1" smtClean="0"/>
              <a:t>input.nextInt</a:t>
            </a:r>
            <a:r>
              <a:rPr lang="en-US" sz="2000" i="1" dirty="0" smtClean="0"/>
              <a:t>() ;</a:t>
            </a:r>
          </a:p>
          <a:p>
            <a:pPr eaLnBrk="1">
              <a:buNone/>
            </a:pPr>
            <a:r>
              <a:rPr lang="en-US" sz="2000" i="1" dirty="0" smtClean="0"/>
              <a:t>			</a:t>
            </a:r>
            <a:r>
              <a:rPr lang="en-US" sz="2000" i="1" dirty="0" err="1" smtClean="0"/>
              <a:t>System.out.print</a:t>
            </a:r>
            <a:r>
              <a:rPr lang="en-US" sz="2000" i="1" dirty="0" smtClean="0"/>
              <a:t>("Enter String on one line: ");</a:t>
            </a:r>
          </a:p>
          <a:p>
            <a:pPr eaLnBrk="1">
              <a:buNone/>
            </a:pPr>
            <a:r>
              <a:rPr lang="en-US" sz="2000" i="1" dirty="0" smtClean="0"/>
              <a:t>			String message = </a:t>
            </a:r>
            <a:r>
              <a:rPr lang="en-US" sz="2000" i="1" dirty="0" err="1" smtClean="0"/>
              <a:t>input.nextLine</a:t>
            </a:r>
            <a:r>
              <a:rPr lang="en-US" sz="2000" i="1" dirty="0" smtClean="0"/>
              <a:t>();</a:t>
            </a:r>
          </a:p>
          <a:p>
            <a:pPr eaLnBrk="1">
              <a:buFont typeface="Arial" charset="0"/>
              <a:buChar char="•"/>
            </a:pPr>
            <a:r>
              <a:rPr lang="en-US" sz="2400" dirty="0" smtClean="0"/>
              <a:t>With valid input:</a:t>
            </a:r>
          </a:p>
          <a:p>
            <a:pPr lvl="1" eaLnBrk="1">
              <a:buNone/>
            </a:pPr>
            <a:r>
              <a:rPr lang="en-US" sz="2000" i="1" dirty="0" smtClean="0"/>
              <a:t>8</a:t>
            </a:r>
          </a:p>
          <a:p>
            <a:pPr lvl="1" eaLnBrk="1">
              <a:buNone/>
            </a:pPr>
            <a:r>
              <a:rPr lang="en-US" sz="2000" i="1" dirty="0" smtClean="0"/>
              <a:t>Hello</a:t>
            </a:r>
            <a:endParaRPr lang="en-US" sz="2400" i="1" dirty="0" smtClean="0"/>
          </a:p>
          <a:p>
            <a:pPr eaLnBrk="1">
              <a:buNone/>
            </a:pPr>
            <a:r>
              <a:rPr lang="en-US" sz="2400" dirty="0" smtClean="0"/>
              <a:t>	num gets the value 8</a:t>
            </a:r>
          </a:p>
          <a:p>
            <a:pPr eaLnBrk="1">
              <a:buFont typeface="Times New Roman" pitchFamily="18" charset="0"/>
              <a:buNone/>
            </a:pPr>
            <a:r>
              <a:rPr lang="en-US" sz="1600" dirty="0" smtClean="0"/>
              <a:t> </a:t>
            </a:r>
          </a:p>
          <a:p>
            <a:pPr eaLnBrk="1">
              <a:buFont typeface="Arial" charset="0"/>
              <a:buNone/>
            </a:pPr>
            <a:r>
              <a:rPr lang="en-US" sz="1600" dirty="0" smtClean="0"/>
              <a:t>.  </a:t>
            </a:r>
          </a:p>
          <a:p>
            <a:pPr eaLnBrk="1">
              <a:buFont typeface="Times New Roman" pitchFamily="18" charset="0"/>
              <a:buNone/>
            </a:pP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Objectives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1711" y="2101850"/>
            <a:ext cx="8343901" cy="4757738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800" dirty="0" smtClean="0"/>
              <a:t>Understand objects and classes</a:t>
            </a:r>
          </a:p>
          <a:p>
            <a:pPr>
              <a:spcAft>
                <a:spcPts val="600"/>
              </a:spcAft>
            </a:pPr>
            <a:r>
              <a:rPr lang="en-US" sz="2800" dirty="0" smtClean="0"/>
              <a:t>Understand encapsulation and information hiding</a:t>
            </a:r>
          </a:p>
          <a:p>
            <a:pPr>
              <a:spcAft>
                <a:spcPts val="600"/>
              </a:spcAft>
            </a:pPr>
            <a:r>
              <a:rPr lang="en-US" sz="2800" dirty="0" smtClean="0"/>
              <a:t>Understand predefined classes</a:t>
            </a:r>
          </a:p>
          <a:p>
            <a:pPr>
              <a:spcAft>
                <a:spcPts val="600"/>
              </a:spcAft>
            </a:pPr>
            <a:r>
              <a:rPr lang="en-US" sz="2800" dirty="0" smtClean="0"/>
              <a:t>Be able to use object methods</a:t>
            </a:r>
          </a:p>
          <a:p>
            <a:pPr>
              <a:spcAft>
                <a:spcPts val="600"/>
              </a:spcAft>
            </a:pPr>
            <a:r>
              <a:rPr lang="en-US" sz="2800" dirty="0" smtClean="0"/>
              <a:t>Learn about frequently used Java classes, including 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Random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String </a:t>
            </a:r>
            <a:endParaRPr lang="en-US" sz="2400" dirty="0" smtClean="0"/>
          </a:p>
          <a:p>
            <a:pPr lvl="1">
              <a:spcAft>
                <a:spcPts val="600"/>
              </a:spcAft>
            </a:pPr>
            <a:r>
              <a:rPr lang="en-US" sz="2400" dirty="0" err="1" smtClean="0"/>
              <a:t>StringBuilder</a:t>
            </a:r>
            <a:r>
              <a:rPr lang="en-US" sz="2400" dirty="0" smtClean="0"/>
              <a:t> </a:t>
            </a:r>
            <a:endParaRPr lang="en-US" sz="2400" dirty="0" smtClean="0"/>
          </a:p>
          <a:p>
            <a:pPr lvl="1">
              <a:spcAft>
                <a:spcPts val="600"/>
              </a:spcAft>
            </a:pPr>
            <a:r>
              <a:rPr lang="en-US" sz="2400" dirty="0" err="1" smtClean="0"/>
              <a:t>DecimalFormat</a:t>
            </a:r>
            <a:endParaRPr lang="en-US" dirty="0" smtClean="0"/>
          </a:p>
          <a:p>
            <a:pPr lvl="1">
              <a:spcAft>
                <a:spcPts val="600"/>
              </a:spcAft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sz="3200" smtClean="0"/>
              <a:t>The </a:t>
            </a:r>
            <a:r>
              <a:rPr lang="en-US" sz="3200" i="1" smtClean="0"/>
              <a:t>nextLine</a:t>
            </a:r>
            <a:r>
              <a:rPr lang="en-US" sz="3200" smtClean="0"/>
              <a:t>() Method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>
              <a:buFont typeface="Times New Roman" pitchFamily="18" charset="0"/>
              <a:buNone/>
            </a:pPr>
            <a:r>
              <a:rPr lang="en-US" sz="1600" dirty="0" smtClean="0"/>
              <a:t>			</a:t>
            </a:r>
            <a:endParaRPr lang="en-US" sz="2000" dirty="0" smtClean="0"/>
          </a:p>
          <a:p>
            <a:pPr eaLnBrk="1">
              <a:spcAft>
                <a:spcPts val="600"/>
              </a:spcAft>
              <a:buFont typeface="Arial" charset="0"/>
              <a:buChar char="•"/>
            </a:pPr>
            <a:r>
              <a:rPr lang="en-US" sz="2400" dirty="0" smtClean="0"/>
              <a:t>After reading the 8, the Scanner is positioned before the (invisible) newline character following 8.  </a:t>
            </a:r>
          </a:p>
          <a:p>
            <a:pPr eaLnBrk="1">
              <a:spcAft>
                <a:spcPts val="600"/>
              </a:spcAft>
              <a:buFont typeface="Arial" charset="0"/>
              <a:buChar char="•"/>
            </a:pPr>
            <a:r>
              <a:rPr lang="en-US" sz="2400" dirty="0" smtClean="0"/>
              <a:t>The call to </a:t>
            </a:r>
            <a:r>
              <a:rPr lang="en-US" sz="2400" dirty="0" err="1" smtClean="0"/>
              <a:t>nextLine</a:t>
            </a:r>
            <a:r>
              <a:rPr lang="en-US" sz="2400" dirty="0" smtClean="0"/>
              <a:t>() advances the Scanner to the beginning of the next line and returns the input that was skipped, that is, the empty string!  </a:t>
            </a:r>
          </a:p>
          <a:p>
            <a:pPr eaLnBrk="1">
              <a:spcAft>
                <a:spcPts val="600"/>
              </a:spcAft>
              <a:buFont typeface="Arial" charset="0"/>
              <a:buChar char="•"/>
            </a:pPr>
            <a:r>
              <a:rPr lang="en-US" sz="2400" dirty="0" smtClean="0"/>
              <a:t>Thus message refers to the empty string and not "Hello”</a:t>
            </a:r>
          </a:p>
          <a:p>
            <a:pPr eaLnBrk="1">
              <a:spcAft>
                <a:spcPts val="600"/>
              </a:spcAft>
              <a:buFont typeface="Arial" charset="0"/>
              <a:buChar char="•"/>
            </a:pPr>
            <a:r>
              <a:rPr lang="en-US" sz="2400" dirty="0" smtClean="0"/>
              <a:t>Using </a:t>
            </a:r>
            <a:r>
              <a:rPr lang="en-US" sz="2400" dirty="0" err="1" smtClean="0"/>
              <a:t>nextLine</a:t>
            </a:r>
            <a:r>
              <a:rPr lang="en-US" sz="2400" dirty="0" smtClean="0"/>
              <a:t>() for reading strings line by line, causes no problems.  </a:t>
            </a:r>
          </a:p>
          <a:p>
            <a:pPr eaLnBrk="1">
              <a:buFont typeface="Arial" charset="0"/>
              <a:buChar char="•"/>
            </a:pPr>
            <a:r>
              <a:rPr lang="en-US" sz="2400" dirty="0" smtClean="0"/>
              <a:t>However, care must be taken when mixing calls to </a:t>
            </a:r>
            <a:r>
              <a:rPr lang="en-US" sz="2400" dirty="0" err="1" smtClean="0"/>
              <a:t>nextLine</a:t>
            </a:r>
            <a:r>
              <a:rPr lang="en-US" sz="2400" dirty="0" smtClean="0"/>
              <a:t>() with other Scanner calls such as next(), </a:t>
            </a:r>
            <a:r>
              <a:rPr lang="en-US" sz="2400" dirty="0" err="1" smtClean="0"/>
              <a:t>nextInt</a:t>
            </a:r>
            <a:r>
              <a:rPr lang="en-US" sz="2400" dirty="0" smtClean="0"/>
              <a:t>() or </a:t>
            </a:r>
            <a:r>
              <a:rPr lang="en-US" sz="2400" dirty="0" err="1" smtClean="0"/>
              <a:t>nextDouble</a:t>
            </a:r>
            <a:r>
              <a:rPr lang="en-US" sz="2400" dirty="0" smtClean="0"/>
              <a:t>().</a:t>
            </a:r>
          </a:p>
          <a:p>
            <a:pPr eaLnBrk="1">
              <a:buFont typeface="Times New Roman" pitchFamily="18" charset="0"/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sz="3200" smtClean="0"/>
              <a:t>Strings are Immutable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5497511" y="4160837"/>
          <a:ext cx="3499853" cy="838200"/>
        </p:xfrm>
        <a:graphic>
          <a:graphicData uri="http://schemas.openxmlformats.org/presentationml/2006/ole">
            <p:oleObj spid="_x0000_s2050" name="Bitmap Image" r:id="rId3" imgW="2266667" imgH="542857" progId="PBrush">
              <p:embed/>
            </p:oleObj>
          </a:graphicData>
        </a:graphic>
      </p:graphicFrame>
      <p:sp>
        <p:nvSpPr>
          <p:cNvPr id="2053" name="Rectangle 3"/>
          <p:cNvSpPr>
            <a:spLocks noChangeArrowheads="1"/>
          </p:cNvSpPr>
          <p:nvPr/>
        </p:nvSpPr>
        <p:spPr bwMode="auto">
          <a:xfrm>
            <a:off x="0" y="0"/>
            <a:ext cx="10080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 sz="2400"/>
          </a:p>
        </p:txBody>
      </p:sp>
      <p:graphicFrame>
        <p:nvGraphicFramePr>
          <p:cNvPr id="2051" name="Object 1"/>
          <p:cNvGraphicFramePr>
            <a:graphicFrameLocks noChangeAspect="1"/>
          </p:cNvGraphicFramePr>
          <p:nvPr/>
        </p:nvGraphicFramePr>
        <p:xfrm>
          <a:off x="5573712" y="5265386"/>
          <a:ext cx="3200400" cy="1761689"/>
        </p:xfrm>
        <a:graphic>
          <a:graphicData uri="http://schemas.openxmlformats.org/presentationml/2006/ole">
            <p:oleObj spid="_x0000_s2051" name="Bitmap Image" r:id="rId4" imgW="2076740" imgH="1142857" progId="PBrush">
              <p:embed/>
            </p:oleObj>
          </a:graphicData>
        </a:graphic>
      </p:graphicFrame>
      <p:sp>
        <p:nvSpPr>
          <p:cNvPr id="2054" name="Rectangle 4"/>
          <p:cNvSpPr>
            <a:spLocks noChangeArrowheads="1"/>
          </p:cNvSpPr>
          <p:nvPr/>
        </p:nvSpPr>
        <p:spPr bwMode="auto">
          <a:xfrm>
            <a:off x="1306512" y="4008437"/>
            <a:ext cx="3738562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Arial" charset="0"/>
                <a:ea typeface="Courier New" pitchFamily="49" charset="0"/>
                <a:cs typeface="Arial" charset="0"/>
              </a:rPr>
              <a:t>The variable </a:t>
            </a:r>
            <a:r>
              <a:rPr lang="en-US" sz="1800" b="1" i="1" dirty="0">
                <a:solidFill>
                  <a:srgbClr val="000000"/>
                </a:solidFill>
                <a:latin typeface="Arial" charset="0"/>
                <a:ea typeface="Courier New" pitchFamily="49" charset="0"/>
                <a:cs typeface="Arial" charset="0"/>
              </a:rPr>
              <a:t>s</a:t>
            </a:r>
            <a:r>
              <a:rPr lang="en-US" sz="1800" b="1" dirty="0">
                <a:solidFill>
                  <a:srgbClr val="000000"/>
                </a:solidFill>
                <a:latin typeface="Arial" charset="0"/>
                <a:ea typeface="Courier New" pitchFamily="49" charset="0"/>
                <a:cs typeface="Arial" charset="0"/>
              </a:rPr>
              <a:t> references the String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ea typeface="Times New Roman" pitchFamily="18" charset="0"/>
                <a:cs typeface="Arial" charset="0"/>
              </a:rPr>
              <a:t>"</a:t>
            </a:r>
            <a:r>
              <a:rPr lang="en-US" sz="1800" b="1" dirty="0">
                <a:solidFill>
                  <a:srgbClr val="000000"/>
                </a:solidFill>
                <a:latin typeface="Arial" charset="0"/>
                <a:ea typeface="Courier New" pitchFamily="49" charset="0"/>
                <a:cs typeface="Arial" charset="0"/>
              </a:rPr>
              <a:t>E.T.</a:t>
            </a:r>
            <a:r>
              <a:rPr lang="en-US" sz="1800" dirty="0">
                <a:solidFill>
                  <a:srgbClr val="000000"/>
                </a:solidFill>
                <a:latin typeface="Arial" charset="0"/>
                <a:ea typeface="Times New Roman" pitchFamily="18" charset="0"/>
                <a:cs typeface="Arial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Arial" charset="0"/>
                <a:ea typeface="Courier New" pitchFamily="49" charset="0"/>
                <a:cs typeface="Times New Roman" pitchFamily="18" charset="0"/>
              </a:rPr>
              <a:t>And, the method call on line 2 creates a 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ea typeface="Courier New" pitchFamily="49" charset="0"/>
                <a:cs typeface="Times New Roman" pitchFamily="18" charset="0"/>
              </a:rPr>
              <a:t>new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ea typeface="Courier New" pitchFamily="49" charset="0"/>
                <a:cs typeface="Times New Roman" pitchFamily="18" charset="0"/>
              </a:rPr>
              <a:t>object (with lower case letters).</a:t>
            </a:r>
            <a:r>
              <a:rPr lang="en-US" sz="1800" dirty="0">
                <a:solidFill>
                  <a:srgbClr val="000000"/>
                </a:solidFill>
                <a:ea typeface="Courier New" pitchFamily="49" charset="0"/>
                <a:cs typeface="Times New Roman" pitchFamily="18" charset="0"/>
              </a:rPr>
              <a:t>  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055" name="Rectangle 5"/>
          <p:cNvSpPr>
            <a:spLocks noChangeArrowheads="1"/>
          </p:cNvSpPr>
          <p:nvPr/>
        </p:nvSpPr>
        <p:spPr bwMode="auto">
          <a:xfrm>
            <a:off x="1077912" y="5303837"/>
            <a:ext cx="4190999" cy="1842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r>
              <a:rPr lang="en-US" sz="1800" b="1" dirty="0" smtClean="0">
                <a:solidFill>
                  <a:srgbClr val="000000"/>
                </a:solidFill>
                <a:latin typeface="Arial" charset="0"/>
                <a:ea typeface="Times New Roman" pitchFamily="18" charset="0"/>
                <a:cs typeface="Arial" charset="0"/>
              </a:rPr>
              <a:t>The </a:t>
            </a:r>
            <a:r>
              <a:rPr lang="en-US" sz="1800" b="1" dirty="0">
                <a:solidFill>
                  <a:srgbClr val="000000"/>
                </a:solidFill>
                <a:latin typeface="Arial" charset="0"/>
                <a:ea typeface="Times New Roman" pitchFamily="18" charset="0"/>
                <a:cs typeface="Arial" charset="0"/>
              </a:rPr>
              <a:t>variable </a:t>
            </a:r>
            <a:r>
              <a:rPr lang="en-US" sz="1800" b="1" i="1" dirty="0">
                <a:solidFill>
                  <a:srgbClr val="000000"/>
                </a:solidFill>
                <a:latin typeface="Arial" charset="0"/>
                <a:ea typeface="Times New Roman" pitchFamily="18" charset="0"/>
                <a:cs typeface="Arial" charset="0"/>
              </a:rPr>
              <a:t>s</a:t>
            </a:r>
            <a:r>
              <a:rPr lang="en-US" sz="1800" b="1" dirty="0">
                <a:solidFill>
                  <a:srgbClr val="000000"/>
                </a:solidFill>
                <a:latin typeface="Arial" charset="0"/>
                <a:ea typeface="Times New Roman" pitchFamily="18" charset="0"/>
                <a:cs typeface="Arial" charset="0"/>
              </a:rPr>
              <a:t> references a new String;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ea typeface="Times New Roman" pitchFamily="18" charset="0"/>
                <a:cs typeface="Arial" charset="0"/>
              </a:rPr>
              <a:t>"</a:t>
            </a:r>
            <a:r>
              <a:rPr lang="en-US" sz="1800" b="1" dirty="0">
                <a:solidFill>
                  <a:srgbClr val="000000"/>
                </a:solidFill>
                <a:latin typeface="Arial" charset="0"/>
                <a:ea typeface="Times New Roman" pitchFamily="18" charset="0"/>
                <a:cs typeface="Arial" charset="0"/>
              </a:rPr>
              <a:t>E.T</a:t>
            </a:r>
            <a:r>
              <a:rPr lang="en-US" sz="1800" dirty="0">
                <a:solidFill>
                  <a:srgbClr val="000000"/>
                </a:solidFill>
                <a:latin typeface="Arial" charset="0"/>
                <a:ea typeface="Times New Roman" pitchFamily="18" charset="0"/>
                <a:cs typeface="Arial" charset="0"/>
              </a:rPr>
              <a:t>"</a:t>
            </a:r>
            <a:r>
              <a:rPr lang="en-US" sz="1800" b="1" dirty="0">
                <a:solidFill>
                  <a:srgbClr val="000000"/>
                </a:solidFill>
                <a:latin typeface="Arial" charset="0"/>
                <a:ea typeface="Times New Roman" pitchFamily="18" charset="0"/>
                <a:cs typeface="Arial" charset="0"/>
              </a:rPr>
              <a:t> is no longer </a:t>
            </a:r>
            <a:r>
              <a:rPr lang="en-US" sz="1800" b="1" dirty="0" smtClean="0">
                <a:solidFill>
                  <a:srgbClr val="000000"/>
                </a:solidFill>
                <a:latin typeface="Arial" charset="0"/>
                <a:ea typeface="Times New Roman" pitchFamily="18" charset="0"/>
                <a:cs typeface="Arial" charset="0"/>
              </a:rPr>
              <a:t>accessible</a:t>
            </a:r>
            <a:r>
              <a:rPr lang="en-US" sz="1800" b="1" dirty="0">
                <a:solidFill>
                  <a:srgbClr val="000000"/>
                </a:solidFill>
                <a:latin typeface="Arial" charset="0"/>
                <a:ea typeface="Times New Roman" pitchFamily="18" charset="0"/>
                <a:cs typeface="Arial" charset="0"/>
              </a:rPr>
              <a:t/>
            </a:r>
            <a:br>
              <a:rPr lang="en-US" sz="1800" b="1" dirty="0">
                <a:solidFill>
                  <a:srgbClr val="000000"/>
                </a:solidFill>
                <a:latin typeface="Arial" charset="0"/>
                <a:ea typeface="Times New Roman" pitchFamily="18" charset="0"/>
                <a:cs typeface="Arial" charset="0"/>
              </a:rPr>
            </a:br>
            <a:r>
              <a:rPr lang="en-US" sz="1800" dirty="0">
                <a:solidFill>
                  <a:srgbClr val="000000"/>
                </a:solidFill>
                <a:latin typeface="Arial" charset="0"/>
                <a:ea typeface="Courier New" pitchFamily="49" charset="0"/>
                <a:cs typeface="Times New Roman" pitchFamily="18" charset="0"/>
              </a:rPr>
              <a:t>The original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ea typeface="Courier New" pitchFamily="49" charset="0"/>
                <a:cs typeface="Arial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Arial" charset="0"/>
                <a:ea typeface="Courier New" pitchFamily="49" charset="0"/>
                <a:cs typeface="Times New Roman" pitchFamily="18" charset="0"/>
              </a:rPr>
              <a:t> object ("E.T.") has not been changed.  Instead, a new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ea typeface="Courier New" pitchFamily="49" charset="0"/>
                <a:cs typeface="Arial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Arial" charset="0"/>
                <a:ea typeface="Courier New" pitchFamily="49" charset="0"/>
                <a:cs typeface="Times New Roman" pitchFamily="18" charset="0"/>
              </a:rPr>
              <a:t> is created.  The original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ea typeface="Courier New" pitchFamily="49" charset="0"/>
                <a:cs typeface="Arial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Arial" charset="0"/>
                <a:ea typeface="Courier New" pitchFamily="49" charset="0"/>
                <a:cs typeface="Times New Roman" pitchFamily="18" charset="0"/>
              </a:rPr>
              <a:t> object ("E.T.") is now inaccessible because no reference holds its address.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41362" y="2101850"/>
            <a:ext cx="9023349" cy="1982787"/>
          </a:xfrm>
        </p:spPr>
        <p:txBody>
          <a:bodyPr/>
          <a:lstStyle/>
          <a:p>
            <a:pPr eaLnBrk="1">
              <a:buFont typeface="Arial" charset="0"/>
              <a:buChar char="•"/>
            </a:pPr>
            <a:r>
              <a:rPr lang="en-US" sz="2000" dirty="0" smtClean="0"/>
              <a:t>Java String objects are </a:t>
            </a:r>
            <a:r>
              <a:rPr lang="en-US" sz="2000" i="1" dirty="0" smtClean="0"/>
              <a:t>immutable</a:t>
            </a:r>
            <a:r>
              <a:rPr lang="en-US" sz="2000" dirty="0" smtClean="0"/>
              <a:t>.  Strings are read-only. </a:t>
            </a:r>
          </a:p>
          <a:p>
            <a:pPr eaLnBrk="1">
              <a:buFont typeface="Arial" charset="0"/>
              <a:buChar char="•"/>
            </a:pPr>
            <a:r>
              <a:rPr lang="en-US" sz="2000" dirty="0" smtClean="0"/>
              <a:t>A String </a:t>
            </a:r>
            <a:r>
              <a:rPr lang="en-US" sz="2000" i="1" dirty="0" smtClean="0"/>
              <a:t>reference</a:t>
            </a:r>
            <a:r>
              <a:rPr lang="en-US" sz="2000" dirty="0" smtClean="0"/>
              <a:t> may be reassigned, but  once a String </a:t>
            </a:r>
            <a:r>
              <a:rPr lang="en-US" sz="2000" i="1" dirty="0" smtClean="0"/>
              <a:t>object</a:t>
            </a:r>
            <a:r>
              <a:rPr lang="en-US" sz="2000" dirty="0" smtClean="0"/>
              <a:t> is created, that object cannot be altered. </a:t>
            </a:r>
          </a:p>
          <a:p>
            <a:pPr eaLnBrk="1">
              <a:buFont typeface="Arial" charset="0"/>
              <a:buChar char="•"/>
            </a:pPr>
            <a:r>
              <a:rPr lang="en-US" sz="2000" dirty="0" smtClean="0"/>
              <a:t>String s = "E.T."; </a:t>
            </a:r>
          </a:p>
          <a:p>
            <a:pPr eaLnBrk="1">
              <a:buFont typeface="Times New Roman" pitchFamily="18" charset="0"/>
              <a:buNone/>
            </a:pPr>
            <a:r>
              <a:rPr lang="en-US" sz="2000" dirty="0" smtClean="0"/>
              <a:t>	s = </a:t>
            </a:r>
            <a:r>
              <a:rPr lang="en-US" sz="2000" dirty="0" err="1" smtClean="0"/>
              <a:t>s.toLowerCase</a:t>
            </a:r>
            <a:r>
              <a:rPr lang="en-US" sz="2000" dirty="0" smtClean="0"/>
              <a:t>(); </a:t>
            </a:r>
          </a:p>
          <a:p>
            <a:pPr eaLnBrk="1">
              <a:buFont typeface="Arial" charset="0"/>
              <a:buChar char="•"/>
            </a:pPr>
            <a:r>
              <a:rPr lang="en-US" sz="2000" dirty="0" smtClean="0"/>
              <a:t>The assignment statement instantiates a new String object referenced by 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More String Methods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1362" y="1951037"/>
            <a:ext cx="9023349" cy="5257801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ClrTx/>
              <a:buSzTx/>
              <a:buFontTx/>
              <a:buChar char="•"/>
            </a:pPr>
            <a:r>
              <a:rPr lang="en-US" sz="2000" dirty="0" smtClean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char </a:t>
            </a:r>
            <a:r>
              <a:rPr lang="en-US" sz="2000" dirty="0" err="1" smtClean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charAt</a:t>
            </a:r>
            <a:r>
              <a:rPr lang="en-US" sz="2000" dirty="0" smtClean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(</a:t>
            </a:r>
            <a:r>
              <a:rPr lang="en-US" sz="2000" dirty="0" err="1" smtClean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 index)</a:t>
            </a:r>
            <a:endParaRPr lang="en-US" sz="2000" b="1" dirty="0" smtClean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Arial" charset="0"/>
            </a:endParaRPr>
          </a:p>
          <a:p>
            <a:pPr eaLnBrk="1" hangingPunct="1">
              <a:lnSpc>
                <a:spcPct val="100000"/>
              </a:lnSpc>
              <a:buClrTx/>
              <a:buSzTx/>
              <a:buFontTx/>
              <a:buChar char="•"/>
            </a:pPr>
            <a:r>
              <a:rPr lang="en-US" sz="2000" dirty="0" err="1" smtClean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compareTo</a:t>
            </a:r>
            <a:r>
              <a:rPr lang="en-US" sz="2000" dirty="0" smtClean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(String t</a:t>
            </a:r>
            <a:r>
              <a:rPr lang="en-US" sz="2000" dirty="0" smtClean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)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Char char="•"/>
            </a:pPr>
            <a:r>
              <a:rPr lang="en-US" sz="2000" dirty="0" err="1" smtClean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compareTolgnoreCase</a:t>
            </a:r>
            <a:r>
              <a:rPr lang="en-US" sz="2000" dirty="0" smtClean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(String t</a:t>
            </a:r>
            <a:r>
              <a:rPr lang="en-US" sz="2000" dirty="0" smtClean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)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Char char="•"/>
            </a:pPr>
            <a:r>
              <a:rPr lang="en-US" sz="2000" dirty="0" err="1" smtClean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boolean</a:t>
            </a:r>
            <a:r>
              <a:rPr lang="en-US" sz="2000" dirty="0" smtClean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endsWith</a:t>
            </a:r>
            <a:r>
              <a:rPr lang="en-US" sz="2000" dirty="0" smtClean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(String suffix</a:t>
            </a:r>
            <a:r>
              <a:rPr lang="en-US" sz="2000" dirty="0" smtClean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)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Char char="•"/>
            </a:pPr>
            <a:r>
              <a:rPr lang="en-US" sz="2000" dirty="0" err="1" smtClean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boolean</a:t>
            </a:r>
            <a:r>
              <a:rPr lang="en-US" sz="2000" dirty="0" smtClean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startsWith</a:t>
            </a:r>
            <a:r>
              <a:rPr lang="en-US" sz="2000" dirty="0" smtClean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(String prefix</a:t>
            </a:r>
            <a:r>
              <a:rPr lang="en-US" sz="2000" dirty="0" smtClean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)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Char char="•"/>
            </a:pPr>
            <a:r>
              <a:rPr lang="en-US" sz="2000" dirty="0" err="1" smtClean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boolean</a:t>
            </a:r>
            <a:r>
              <a:rPr lang="en-US" sz="2000" dirty="0" smtClean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 equals(Object t</a:t>
            </a:r>
            <a:r>
              <a:rPr lang="en-US" sz="2000" dirty="0" smtClean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)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Char char="•"/>
            </a:pPr>
            <a:r>
              <a:rPr lang="en-US" sz="2000" dirty="0" err="1" smtClean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boolean</a:t>
            </a:r>
            <a:r>
              <a:rPr lang="en-US" sz="2000" dirty="0" smtClean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equalslgnoreCase</a:t>
            </a:r>
            <a:r>
              <a:rPr lang="en-US" sz="2000" dirty="0" smtClean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(String t</a:t>
            </a:r>
            <a:r>
              <a:rPr lang="en-US" sz="2000" dirty="0" smtClean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)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Char char="•"/>
            </a:pPr>
            <a:r>
              <a:rPr lang="en-US" sz="2000" dirty="0" err="1" smtClean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indexOf</a:t>
            </a:r>
            <a:r>
              <a:rPr lang="en-US" sz="2000" dirty="0" smtClean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(String t</a:t>
            </a:r>
            <a:r>
              <a:rPr lang="en-US" sz="2000" dirty="0" smtClean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)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Char char="•"/>
            </a:pPr>
            <a:r>
              <a:rPr lang="en-US" sz="2000" dirty="0" err="1" smtClean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indexOf</a:t>
            </a:r>
            <a:r>
              <a:rPr lang="en-US" sz="2000" dirty="0" smtClean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(String t, </a:t>
            </a:r>
            <a:r>
              <a:rPr lang="en-US" sz="2000" dirty="0" err="1" smtClean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 from</a:t>
            </a:r>
            <a:r>
              <a:rPr lang="en-US" sz="2000" dirty="0" smtClean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)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Char char="•"/>
            </a:pPr>
            <a:r>
              <a:rPr lang="en-US" sz="2000" dirty="0" err="1" smtClean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 length( </a:t>
            </a:r>
            <a:r>
              <a:rPr lang="en-US" sz="2000" dirty="0" smtClean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)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Char char="•"/>
            </a:pPr>
            <a:r>
              <a:rPr lang="en-US" sz="2000" dirty="0" smtClean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String replace(char </a:t>
            </a:r>
            <a:r>
              <a:rPr lang="en-US" sz="2000" dirty="0" err="1" smtClean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oldChar</a:t>
            </a:r>
            <a:r>
              <a:rPr lang="en-US" sz="2000" dirty="0" smtClean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, char </a:t>
            </a:r>
            <a:r>
              <a:rPr lang="en-US" sz="2000" dirty="0" err="1" smtClean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newChar</a:t>
            </a:r>
            <a:r>
              <a:rPr lang="en-US" sz="2000" dirty="0" smtClean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)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Char char="•"/>
            </a:pPr>
            <a:r>
              <a:rPr lang="en-US" sz="2000" dirty="0" smtClean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String substring(</a:t>
            </a:r>
            <a:r>
              <a:rPr lang="en-US" sz="2000" dirty="0" err="1" smtClean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 index</a:t>
            </a:r>
            <a:r>
              <a:rPr lang="en-US" sz="2000" dirty="0" smtClean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)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Char char="•"/>
            </a:pPr>
            <a:r>
              <a:rPr lang="en-US" sz="2000" dirty="0" smtClean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String substring(</a:t>
            </a:r>
            <a:r>
              <a:rPr lang="en-US" sz="2000" dirty="0" err="1" smtClean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 start, </a:t>
            </a:r>
            <a:r>
              <a:rPr lang="en-US" sz="2000" dirty="0" err="1" smtClean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 end</a:t>
            </a:r>
            <a:r>
              <a:rPr lang="en-US" sz="2000" dirty="0" smtClean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)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Char char="•"/>
            </a:pPr>
            <a:r>
              <a:rPr lang="en-US" sz="2000" dirty="0" smtClean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String </a:t>
            </a:r>
            <a:r>
              <a:rPr lang="en-US" sz="2000" dirty="0" err="1" smtClean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toLowerCase</a:t>
            </a:r>
            <a:r>
              <a:rPr lang="en-US" sz="2000" dirty="0" smtClean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()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Char char="•"/>
            </a:pPr>
            <a:r>
              <a:rPr lang="en-US" sz="2000" dirty="0" smtClean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String </a:t>
            </a:r>
            <a:r>
              <a:rPr lang="en-US" sz="2000" dirty="0" err="1" smtClean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toUpperCase</a:t>
            </a:r>
            <a:r>
              <a:rPr lang="en-US" sz="2000" dirty="0" smtClean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()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Char char="•"/>
            </a:pPr>
            <a:r>
              <a:rPr lang="en-US" sz="2000" dirty="0" smtClean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String trim()</a:t>
            </a:r>
            <a:endParaRPr lang="en-US" sz="2000" dirty="0" smtClean="0">
              <a:solidFill>
                <a:schemeClr val="tx1"/>
              </a:solidFill>
              <a:ea typeface="Times New Roman" pitchFamily="18" charset="0"/>
              <a:cs typeface="Arial" charset="0"/>
            </a:endParaRPr>
          </a:p>
          <a:p>
            <a:pPr eaLnBrk="1" hangingPunct="1">
              <a:lnSpc>
                <a:spcPct val="100000"/>
              </a:lnSpc>
              <a:buClrTx/>
              <a:buSzTx/>
              <a:buFontTx/>
              <a:buChar char="•"/>
            </a:pPr>
            <a:r>
              <a:rPr lang="en-US" sz="2400" dirty="0" smtClean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……</a:t>
            </a:r>
            <a:endParaRPr lang="en-US" sz="2400" dirty="0" smtClean="0">
              <a:solidFill>
                <a:schemeClr val="tx1"/>
              </a:solidFill>
              <a:ea typeface="Times New Roman" pitchFamily="18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sz="3200" i="1" smtClean="0"/>
              <a:t>equals</a:t>
            </a:r>
            <a:r>
              <a:rPr lang="en-US" sz="3200" smtClean="0"/>
              <a:t>(</a:t>
            </a:r>
            <a:r>
              <a:rPr lang="en-US" sz="3200" i="1" smtClean="0"/>
              <a:t>...</a:t>
            </a:r>
            <a:r>
              <a:rPr lang="en-US" sz="3200" smtClean="0"/>
              <a:t>) and  ==</a:t>
            </a:r>
            <a:endParaRPr lang="en-US" sz="3200" i="1" smtClean="0"/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620712" y="1951037"/>
            <a:ext cx="8604250" cy="1447800"/>
          </a:xfrm>
        </p:spPr>
        <p:txBody>
          <a:bodyPr/>
          <a:lstStyle/>
          <a:p>
            <a:pPr eaLnBrk="1">
              <a:buFont typeface="Arial" charset="0"/>
              <a:buChar char="•"/>
            </a:pPr>
            <a:r>
              <a:rPr lang="en-US" sz="2400" dirty="0" smtClean="0"/>
              <a:t>To determine whether or not the character sequences of two String objects are identical use the equals(...) method.  </a:t>
            </a:r>
          </a:p>
          <a:p>
            <a:pPr eaLnBrk="1">
              <a:buFont typeface="Arial" charset="0"/>
              <a:buChar char="•"/>
            </a:pPr>
            <a:r>
              <a:rPr lang="en-US" sz="2400" dirty="0" smtClean="0"/>
              <a:t>The == operator compares references (addresses) not characters.   </a:t>
            </a:r>
            <a:endParaRPr lang="en-US" sz="2400" i="1" dirty="0" smtClean="0"/>
          </a:p>
          <a:p>
            <a:pPr eaLnBrk="1">
              <a:buFont typeface="Times New Roman" pitchFamily="18" charset="0"/>
              <a:buNone/>
            </a:pPr>
            <a:endParaRPr lang="en-US" dirty="0" smtClean="0"/>
          </a:p>
        </p:txBody>
      </p:sp>
      <p:graphicFrame>
        <p:nvGraphicFramePr>
          <p:cNvPr id="4" name="Group 21"/>
          <p:cNvGraphicFramePr>
            <a:graphicFrameLocks/>
          </p:cNvGraphicFramePr>
          <p:nvPr/>
        </p:nvGraphicFramePr>
        <p:xfrm>
          <a:off x="544512" y="3475037"/>
          <a:ext cx="9220200" cy="3429000"/>
        </p:xfrm>
        <a:graphic>
          <a:graphicData uri="http://schemas.openxmlformats.org/drawingml/2006/table">
            <a:tbl>
              <a:tblPr/>
              <a:tblGrid>
                <a:gridCol w="3505200"/>
                <a:gridCol w="3081772"/>
                <a:gridCol w="2633228"/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Code segment</a:t>
                      </a:r>
                      <a:endParaRPr kumimoji="0" lang="en-US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92006" marR="92006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Explanation</a:t>
                      </a:r>
                      <a:endParaRPr kumimoji="0" lang="en-US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92006" marR="92006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Output</a:t>
                      </a:r>
                      <a:endParaRPr kumimoji="0" lang="en-US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92006" marR="92006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String s = new String("ABC");</a:t>
                      </a:r>
                      <a:endParaRPr kumimoji="0" lang="en-US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String t = new String("ABC"); </a:t>
                      </a:r>
                      <a:endParaRPr kumimoji="0" lang="en-US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System.out.println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(“s is  “ +    s);</a:t>
                      </a:r>
                      <a:endParaRPr kumimoji="0" lang="en-US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System.out.println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(“t is “ +   t);</a:t>
                      </a:r>
                      <a:endParaRPr kumimoji="0" lang="en-US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System.out.println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(“s == t: “+ (s==t));</a:t>
                      </a:r>
                      <a:endParaRPr kumimoji="0" lang="en-US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System.out.println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(“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s.equals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(t): “+ 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s.equals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(t));</a:t>
                      </a:r>
                      <a:endParaRPr kumimoji="0" lang="en-US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92006" marR="92006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</a:pPr>
                      <a:endParaRPr kumimoji="0" lang="en-US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</a:pPr>
                      <a:endParaRPr kumimoji="0" lang="en-US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</a:pPr>
                      <a:endParaRPr kumimoji="0" lang="en-US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</a:pPr>
                      <a:endParaRPr kumimoji="0" lang="en-US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</a:pPr>
                      <a:endParaRPr kumimoji="0" lang="en-US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</a:pPr>
                      <a:endParaRPr kumimoji="0" lang="en-US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Using the new operator, Java creates two String objects and assigns corresponding addresses to s and t respectively.  So references s and t hold different addresses</a:t>
                      </a:r>
                      <a:endParaRPr kumimoji="0" lang="en-US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92006" marR="92006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 is ABC</a:t>
                      </a:r>
                      <a:endParaRPr kumimoji="0" lang="en-US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 is  ABC</a:t>
                      </a:r>
                      <a:endParaRPr kumimoji="0" lang="en-US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 == t: false</a:t>
                      </a:r>
                      <a:endParaRPr kumimoji="0" lang="en-US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s.equals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(t): true</a:t>
                      </a:r>
                      <a:endParaRPr kumimoji="0" lang="en-US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Since the == operator compares references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 ==t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returns false. </a:t>
                      </a:r>
                      <a:endParaRPr kumimoji="0" lang="en-US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s.equals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(t)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returns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true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because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equals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(...) compares characters not references</a:t>
                      </a:r>
                      <a:endParaRPr kumimoji="0" lang="en-US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92006" marR="92006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0312" y="3932237"/>
            <a:ext cx="1712912" cy="1066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sz="3200" i="1" smtClean="0"/>
              <a:t>equals</a:t>
            </a:r>
            <a:r>
              <a:rPr lang="en-US" sz="3200" smtClean="0"/>
              <a:t>(</a:t>
            </a:r>
            <a:r>
              <a:rPr lang="en-US" sz="3200" i="1" smtClean="0"/>
              <a:t>...</a:t>
            </a:r>
            <a:r>
              <a:rPr lang="en-US" sz="3200" smtClean="0"/>
              <a:t>) and  ==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20713" y="2103438"/>
          <a:ext cx="8686800" cy="3047999"/>
        </p:xfrm>
        <a:graphic>
          <a:graphicData uri="http://schemas.openxmlformats.org/drawingml/2006/table">
            <a:tbl>
              <a:tblPr/>
              <a:tblGrid>
                <a:gridCol w="3990975"/>
                <a:gridCol w="2382837"/>
                <a:gridCol w="2312988"/>
              </a:tblGrid>
              <a:tr h="30479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String s = "ABC";</a:t>
                      </a:r>
                      <a:endParaRPr kumimoji="0" lang="en-US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String t = s; </a:t>
                      </a:r>
                      <a:endParaRPr kumimoji="0" lang="en-US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System.out.println(“s is  “ +    s);</a:t>
                      </a:r>
                      <a:endParaRPr kumimoji="0" lang="en-US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System.out.println(“t is “ +   t);</a:t>
                      </a:r>
                      <a:endParaRPr kumimoji="0" lang="en-US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System.out.println(“s == t: “ +  (s==t));</a:t>
                      </a:r>
                      <a:endParaRPr kumimoji="0" lang="en-US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System.out.println(“s.equals(t): “+  s.equals(t));</a:t>
                      </a:r>
                      <a:endParaRPr kumimoji="0" lang="en-US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</a:pPr>
                      <a:endParaRPr kumimoji="0" lang="en-US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</a:pPr>
                      <a:endParaRPr kumimoji="0" lang="en-US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</a:pPr>
                      <a:endParaRPr kumimoji="0" lang="en-US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</a:pPr>
                      <a:endParaRPr kumimoji="0" lang="en-US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</a:pPr>
                      <a:endParaRPr kumimoji="0" lang="en-US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</a:pPr>
                      <a:endParaRPr kumimoji="0" lang="en-US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The references s and t both hold the address of this object.</a:t>
                      </a:r>
                      <a:endParaRPr kumimoji="0" lang="en-US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 is ABC</a:t>
                      </a:r>
                      <a:endParaRPr kumimoji="0" lang="en-US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 is  ABC</a:t>
                      </a:r>
                      <a:endParaRPr kumimoji="0" lang="en-US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 == t: true</a:t>
                      </a:r>
                      <a:endParaRPr kumimoji="0" lang="en-US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s.equals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(t): true</a:t>
                      </a:r>
                      <a:endParaRPr kumimoji="0" lang="en-US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The == operator compares the </a:t>
                      </a:r>
                      <a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references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s and t.  Since s and t both reference the same object  s==t  returns true</a:t>
                      </a:r>
                      <a:endParaRPr kumimoji="0" lang="en-US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098" name="Object 1"/>
          <p:cNvGraphicFramePr>
            <a:graphicFrameLocks noChangeAspect="1"/>
          </p:cNvGraphicFramePr>
          <p:nvPr/>
        </p:nvGraphicFramePr>
        <p:xfrm>
          <a:off x="4735513" y="2179638"/>
          <a:ext cx="1658937" cy="1143000"/>
        </p:xfrm>
        <a:graphic>
          <a:graphicData uri="http://schemas.openxmlformats.org/presentationml/2006/ole">
            <p:oleObj spid="_x0000_s4098" name="Bitmap Image" r:id="rId3" imgW="1133633" imgH="781159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The null Value and Strings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Null is a special value that means “no object”, Your program should set a reference variable to null when it is not referring to any object.</a:t>
            </a:r>
          </a:p>
          <a:p>
            <a:r>
              <a:rPr lang="en-US" sz="2400" dirty="0" smtClean="0"/>
              <a:t>Programs often set variables to null when they are declared.</a:t>
            </a:r>
          </a:p>
          <a:p>
            <a:pPr>
              <a:buNone/>
            </a:pPr>
            <a:r>
              <a:rPr lang="en-US" sz="2400" dirty="0" smtClean="0"/>
              <a:t>	String s = null;</a:t>
            </a:r>
          </a:p>
          <a:p>
            <a:r>
              <a:rPr lang="en-US" sz="2400" dirty="0" smtClean="0"/>
              <a:t>For null string, any method call or attribute use will lead to a runtime error. </a:t>
            </a:r>
          </a:p>
          <a:p>
            <a:pPr lvl="1"/>
            <a:r>
              <a:rPr lang="en-US" sz="2400" dirty="0" smtClean="0"/>
              <a:t>String s = null;</a:t>
            </a:r>
          </a:p>
          <a:p>
            <a:pPr lvl="1"/>
            <a:r>
              <a:rPr lang="en-US" sz="2400" dirty="0" err="1" smtClean="0"/>
              <a:t>s.length</a:t>
            </a:r>
            <a:r>
              <a:rPr lang="en-US" sz="2400" dirty="0" smtClean="0"/>
              <a:t>				// runtime error</a:t>
            </a:r>
          </a:p>
          <a:p>
            <a:pPr lvl="1"/>
            <a:r>
              <a:rPr lang="en-US" sz="2400" dirty="0" err="1" smtClean="0"/>
              <a:t>s.charAt</a:t>
            </a:r>
            <a:r>
              <a:rPr lang="en-US" sz="2400" dirty="0" smtClean="0"/>
              <a:t>(0)			// runtime error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Mysterious String[] </a:t>
            </a:r>
            <a:r>
              <a:rPr lang="en-US" sz="3200" dirty="0" err="1" smtClean="0"/>
              <a:t>args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912" y="1951037"/>
            <a:ext cx="8763000" cy="5257800"/>
          </a:xfrm>
        </p:spPr>
        <p:txBody>
          <a:bodyPr/>
          <a:lstStyle/>
          <a:p>
            <a:r>
              <a:rPr lang="en-US" sz="2000" dirty="0" smtClean="0"/>
              <a:t>String[] </a:t>
            </a:r>
            <a:r>
              <a:rPr lang="en-US" sz="2000" dirty="0" err="1" smtClean="0"/>
              <a:t>args</a:t>
            </a:r>
            <a:r>
              <a:rPr lang="en-US" sz="2000" dirty="0" smtClean="0"/>
              <a:t> is simply an array of Strings, i.e. reference pointer to objects.</a:t>
            </a:r>
          </a:p>
          <a:p>
            <a:r>
              <a:rPr lang="en-US" sz="2000" dirty="0" smtClean="0"/>
              <a:t>It allows you to send inputs to the main method via the command line.</a:t>
            </a:r>
          </a:p>
          <a:p>
            <a:pPr lvl="2">
              <a:buNone/>
            </a:pPr>
            <a:r>
              <a:rPr lang="en-US" sz="1800" dirty="0" smtClean="0"/>
              <a:t>public class </a:t>
            </a:r>
            <a:r>
              <a:rPr lang="en-US" sz="1800" dirty="0" err="1" smtClean="0"/>
              <a:t>TestMain</a:t>
            </a:r>
            <a:endParaRPr lang="en-US" sz="1800" dirty="0" smtClean="0"/>
          </a:p>
          <a:p>
            <a:pPr lvl="2">
              <a:buNone/>
            </a:pPr>
            <a:r>
              <a:rPr lang="en-US" sz="1800" dirty="0" smtClean="0"/>
              <a:t>{</a:t>
            </a:r>
          </a:p>
          <a:p>
            <a:pPr lvl="2">
              <a:buNone/>
            </a:pPr>
            <a:r>
              <a:rPr lang="en-US" sz="1800" dirty="0" smtClean="0"/>
              <a:t>	public static void main(String [] </a:t>
            </a:r>
            <a:r>
              <a:rPr lang="en-US" sz="1800" dirty="0" err="1" smtClean="0"/>
              <a:t>args</a:t>
            </a:r>
            <a:r>
              <a:rPr lang="en-US" sz="1800" dirty="0" smtClean="0"/>
              <a:t>)</a:t>
            </a:r>
          </a:p>
          <a:p>
            <a:pPr lvl="2">
              <a:buNone/>
            </a:pPr>
            <a:r>
              <a:rPr lang="en-US" sz="1800" dirty="0" smtClean="0"/>
              <a:t>	{</a:t>
            </a:r>
          </a:p>
          <a:p>
            <a:pPr lvl="2"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System.out.println</a:t>
            </a:r>
            <a:r>
              <a:rPr lang="en-US" sz="1800" dirty="0" smtClean="0"/>
              <a:t>("Hello " + </a:t>
            </a:r>
            <a:r>
              <a:rPr lang="en-US" sz="1800" dirty="0" err="1" smtClean="0"/>
              <a:t>args</a:t>
            </a:r>
            <a:r>
              <a:rPr lang="en-US" sz="1800" dirty="0" smtClean="0"/>
              <a:t>[0]);</a:t>
            </a:r>
          </a:p>
          <a:p>
            <a:pPr lvl="2"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System.out.println</a:t>
            </a:r>
            <a:r>
              <a:rPr lang="en-US" sz="1800" dirty="0" smtClean="0"/>
              <a:t>("Hello " + </a:t>
            </a:r>
            <a:r>
              <a:rPr lang="en-US" sz="1800" dirty="0" err="1" smtClean="0"/>
              <a:t>args</a:t>
            </a:r>
            <a:r>
              <a:rPr lang="en-US" sz="1800" dirty="0" smtClean="0"/>
              <a:t>[1]);</a:t>
            </a:r>
          </a:p>
          <a:p>
            <a:pPr lvl="2">
              <a:buNone/>
            </a:pPr>
            <a:r>
              <a:rPr lang="en-US" sz="1800" dirty="0" smtClean="0"/>
              <a:t>	}</a:t>
            </a:r>
          </a:p>
          <a:p>
            <a:pPr lvl="2">
              <a:buNone/>
            </a:pPr>
            <a:r>
              <a:rPr lang="en-US" sz="1800" dirty="0" smtClean="0"/>
              <a:t>}</a:t>
            </a:r>
          </a:p>
          <a:p>
            <a:pPr lvl="2">
              <a:buNone/>
            </a:pPr>
            <a:r>
              <a:rPr lang="en-US" sz="1800" dirty="0" smtClean="0"/>
              <a:t>If you execute: Java </a:t>
            </a:r>
            <a:r>
              <a:rPr lang="en-US" sz="1800" dirty="0" err="1" smtClean="0"/>
              <a:t>TestMain</a:t>
            </a:r>
            <a:r>
              <a:rPr lang="en-US" sz="1800" dirty="0" smtClean="0"/>
              <a:t> Jerry Newman</a:t>
            </a:r>
          </a:p>
          <a:p>
            <a:pPr lvl="2">
              <a:buNone/>
            </a:pPr>
            <a:r>
              <a:rPr lang="en-US" sz="1800" dirty="0" smtClean="0"/>
              <a:t>The output is:</a:t>
            </a:r>
          </a:p>
          <a:p>
            <a:pPr lvl="2">
              <a:buNone/>
            </a:pPr>
            <a:r>
              <a:rPr lang="en-US" sz="1800" dirty="0" smtClean="0"/>
              <a:t>Hello Jerry</a:t>
            </a:r>
          </a:p>
          <a:p>
            <a:pPr lvl="2">
              <a:buNone/>
            </a:pPr>
            <a:r>
              <a:rPr lang="en-US" sz="1800" dirty="0" smtClean="0"/>
              <a:t>Hello Newman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What happens is that Java implicitly creates an array for you of a length equal to the number of input parameters i.e. in the above program what happens is:</a:t>
            </a:r>
          </a:p>
          <a:p>
            <a:pPr>
              <a:spcBef>
                <a:spcPts val="600"/>
              </a:spcBef>
              <a:buNone/>
            </a:pPr>
            <a:r>
              <a:rPr lang="en-US" sz="2000" dirty="0" smtClean="0"/>
              <a:t>		String [] </a:t>
            </a:r>
            <a:r>
              <a:rPr lang="en-US" sz="2000" dirty="0" err="1" smtClean="0"/>
              <a:t>args</a:t>
            </a:r>
            <a:r>
              <a:rPr lang="en-US" sz="2000" dirty="0" smtClean="0"/>
              <a:t> = {“Jerry”, “Newman”}; 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You have an array </a:t>
            </a:r>
            <a:r>
              <a:rPr lang="en-US" sz="2000" dirty="0" err="1" smtClean="0"/>
              <a:t>args</a:t>
            </a:r>
            <a:r>
              <a:rPr lang="en-US" sz="2000" dirty="0" smtClean="0"/>
              <a:t> of type String and </a:t>
            </a:r>
            <a:r>
              <a:rPr lang="en-US" sz="2000" dirty="0" err="1" smtClean="0"/>
              <a:t>args.length</a:t>
            </a:r>
            <a:r>
              <a:rPr lang="en-US" sz="2000" dirty="0" smtClean="0"/>
              <a:t> is equal to 2.</a:t>
            </a:r>
            <a:endParaRPr lang="en-US" sz="2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sz="3200" smtClean="0"/>
              <a:t>The StringBuilder Class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741362" y="2101850"/>
            <a:ext cx="9023349" cy="4757738"/>
          </a:xfrm>
        </p:spPr>
        <p:txBody>
          <a:bodyPr/>
          <a:lstStyle/>
          <a:p>
            <a:pPr eaLnBrk="1">
              <a:spcAft>
                <a:spcPts val="600"/>
              </a:spcAft>
              <a:buFont typeface="Arial" charset="0"/>
              <a:buChar char="•"/>
            </a:pPr>
            <a:r>
              <a:rPr lang="en-US" sz="2000" dirty="0" smtClean="0"/>
              <a:t>A String object is immutable; once created, a String object cannot change.  </a:t>
            </a:r>
          </a:p>
          <a:p>
            <a:pPr eaLnBrk="1">
              <a:spcAft>
                <a:spcPts val="600"/>
              </a:spcAft>
              <a:buFont typeface="Arial" charset="0"/>
              <a:buChar char="•"/>
            </a:pPr>
            <a:r>
              <a:rPr lang="en-US" sz="2000" dirty="0" smtClean="0"/>
              <a:t>A </a:t>
            </a:r>
            <a:r>
              <a:rPr lang="en-US" sz="2000" dirty="0" err="1" smtClean="0"/>
              <a:t>StringBuilder</a:t>
            </a:r>
            <a:r>
              <a:rPr lang="en-US" sz="2000" dirty="0" smtClean="0"/>
              <a:t> object </a:t>
            </a:r>
            <a:r>
              <a:rPr lang="en-US" sz="2000" i="1" dirty="0" smtClean="0"/>
              <a:t>can</a:t>
            </a:r>
            <a:r>
              <a:rPr lang="en-US" sz="2000" dirty="0" smtClean="0"/>
              <a:t> be changed.  </a:t>
            </a:r>
          </a:p>
          <a:p>
            <a:pPr eaLnBrk="1">
              <a:spcAft>
                <a:spcPts val="600"/>
              </a:spcAft>
              <a:buFont typeface="Arial" charset="0"/>
              <a:buChar char="•"/>
            </a:pPr>
            <a:r>
              <a:rPr lang="en-US" sz="2000" dirty="0" smtClean="0"/>
              <a:t>You can add or delete characters to or from a </a:t>
            </a:r>
            <a:r>
              <a:rPr lang="en-US" sz="2000" dirty="0" err="1" smtClean="0"/>
              <a:t>StringBuilder</a:t>
            </a:r>
            <a:r>
              <a:rPr lang="en-US" sz="2000" dirty="0" smtClean="0"/>
              <a:t> object, </a:t>
            </a:r>
            <a:r>
              <a:rPr lang="en-US" sz="2000" i="1" dirty="0" smtClean="0"/>
              <a:t>without creating a new </a:t>
            </a:r>
            <a:r>
              <a:rPr lang="en-US" sz="2000" i="1" dirty="0" err="1" smtClean="0"/>
              <a:t>StringBuilder</a:t>
            </a:r>
            <a:r>
              <a:rPr lang="en-US" sz="2000" i="1" dirty="0" smtClean="0"/>
              <a:t> object</a:t>
            </a:r>
            <a:r>
              <a:rPr lang="en-US" sz="2000" dirty="0" smtClean="0"/>
              <a:t>. </a:t>
            </a:r>
          </a:p>
          <a:p>
            <a:pPr eaLnBrk="1">
              <a:spcAft>
                <a:spcPts val="600"/>
              </a:spcAft>
              <a:buFont typeface="Arial" charset="0"/>
              <a:buChar char="•"/>
            </a:pPr>
            <a:r>
              <a:rPr lang="en-US" sz="2000" dirty="0" smtClean="0"/>
              <a:t>The  capacity of a </a:t>
            </a:r>
            <a:r>
              <a:rPr lang="en-US" sz="2000" dirty="0" err="1" smtClean="0"/>
              <a:t>StringBuilder</a:t>
            </a:r>
            <a:r>
              <a:rPr lang="en-US" sz="2000" dirty="0" smtClean="0"/>
              <a:t> object automatically expands as needed.</a:t>
            </a:r>
          </a:p>
          <a:p>
            <a:pPr eaLnBrk="1">
              <a:spcAft>
                <a:spcPts val="600"/>
              </a:spcAft>
              <a:buFont typeface="Arial" charset="0"/>
              <a:buChar char="•"/>
            </a:pPr>
            <a:r>
              <a:rPr lang="en-US" sz="2000" dirty="0" smtClean="0"/>
              <a:t>You can also change individual characters of a </a:t>
            </a:r>
            <a:r>
              <a:rPr lang="en-US" sz="2000" dirty="0" err="1" smtClean="0"/>
              <a:t>StringBuilder</a:t>
            </a:r>
            <a:r>
              <a:rPr lang="en-US" sz="2000" dirty="0" smtClean="0"/>
              <a:t> object  without creating a new object. </a:t>
            </a:r>
          </a:p>
          <a:p>
            <a:pPr eaLnBrk="1">
              <a:spcAft>
                <a:spcPts val="600"/>
              </a:spcAft>
              <a:buFont typeface="Arial" charset="0"/>
              <a:buChar char="•"/>
            </a:pPr>
            <a:r>
              <a:rPr lang="en-US" sz="2000" dirty="0" smtClean="0"/>
              <a:t>For programs that are heavy with string concatenation, or any operation that alters the characters of a string, Java provides the </a:t>
            </a:r>
            <a:r>
              <a:rPr lang="en-US" sz="2000" dirty="0" err="1" smtClean="0"/>
              <a:t>StringBuilder</a:t>
            </a:r>
            <a:r>
              <a:rPr lang="en-US" sz="2000" dirty="0" smtClean="0"/>
              <a:t> class with methods that do not create a new object each time a String is altered. </a:t>
            </a:r>
          </a:p>
          <a:p>
            <a:pPr eaLnBrk="1">
              <a:spcAft>
                <a:spcPts val="600"/>
              </a:spcAft>
              <a:buFont typeface="Arial" charset="0"/>
              <a:buChar char="•"/>
            </a:pPr>
            <a:r>
              <a:rPr lang="en-US" sz="2000" dirty="0" smtClean="0"/>
              <a:t>Suppose that word references the String “computer”.  </a:t>
            </a:r>
          </a:p>
          <a:p>
            <a:pPr eaLnBrk="1">
              <a:spcAft>
                <a:spcPts val="600"/>
              </a:spcAft>
              <a:buFont typeface="Arial" charset="0"/>
              <a:buChar char="•"/>
            </a:pPr>
            <a:r>
              <a:rPr lang="en-US" sz="2000" dirty="0" smtClean="0"/>
              <a:t>To append the character ‘</a:t>
            </a:r>
            <a:r>
              <a:rPr lang="en-US" sz="2000" i="1" dirty="0" smtClean="0"/>
              <a:t>s</a:t>
            </a:r>
            <a:r>
              <a:rPr lang="en-US" sz="2000" dirty="0" smtClean="0"/>
              <a:t>’ to word, each letter of  “computer” is copied and </a:t>
            </a:r>
            <a:r>
              <a:rPr lang="en-US" sz="2000" i="1" dirty="0" smtClean="0"/>
              <a:t>s</a:t>
            </a:r>
            <a:r>
              <a:rPr lang="en-US" sz="2000" dirty="0" smtClean="0"/>
              <a:t> is appended to this new copy of computer.  </a:t>
            </a:r>
          </a:p>
          <a:p>
            <a:pPr eaLnBrk="1">
              <a:spcAft>
                <a:spcPts val="600"/>
              </a:spcAft>
              <a:buFont typeface="Arial" charset="0"/>
              <a:buChar char="•"/>
            </a:pPr>
            <a:r>
              <a:rPr lang="en-US" sz="2000" dirty="0" smtClean="0"/>
              <a:t>If  </a:t>
            </a:r>
            <a:r>
              <a:rPr lang="en-US" sz="2000" dirty="0" err="1" smtClean="0"/>
              <a:t>wordBuilder</a:t>
            </a:r>
            <a:r>
              <a:rPr lang="en-US" sz="2000" dirty="0" smtClean="0"/>
              <a:t> references a </a:t>
            </a:r>
            <a:r>
              <a:rPr lang="en-US" sz="2000" dirty="0" err="1" smtClean="0"/>
              <a:t>StringBuilder</a:t>
            </a:r>
            <a:r>
              <a:rPr lang="en-US" sz="2000" dirty="0" smtClean="0"/>
              <a:t> object, no copying occurs.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sz="3200" smtClean="0"/>
              <a:t>The StringBuilder Class</a:t>
            </a:r>
          </a:p>
        </p:txBody>
      </p:sp>
      <p:sp>
        <p:nvSpPr>
          <p:cNvPr id="48131" name="Rectangle 2"/>
          <p:cNvSpPr>
            <a:spLocks noChangeArrowheads="1"/>
          </p:cNvSpPr>
          <p:nvPr/>
        </p:nvSpPr>
        <p:spPr bwMode="auto">
          <a:xfrm>
            <a:off x="0" y="0"/>
            <a:ext cx="10080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 sz="2400"/>
          </a:p>
        </p:txBody>
      </p:sp>
      <p:pic>
        <p:nvPicPr>
          <p:cNvPr id="48132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2712" y="2545267"/>
            <a:ext cx="7759531" cy="3368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3" name="Rectangle 3"/>
          <p:cNvSpPr>
            <a:spLocks noChangeArrowheads="1"/>
          </p:cNvSpPr>
          <p:nvPr/>
        </p:nvSpPr>
        <p:spPr bwMode="auto">
          <a:xfrm>
            <a:off x="1611313" y="6370638"/>
            <a:ext cx="6877050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000" b="1">
                <a:solidFill>
                  <a:srgbClr val="000000"/>
                </a:solidFill>
                <a:latin typeface="Arial" charset="0"/>
                <a:ea typeface="Times New Roman" pitchFamily="18" charset="0"/>
                <a:cs typeface="Arial" charset="0"/>
              </a:rPr>
              <a:t/>
            </a:r>
            <a:br>
              <a:rPr lang="en-US" sz="1000" b="1">
                <a:solidFill>
                  <a:srgbClr val="000000"/>
                </a:solidFill>
                <a:latin typeface="Arial" charset="0"/>
                <a:ea typeface="Times New Roman" pitchFamily="18" charset="0"/>
                <a:cs typeface="Arial" charset="0"/>
              </a:rPr>
            </a:br>
            <a:r>
              <a:rPr lang="en-US" b="1">
                <a:solidFill>
                  <a:srgbClr val="000000"/>
                </a:solidFill>
                <a:latin typeface="Arial" charset="0"/>
                <a:ea typeface="Times New Roman" pitchFamily="18" charset="0"/>
                <a:cs typeface="Arial" charset="0"/>
              </a:rPr>
              <a:t>Appending to a String vs. appending to a StringBuilder</a:t>
            </a:r>
            <a:r>
              <a:rPr lang="en-US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sz="3200" smtClean="0"/>
              <a:t>The StringBuilder Class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>
              <a:buFont typeface="Arial" charset="0"/>
              <a:buChar char="•"/>
            </a:pPr>
            <a:r>
              <a:rPr lang="en-US" sz="2000" dirty="0" smtClean="0"/>
              <a:t>For programs with excessive String modification or concatenation, the </a:t>
            </a:r>
            <a:r>
              <a:rPr lang="en-US" sz="2000" dirty="0" err="1" smtClean="0"/>
              <a:t>StringBuilder</a:t>
            </a:r>
            <a:r>
              <a:rPr lang="en-US" sz="2000" dirty="0" smtClean="0"/>
              <a:t> class may improve performance.  </a:t>
            </a:r>
          </a:p>
          <a:p>
            <a:pPr eaLnBrk="1">
              <a:buFont typeface="Times New Roman" pitchFamily="18" charset="0"/>
              <a:buNone/>
            </a:pPr>
            <a:endParaRPr lang="en-US" sz="2000" dirty="0" smtClean="0"/>
          </a:p>
          <a:p>
            <a:pPr eaLnBrk="1">
              <a:buFont typeface="Arial" charset="0"/>
              <a:buChar char="•"/>
            </a:pPr>
            <a:r>
              <a:rPr lang="en-US" sz="2000" dirty="0" smtClean="0"/>
              <a:t>For </a:t>
            </a:r>
            <a:r>
              <a:rPr lang="en-US" sz="2000" i="1" dirty="0" smtClean="0"/>
              <a:t>read-only</a:t>
            </a:r>
            <a:r>
              <a:rPr lang="en-US" sz="2000" dirty="0" smtClean="0"/>
              <a:t> strings, the String class is preferable, more efficient, and provides more functionality. </a:t>
            </a:r>
          </a:p>
          <a:p>
            <a:pPr eaLnBrk="1">
              <a:buFont typeface="Times New Roman" pitchFamily="18" charset="0"/>
              <a:buNone/>
            </a:pPr>
            <a:endParaRPr lang="en-US" sz="2000" dirty="0" smtClean="0"/>
          </a:p>
          <a:p>
            <a:pPr eaLnBrk="1">
              <a:buFont typeface="Arial" charset="0"/>
              <a:buChar char="•"/>
            </a:pPr>
            <a:r>
              <a:rPr lang="en-US" sz="2000" dirty="0" smtClean="0"/>
              <a:t>To instantiate a </a:t>
            </a:r>
            <a:r>
              <a:rPr lang="en-US" sz="2000" dirty="0" err="1" smtClean="0"/>
              <a:t>StringBuilder</a:t>
            </a:r>
            <a:r>
              <a:rPr lang="en-US" sz="2000" dirty="0" smtClean="0"/>
              <a:t> object, use the new</a:t>
            </a:r>
            <a:r>
              <a:rPr lang="en-US" sz="2000" i="1" dirty="0" smtClean="0"/>
              <a:t> </a:t>
            </a:r>
            <a:r>
              <a:rPr lang="en-US" sz="2000" dirty="0" smtClean="0"/>
              <a:t>operator:  </a:t>
            </a:r>
          </a:p>
          <a:p>
            <a:pPr eaLnBrk="1">
              <a:buFont typeface="Arial" charset="0"/>
              <a:buChar char="•"/>
            </a:pPr>
            <a:endParaRPr lang="en-US" sz="2000" dirty="0" smtClean="0"/>
          </a:p>
          <a:p>
            <a:pPr lvl="1" eaLnBrk="1">
              <a:buFont typeface="Arial" charset="0"/>
              <a:buChar char="•"/>
            </a:pPr>
            <a:r>
              <a:rPr lang="en-US" sz="1800" dirty="0" err="1" smtClean="0"/>
              <a:t>StringBuilder</a:t>
            </a:r>
            <a:r>
              <a:rPr lang="en-US" sz="1800" dirty="0" smtClean="0"/>
              <a:t> s = new </a:t>
            </a:r>
            <a:r>
              <a:rPr lang="en-US" sz="1800" dirty="0" err="1" smtClean="0"/>
              <a:t>StringBuilder</a:t>
            </a:r>
            <a:r>
              <a:rPr lang="en-US" sz="1800" dirty="0" smtClean="0"/>
              <a:t>();                  // initial capacity 16 characters</a:t>
            </a:r>
          </a:p>
          <a:p>
            <a:pPr lvl="1" eaLnBrk="1">
              <a:buFont typeface="Arial" charset="0"/>
              <a:buChar char="•"/>
            </a:pPr>
            <a:r>
              <a:rPr lang="en-US" sz="1800" dirty="0" err="1" smtClean="0"/>
              <a:t>StringBuilder</a:t>
            </a:r>
            <a:r>
              <a:rPr lang="en-US" sz="1800" dirty="0" smtClean="0"/>
              <a:t> s  = new </a:t>
            </a:r>
            <a:r>
              <a:rPr lang="en-US" sz="1800" dirty="0" err="1" smtClean="0"/>
              <a:t>StringBuilder</a:t>
            </a:r>
            <a:r>
              <a:rPr lang="en-US" sz="1800" dirty="0" smtClean="0"/>
              <a:t>(50);            // initial capacity 50</a:t>
            </a:r>
          </a:p>
          <a:p>
            <a:pPr lvl="1" eaLnBrk="1">
              <a:buFont typeface="Arial" charset="0"/>
              <a:buChar char="•"/>
            </a:pPr>
            <a:r>
              <a:rPr lang="en-US" sz="1800" dirty="0" err="1" smtClean="0"/>
              <a:t>StringBuilder</a:t>
            </a:r>
            <a:r>
              <a:rPr lang="en-US" sz="1800" dirty="0" smtClean="0"/>
              <a:t> s = new </a:t>
            </a:r>
            <a:r>
              <a:rPr lang="en-US" sz="1800" dirty="0" err="1" smtClean="0"/>
              <a:t>StringBuilder</a:t>
            </a:r>
            <a:r>
              <a:rPr lang="en-US" sz="1800" dirty="0" smtClean="0"/>
              <a:t> (“Hello”);     // initializes </a:t>
            </a:r>
            <a:r>
              <a:rPr lang="en-US" sz="1800" i="1" dirty="0" smtClean="0"/>
              <a:t>s</a:t>
            </a:r>
            <a:r>
              <a:rPr lang="en-US" sz="1800" dirty="0" smtClean="0"/>
              <a:t> to “Hello”</a:t>
            </a:r>
          </a:p>
          <a:p>
            <a:pPr lvl="1" eaLnBrk="1">
              <a:buFont typeface="Arial" charset="0"/>
              <a:buChar char="•"/>
            </a:pPr>
            <a:endParaRPr lang="en-US" sz="1200" dirty="0" smtClean="0"/>
          </a:p>
          <a:p>
            <a:pPr eaLnBrk="1">
              <a:buFont typeface="Arial" charset="0"/>
              <a:buChar char="•"/>
            </a:pPr>
            <a:r>
              <a:rPr lang="en-US" sz="2000" dirty="0" smtClean="0"/>
              <a:t> The capacity of a </a:t>
            </a:r>
            <a:r>
              <a:rPr lang="en-US" sz="2000" dirty="0" err="1" smtClean="0"/>
              <a:t>StringBuilder</a:t>
            </a:r>
            <a:r>
              <a:rPr lang="en-US" sz="2000" dirty="0" smtClean="0"/>
              <a:t> object automatically expands as needed.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600075"/>
            <a:ext cx="8605837" cy="1171575"/>
          </a:xfrm>
        </p:spPr>
        <p:txBody>
          <a:bodyPr/>
          <a:lstStyle/>
          <a:p>
            <a:pPr eaLnBrk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smtClean="0"/>
              <a:t>Objects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41363" y="2101850"/>
            <a:ext cx="8642349" cy="4878387"/>
          </a:xfrm>
        </p:spPr>
        <p:txBody>
          <a:bodyPr/>
          <a:lstStyle/>
          <a:p>
            <a:pPr marL="341313" indent="-339725" eaLnBrk="1">
              <a:spcAft>
                <a:spcPts val="600"/>
              </a:spcAft>
              <a:tabLst>
                <a:tab pos="463550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 smtClean="0"/>
              <a:t>An </a:t>
            </a:r>
            <a:r>
              <a:rPr lang="en-US" sz="2400" i="1" dirty="0" smtClean="0"/>
              <a:t>object </a:t>
            </a:r>
            <a:r>
              <a:rPr lang="en-US" sz="2400" dirty="0" smtClean="0"/>
              <a:t>is a representation or an abstraction of some entity such as a car, a dog, a flea, an elephant, a person, a house, or a string of characters.</a:t>
            </a:r>
          </a:p>
          <a:p>
            <a:pPr marL="341313" indent="-339725" eaLnBrk="1">
              <a:spcAft>
                <a:spcPts val="600"/>
              </a:spcAft>
              <a:tabLst>
                <a:tab pos="463550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 smtClean="0"/>
              <a:t>An object may be physical, like a radio, or intangible, like a song.  </a:t>
            </a:r>
          </a:p>
          <a:p>
            <a:pPr marL="341313" indent="-339725" eaLnBrk="1">
              <a:spcAft>
                <a:spcPts val="600"/>
              </a:spcAft>
              <a:tabLst>
                <a:tab pos="463550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 smtClean="0"/>
              <a:t>Just as a noun is a person, place, or thing; so is an object.</a:t>
            </a:r>
          </a:p>
          <a:p>
            <a:pPr marL="341313" indent="-339725" eaLnBrk="1">
              <a:spcAft>
                <a:spcPts val="600"/>
              </a:spcAft>
              <a:tabLst>
                <a:tab pos="463550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 smtClean="0"/>
              <a:t>An object has characteristics or </a:t>
            </a:r>
            <a:r>
              <a:rPr lang="en-US" sz="2400" i="1" dirty="0" smtClean="0"/>
              <a:t>attributes</a:t>
            </a:r>
          </a:p>
          <a:p>
            <a:pPr marL="341313" indent="-339725" eaLnBrk="1">
              <a:spcAft>
                <a:spcPts val="600"/>
              </a:spcAft>
              <a:tabLst>
                <a:tab pos="463550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 smtClean="0"/>
              <a:t>An object has actions or </a:t>
            </a:r>
            <a:r>
              <a:rPr lang="en-US" sz="2400" i="1" dirty="0" smtClean="0"/>
              <a:t>behaviors</a:t>
            </a:r>
            <a:r>
              <a:rPr lang="en-US" sz="2400" dirty="0" smtClean="0"/>
              <a:t>.</a:t>
            </a:r>
          </a:p>
          <a:p>
            <a:pPr marL="341313" indent="-339725" eaLnBrk="1">
              <a:spcAft>
                <a:spcPts val="600"/>
              </a:spcAft>
              <a:tabLst>
                <a:tab pos="463550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 smtClean="0"/>
              <a:t>Specifically, an object is an entity that consists of:</a:t>
            </a:r>
          </a:p>
          <a:p>
            <a:pPr marL="1484313" lvl="1" indent="-568325" eaLnBrk="1">
              <a:spcAft>
                <a:spcPts val="600"/>
              </a:spcAft>
              <a:tabLst>
                <a:tab pos="684213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 smtClean="0"/>
              <a:t>data (the attributes) </a:t>
            </a:r>
          </a:p>
          <a:p>
            <a:pPr marL="1484313" lvl="1" indent="-568325" eaLnBrk="1">
              <a:spcAft>
                <a:spcPts val="600"/>
              </a:spcAft>
              <a:tabLst>
                <a:tab pos="684213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 smtClean="0"/>
              <a:t>methods that use or manipulate the data </a:t>
            </a:r>
          </a:p>
          <a:p>
            <a:pPr marL="1484313" lvl="1" indent="-568325" eaLnBrk="1">
              <a:spcAft>
                <a:spcPts val="600"/>
              </a:spcAft>
              <a:tabLst>
                <a:tab pos="684213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 smtClean="0"/>
              <a:t>( the behaviors).</a:t>
            </a:r>
          </a:p>
          <a:p>
            <a:pPr marL="341313" indent="-339725" eaLnBrk="1">
              <a:tabLst>
                <a:tab pos="463550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24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sz="3200" smtClean="0"/>
              <a:t>The StringBuilder Class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>
              <a:buFont typeface="Arial" charset="0"/>
              <a:buChar char="•"/>
            </a:pPr>
            <a:r>
              <a:rPr lang="en-US" sz="2000" dirty="0" smtClean="0"/>
              <a:t>In contrast to the String class, the equals(...) method of </a:t>
            </a:r>
            <a:r>
              <a:rPr lang="en-US" sz="2000" dirty="0" err="1" smtClean="0"/>
              <a:t>StringBuilder</a:t>
            </a:r>
            <a:r>
              <a:rPr lang="en-US" sz="2000" dirty="0" smtClean="0"/>
              <a:t> tests </a:t>
            </a:r>
            <a:r>
              <a:rPr lang="en-US" sz="2000" i="1" dirty="0" smtClean="0"/>
              <a:t>references</a:t>
            </a:r>
            <a:r>
              <a:rPr lang="en-US" sz="2000" dirty="0" smtClean="0"/>
              <a:t> and not the contents of a </a:t>
            </a:r>
            <a:r>
              <a:rPr lang="en-US" sz="2000" dirty="0" err="1" smtClean="0"/>
              <a:t>StringBuilder</a:t>
            </a:r>
            <a:r>
              <a:rPr lang="en-US" sz="2000" dirty="0" smtClean="0"/>
              <a:t> object. </a:t>
            </a:r>
          </a:p>
          <a:p>
            <a:pPr eaLnBrk="1">
              <a:spcBef>
                <a:spcPts val="600"/>
              </a:spcBef>
              <a:buFont typeface="Arial" charset="0"/>
              <a:buChar char="•"/>
            </a:pPr>
            <a:r>
              <a:rPr lang="en-US" sz="2000" dirty="0" smtClean="0"/>
              <a:t>For example:		</a:t>
            </a:r>
          </a:p>
          <a:p>
            <a:pPr lvl="1" eaLnBrk="1">
              <a:buFont typeface="Times New Roman" pitchFamily="18" charset="0"/>
              <a:buNone/>
            </a:pPr>
            <a:r>
              <a:rPr lang="en-US" sz="2000" b="1" dirty="0" smtClean="0"/>
              <a:t>String</a:t>
            </a:r>
            <a:r>
              <a:rPr lang="en-US" sz="2000" dirty="0" smtClean="0"/>
              <a:t> s = new String</a:t>
            </a:r>
            <a:r>
              <a:rPr lang="en-US" sz="2000" dirty="0" smtClean="0"/>
              <a:t>(“Monkey </a:t>
            </a:r>
            <a:r>
              <a:rPr lang="en-US" sz="2000" dirty="0" smtClean="0"/>
              <a:t>Business”);		</a:t>
            </a:r>
          </a:p>
          <a:p>
            <a:pPr lvl="1" eaLnBrk="1">
              <a:buFont typeface="Times New Roman" pitchFamily="18" charset="0"/>
              <a:buNone/>
            </a:pPr>
            <a:r>
              <a:rPr lang="en-US" sz="2000" b="1" dirty="0" smtClean="0"/>
              <a:t>String</a:t>
            </a:r>
            <a:r>
              <a:rPr lang="en-US" sz="2000" dirty="0" smtClean="0"/>
              <a:t> t = new String (“Monkey Business”);		</a:t>
            </a:r>
          </a:p>
          <a:p>
            <a:pPr lvl="1" eaLnBrk="1">
              <a:buFont typeface="Times New Roman" pitchFamily="18" charset="0"/>
              <a:buAutoNum type="arabicParenBoth"/>
            </a:pPr>
            <a:r>
              <a:rPr lang="en-US" sz="2000" dirty="0" err="1" smtClean="0"/>
              <a:t>System.out.println</a:t>
            </a:r>
            <a:r>
              <a:rPr lang="en-US" sz="2000" dirty="0" smtClean="0"/>
              <a:t>( </a:t>
            </a:r>
            <a:r>
              <a:rPr lang="en-US" sz="2000" dirty="0" err="1" smtClean="0"/>
              <a:t>s.equals</a:t>
            </a:r>
            <a:r>
              <a:rPr lang="en-US" sz="2000" dirty="0" smtClean="0"/>
              <a:t>(t));</a:t>
            </a:r>
          </a:p>
          <a:p>
            <a:pPr eaLnBrk="1">
              <a:buFont typeface="Times New Roman" pitchFamily="18" charset="0"/>
              <a:buNone/>
            </a:pPr>
            <a:r>
              <a:rPr lang="en-US" sz="2000" dirty="0" smtClean="0"/>
              <a:t>	  displays true, but the segment</a:t>
            </a:r>
          </a:p>
          <a:p>
            <a:pPr lvl="1" eaLnBrk="1">
              <a:buFont typeface="Times New Roman" pitchFamily="18" charset="0"/>
              <a:buNone/>
            </a:pPr>
            <a:endParaRPr lang="en-US" sz="2000" dirty="0" smtClean="0"/>
          </a:p>
          <a:p>
            <a:pPr lvl="1" eaLnBrk="1">
              <a:buFont typeface="Times New Roman" pitchFamily="18" charset="0"/>
              <a:buNone/>
            </a:pPr>
            <a:r>
              <a:rPr lang="en-US" sz="2000" b="1" dirty="0" err="1" smtClean="0"/>
              <a:t>StringBuilder</a:t>
            </a:r>
            <a:r>
              <a:rPr lang="en-US" sz="2000" dirty="0" smtClean="0"/>
              <a:t> s = new </a:t>
            </a:r>
            <a:r>
              <a:rPr lang="en-US" sz="2000" dirty="0" err="1" smtClean="0"/>
              <a:t>StringBuilder</a:t>
            </a:r>
            <a:r>
              <a:rPr lang="en-US" sz="2000" dirty="0" smtClean="0"/>
              <a:t>(“Monkey </a:t>
            </a:r>
            <a:r>
              <a:rPr lang="en-US" sz="2000" dirty="0" smtClean="0"/>
              <a:t>Business”);		</a:t>
            </a:r>
          </a:p>
          <a:p>
            <a:pPr lvl="1" eaLnBrk="1">
              <a:buFont typeface="Times New Roman" pitchFamily="18" charset="0"/>
              <a:buNone/>
            </a:pPr>
            <a:r>
              <a:rPr lang="en-US" sz="2000" b="1" dirty="0" err="1" smtClean="0"/>
              <a:t>StringBuilder</a:t>
            </a:r>
            <a:r>
              <a:rPr lang="en-US" sz="2000" dirty="0" smtClean="0"/>
              <a:t> t = new </a:t>
            </a:r>
            <a:r>
              <a:rPr lang="en-US" sz="2000" dirty="0" err="1" smtClean="0"/>
              <a:t>StringBuilder</a:t>
            </a:r>
            <a:r>
              <a:rPr lang="en-US" sz="2000" dirty="0" smtClean="0"/>
              <a:t> (“Monkey Business”);    </a:t>
            </a:r>
          </a:p>
          <a:p>
            <a:pPr lvl="1" eaLnBrk="1">
              <a:buFont typeface="Times New Roman" pitchFamily="18" charset="0"/>
              <a:buAutoNum type="arabicParenBoth" startAt="2"/>
            </a:pPr>
            <a:r>
              <a:rPr lang="en-US" sz="2000" dirty="0" err="1" smtClean="0"/>
              <a:t>System.out.println</a:t>
            </a:r>
            <a:r>
              <a:rPr lang="en-US" sz="2000" dirty="0" smtClean="0"/>
              <a:t>( </a:t>
            </a:r>
            <a:r>
              <a:rPr lang="en-US" sz="2000" dirty="0" err="1" smtClean="0"/>
              <a:t>s.equals</a:t>
            </a:r>
            <a:r>
              <a:rPr lang="en-US" sz="2000" dirty="0" smtClean="0"/>
              <a:t>(t));</a:t>
            </a:r>
          </a:p>
          <a:p>
            <a:pPr eaLnBrk="1">
              <a:buFont typeface="Times New Roman" pitchFamily="18" charset="0"/>
              <a:buNone/>
            </a:pPr>
            <a:r>
              <a:rPr lang="en-US" sz="2000" dirty="0" smtClean="0"/>
              <a:t>	  displays false.  </a:t>
            </a:r>
          </a:p>
          <a:p>
            <a:pPr eaLnBrk="1">
              <a:spcBef>
                <a:spcPts val="600"/>
              </a:spcBef>
              <a:buFont typeface="Arial" charset="0"/>
              <a:buChar char="•"/>
            </a:pPr>
            <a:r>
              <a:rPr lang="en-US" sz="2000" dirty="0" smtClean="0"/>
              <a:t>Segment (1) compares characters but segment (2) compares references.  To compare the contents of two </a:t>
            </a:r>
            <a:r>
              <a:rPr lang="en-US" sz="2000" dirty="0" err="1" smtClean="0"/>
              <a:t>StringBuilder</a:t>
            </a:r>
            <a:r>
              <a:rPr lang="en-US" sz="2000" dirty="0" smtClean="0"/>
              <a:t> objects a and b, use </a:t>
            </a:r>
            <a:br>
              <a:rPr lang="en-US" sz="2000" dirty="0" smtClean="0"/>
            </a:br>
            <a:r>
              <a:rPr lang="en-US" sz="2000" dirty="0" err="1" smtClean="0"/>
              <a:t>a.toString</a:t>
            </a:r>
            <a:r>
              <a:rPr lang="en-US" sz="2000" dirty="0" smtClean="0"/>
              <a:t>().equals(</a:t>
            </a:r>
            <a:r>
              <a:rPr lang="en-US" sz="2000" dirty="0" err="1" smtClean="0"/>
              <a:t>b.toString</a:t>
            </a:r>
            <a:r>
              <a:rPr lang="en-US" sz="2000" dirty="0" smtClean="0"/>
              <a:t>()).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sz="3200" dirty="0" smtClean="0"/>
              <a:t>The </a:t>
            </a:r>
            <a:r>
              <a:rPr lang="en-US" sz="3200" dirty="0" err="1" smtClean="0"/>
              <a:t>StringBuilder</a:t>
            </a:r>
            <a:r>
              <a:rPr lang="en-US" sz="3200" dirty="0" smtClean="0"/>
              <a:t> </a:t>
            </a:r>
            <a:r>
              <a:rPr lang="en-US" sz="3200" dirty="0" smtClean="0"/>
              <a:t>Methods</a:t>
            </a:r>
            <a:endParaRPr lang="en-US" sz="3200" dirty="0" smtClean="0"/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741363" y="1951037"/>
            <a:ext cx="8604250" cy="4908551"/>
          </a:xfrm>
        </p:spPr>
        <p:txBody>
          <a:bodyPr/>
          <a:lstStyle/>
          <a:p>
            <a:pPr lvl="0" eaLnBrk="1">
              <a:spcAft>
                <a:spcPts val="400"/>
              </a:spcAft>
              <a:buFont typeface="Arial" charset="0"/>
              <a:buChar char="•"/>
            </a:pPr>
            <a:r>
              <a:rPr lang="en-US" sz="2000" dirty="0" err="1" smtClean="0">
                <a:solidFill>
                  <a:schemeClr val="tx1"/>
                </a:solidFill>
                <a:latin typeface="Arial" charset="0"/>
                <a:ea typeface="Times New Roman" pitchFamily="18" charset="0"/>
                <a:cs typeface="Arial" charset="0"/>
              </a:rPr>
              <a:t>StringBuilder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ea typeface="Times New Roman" pitchFamily="18" charset="0"/>
                <a:cs typeface="Arial" charset="0"/>
              </a:rPr>
              <a:t>append(String s)</a:t>
            </a:r>
            <a:br>
              <a:rPr lang="en-US" sz="2000" dirty="0" smtClean="0">
                <a:solidFill>
                  <a:schemeClr val="tx1"/>
                </a:solidFill>
                <a:latin typeface="Arial" charset="0"/>
                <a:ea typeface="Times New Roman" pitchFamily="18" charset="0"/>
                <a:cs typeface="Arial" charset="0"/>
              </a:rPr>
            </a:br>
            <a:r>
              <a:rPr lang="en-US" sz="2000" dirty="0" err="1" smtClean="0">
                <a:solidFill>
                  <a:schemeClr val="tx1"/>
                </a:solidFill>
                <a:latin typeface="Arial" charset="0"/>
                <a:ea typeface="Times New Roman" pitchFamily="18" charset="0"/>
                <a:cs typeface="Arial" charset="0"/>
              </a:rPr>
              <a:t>StringBuilder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ea typeface="Times New Roman" pitchFamily="18" charset="0"/>
                <a:cs typeface="Arial" charset="0"/>
              </a:rPr>
              <a:t> append(char c)</a:t>
            </a:r>
            <a:br>
              <a:rPr lang="en-US" sz="2000" dirty="0" smtClean="0">
                <a:solidFill>
                  <a:schemeClr val="tx1"/>
                </a:solidFill>
                <a:latin typeface="Arial" charset="0"/>
                <a:ea typeface="Times New Roman" pitchFamily="18" charset="0"/>
                <a:cs typeface="Arial" charset="0"/>
              </a:rPr>
            </a:br>
            <a:r>
              <a:rPr lang="en-US" sz="2000" dirty="0" err="1" smtClean="0">
                <a:solidFill>
                  <a:schemeClr val="tx1"/>
                </a:solidFill>
                <a:latin typeface="Arial" charset="0"/>
                <a:ea typeface="Times New Roman" pitchFamily="18" charset="0"/>
                <a:cs typeface="Arial" charset="0"/>
              </a:rPr>
              <a:t>StringBuilder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ea typeface="Times New Roman" pitchFamily="18" charset="0"/>
                <a:cs typeface="Arial" charset="0"/>
              </a:rPr>
              <a:t> append(</a:t>
            </a:r>
            <a:r>
              <a:rPr lang="en-US" sz="2000" dirty="0" err="1" smtClean="0">
                <a:solidFill>
                  <a:schemeClr val="tx1"/>
                </a:solidFill>
                <a:latin typeface="Arial" charset="0"/>
                <a:ea typeface="Times New Roman" pitchFamily="18" charset="0"/>
                <a:cs typeface="Arial" charset="0"/>
              </a:rPr>
              <a:t>StringBuilder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ea typeface="Times New Roman" pitchFamily="18" charset="0"/>
                <a:cs typeface="Arial" charset="0"/>
              </a:rPr>
              <a:t>  s)</a:t>
            </a:r>
            <a:endParaRPr lang="en-US" sz="2800" b="1" dirty="0" smtClean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Arial" charset="0"/>
            </a:endParaRPr>
          </a:p>
          <a:p>
            <a:pPr lvl="0" eaLnBrk="1">
              <a:spcAft>
                <a:spcPts val="400"/>
              </a:spcAft>
              <a:buFont typeface="Arial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Arial" charset="0"/>
                <a:ea typeface="Times New Roman" pitchFamily="18" charset="0"/>
                <a:cs typeface="Arial" charset="0"/>
              </a:rPr>
              <a:t>char </a:t>
            </a:r>
            <a:r>
              <a:rPr lang="en-US" sz="2000" dirty="0" err="1" smtClean="0">
                <a:solidFill>
                  <a:schemeClr val="tx1"/>
                </a:solidFill>
                <a:latin typeface="Arial" charset="0"/>
                <a:ea typeface="Times New Roman" pitchFamily="18" charset="0"/>
                <a:cs typeface="Arial" charset="0"/>
              </a:rPr>
              <a:t>charAt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ea typeface="Times New Roman" pitchFamily="18" charset="0"/>
                <a:cs typeface="Arial" charset="0"/>
              </a:rPr>
              <a:t>(</a:t>
            </a:r>
            <a:r>
              <a:rPr lang="en-US" sz="2000" dirty="0" err="1" smtClean="0">
                <a:solidFill>
                  <a:schemeClr val="tx1"/>
                </a:solidFill>
                <a:latin typeface="Arial" charset="0"/>
                <a:ea typeface="Times New Roman" pitchFamily="18" charset="0"/>
                <a:cs typeface="Arial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charset="0"/>
                <a:ea typeface="Times New Roman" pitchFamily="18" charset="0"/>
                <a:cs typeface="Arial" charset="0"/>
              </a:rPr>
              <a:t>i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ea typeface="Times New Roman" pitchFamily="18" charset="0"/>
                <a:cs typeface="Arial" charset="0"/>
              </a:rPr>
              <a:t>)  </a:t>
            </a:r>
            <a:endParaRPr lang="en-US" sz="2800" b="1" dirty="0" smtClean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Arial" charset="0"/>
            </a:endParaRPr>
          </a:p>
          <a:p>
            <a:pPr lvl="0" eaLnBrk="1">
              <a:spcAft>
                <a:spcPts val="400"/>
              </a:spcAft>
              <a:buFont typeface="Arial" charset="0"/>
              <a:buChar char="•"/>
            </a:pPr>
            <a:r>
              <a:rPr lang="en-US" sz="2000" dirty="0" err="1" smtClean="0">
                <a:solidFill>
                  <a:schemeClr val="tx1"/>
                </a:solidFill>
                <a:latin typeface="Arial" charset="0"/>
                <a:cs typeface="Times New Roman" pitchFamily="18" charset="0"/>
              </a:rPr>
              <a:t>StringBuilder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cs typeface="Times New Roman" pitchFamily="18" charset="0"/>
              </a:rPr>
              <a:t> delete(</a:t>
            </a:r>
            <a:r>
              <a:rPr lang="en-US" sz="2000" dirty="0" err="1" smtClean="0">
                <a:solidFill>
                  <a:schemeClr val="tx1"/>
                </a:solidFill>
                <a:latin typeface="Arial" charset="0"/>
                <a:cs typeface="Times New Roman" pitchFamily="18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cs typeface="Times New Roman" pitchFamily="18" charset="0"/>
              </a:rPr>
              <a:t> start, </a:t>
            </a:r>
            <a:r>
              <a:rPr lang="en-US" sz="2000" dirty="0" err="1" smtClean="0">
                <a:solidFill>
                  <a:schemeClr val="tx1"/>
                </a:solidFill>
                <a:latin typeface="Arial" charset="0"/>
                <a:cs typeface="Times New Roman" pitchFamily="18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cs typeface="Times New Roman" pitchFamily="18" charset="0"/>
              </a:rPr>
              <a:t> end)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eaLnBrk="1">
              <a:spcAft>
                <a:spcPts val="400"/>
              </a:spcAft>
              <a:buFont typeface="Arial" charset="0"/>
              <a:buChar char="•"/>
            </a:pPr>
            <a:r>
              <a:rPr lang="en-US" sz="2000" dirty="0" err="1" smtClean="0">
                <a:solidFill>
                  <a:schemeClr val="tx1"/>
                </a:solidFill>
                <a:latin typeface="Arial" charset="0"/>
                <a:cs typeface="Times New Roman" pitchFamily="18" charset="0"/>
              </a:rPr>
              <a:t>StringBuilder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charset="0"/>
                <a:cs typeface="Times New Roman" pitchFamily="18" charset="0"/>
              </a:rPr>
              <a:t>deleteCharAt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cs typeface="Times New Roman" pitchFamily="18" charset="0"/>
              </a:rPr>
              <a:t>(</a:t>
            </a:r>
            <a:r>
              <a:rPr lang="en-US" sz="2000" dirty="0" err="1" smtClean="0">
                <a:solidFill>
                  <a:schemeClr val="tx1"/>
                </a:solidFill>
                <a:latin typeface="Arial" charset="0"/>
                <a:cs typeface="Times New Roman" pitchFamily="18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charset="0"/>
                <a:cs typeface="Times New Roman" pitchFamily="18" charset="0"/>
              </a:rPr>
              <a:t>i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cs typeface="Times New Roman" pitchFamily="18" charset="0"/>
              </a:rPr>
              <a:t>)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eaLnBrk="1">
              <a:spcAft>
                <a:spcPts val="400"/>
              </a:spcAft>
              <a:buFont typeface="Arial" charset="0"/>
              <a:buChar char="•"/>
            </a:pPr>
            <a:r>
              <a:rPr lang="en-US" sz="2000" dirty="0" err="1" smtClean="0">
                <a:solidFill>
                  <a:schemeClr val="tx1"/>
                </a:solidFill>
                <a:latin typeface="Arial" charset="0"/>
                <a:ea typeface="Times New Roman" pitchFamily="18" charset="0"/>
                <a:cs typeface="Arial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charset="0"/>
                <a:ea typeface="Times New Roman" pitchFamily="18" charset="0"/>
                <a:cs typeface="Arial" charset="0"/>
              </a:rPr>
              <a:t>indexOf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ea typeface="Times New Roman" pitchFamily="18" charset="0"/>
                <a:cs typeface="Arial" charset="0"/>
              </a:rPr>
              <a:t>(String s)</a:t>
            </a:r>
            <a:endParaRPr lang="en-US" sz="2800" b="1" dirty="0" smtClean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Arial" charset="0"/>
            </a:endParaRPr>
          </a:p>
          <a:p>
            <a:pPr lvl="0" eaLnBrk="1">
              <a:spcAft>
                <a:spcPts val="400"/>
              </a:spcAft>
              <a:buFont typeface="Arial" charset="0"/>
              <a:buChar char="•"/>
            </a:pPr>
            <a:r>
              <a:rPr lang="en-US" sz="2000" dirty="0" err="1" smtClean="0">
                <a:solidFill>
                  <a:schemeClr val="tx1"/>
                </a:solidFill>
                <a:latin typeface="Arial" charset="0"/>
                <a:ea typeface="Times New Roman" pitchFamily="18" charset="0"/>
                <a:cs typeface="Arial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charset="0"/>
                <a:ea typeface="Times New Roman" pitchFamily="18" charset="0"/>
                <a:cs typeface="Arial" charset="0"/>
              </a:rPr>
              <a:t>indexOf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ea typeface="Times New Roman" pitchFamily="18" charset="0"/>
                <a:cs typeface="Arial" charset="0"/>
              </a:rPr>
              <a:t>(String s, </a:t>
            </a:r>
            <a:r>
              <a:rPr lang="en-US" sz="2000" dirty="0" err="1" smtClean="0">
                <a:solidFill>
                  <a:schemeClr val="tx1"/>
                </a:solidFill>
                <a:latin typeface="Arial" charset="0"/>
                <a:ea typeface="Times New Roman" pitchFamily="18" charset="0"/>
                <a:cs typeface="Arial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ea typeface="Times New Roman" pitchFamily="18" charset="0"/>
                <a:cs typeface="Arial" charset="0"/>
              </a:rPr>
              <a:t>from)</a:t>
            </a:r>
            <a:endParaRPr lang="en-US" sz="2800" b="1" dirty="0" smtClean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Arial" charset="0"/>
            </a:endParaRPr>
          </a:p>
          <a:p>
            <a:pPr lvl="0" eaLnBrk="1">
              <a:spcAft>
                <a:spcPts val="400"/>
              </a:spcAft>
              <a:buFont typeface="Arial" charset="0"/>
              <a:buChar char="•"/>
            </a:pPr>
            <a:r>
              <a:rPr lang="en-US" sz="2000" dirty="0" err="1" smtClean="0">
                <a:solidFill>
                  <a:schemeClr val="tx1"/>
                </a:solidFill>
                <a:latin typeface="Arial" charset="0"/>
                <a:ea typeface="Times New Roman" pitchFamily="18" charset="0"/>
                <a:cs typeface="Arial" charset="0"/>
              </a:rPr>
              <a:t>StringBuilder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ea typeface="Times New Roman" pitchFamily="18" charset="0"/>
                <a:cs typeface="Arial" charset="0"/>
              </a:rPr>
              <a:t>  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ea typeface="Times New Roman" pitchFamily="18" charset="0"/>
                <a:cs typeface="Arial" charset="0"/>
              </a:rPr>
              <a:t>insert(</a:t>
            </a:r>
            <a:r>
              <a:rPr lang="en-US" sz="2000" dirty="0" err="1" smtClean="0">
                <a:solidFill>
                  <a:schemeClr val="tx1"/>
                </a:solidFill>
                <a:latin typeface="Arial" charset="0"/>
                <a:ea typeface="Times New Roman" pitchFamily="18" charset="0"/>
                <a:cs typeface="Arial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ea typeface="Times New Roman" pitchFamily="18" charset="0"/>
                <a:cs typeface="Arial" charset="0"/>
              </a:rPr>
              <a:t> index, String s)</a:t>
            </a:r>
            <a:endParaRPr lang="en-US" sz="4000" b="1" dirty="0" smtClean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Arial" charset="0"/>
            </a:endParaRPr>
          </a:p>
          <a:p>
            <a:pPr marL="0" lvl="0" indent="0" defTabSz="914400" eaLnBrk="1" hangingPunct="1">
              <a:lnSpc>
                <a:spcPct val="100000"/>
              </a:lnSpc>
              <a:spcAft>
                <a:spcPts val="400"/>
              </a:spcAft>
              <a:buClrTx/>
              <a:buSzTx/>
              <a:buNone/>
              <a:tabLst>
                <a:tab pos="0" algn="l"/>
              </a:tabLst>
            </a:pPr>
            <a:r>
              <a:rPr lang="en-US" sz="2000" dirty="0" smtClean="0">
                <a:solidFill>
                  <a:schemeClr val="tx1"/>
                </a:solidFill>
                <a:latin typeface="Arial" charset="0"/>
                <a:ea typeface="Times New Roman" pitchFamily="18" charset="0"/>
                <a:cs typeface="Arial" charset="0"/>
              </a:rPr>
              <a:t>	     </a:t>
            </a:r>
            <a:r>
              <a:rPr lang="en-US" sz="2000" dirty="0" err="1" smtClean="0">
                <a:solidFill>
                  <a:schemeClr val="tx1"/>
                </a:solidFill>
                <a:latin typeface="Arial" charset="0"/>
                <a:ea typeface="Times New Roman" pitchFamily="18" charset="0"/>
                <a:cs typeface="Arial" charset="0"/>
              </a:rPr>
              <a:t>StringBuilder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ea typeface="Times New Roman" pitchFamily="18" charset="0"/>
                <a:cs typeface="Arial" charset="0"/>
              </a:rPr>
              <a:t>  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ea typeface="Times New Roman" pitchFamily="18" charset="0"/>
                <a:cs typeface="Arial" charset="0"/>
              </a:rPr>
              <a:t>insert(</a:t>
            </a:r>
            <a:r>
              <a:rPr lang="en-US" sz="2000" dirty="0" err="1" smtClean="0">
                <a:solidFill>
                  <a:schemeClr val="tx1"/>
                </a:solidFill>
                <a:latin typeface="Arial" charset="0"/>
                <a:ea typeface="Times New Roman" pitchFamily="18" charset="0"/>
                <a:cs typeface="Arial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ea typeface="Times New Roman" pitchFamily="18" charset="0"/>
                <a:cs typeface="Arial" charset="0"/>
              </a:rPr>
              <a:t> index, char </a:t>
            </a:r>
            <a:r>
              <a:rPr lang="en-US" sz="2000" dirty="0" err="1" smtClean="0">
                <a:solidFill>
                  <a:schemeClr val="tx1"/>
                </a:solidFill>
                <a:latin typeface="Arial" charset="0"/>
                <a:ea typeface="Times New Roman" pitchFamily="18" charset="0"/>
                <a:cs typeface="Arial" charset="0"/>
              </a:rPr>
              <a:t>ch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ea typeface="Times New Roman" pitchFamily="18" charset="0"/>
                <a:cs typeface="Arial" charset="0"/>
              </a:rPr>
              <a:t>)</a:t>
            </a:r>
            <a:endParaRPr lang="en-US" sz="4000" b="1" dirty="0" smtClean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Arial" charset="0"/>
            </a:endParaRPr>
          </a:p>
          <a:p>
            <a:pPr lvl="0" eaLnBrk="1">
              <a:spcAft>
                <a:spcPts val="400"/>
              </a:spcAft>
              <a:buFont typeface="Arial" charset="0"/>
              <a:buChar char="•"/>
            </a:pPr>
            <a:r>
              <a:rPr lang="en-US" sz="2000" dirty="0" err="1" smtClean="0">
                <a:solidFill>
                  <a:schemeClr val="tx1"/>
                </a:solidFill>
                <a:latin typeface="Arial" charset="0"/>
                <a:ea typeface="Times New Roman" pitchFamily="18" charset="0"/>
                <a:cs typeface="Arial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ea typeface="Times New Roman" pitchFamily="18" charset="0"/>
                <a:cs typeface="Arial" charset="0"/>
              </a:rPr>
              <a:t> length()</a:t>
            </a:r>
            <a:endParaRPr lang="en-US" sz="4000" b="1" dirty="0" smtClean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Arial" charset="0"/>
            </a:endParaRPr>
          </a:p>
          <a:p>
            <a:pPr lvl="0" eaLnBrk="1">
              <a:spcAft>
                <a:spcPts val="400"/>
              </a:spcAft>
              <a:buFont typeface="Arial" charset="0"/>
              <a:buChar char="•"/>
            </a:pPr>
            <a:r>
              <a:rPr lang="en-US" sz="2000" dirty="0" err="1" smtClean="0">
                <a:solidFill>
                  <a:schemeClr val="tx1"/>
                </a:solidFill>
                <a:latin typeface="Arial" charset="0"/>
                <a:ea typeface="Times New Roman" pitchFamily="18" charset="0"/>
                <a:cs typeface="Arial" charset="0"/>
              </a:rPr>
              <a:t>StringBuilder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ea typeface="Times New Roman" pitchFamily="18" charset="0"/>
                <a:cs typeface="Arial" charset="0"/>
              </a:rPr>
              <a:t> replace(</a:t>
            </a:r>
            <a:r>
              <a:rPr lang="en-US" sz="2000" dirty="0" err="1" smtClean="0">
                <a:solidFill>
                  <a:schemeClr val="tx1"/>
                </a:solidFill>
                <a:latin typeface="Arial" charset="0"/>
                <a:ea typeface="Times New Roman" pitchFamily="18" charset="0"/>
                <a:cs typeface="Arial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ea typeface="Times New Roman" pitchFamily="18" charset="0"/>
                <a:cs typeface="Arial" charset="0"/>
              </a:rPr>
              <a:t> start, </a:t>
            </a:r>
            <a:r>
              <a:rPr lang="en-US" sz="2000" dirty="0" err="1" smtClean="0">
                <a:solidFill>
                  <a:schemeClr val="tx1"/>
                </a:solidFill>
                <a:latin typeface="Arial" charset="0"/>
                <a:ea typeface="Times New Roman" pitchFamily="18" charset="0"/>
                <a:cs typeface="Arial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ea typeface="Times New Roman" pitchFamily="18" charset="0"/>
                <a:cs typeface="Arial" charset="0"/>
              </a:rPr>
              <a:t> end, String s)</a:t>
            </a:r>
            <a:endParaRPr lang="en-US" sz="4000" b="1" dirty="0" smtClean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Arial" charset="0"/>
            </a:endParaRPr>
          </a:p>
          <a:p>
            <a:pPr lvl="0" eaLnBrk="1">
              <a:spcAft>
                <a:spcPts val="400"/>
              </a:spcAft>
              <a:buFont typeface="Arial" charset="0"/>
              <a:buChar char="•"/>
            </a:pPr>
            <a:r>
              <a:rPr lang="en-US" sz="2000" dirty="0" err="1" smtClean="0">
                <a:solidFill>
                  <a:schemeClr val="tx1"/>
                </a:solidFill>
                <a:latin typeface="Arial" charset="0"/>
                <a:ea typeface="Times New Roman" pitchFamily="18" charset="0"/>
                <a:cs typeface="Arial" charset="0"/>
              </a:rPr>
              <a:t>StringBuilder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ea typeface="Times New Roman" pitchFamily="18" charset="0"/>
                <a:cs typeface="Arial" charset="0"/>
              </a:rPr>
              <a:t> reverse()</a:t>
            </a:r>
            <a:endParaRPr lang="en-US" sz="4000" b="1" dirty="0" smtClean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Arial" charset="0"/>
            </a:endParaRPr>
          </a:p>
          <a:p>
            <a:pPr lvl="0" eaLnBrk="1">
              <a:spcAft>
                <a:spcPts val="400"/>
              </a:spcAft>
              <a:buFont typeface="Arial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Arial" charset="0"/>
                <a:ea typeface="Times New Roman" pitchFamily="18" charset="0"/>
                <a:cs typeface="Arial" charset="0"/>
              </a:rPr>
              <a:t>String substring(</a:t>
            </a:r>
            <a:r>
              <a:rPr lang="en-US" sz="2000" dirty="0" err="1" smtClean="0">
                <a:solidFill>
                  <a:schemeClr val="tx1"/>
                </a:solidFill>
                <a:latin typeface="Arial" charset="0"/>
                <a:ea typeface="Times New Roman" pitchFamily="18" charset="0"/>
                <a:cs typeface="Arial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ea typeface="Times New Roman" pitchFamily="18" charset="0"/>
                <a:cs typeface="Arial" charset="0"/>
              </a:rPr>
              <a:t> index)</a:t>
            </a:r>
            <a:endParaRPr lang="en-US" sz="4400" b="1" dirty="0" smtClean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Arial" charset="0"/>
            </a:endParaRPr>
          </a:p>
          <a:p>
            <a:pPr lvl="0" eaLnBrk="1">
              <a:spcAft>
                <a:spcPts val="400"/>
              </a:spcAft>
              <a:buFont typeface="Arial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Arial" charset="0"/>
                <a:ea typeface="Times New Roman" pitchFamily="18" charset="0"/>
                <a:cs typeface="Arial" charset="0"/>
              </a:rPr>
              <a:t>String substring(</a:t>
            </a:r>
            <a:r>
              <a:rPr lang="en-US" sz="2000" dirty="0" err="1" smtClean="0">
                <a:solidFill>
                  <a:schemeClr val="tx1"/>
                </a:solidFill>
                <a:latin typeface="Arial" charset="0"/>
                <a:ea typeface="Times New Roman" pitchFamily="18" charset="0"/>
                <a:cs typeface="Arial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ea typeface="Times New Roman" pitchFamily="18" charset="0"/>
                <a:cs typeface="Arial" charset="0"/>
              </a:rPr>
              <a:t> start, </a:t>
            </a:r>
            <a:r>
              <a:rPr lang="en-US" sz="2000" dirty="0" err="1" smtClean="0">
                <a:solidFill>
                  <a:schemeClr val="tx1"/>
                </a:solidFill>
                <a:latin typeface="Arial" charset="0"/>
                <a:ea typeface="Times New Roman" pitchFamily="18" charset="0"/>
                <a:cs typeface="Arial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ea typeface="Times New Roman" pitchFamily="18" charset="0"/>
                <a:cs typeface="Arial" charset="0"/>
              </a:rPr>
              <a:t> end)</a:t>
            </a:r>
            <a:endParaRPr lang="en-US" sz="4400" b="1" dirty="0" smtClean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Arial" charset="0"/>
            </a:endParaRPr>
          </a:p>
          <a:p>
            <a:pPr lvl="0" eaLnBrk="1">
              <a:spcAft>
                <a:spcPts val="400"/>
              </a:spcAft>
              <a:buFont typeface="Arial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Arial" charset="0"/>
                <a:ea typeface="Times New Roman" pitchFamily="18" charset="0"/>
                <a:cs typeface="Arial" charset="0"/>
              </a:rPr>
              <a:t>String </a:t>
            </a:r>
            <a:r>
              <a:rPr lang="en-US" sz="2000" dirty="0" err="1" smtClean="0">
                <a:solidFill>
                  <a:schemeClr val="tx1"/>
                </a:solidFill>
                <a:latin typeface="Arial" charset="0"/>
                <a:ea typeface="Times New Roman" pitchFamily="18" charset="0"/>
                <a:cs typeface="Arial" charset="0"/>
              </a:rPr>
              <a:t>toString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ea typeface="Times New Roman" pitchFamily="18" charset="0"/>
                <a:cs typeface="Arial" charset="0"/>
              </a:rPr>
              <a:t>()</a:t>
            </a:r>
            <a:endParaRPr lang="en-US" sz="4000" b="1" dirty="0" smtClean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Arial" charset="0"/>
            </a:endParaRPr>
          </a:p>
          <a:p>
            <a:pPr eaLnBrk="1">
              <a:buFont typeface="Arial" charset="0"/>
              <a:buChar char="•"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sz="3200" smtClean="0"/>
              <a:t>The </a:t>
            </a:r>
            <a:r>
              <a:rPr lang="en-US" sz="3200" i="1" smtClean="0"/>
              <a:t>DecimalFormat</a:t>
            </a:r>
            <a:r>
              <a:rPr lang="en-US" sz="3200" smtClean="0"/>
              <a:t> Class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741363" y="2101850"/>
            <a:ext cx="8604250" cy="4878387"/>
          </a:xfrm>
        </p:spPr>
        <p:txBody>
          <a:bodyPr/>
          <a:lstStyle/>
          <a:p>
            <a:pPr eaLnBrk="1">
              <a:buFont typeface="Arial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 err="1" smtClean="0"/>
              <a:t>DecimalFormat</a:t>
            </a:r>
            <a:r>
              <a:rPr lang="en-US" sz="2400" dirty="0" smtClean="0"/>
              <a:t> class allows you to format a floating point number using a “pattern string” that specifies exactly how a number should be displayed.  </a:t>
            </a:r>
            <a:endParaRPr lang="en-US" sz="2400" i="1" dirty="0" smtClean="0"/>
          </a:p>
          <a:p>
            <a:pPr eaLnBrk="1">
              <a:spcBef>
                <a:spcPts val="1200"/>
              </a:spcBef>
              <a:buFont typeface="Arial" charset="0"/>
              <a:buChar char="•"/>
            </a:pPr>
            <a:r>
              <a:rPr lang="en-US" sz="2400" dirty="0" smtClean="0"/>
              <a:t>One form of a pattern string includes a decimal point and any number of ‘#’ and ‘0’ characters.</a:t>
            </a:r>
            <a:endParaRPr lang="en-US" sz="2400" i="1" dirty="0" smtClean="0"/>
          </a:p>
          <a:p>
            <a:pPr eaLnBrk="1">
              <a:spcBef>
                <a:spcPts val="1200"/>
              </a:spcBef>
              <a:buFont typeface="Arial" charset="0"/>
              <a:buChar char="•"/>
            </a:pPr>
            <a:r>
              <a:rPr lang="en-US" sz="2400" dirty="0" smtClean="0"/>
              <a:t>A ‘0’ in position </a:t>
            </a:r>
            <a:r>
              <a:rPr lang="en-US" sz="2400" i="1" dirty="0" err="1" smtClean="0"/>
              <a:t>i</a:t>
            </a:r>
            <a:r>
              <a:rPr lang="en-US" sz="2400" dirty="0" smtClean="0"/>
              <a:t>, indicates that a digit is required in position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i</a:t>
            </a:r>
            <a:r>
              <a:rPr lang="en-US" sz="2400" dirty="0" smtClean="0"/>
              <a:t>, even if the digit is a leading or trailing 0.  </a:t>
            </a:r>
          </a:p>
          <a:p>
            <a:pPr eaLnBrk="1">
              <a:spcBef>
                <a:spcPts val="1200"/>
              </a:spcBef>
              <a:buFont typeface="Arial" charset="0"/>
              <a:buChar char="•"/>
            </a:pPr>
            <a:r>
              <a:rPr lang="en-US" sz="2400" dirty="0" smtClean="0"/>
              <a:t>A ‘#’ in position </a:t>
            </a:r>
            <a:r>
              <a:rPr lang="en-US" sz="2400" i="1" dirty="0" err="1" smtClean="0"/>
              <a:t>i</a:t>
            </a:r>
            <a:r>
              <a:rPr lang="en-US" sz="2400" dirty="0" smtClean="0"/>
              <a:t> indicates that the character in position </a:t>
            </a:r>
            <a:r>
              <a:rPr lang="en-US" sz="2400" i="1" dirty="0" err="1" smtClean="0"/>
              <a:t>i</a:t>
            </a:r>
            <a:r>
              <a:rPr lang="en-US" sz="2400" dirty="0" smtClean="0"/>
              <a:t> may be a digit or a blank.  </a:t>
            </a:r>
          </a:p>
          <a:p>
            <a:pPr eaLnBrk="1">
              <a:spcBef>
                <a:spcPts val="1200"/>
              </a:spcBef>
              <a:buFont typeface="Arial" charset="0"/>
              <a:buChar char="•"/>
            </a:pPr>
            <a:r>
              <a:rPr lang="en-US" sz="2400" dirty="0" smtClean="0"/>
              <a:t>The character should be a digit as long as it is not a leading or trailing zero, in which case the character in position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i</a:t>
            </a:r>
            <a:r>
              <a:rPr lang="en-US" sz="2400" i="1" dirty="0" smtClean="0"/>
              <a:t> </a:t>
            </a:r>
            <a:r>
              <a:rPr lang="en-US" sz="2400" dirty="0" smtClean="0"/>
              <a:t>will be a blank.</a:t>
            </a:r>
            <a:endParaRPr lang="en-US" sz="2400" i="1" dirty="0" smtClean="0"/>
          </a:p>
          <a:p>
            <a:pPr eaLnBrk="1">
              <a:buFont typeface="Arial" charset="0"/>
              <a:buChar char="•"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sz="3200" smtClean="0"/>
              <a:t>The </a:t>
            </a:r>
            <a:r>
              <a:rPr lang="en-US" sz="3200" i="1" smtClean="0"/>
              <a:t>DecimalFormat</a:t>
            </a:r>
            <a:r>
              <a:rPr lang="en-US" sz="3200" smtClean="0"/>
              <a:t> Class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25513" y="3398838"/>
          <a:ext cx="8554370" cy="2179161"/>
        </p:xfrm>
        <a:graphic>
          <a:graphicData uri="http://schemas.openxmlformats.org/drawingml/2006/table">
            <a:tbl>
              <a:tblPr/>
              <a:tblGrid>
                <a:gridCol w="1669145"/>
                <a:gridCol w="2086432"/>
                <a:gridCol w="4798793"/>
              </a:tblGrid>
              <a:tr h="23182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500" b="1" i="0">
                          <a:latin typeface="Times New Roman"/>
                          <a:ea typeface="Times New Roman"/>
                        </a:rPr>
                        <a:t>number</a:t>
                      </a:r>
                      <a:endParaRPr lang="en-US" sz="1800" i="1">
                        <a:latin typeface="Arial"/>
                        <a:ea typeface="Times New Roman"/>
                      </a:endParaRPr>
                    </a:p>
                  </a:txBody>
                  <a:tcPr marL="104322" marR="1043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500" b="1" i="0">
                          <a:latin typeface="Times New Roman"/>
                          <a:ea typeface="Times New Roman"/>
                        </a:rPr>
                        <a:t>pattern string</a:t>
                      </a:r>
                      <a:endParaRPr lang="en-US" sz="1800" i="1">
                        <a:latin typeface="Arial"/>
                        <a:ea typeface="Times New Roman"/>
                      </a:endParaRPr>
                    </a:p>
                  </a:txBody>
                  <a:tcPr marL="104322" marR="1043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500" b="1" i="0">
                          <a:latin typeface="Times New Roman"/>
                          <a:ea typeface="Times New Roman"/>
                        </a:rPr>
                        <a:t>formatted number</a:t>
                      </a:r>
                      <a:endParaRPr lang="en-US" sz="1800" i="1">
                        <a:latin typeface="Arial"/>
                        <a:ea typeface="Times New Roman"/>
                      </a:endParaRPr>
                    </a:p>
                  </a:txBody>
                  <a:tcPr marL="104322" marR="1043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184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500" i="0">
                          <a:latin typeface="Times New Roman"/>
                          <a:ea typeface="Times New Roman"/>
                        </a:rPr>
                        <a:t>123.123456</a:t>
                      </a:r>
                      <a:br>
                        <a:rPr lang="en-US" sz="1500" i="0">
                          <a:latin typeface="Times New Roman"/>
                          <a:ea typeface="Times New Roman"/>
                        </a:rPr>
                      </a:br>
                      <a:endParaRPr lang="en-US" sz="1800" i="1">
                        <a:latin typeface="Arial"/>
                        <a:ea typeface="Times New Roman"/>
                      </a:endParaRPr>
                    </a:p>
                  </a:txBody>
                  <a:tcPr marL="104322" marR="1043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500" i="0">
                          <a:latin typeface="Times New Roman"/>
                          <a:ea typeface="Times New Roman"/>
                        </a:rPr>
                        <a:t>0.###</a:t>
                      </a:r>
                      <a:endParaRPr lang="en-US" sz="1800" i="1"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500" i="0">
                          <a:latin typeface="Times New Roman"/>
                          <a:ea typeface="Times New Roman"/>
                        </a:rPr>
                        <a:t>0.</a:t>
                      </a:r>
                      <a:br>
                        <a:rPr lang="en-US" sz="1500" i="0">
                          <a:latin typeface="Times New Roman"/>
                          <a:ea typeface="Times New Roman"/>
                        </a:rPr>
                      </a:br>
                      <a:endParaRPr lang="en-US" sz="1800" i="1">
                        <a:latin typeface="Arial"/>
                        <a:ea typeface="Times New Roman"/>
                      </a:endParaRPr>
                    </a:p>
                  </a:txBody>
                  <a:tcPr marL="104322" marR="1043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500" i="0">
                          <a:latin typeface="Times New Roman"/>
                          <a:ea typeface="Times New Roman"/>
                        </a:rPr>
                        <a:t>123.123</a:t>
                      </a:r>
                      <a:br>
                        <a:rPr lang="en-US" sz="1500" i="0">
                          <a:latin typeface="Times New Roman"/>
                          <a:ea typeface="Times New Roman"/>
                        </a:rPr>
                      </a:br>
                      <a:r>
                        <a:rPr lang="en-US" sz="1500" i="0">
                          <a:latin typeface="Times New Roman"/>
                          <a:ea typeface="Times New Roman"/>
                        </a:rPr>
                        <a:t>123.</a:t>
                      </a:r>
                      <a:endParaRPr lang="en-US" sz="1800" i="1">
                        <a:latin typeface="Arial"/>
                        <a:ea typeface="Times New Roman"/>
                      </a:endParaRPr>
                    </a:p>
                  </a:txBody>
                  <a:tcPr marL="104322" marR="1043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184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500" i="0">
                          <a:latin typeface="Times New Roman"/>
                          <a:ea typeface="Times New Roman"/>
                        </a:rPr>
                        <a:t>8.125</a:t>
                      </a:r>
                      <a:endParaRPr lang="en-US" sz="1800" i="1">
                        <a:latin typeface="Arial"/>
                        <a:ea typeface="Times New Roman"/>
                      </a:endParaRPr>
                    </a:p>
                  </a:txBody>
                  <a:tcPr marL="104322" marR="1043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500" i="0">
                          <a:latin typeface="Times New Roman"/>
                          <a:ea typeface="Times New Roman"/>
                        </a:rPr>
                        <a:t>00.##</a:t>
                      </a:r>
                      <a:br>
                        <a:rPr lang="en-US" sz="1500" i="0">
                          <a:latin typeface="Times New Roman"/>
                          <a:ea typeface="Times New Roman"/>
                        </a:rPr>
                      </a:br>
                      <a:r>
                        <a:rPr lang="en-US" sz="1500" i="0">
                          <a:latin typeface="Times New Roman"/>
                          <a:ea typeface="Times New Roman"/>
                        </a:rPr>
                        <a:t>##.0000</a:t>
                      </a:r>
                      <a:br>
                        <a:rPr lang="en-US" sz="1500" i="0">
                          <a:latin typeface="Times New Roman"/>
                          <a:ea typeface="Times New Roman"/>
                        </a:rPr>
                      </a:br>
                      <a:endParaRPr lang="en-US" sz="1800" i="1">
                        <a:latin typeface="Arial"/>
                        <a:ea typeface="Times New Roman"/>
                      </a:endParaRPr>
                    </a:p>
                  </a:txBody>
                  <a:tcPr marL="104322" marR="1043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500" i="0">
                          <a:latin typeface="Times New Roman"/>
                          <a:ea typeface="Times New Roman"/>
                        </a:rPr>
                        <a:t>08.13  (rounds)</a:t>
                      </a:r>
                      <a:br>
                        <a:rPr lang="en-US" sz="1500" i="0">
                          <a:latin typeface="Times New Roman"/>
                          <a:ea typeface="Times New Roman"/>
                        </a:rPr>
                      </a:br>
                      <a:r>
                        <a:rPr lang="en-US" sz="1500" i="0">
                          <a:latin typeface="Times New Roman"/>
                          <a:ea typeface="Times New Roman"/>
                        </a:rPr>
                        <a:t>8.1250</a:t>
                      </a:r>
                      <a:br>
                        <a:rPr lang="en-US" sz="1500" i="0">
                          <a:latin typeface="Times New Roman"/>
                          <a:ea typeface="Times New Roman"/>
                        </a:rPr>
                      </a:br>
                      <a:endParaRPr lang="en-US" sz="1800" i="1">
                        <a:latin typeface="Arial"/>
                        <a:ea typeface="Times New Roman"/>
                      </a:endParaRPr>
                    </a:p>
                  </a:txBody>
                  <a:tcPr marL="104322" marR="1043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36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500" i="0">
                          <a:latin typeface="Times New Roman"/>
                          <a:ea typeface="Times New Roman"/>
                        </a:rPr>
                        <a:t>.123</a:t>
                      </a:r>
                      <a:endParaRPr lang="en-US" sz="1800" i="1">
                        <a:latin typeface="Arial"/>
                        <a:ea typeface="Times New Roman"/>
                      </a:endParaRPr>
                    </a:p>
                  </a:txBody>
                  <a:tcPr marL="104322" marR="1043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500" i="0">
                          <a:latin typeface="Times New Roman"/>
                          <a:ea typeface="Times New Roman"/>
                        </a:rPr>
                        <a:t>###.#</a:t>
                      </a:r>
                      <a:br>
                        <a:rPr lang="en-US" sz="1500" i="0">
                          <a:latin typeface="Times New Roman"/>
                          <a:ea typeface="Times New Roman"/>
                        </a:rPr>
                      </a:br>
                      <a:r>
                        <a:rPr lang="en-US" sz="1500" i="0">
                          <a:latin typeface="Times New Roman"/>
                          <a:ea typeface="Times New Roman"/>
                        </a:rPr>
                        <a:t>0000.#########</a:t>
                      </a:r>
                      <a:endParaRPr lang="en-US" sz="1800" i="1">
                        <a:latin typeface="Arial"/>
                        <a:ea typeface="Times New Roman"/>
                      </a:endParaRPr>
                    </a:p>
                  </a:txBody>
                  <a:tcPr marL="104322" marR="1043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en-US" sz="1500" i="0" dirty="0">
                          <a:latin typeface="Times New Roman"/>
                          <a:ea typeface="Times New Roman"/>
                        </a:rPr>
                        <a:t>0.1 (Yes </a:t>
                      </a:r>
                      <a:r>
                        <a:rPr lang="en-US" sz="1500" b="1" i="0" dirty="0">
                          <a:latin typeface="Times New Roman"/>
                          <a:ea typeface="Times New Roman"/>
                        </a:rPr>
                        <a:t>one</a:t>
                      </a:r>
                      <a:r>
                        <a:rPr lang="en-US" sz="1500" i="0" dirty="0">
                          <a:latin typeface="Times New Roman"/>
                          <a:ea typeface="Times New Roman"/>
                        </a:rPr>
                        <a:t> zero will appear before the decimal)</a:t>
                      </a:r>
                      <a:br>
                        <a:rPr lang="en-US" sz="1500" i="0" dirty="0">
                          <a:latin typeface="Times New Roman"/>
                          <a:ea typeface="Times New Roman"/>
                        </a:rPr>
                      </a:br>
                      <a:r>
                        <a:rPr lang="en-US" sz="1500" i="0" dirty="0">
                          <a:latin typeface="Times New Roman"/>
                          <a:ea typeface="Times New Roman"/>
                        </a:rPr>
                        <a:t>0000.123</a:t>
                      </a:r>
                      <a:endParaRPr lang="en-US" sz="1800" i="1" dirty="0">
                        <a:latin typeface="Arial"/>
                        <a:ea typeface="Times New Roman"/>
                      </a:endParaRPr>
                    </a:p>
                  </a:txBody>
                  <a:tcPr marL="104322" marR="1043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sz="3200" smtClean="0"/>
              <a:t>The </a:t>
            </a:r>
            <a:r>
              <a:rPr lang="en-US" sz="3200" i="1" smtClean="0"/>
              <a:t>DecimalFormat</a:t>
            </a:r>
            <a:r>
              <a:rPr lang="en-US" sz="3200" smtClean="0"/>
              <a:t> Class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>
              <a:buFont typeface="Arial" charset="0"/>
              <a:buChar char="•"/>
            </a:pPr>
            <a:r>
              <a:rPr lang="en-US" sz="2000" dirty="0" smtClean="0"/>
              <a:t>A </a:t>
            </a:r>
            <a:r>
              <a:rPr lang="en-US" sz="2000" dirty="0" err="1" smtClean="0"/>
              <a:t>DecimalFormat</a:t>
            </a:r>
            <a:r>
              <a:rPr lang="en-US" sz="2000" dirty="0" smtClean="0"/>
              <a:t> object is instantiated using the new operator as follows: </a:t>
            </a:r>
          </a:p>
          <a:p>
            <a:pPr eaLnBrk="1">
              <a:buFont typeface="Times New Roman" pitchFamily="18" charset="0"/>
              <a:buNone/>
            </a:pPr>
            <a:endParaRPr lang="en-US" sz="2000" dirty="0" smtClean="0"/>
          </a:p>
          <a:p>
            <a:pPr eaLnBrk="1">
              <a:buFont typeface="Arial" charset="0"/>
              <a:buChar char="•"/>
            </a:pPr>
            <a:r>
              <a:rPr lang="en-US" sz="2000" dirty="0" err="1" smtClean="0"/>
              <a:t>DecimalFormat</a:t>
            </a:r>
            <a:r>
              <a:rPr lang="en-US" sz="2000" dirty="0" smtClean="0"/>
              <a:t> formatter = new </a:t>
            </a:r>
            <a:r>
              <a:rPr lang="en-US" sz="2000" dirty="0" err="1" smtClean="0"/>
              <a:t>DecimaFormat</a:t>
            </a:r>
            <a:r>
              <a:rPr lang="en-US" sz="2000" dirty="0" smtClean="0"/>
              <a:t>(String pattern) </a:t>
            </a:r>
          </a:p>
          <a:p>
            <a:pPr eaLnBrk="1">
              <a:buFont typeface="Times New Roman" pitchFamily="18" charset="0"/>
              <a:buNone/>
            </a:pPr>
            <a:endParaRPr lang="en-US" sz="2000" dirty="0" smtClean="0"/>
          </a:p>
          <a:p>
            <a:pPr eaLnBrk="1">
              <a:buFont typeface="Arial" charset="0"/>
              <a:buChar char="•"/>
            </a:pPr>
            <a:r>
              <a:rPr lang="en-US" sz="2000" dirty="0" smtClean="0"/>
              <a:t>Two particularly useful methods are:</a:t>
            </a:r>
            <a:br>
              <a:rPr lang="en-US" sz="2000" dirty="0" smtClean="0"/>
            </a:br>
            <a:r>
              <a:rPr lang="en-US" sz="2000" dirty="0" smtClean="0"/>
              <a:t>		String format(double x)</a:t>
            </a:r>
            <a:r>
              <a:rPr lang="en-US" sz="2000" b="1" dirty="0" smtClean="0"/>
              <a:t>  </a:t>
            </a:r>
            <a:br>
              <a:rPr lang="en-US" sz="2000" b="1" dirty="0" smtClean="0"/>
            </a:br>
            <a:endParaRPr lang="en-US" sz="2000" i="1" dirty="0" smtClean="0"/>
          </a:p>
          <a:p>
            <a:pPr eaLnBrk="1">
              <a:buFont typeface="Times New Roman" pitchFamily="18" charset="0"/>
              <a:buNone/>
            </a:pPr>
            <a:r>
              <a:rPr lang="en-US" sz="2000" dirty="0" smtClean="0"/>
              <a:t>	which returns a String version of x, formatted according to the specifications of the pattern string,</a:t>
            </a:r>
            <a:endParaRPr lang="en-US" sz="2000" i="1" dirty="0" smtClean="0"/>
          </a:p>
          <a:p>
            <a:pPr eaLnBrk="1">
              <a:buFont typeface="Times New Roman" pitchFamily="18" charset="0"/>
              <a:buNone/>
            </a:pPr>
            <a:endParaRPr lang="en-US" sz="2000" dirty="0" smtClean="0"/>
          </a:p>
          <a:p>
            <a:pPr eaLnBrk="1">
              <a:buFont typeface="Times New Roman" pitchFamily="18" charset="0"/>
              <a:buNone/>
            </a:pPr>
            <a:r>
              <a:rPr lang="en-US" sz="2000" dirty="0" smtClean="0"/>
              <a:t>	and</a:t>
            </a:r>
            <a:endParaRPr lang="en-US" sz="2000" i="1" dirty="0" smtClean="0"/>
          </a:p>
          <a:p>
            <a:pPr eaLnBrk="1">
              <a:buFont typeface="Times New Roman" pitchFamily="18" charset="0"/>
              <a:buNone/>
            </a:pPr>
            <a:r>
              <a:rPr lang="en-US" sz="2000" dirty="0" smtClean="0"/>
              <a:t> </a:t>
            </a:r>
            <a:endParaRPr lang="en-US" sz="2000" i="1" dirty="0" smtClean="0"/>
          </a:p>
          <a:p>
            <a:pPr eaLnBrk="1">
              <a:buFont typeface="Times New Roman" pitchFamily="18" charset="0"/>
              <a:buNone/>
            </a:pPr>
            <a:r>
              <a:rPr lang="en-US" sz="2000" dirty="0" smtClean="0"/>
              <a:t>			void </a:t>
            </a:r>
            <a:r>
              <a:rPr lang="en-US" sz="2000" dirty="0" err="1" smtClean="0"/>
              <a:t>applyPattern</a:t>
            </a:r>
            <a:r>
              <a:rPr lang="en-US" sz="2000" dirty="0" smtClean="0"/>
              <a:t>(String pattern),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endParaRPr lang="en-US" sz="2000" b="1" dirty="0" smtClean="0"/>
          </a:p>
          <a:p>
            <a:pPr eaLnBrk="1">
              <a:buFont typeface="Times New Roman" pitchFamily="18" charset="0"/>
              <a:buNone/>
            </a:pPr>
            <a:r>
              <a:rPr lang="en-US" sz="2000" b="1" dirty="0" smtClean="0"/>
              <a:t>	</a:t>
            </a:r>
            <a:r>
              <a:rPr lang="en-US" sz="2000" dirty="0" smtClean="0"/>
              <a:t>which</a:t>
            </a:r>
            <a:r>
              <a:rPr lang="en-US" sz="2000" b="1" dirty="0" smtClean="0"/>
              <a:t> </a:t>
            </a:r>
            <a:r>
              <a:rPr lang="en-US" sz="2000" dirty="0" smtClean="0"/>
              <a:t>supplies a new pattern string to a </a:t>
            </a:r>
            <a:r>
              <a:rPr lang="en-US" sz="2000" dirty="0" err="1" smtClean="0"/>
              <a:t>DecimalFormat</a:t>
            </a:r>
            <a:r>
              <a:rPr lang="en-US" sz="2000" dirty="0" smtClean="0"/>
              <a:t> object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sz="3200" smtClean="0"/>
              <a:t>The </a:t>
            </a:r>
            <a:r>
              <a:rPr lang="en-US" sz="3200" i="1" smtClean="0"/>
              <a:t>DecimalFormat</a:t>
            </a:r>
            <a:r>
              <a:rPr lang="en-US" sz="3200" smtClean="0"/>
              <a:t> Class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>
              <a:buFont typeface="Times New Roman" pitchFamily="18" charset="0"/>
              <a:buNone/>
            </a:pPr>
            <a:r>
              <a:rPr lang="en-US" sz="2000" b="1" dirty="0" smtClean="0"/>
              <a:t>Examples:</a:t>
            </a:r>
            <a:r>
              <a:rPr lang="en-US" sz="2000" dirty="0" smtClean="0"/>
              <a:t> </a:t>
            </a:r>
          </a:p>
          <a:p>
            <a:pPr eaLnBrk="1">
              <a:buFont typeface="Times New Roman" pitchFamily="18" charset="0"/>
              <a:buNone/>
            </a:pPr>
            <a:endParaRPr lang="en-US" sz="2000" dirty="0" smtClean="0"/>
          </a:p>
          <a:p>
            <a:pPr eaLnBrk="1">
              <a:buFont typeface="Times New Roman" pitchFamily="18" charset="0"/>
              <a:buNone/>
            </a:pPr>
            <a:r>
              <a:rPr lang="en-US" sz="2000" dirty="0" err="1" smtClean="0"/>
              <a:t>DecimalFormat</a:t>
            </a:r>
            <a:r>
              <a:rPr lang="en-US" sz="2000" dirty="0" smtClean="0"/>
              <a:t> formatter = new </a:t>
            </a:r>
            <a:r>
              <a:rPr lang="en-US" sz="2000" dirty="0" err="1" smtClean="0"/>
              <a:t>DecimalFormat</a:t>
            </a:r>
            <a:r>
              <a:rPr lang="en-US" sz="2000" dirty="0" smtClean="0"/>
              <a:t>("0.##");</a:t>
            </a:r>
          </a:p>
          <a:p>
            <a:pPr eaLnBrk="1">
              <a:buFont typeface="Times New Roman" pitchFamily="18" charset="0"/>
              <a:buNone/>
            </a:pPr>
            <a:r>
              <a:rPr lang="en-US" sz="2000" dirty="0" smtClean="0"/>
              <a:t>double x = 123.123456789;				</a:t>
            </a:r>
          </a:p>
          <a:p>
            <a:pPr eaLnBrk="1">
              <a:buFont typeface="Times New Roman" pitchFamily="18" charset="0"/>
              <a:buNone/>
            </a:pPr>
            <a:r>
              <a:rPr lang="en-US" sz="2000" dirty="0" smtClean="0"/>
              <a:t>double y = .987654321;</a:t>
            </a:r>
          </a:p>
          <a:p>
            <a:pPr eaLnBrk="1">
              <a:buFont typeface="Times New Roman" pitchFamily="18" charset="0"/>
              <a:buNone/>
            </a:pPr>
            <a:r>
              <a:rPr lang="en-US" sz="2000" dirty="0" err="1" smtClean="0"/>
              <a:t>System.out.println</a:t>
            </a:r>
            <a:r>
              <a:rPr lang="en-US" sz="2000" dirty="0" smtClean="0"/>
              <a:t>( </a:t>
            </a:r>
            <a:r>
              <a:rPr lang="en-US" sz="2000" dirty="0" err="1" smtClean="0"/>
              <a:t>formatter.format</a:t>
            </a:r>
            <a:r>
              <a:rPr lang="en-US" sz="2000" dirty="0" smtClean="0"/>
              <a:t>(x));		// 123.12</a:t>
            </a:r>
          </a:p>
          <a:p>
            <a:pPr eaLnBrk="1">
              <a:buFont typeface="Times New Roman" pitchFamily="18" charset="0"/>
              <a:buNone/>
            </a:pPr>
            <a:r>
              <a:rPr lang="en-US" sz="2000" dirty="0" err="1" smtClean="0"/>
              <a:t>System.out.println</a:t>
            </a:r>
            <a:r>
              <a:rPr lang="en-US" sz="2000" dirty="0" smtClean="0"/>
              <a:t>( </a:t>
            </a:r>
            <a:r>
              <a:rPr lang="en-US" sz="2000" dirty="0" err="1" smtClean="0"/>
              <a:t>formatter.format</a:t>
            </a:r>
            <a:r>
              <a:rPr lang="en-US" sz="2000" dirty="0" smtClean="0"/>
              <a:t>(y));		// 0.99 – rounding occurs</a:t>
            </a:r>
          </a:p>
          <a:p>
            <a:pPr eaLnBrk="1">
              <a:buFont typeface="Times New Roman" pitchFamily="18" charset="0"/>
              <a:buNone/>
            </a:pPr>
            <a:r>
              <a:rPr lang="en-US" sz="2000" dirty="0" err="1" smtClean="0"/>
              <a:t>formatter.applyPattern</a:t>
            </a:r>
            <a:r>
              <a:rPr lang="en-US" sz="2000" dirty="0" smtClean="0"/>
              <a:t>("##.###");			// change the pattern</a:t>
            </a:r>
          </a:p>
          <a:p>
            <a:pPr eaLnBrk="1">
              <a:buFont typeface="Times New Roman" pitchFamily="18" charset="0"/>
              <a:buNone/>
            </a:pPr>
            <a:r>
              <a:rPr lang="en-US" sz="2000" dirty="0" err="1" smtClean="0"/>
              <a:t>System.out.println</a:t>
            </a:r>
            <a:r>
              <a:rPr lang="en-US" sz="2000" dirty="0" smtClean="0"/>
              <a:t>( </a:t>
            </a:r>
            <a:r>
              <a:rPr lang="en-US" sz="2000" dirty="0" err="1" smtClean="0"/>
              <a:t>formatter.format</a:t>
            </a:r>
            <a:r>
              <a:rPr lang="en-US" sz="2000" dirty="0" smtClean="0"/>
              <a:t>(x));		// 123.123</a:t>
            </a:r>
          </a:p>
          <a:p>
            <a:pPr eaLnBrk="1">
              <a:buFont typeface="Times New Roman" pitchFamily="18" charset="0"/>
              <a:buNone/>
            </a:pPr>
            <a:r>
              <a:rPr lang="en-US" sz="2000" dirty="0" err="1" smtClean="0"/>
              <a:t>System.out.println</a:t>
            </a:r>
            <a:r>
              <a:rPr lang="en-US" sz="2000" dirty="0" smtClean="0"/>
              <a:t>( </a:t>
            </a:r>
            <a:r>
              <a:rPr lang="en-US" sz="2000" dirty="0" err="1" smtClean="0"/>
              <a:t>formatter.format</a:t>
            </a:r>
            <a:r>
              <a:rPr lang="en-US" sz="2000" dirty="0" smtClean="0"/>
              <a:t>(y));		// 0.988 – rounding again</a:t>
            </a:r>
          </a:p>
          <a:p>
            <a:pPr eaLnBrk="1">
              <a:buFont typeface="Times New Roman" pitchFamily="18" charset="0"/>
              <a:buNone/>
            </a:pPr>
            <a:endParaRPr lang="en-US" sz="2000" dirty="0" smtClean="0"/>
          </a:p>
          <a:p>
            <a:pPr eaLnBrk="1">
              <a:buFont typeface="Times New Roman" pitchFamily="18" charset="0"/>
              <a:buNone/>
            </a:pPr>
            <a:endParaRPr lang="en-US" sz="2000" dirty="0" smtClean="0"/>
          </a:p>
          <a:p>
            <a:pPr eaLnBrk="1">
              <a:buFont typeface="Arial" charset="0"/>
              <a:buChar char="•"/>
            </a:pPr>
            <a:r>
              <a:rPr lang="en-US" sz="2000" dirty="0" smtClean="0"/>
              <a:t>To use the </a:t>
            </a:r>
            <a:r>
              <a:rPr lang="en-US" sz="2000" dirty="0" err="1" smtClean="0"/>
              <a:t>DecimalFormat</a:t>
            </a:r>
            <a:r>
              <a:rPr lang="en-US" sz="2000" dirty="0" smtClean="0"/>
              <a:t> class import the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java.text</a:t>
            </a:r>
            <a:r>
              <a:rPr lang="en-US" sz="2000" b="1" i="1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package.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Palindromes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363" y="2408237"/>
            <a:ext cx="8604250" cy="4876800"/>
          </a:xfrm>
        </p:spPr>
        <p:txBody>
          <a:bodyPr/>
          <a:lstStyle/>
          <a:p>
            <a:r>
              <a:rPr lang="en-US" sz="2400" b="1" dirty="0" smtClean="0"/>
              <a:t>Problem description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A string is called a palindrome if it reads the same backwards and forwards. For example:</a:t>
            </a:r>
          </a:p>
          <a:p>
            <a:pPr lvl="2"/>
            <a:r>
              <a:rPr lang="en-US" sz="2000" dirty="0" smtClean="0"/>
              <a:t>“Never odd or even”</a:t>
            </a:r>
          </a:p>
          <a:p>
            <a:pPr lvl="2"/>
            <a:r>
              <a:rPr lang="en-US" sz="2000" dirty="0" smtClean="0"/>
              <a:t>“Lisa </a:t>
            </a:r>
            <a:r>
              <a:rPr lang="en-US" sz="2000" dirty="0" err="1" smtClean="0"/>
              <a:t>Bonet</a:t>
            </a:r>
            <a:r>
              <a:rPr lang="en-US" sz="2000" dirty="0" smtClean="0"/>
              <a:t> ate no basil”</a:t>
            </a:r>
          </a:p>
          <a:p>
            <a:pPr marL="804863" lvl="2" indent="0">
              <a:buNone/>
            </a:pPr>
            <a:r>
              <a:rPr lang="en-US" sz="2000" dirty="0" smtClean="0"/>
              <a:t>are palindromes if ignoring white spaces and cases.</a:t>
            </a:r>
          </a:p>
          <a:p>
            <a:pPr marL="739775" lvl="1" indent="-334963"/>
            <a:endParaRPr lang="en-US" sz="2000" dirty="0" smtClean="0"/>
          </a:p>
          <a:p>
            <a:pPr marL="739775" lvl="1" indent="-334963"/>
            <a:r>
              <a:rPr lang="en-US" sz="2000" dirty="0" smtClean="0"/>
              <a:t>Write a program that accepts a string and determines </a:t>
            </a:r>
            <a:r>
              <a:rPr lang="en-US" sz="2000" smtClean="0"/>
              <a:t>whether or </a:t>
            </a:r>
            <a:r>
              <a:rPr lang="en-US" sz="2000" dirty="0" smtClean="0"/>
              <a:t>not the string is a palindrome. Ignore all whitespace and punctuation, and assume that there is no distinction between upper- and lowercase letters.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Palindromes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362" y="1951037"/>
            <a:ext cx="8947149" cy="5257800"/>
          </a:xfrm>
        </p:spPr>
        <p:txBody>
          <a:bodyPr/>
          <a:lstStyle/>
          <a:p>
            <a:pPr marL="339725" indent="-334963">
              <a:spcBef>
                <a:spcPts val="600"/>
              </a:spcBef>
            </a:pPr>
            <a:r>
              <a:rPr lang="en-US" sz="2400" b="1" dirty="0" smtClean="0"/>
              <a:t>Problem analysis</a:t>
            </a:r>
          </a:p>
          <a:p>
            <a:pPr marL="739775" lvl="1" indent="-334963"/>
            <a:r>
              <a:rPr lang="en-US" sz="2000" dirty="0" smtClean="0"/>
              <a:t>The main method accepts a string</a:t>
            </a:r>
          </a:p>
          <a:p>
            <a:pPr marL="739775" lvl="1" indent="-334963"/>
            <a:r>
              <a:rPr lang="en-US" sz="2000" dirty="0" smtClean="0"/>
              <a:t>A method </a:t>
            </a:r>
            <a:r>
              <a:rPr lang="en-US" sz="2000" dirty="0" err="1" smtClean="0"/>
              <a:t>isPalindrome</a:t>
            </a:r>
            <a:r>
              <a:rPr lang="en-US" sz="2000" dirty="0" smtClean="0"/>
              <a:t> tests if a given string is a palindrome</a:t>
            </a:r>
          </a:p>
          <a:p>
            <a:endParaRPr lang="en-US" sz="2000" b="1" dirty="0" smtClean="0"/>
          </a:p>
          <a:p>
            <a:r>
              <a:rPr lang="en-US" sz="2400" b="1" dirty="0" smtClean="0"/>
              <a:t>Program specification</a:t>
            </a:r>
          </a:p>
          <a:p>
            <a:pPr lvl="1"/>
            <a:r>
              <a:rPr lang="en-US" sz="2000" dirty="0" smtClean="0"/>
              <a:t>Main method</a:t>
            </a:r>
          </a:p>
          <a:p>
            <a:pPr lvl="2"/>
            <a:r>
              <a:rPr lang="en-US" sz="2000" dirty="0" smtClean="0"/>
              <a:t>Input – a string </a:t>
            </a:r>
          </a:p>
          <a:p>
            <a:pPr lvl="2"/>
            <a:r>
              <a:rPr lang="en-US" sz="2000" dirty="0" smtClean="0"/>
              <a:t>Output – display whether the input is a palindrome</a:t>
            </a:r>
          </a:p>
          <a:p>
            <a:pPr lvl="1"/>
            <a:r>
              <a:rPr lang="en-US" sz="2000" dirty="0" err="1" smtClean="0"/>
              <a:t>boolean</a:t>
            </a:r>
            <a:r>
              <a:rPr lang="en-US" sz="2000" dirty="0" smtClean="0"/>
              <a:t> </a:t>
            </a:r>
            <a:r>
              <a:rPr lang="en-US" sz="2000" dirty="0" err="1" smtClean="0"/>
              <a:t>isPalindrome</a:t>
            </a:r>
            <a:r>
              <a:rPr lang="en-US" sz="2000" dirty="0" smtClean="0"/>
              <a:t>(String s)</a:t>
            </a:r>
          </a:p>
          <a:p>
            <a:pPr lvl="2"/>
            <a:r>
              <a:rPr lang="en-US" sz="2000" dirty="0" smtClean="0"/>
              <a:t>Input – a string </a:t>
            </a:r>
          </a:p>
          <a:p>
            <a:pPr lvl="2"/>
            <a:r>
              <a:rPr lang="en-US" sz="2000" dirty="0" smtClean="0"/>
              <a:t>Output – true – palindrome, false – otherwise</a:t>
            </a:r>
          </a:p>
          <a:p>
            <a:pPr lvl="2"/>
            <a:endParaRPr lang="en-US" sz="2000" dirty="0" smtClean="0"/>
          </a:p>
          <a:p>
            <a:r>
              <a:rPr lang="en-US" sz="2400" b="1" dirty="0" smtClean="0"/>
              <a:t>The main method</a:t>
            </a:r>
          </a:p>
          <a:p>
            <a:pPr marL="739775" lvl="1" indent="-334963"/>
            <a:r>
              <a:rPr lang="en-US" sz="2000" dirty="0" smtClean="0"/>
              <a:t>takes a console parameter</a:t>
            </a:r>
          </a:p>
          <a:p>
            <a:pPr marL="1139825" lvl="2" indent="-334963"/>
            <a:r>
              <a:rPr lang="en-US" sz="2000" dirty="0" smtClean="0"/>
              <a:t>If </a:t>
            </a:r>
            <a:r>
              <a:rPr lang="en-US" sz="2000" dirty="0" err="1" smtClean="0"/>
              <a:t>args.length</a:t>
            </a:r>
            <a:r>
              <a:rPr lang="en-US" sz="2000" dirty="0" smtClean="0"/>
              <a:t>&lt;1 error</a:t>
            </a:r>
          </a:p>
          <a:p>
            <a:pPr marL="1139825" lvl="2" indent="-334963"/>
            <a:r>
              <a:rPr lang="en-US" sz="2000" dirty="0" smtClean="0"/>
              <a:t>Else if </a:t>
            </a:r>
            <a:r>
              <a:rPr lang="en-US" sz="2000" dirty="0" err="1" smtClean="0"/>
              <a:t>isPalindrome</a:t>
            </a:r>
            <a:r>
              <a:rPr lang="en-US" sz="2000" dirty="0" smtClean="0"/>
              <a:t>(</a:t>
            </a:r>
            <a:r>
              <a:rPr lang="en-US" sz="2000" dirty="0" err="1" smtClean="0"/>
              <a:t>args</a:t>
            </a:r>
            <a:r>
              <a:rPr lang="en-US" sz="2000" dirty="0" smtClean="0"/>
              <a:t>[0]) display “yes”</a:t>
            </a:r>
          </a:p>
          <a:p>
            <a:pPr marL="1139825" lvl="2" indent="-334963"/>
            <a:r>
              <a:rPr lang="en-US" sz="2000" dirty="0" smtClean="0"/>
              <a:t>Else display “no”</a:t>
            </a:r>
          </a:p>
          <a:p>
            <a:endParaRPr lang="en-US" sz="2400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Palindromes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363" y="2179637"/>
            <a:ext cx="8604250" cy="5181600"/>
          </a:xfrm>
        </p:spPr>
        <p:txBody>
          <a:bodyPr/>
          <a:lstStyle/>
          <a:p>
            <a:pPr marL="339725" indent="-334963">
              <a:spcBef>
                <a:spcPts val="600"/>
              </a:spcBef>
            </a:pPr>
            <a:r>
              <a:rPr lang="en-US" sz="2400" b="1" dirty="0" smtClean="0"/>
              <a:t>Method design -- </a:t>
            </a:r>
            <a:r>
              <a:rPr lang="en-US" sz="2000" dirty="0" err="1" smtClean="0"/>
              <a:t>isPalindrome</a:t>
            </a:r>
            <a:r>
              <a:rPr lang="en-US" sz="2000" dirty="0" smtClean="0"/>
              <a:t>(String s)</a:t>
            </a:r>
          </a:p>
          <a:p>
            <a:pPr marL="739775" lvl="1" indent="-334963"/>
            <a:r>
              <a:rPr lang="en-US" sz="2000" dirty="0" smtClean="0"/>
              <a:t>Design 1 – using String</a:t>
            </a:r>
          </a:p>
          <a:p>
            <a:pPr marL="1139825" lvl="2" indent="-334963"/>
            <a:r>
              <a:rPr lang="en-US" sz="1600" dirty="0" smtClean="0"/>
              <a:t>front = 0; rear = </a:t>
            </a:r>
            <a:r>
              <a:rPr lang="en-US" sz="1600" dirty="0" err="1" smtClean="0"/>
              <a:t>s.length</a:t>
            </a:r>
            <a:r>
              <a:rPr lang="en-US" sz="1600" dirty="0" smtClean="0"/>
              <a:t> </a:t>
            </a:r>
          </a:p>
          <a:p>
            <a:pPr marL="1139825" lvl="2" indent="-334963"/>
            <a:r>
              <a:rPr lang="en-US" sz="1600" dirty="0" smtClean="0"/>
              <a:t>s = </a:t>
            </a:r>
            <a:r>
              <a:rPr lang="en-US" sz="1600" dirty="0" err="1" smtClean="0"/>
              <a:t>s.toLowerCase</a:t>
            </a:r>
            <a:r>
              <a:rPr lang="en-US" sz="1600" dirty="0" smtClean="0"/>
              <a:t>()</a:t>
            </a:r>
          </a:p>
          <a:p>
            <a:pPr marL="1139825" lvl="2" indent="-334963"/>
            <a:r>
              <a:rPr lang="en-US" sz="1600" dirty="0" smtClean="0"/>
              <a:t>while(front &lt; rear)</a:t>
            </a:r>
          </a:p>
          <a:p>
            <a:pPr marL="1597025" lvl="3" indent="-334963"/>
            <a:r>
              <a:rPr lang="en-US" sz="1600" dirty="0" smtClean="0"/>
              <a:t>If </a:t>
            </a:r>
            <a:r>
              <a:rPr lang="en-US" sz="1600" dirty="0" err="1" smtClean="0"/>
              <a:t>s.charAt</a:t>
            </a:r>
            <a:r>
              <a:rPr lang="en-US" sz="1600" dirty="0" smtClean="0"/>
              <a:t>(front)  is not between ‘a’ and ‘z’ inclusive, front++</a:t>
            </a:r>
          </a:p>
          <a:p>
            <a:pPr marL="1597025" lvl="3" indent="-334963"/>
            <a:r>
              <a:rPr lang="en-US" sz="1600" dirty="0" smtClean="0"/>
              <a:t>else if </a:t>
            </a:r>
            <a:r>
              <a:rPr lang="en-US" sz="1600" dirty="0" err="1" smtClean="0"/>
              <a:t>s.charAt</a:t>
            </a:r>
            <a:r>
              <a:rPr lang="en-US" sz="1600" dirty="0" smtClean="0"/>
              <a:t>(rear) is not between ‘a’ and ‘z’ inclusive, rear—</a:t>
            </a:r>
          </a:p>
          <a:p>
            <a:pPr marL="1597025" lvl="3" indent="-334963"/>
            <a:r>
              <a:rPr lang="en-US" sz="1600" dirty="0" smtClean="0"/>
              <a:t>else if </a:t>
            </a:r>
            <a:r>
              <a:rPr lang="en-US" sz="1600" dirty="0" err="1" smtClean="0"/>
              <a:t>s.charAt</a:t>
            </a:r>
            <a:r>
              <a:rPr lang="en-US" sz="1600" dirty="0" smtClean="0"/>
              <a:t>(front)!= </a:t>
            </a:r>
            <a:r>
              <a:rPr lang="en-US" sz="1600" dirty="0" err="1" smtClean="0"/>
              <a:t>s.charAt</a:t>
            </a:r>
            <a:r>
              <a:rPr lang="en-US" sz="1600" dirty="0" smtClean="0"/>
              <a:t>(rear) return false</a:t>
            </a:r>
          </a:p>
          <a:p>
            <a:pPr marL="1597025" lvl="3" indent="-334963"/>
            <a:r>
              <a:rPr lang="en-US" sz="1600" dirty="0" smtClean="0"/>
              <a:t>else front++; rear--</a:t>
            </a:r>
          </a:p>
          <a:p>
            <a:pPr marL="1147762" lvl="2" indent="-342900"/>
            <a:r>
              <a:rPr lang="en-US" sz="1600" dirty="0" smtClean="0"/>
              <a:t>return true </a:t>
            </a:r>
          </a:p>
          <a:p>
            <a:pPr marL="747712" lvl="1" indent="-342900"/>
            <a:r>
              <a:rPr lang="en-US" sz="2000" dirty="0" smtClean="0"/>
              <a:t>Design 2 – using </a:t>
            </a:r>
            <a:r>
              <a:rPr lang="en-US" sz="2000" dirty="0" err="1" smtClean="0"/>
              <a:t>StringBuilder</a:t>
            </a:r>
            <a:endParaRPr lang="en-US" sz="2000" dirty="0" smtClean="0"/>
          </a:p>
          <a:p>
            <a:pPr marL="1147762" lvl="2" indent="-342900"/>
            <a:r>
              <a:rPr lang="en-US" sz="1600" dirty="0" smtClean="0"/>
              <a:t>s = </a:t>
            </a:r>
            <a:r>
              <a:rPr lang="en-US" sz="1600" dirty="0" err="1" smtClean="0"/>
              <a:t>s.toLowerCase</a:t>
            </a:r>
            <a:r>
              <a:rPr lang="en-US" sz="1600" dirty="0" smtClean="0"/>
              <a:t>()</a:t>
            </a:r>
          </a:p>
          <a:p>
            <a:pPr marL="1147762" lvl="2" indent="-342900"/>
            <a:r>
              <a:rPr lang="en-US" sz="1600" dirty="0" err="1" smtClean="0"/>
              <a:t>sb</a:t>
            </a:r>
            <a:r>
              <a:rPr lang="en-US" sz="1600" dirty="0" smtClean="0"/>
              <a:t> = new </a:t>
            </a:r>
            <a:r>
              <a:rPr lang="en-US" sz="1600" dirty="0" err="1" smtClean="0"/>
              <a:t>StringBuilder</a:t>
            </a:r>
            <a:r>
              <a:rPr lang="en-US" sz="1600" dirty="0" smtClean="0"/>
              <a:t>(s)</a:t>
            </a:r>
          </a:p>
          <a:p>
            <a:pPr marL="1147762" lvl="2" indent="-342900"/>
            <a:r>
              <a:rPr lang="en-US" sz="1600" dirty="0" smtClean="0"/>
              <a:t>j=0</a:t>
            </a:r>
          </a:p>
          <a:p>
            <a:pPr marL="1147762" lvl="2" indent="-342900"/>
            <a:r>
              <a:rPr lang="en-US" sz="1600" dirty="0" smtClean="0"/>
              <a:t> while j&lt;</a:t>
            </a:r>
            <a:r>
              <a:rPr lang="en-US" sz="1600" dirty="0" err="1" smtClean="0"/>
              <a:t>sb.length</a:t>
            </a:r>
            <a:r>
              <a:rPr lang="en-US" sz="1600" dirty="0" smtClean="0"/>
              <a:t>()</a:t>
            </a:r>
          </a:p>
          <a:p>
            <a:pPr marL="1604962" lvl="3" indent="-342900"/>
            <a:r>
              <a:rPr lang="en-US" sz="1600" dirty="0" smtClean="0"/>
              <a:t>If </a:t>
            </a:r>
            <a:r>
              <a:rPr lang="en-US" sz="1600" dirty="0" err="1" smtClean="0"/>
              <a:t>sb.charAt</a:t>
            </a:r>
            <a:r>
              <a:rPr lang="en-US" sz="1600" dirty="0" smtClean="0"/>
              <a:t>(j) is not between ‘a’ and ‘z’ inclusive, </a:t>
            </a:r>
            <a:r>
              <a:rPr lang="en-US" sz="1600" dirty="0" err="1" smtClean="0"/>
              <a:t>sb.deleteCharAt</a:t>
            </a:r>
            <a:r>
              <a:rPr lang="en-US" sz="1600" dirty="0" smtClean="0"/>
              <a:t>(j)</a:t>
            </a:r>
          </a:p>
          <a:p>
            <a:pPr marL="1604962" lvl="3" indent="-342900"/>
            <a:r>
              <a:rPr lang="en-US" sz="1600" dirty="0" smtClean="0"/>
              <a:t>else j++</a:t>
            </a:r>
          </a:p>
          <a:p>
            <a:pPr marL="1147762" lvl="2" indent="-342900"/>
            <a:r>
              <a:rPr lang="en-US" sz="1600" dirty="0" smtClean="0"/>
              <a:t>s = </a:t>
            </a:r>
            <a:r>
              <a:rPr lang="en-US" sz="1600" dirty="0" err="1" smtClean="0"/>
              <a:t>sb.toString</a:t>
            </a:r>
            <a:r>
              <a:rPr lang="en-US" sz="1600" dirty="0" smtClean="0"/>
              <a:t>()</a:t>
            </a:r>
          </a:p>
          <a:p>
            <a:pPr marL="1147762" lvl="2" indent="-342900"/>
            <a:r>
              <a:rPr lang="en-US" sz="1600" dirty="0" smtClean="0"/>
              <a:t>s1 = </a:t>
            </a:r>
            <a:r>
              <a:rPr lang="en-US" sz="1600" dirty="0" err="1" smtClean="0"/>
              <a:t>sb.reverse</a:t>
            </a:r>
            <a:r>
              <a:rPr lang="en-US" sz="1600" dirty="0" smtClean="0"/>
              <a:t>().</a:t>
            </a:r>
            <a:r>
              <a:rPr lang="en-US" sz="1600" dirty="0" err="1" smtClean="0"/>
              <a:t>toString</a:t>
            </a:r>
            <a:r>
              <a:rPr lang="en-US" sz="1600" dirty="0" smtClean="0"/>
              <a:t>()</a:t>
            </a:r>
          </a:p>
          <a:p>
            <a:pPr marL="1147762" lvl="2" indent="-342900"/>
            <a:r>
              <a:rPr lang="en-US" sz="1600" dirty="0" smtClean="0"/>
              <a:t>return </a:t>
            </a:r>
            <a:r>
              <a:rPr lang="en-US" sz="1600" dirty="0" err="1" smtClean="0"/>
              <a:t>s.equals</a:t>
            </a:r>
            <a:r>
              <a:rPr lang="en-US" sz="1600" dirty="0" smtClean="0"/>
              <a:t>(s1)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Objects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1362" y="2027238"/>
            <a:ext cx="9023349" cy="2514600"/>
          </a:xfrm>
        </p:spPr>
        <p:txBody>
          <a:bodyPr/>
          <a:lstStyle/>
          <a:p>
            <a:pPr eaLnBrk="1"/>
            <a:r>
              <a:rPr lang="en-US" sz="2400" dirty="0" smtClean="0"/>
              <a:t>A rectangle is an object.  </a:t>
            </a:r>
          </a:p>
          <a:p>
            <a:pPr eaLnBrk="1"/>
            <a:r>
              <a:rPr lang="en-US" sz="2400" dirty="0" smtClean="0"/>
              <a:t>The attributes of a rectangle might be length and width, two floating point numbers; the methods compute and return area and perimeter.</a:t>
            </a:r>
          </a:p>
          <a:p>
            <a:pPr eaLnBrk="1"/>
            <a:r>
              <a:rPr lang="en-US" sz="2400" dirty="0" smtClean="0"/>
              <a:t>Each rectangle has its own set of attributes; all share the same behaviors</a:t>
            </a:r>
          </a:p>
          <a:p>
            <a:pPr eaLnBrk="1"/>
            <a:r>
              <a:rPr lang="en-US" sz="2400" dirty="0" smtClean="0"/>
              <a:t>Three different rectangle objects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1711" y="4465637"/>
            <a:ext cx="8346649" cy="2362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600075"/>
            <a:ext cx="8605837" cy="1171575"/>
          </a:xfrm>
        </p:spPr>
        <p:txBody>
          <a:bodyPr/>
          <a:lstStyle/>
          <a:p>
            <a:pPr eaLnBrk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dirty="0" smtClean="0"/>
              <a:t>Encapsulation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44511" y="2027237"/>
            <a:ext cx="9220201" cy="5106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1313" marR="0" lvl="1" indent="-341313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Encapsulation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defined as the language feature of packaging attributes and behaviors into a single unit. </a:t>
            </a:r>
          </a:p>
          <a:p>
            <a:pPr marL="741363" lvl="2" indent="-341313">
              <a:lnSpc>
                <a:spcPct val="93000"/>
              </a:lnSpc>
              <a:buFont typeface="Arial" pitchFamily="34" charset="0"/>
              <a:buChar char="•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Attributes -- data </a:t>
            </a:r>
          </a:p>
          <a:p>
            <a:pPr marL="741363" lvl="2" indent="-341313">
              <a:lnSpc>
                <a:spcPct val="93000"/>
              </a:lnSpc>
              <a:buFont typeface="Arial" pitchFamily="34" charset="0"/>
              <a:buChar char="•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kern="0" dirty="0" smtClean="0">
                <a:solidFill>
                  <a:srgbClr val="000000"/>
                </a:solidFill>
                <a:latin typeface="+mn-lt"/>
              </a:rPr>
              <a:t>Behaviors –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methods that manipulate attributes </a:t>
            </a:r>
          </a:p>
          <a:p>
            <a:pPr marL="341313" lvl="1" indent="-341313">
              <a:lnSpc>
                <a:spcPct val="93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kern="0" dirty="0">
                <a:solidFill>
                  <a:srgbClr val="000000"/>
                </a:solidFill>
                <a:latin typeface="+mn-lt"/>
              </a:rPr>
              <a:t>The </a:t>
            </a:r>
            <a:r>
              <a:rPr lang="en-US" sz="2400" kern="0" dirty="0" smtClean="0">
                <a:solidFill>
                  <a:srgbClr val="000000"/>
                </a:solidFill>
                <a:latin typeface="+mn-lt"/>
              </a:rPr>
              <a:t>rectangle object exemplifies </a:t>
            </a:r>
            <a:r>
              <a:rPr lang="en-US" sz="2400" i="1" kern="0" dirty="0">
                <a:solidFill>
                  <a:srgbClr val="000000"/>
                </a:solidFill>
                <a:latin typeface="+mn-lt"/>
              </a:rPr>
              <a:t>encapsulation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.</a:t>
            </a:r>
          </a:p>
          <a:p>
            <a:pPr marL="741363" lvl="2" indent="-341313">
              <a:lnSpc>
                <a:spcPct val="93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Each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rectangle object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encapsulates attributes and behaviors.  </a:t>
            </a:r>
          </a:p>
          <a:p>
            <a:pPr marL="741363" lvl="2" indent="-341313">
              <a:lnSpc>
                <a:spcPct val="93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kern="0" dirty="0" smtClean="0">
                <a:solidFill>
                  <a:srgbClr val="000000"/>
                </a:solidFill>
                <a:latin typeface="+mn-lt"/>
              </a:rPr>
              <a:t>Attributes (data)</a:t>
            </a:r>
            <a:endParaRPr lang="en-US" sz="2400" kern="0" dirty="0" smtClean="0">
              <a:solidFill>
                <a:srgbClr val="000000"/>
              </a:solidFill>
              <a:latin typeface="+mn-lt"/>
            </a:endParaRPr>
          </a:p>
          <a:p>
            <a:pPr marL="1198563" lvl="3" indent="-341313">
              <a:lnSpc>
                <a:spcPct val="93000"/>
              </a:lnSpc>
              <a:buFont typeface="Arial" pitchFamily="34" charset="0"/>
              <a:buChar char="•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kern="0" dirty="0" smtClean="0">
                <a:solidFill>
                  <a:srgbClr val="000000"/>
                </a:solidFill>
                <a:latin typeface="+mn-lt"/>
              </a:rPr>
              <a:t>length, </a:t>
            </a:r>
            <a:endParaRPr lang="en-US" kern="0" dirty="0" smtClean="0">
              <a:solidFill>
                <a:srgbClr val="000000"/>
              </a:solidFill>
              <a:latin typeface="+mn-lt"/>
            </a:endParaRPr>
          </a:p>
          <a:p>
            <a:pPr marL="1198563" lvl="3" indent="-341313">
              <a:lnSpc>
                <a:spcPct val="93000"/>
              </a:lnSpc>
              <a:buFont typeface="Arial" pitchFamily="34" charset="0"/>
              <a:buChar char="•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kern="0" dirty="0" smtClean="0">
                <a:solidFill>
                  <a:srgbClr val="000000"/>
                </a:solidFill>
                <a:latin typeface="+mn-lt"/>
              </a:rPr>
              <a:t>Width</a:t>
            </a:r>
            <a:endParaRPr lang="en-US" kern="0" dirty="0" smtClean="0">
              <a:solidFill>
                <a:srgbClr val="000000"/>
              </a:solidFill>
              <a:latin typeface="+mn-lt"/>
            </a:endParaRPr>
          </a:p>
          <a:p>
            <a:pPr marL="741363" lvl="2" indent="-341313">
              <a:lnSpc>
                <a:spcPct val="93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kern="0" dirty="0" smtClean="0">
                <a:solidFill>
                  <a:srgbClr val="000000"/>
                </a:solidFill>
                <a:latin typeface="+mn-lt"/>
              </a:rPr>
              <a:t>Behaviors </a:t>
            </a:r>
            <a:r>
              <a:rPr lang="en-US" kern="0" dirty="0" smtClean="0">
                <a:solidFill>
                  <a:srgbClr val="000000"/>
                </a:solidFill>
                <a:latin typeface="+mn-lt"/>
              </a:rPr>
              <a:t>(methods) that manipulate attributes (data)</a:t>
            </a:r>
          </a:p>
          <a:p>
            <a:pPr marL="1198563" lvl="3" indent="-341313">
              <a:lnSpc>
                <a:spcPct val="93000"/>
              </a:lnSpc>
              <a:buFont typeface="Arial" pitchFamily="34" charset="0"/>
              <a:buChar char="•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kern="0" dirty="0" smtClean="0">
                <a:solidFill>
                  <a:srgbClr val="000000"/>
                </a:solidFill>
                <a:latin typeface="+mn-lt"/>
              </a:rPr>
              <a:t>a</a:t>
            </a:r>
            <a:r>
              <a:rPr lang="en-US" kern="0" dirty="0" smtClean="0">
                <a:solidFill>
                  <a:srgbClr val="000000"/>
                </a:solidFill>
                <a:latin typeface="+mn-lt"/>
              </a:rPr>
              <a:t>rea()</a:t>
            </a:r>
            <a:endParaRPr lang="en-US" kern="0" dirty="0" smtClean="0">
              <a:solidFill>
                <a:srgbClr val="000000"/>
              </a:solidFill>
              <a:latin typeface="+mn-lt"/>
            </a:endParaRPr>
          </a:p>
          <a:p>
            <a:pPr marL="1198563" lvl="3" indent="-341313">
              <a:lnSpc>
                <a:spcPct val="93000"/>
              </a:lnSpc>
              <a:buFont typeface="Arial" pitchFamily="34" charset="0"/>
              <a:buChar char="•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kern="0" dirty="0" smtClean="0">
                <a:solidFill>
                  <a:srgbClr val="000000"/>
                </a:solidFill>
                <a:latin typeface="+mn-lt"/>
              </a:rPr>
              <a:t>p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erimeter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600075"/>
            <a:ext cx="8605837" cy="1171575"/>
          </a:xfrm>
        </p:spPr>
        <p:txBody>
          <a:bodyPr/>
          <a:lstStyle/>
          <a:p>
            <a:pPr eaLnBrk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smtClean="0"/>
              <a:t>Three String Objects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41363" y="2101850"/>
            <a:ext cx="9023349" cy="4670425"/>
          </a:xfrm>
        </p:spPr>
        <p:txBody>
          <a:bodyPr/>
          <a:lstStyle/>
          <a:p>
            <a:pPr marL="341313" indent="-339725" eaLnBrk="1">
              <a:tabLst>
                <a:tab pos="684213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 smtClean="0"/>
              <a:t>A character string is an object that encapsulates data and methods.  </a:t>
            </a:r>
          </a:p>
          <a:p>
            <a:pPr marL="341313" indent="-339725" eaLnBrk="1">
              <a:spcBef>
                <a:spcPts val="600"/>
              </a:spcBef>
              <a:tabLst>
                <a:tab pos="684213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 smtClean="0"/>
              <a:t>The string data consists of an ordered sequence of characters</a:t>
            </a:r>
          </a:p>
          <a:p>
            <a:pPr marL="341313" indent="-339725" eaLnBrk="1">
              <a:spcBef>
                <a:spcPts val="600"/>
              </a:spcBef>
              <a:tabLst>
                <a:tab pos="684213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 smtClean="0"/>
              <a:t>The string methods include </a:t>
            </a:r>
          </a:p>
          <a:p>
            <a:pPr marL="741363" lvl="1" indent="-339725" eaLnBrk="1">
              <a:tabLst>
                <a:tab pos="684213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 dirty="0" smtClean="0"/>
              <a:t>a method that returns the number of characters in the String </a:t>
            </a:r>
          </a:p>
          <a:p>
            <a:pPr marL="741363" lvl="1" indent="-339725" eaLnBrk="1">
              <a:tabLst>
                <a:tab pos="684213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 dirty="0" smtClean="0"/>
              <a:t>a method that returns the </a:t>
            </a:r>
            <a:r>
              <a:rPr lang="en-US" sz="2000" dirty="0" err="1" smtClean="0"/>
              <a:t>i</a:t>
            </a:r>
            <a:r>
              <a:rPr lang="en-US" sz="2000" baseline="42000" dirty="0" err="1" smtClean="0"/>
              <a:t>th</a:t>
            </a:r>
            <a:r>
              <a:rPr lang="en-US" sz="2000" dirty="0" smtClean="0"/>
              <a:t> character </a:t>
            </a:r>
          </a:p>
          <a:p>
            <a:pPr marL="741363" lvl="1" indent="-339725" eaLnBrk="1">
              <a:tabLst>
                <a:tab pos="684213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 dirty="0" smtClean="0"/>
              <a:t>and more</a:t>
            </a:r>
          </a:p>
        </p:txBody>
      </p:sp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3112" y="4999037"/>
            <a:ext cx="9144000" cy="1809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600075"/>
            <a:ext cx="8605837" cy="1171575"/>
          </a:xfrm>
        </p:spPr>
        <p:txBody>
          <a:bodyPr/>
          <a:lstStyle/>
          <a:p>
            <a:pPr eaLnBrk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smtClean="0"/>
              <a:t>Classes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41363" y="2101850"/>
            <a:ext cx="8605837" cy="4670425"/>
          </a:xfrm>
        </p:spPr>
        <p:txBody>
          <a:bodyPr/>
          <a:lstStyle/>
          <a:p>
            <a:pPr marL="341313" indent="-339725" eaLnBrk="1">
              <a:tabLst>
                <a:tab pos="463550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 smtClean="0"/>
              <a:t>A class is a template, or blueprint, from which objects are created.  </a:t>
            </a:r>
          </a:p>
          <a:p>
            <a:pPr marL="341313" indent="-339725" eaLnBrk="1">
              <a:spcBef>
                <a:spcPts val="600"/>
              </a:spcBef>
              <a:tabLst>
                <a:tab pos="463550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 smtClean="0"/>
              <a:t>A Rectangle class might specify that every Rectangle object consists of  two variables of type double:</a:t>
            </a:r>
          </a:p>
          <a:p>
            <a:pPr marL="741363" lvl="1" indent="-339725" eaLnBrk="1">
              <a:tabLst>
                <a:tab pos="463550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 dirty="0" smtClean="0"/>
              <a:t>double length, and </a:t>
            </a:r>
            <a:endParaRPr lang="en-US" sz="1600" dirty="0" smtClean="0"/>
          </a:p>
          <a:p>
            <a:pPr marL="741363" lvl="1" indent="-339725" eaLnBrk="1">
              <a:tabLst>
                <a:tab pos="463550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 dirty="0" smtClean="0"/>
              <a:t>double width</a:t>
            </a:r>
            <a:r>
              <a:rPr lang="en-US" sz="2000" i="1" dirty="0" smtClean="0"/>
              <a:t>,</a:t>
            </a:r>
            <a:r>
              <a:rPr lang="en-US" sz="2000" dirty="0" smtClean="0"/>
              <a:t> </a:t>
            </a:r>
          </a:p>
          <a:p>
            <a:pPr marL="341313" indent="-339725" eaLnBrk="1">
              <a:spcBef>
                <a:spcPts val="600"/>
              </a:spcBef>
              <a:tabLst>
                <a:tab pos="463550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 smtClean="0"/>
              <a:t>Every Rectangle object comes equipped with two methods: </a:t>
            </a:r>
          </a:p>
          <a:p>
            <a:pPr marL="741363" lvl="1" indent="-339725" eaLnBrk="1">
              <a:tabLst>
                <a:tab pos="463550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 dirty="0" smtClean="0"/>
              <a:t>double</a:t>
            </a:r>
            <a:r>
              <a:rPr lang="en-US" sz="2000" i="1" dirty="0" smtClean="0"/>
              <a:t> </a:t>
            </a:r>
            <a:r>
              <a:rPr lang="en-US" sz="2000" dirty="0" smtClean="0"/>
              <a:t>area(),   	and 	// returns the area, length x width, </a:t>
            </a:r>
          </a:p>
          <a:p>
            <a:pPr marL="741363" lvl="1" indent="-339725" eaLnBrk="1">
              <a:tabLst>
                <a:tab pos="463550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 dirty="0" smtClean="0"/>
              <a:t>double perimeter(), 		// returns the perimeter, 2(length + width).</a:t>
            </a:r>
          </a:p>
          <a:p>
            <a:pPr marL="341313" indent="-339725" eaLnBrk="1">
              <a:spcBef>
                <a:spcPts val="600"/>
              </a:spcBef>
              <a:tabLst>
                <a:tab pos="463550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 smtClean="0"/>
              <a:t>Individual Rectangle objects may differ in dimension but </a:t>
            </a:r>
            <a:r>
              <a:rPr lang="en-US" sz="2400" i="1" dirty="0" smtClean="0"/>
              <a:t>all</a:t>
            </a:r>
            <a:r>
              <a:rPr lang="en-US" sz="2400" dirty="0" smtClean="0"/>
              <a:t> Rectangle objects share the same methods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600075"/>
            <a:ext cx="8605837" cy="1171575"/>
          </a:xfrm>
        </p:spPr>
        <p:txBody>
          <a:bodyPr/>
          <a:lstStyle/>
          <a:p>
            <a:pPr eaLnBrk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dirty="0" smtClean="0"/>
              <a:t>Classes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41363" y="2103437"/>
            <a:ext cx="8870949" cy="4668838"/>
          </a:xfrm>
        </p:spPr>
        <p:txBody>
          <a:bodyPr/>
          <a:lstStyle/>
          <a:p>
            <a:pPr marL="341313" indent="-341313" eaLnBrk="1">
              <a:spcAft>
                <a:spcPts val="600"/>
              </a:spcAft>
              <a:tabLst>
                <a:tab pos="684213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 smtClean="0"/>
              <a:t>The Scanner class, which is a member of  the </a:t>
            </a:r>
            <a:r>
              <a:rPr lang="en-US" sz="2400" dirty="0" err="1" smtClean="0"/>
              <a:t>java.util</a:t>
            </a:r>
            <a:r>
              <a:rPr lang="en-US" sz="2400" dirty="0" smtClean="0"/>
              <a:t> , defines a host of methods including </a:t>
            </a:r>
            <a:r>
              <a:rPr lang="en-US" sz="2400" dirty="0" err="1" smtClean="0"/>
              <a:t>nextInt</a:t>
            </a:r>
            <a:r>
              <a:rPr lang="en-US" sz="2400" dirty="0" smtClean="0"/>
              <a:t>() and </a:t>
            </a:r>
            <a:r>
              <a:rPr lang="en-US" sz="2400" dirty="0" err="1" smtClean="0"/>
              <a:t>nextDouble</a:t>
            </a:r>
            <a:r>
              <a:rPr lang="en-US" sz="2400" dirty="0" smtClean="0"/>
              <a:t>().   </a:t>
            </a:r>
          </a:p>
          <a:p>
            <a:pPr eaLnBrk="1"/>
            <a:r>
              <a:rPr lang="en-US" sz="2400" dirty="0" smtClean="0"/>
              <a:t>To instantiate or create a new Scanner object from a blueprint in </a:t>
            </a:r>
            <a:r>
              <a:rPr lang="en-US" sz="2400" dirty="0" err="1" smtClean="0"/>
              <a:t>java.util</a:t>
            </a:r>
            <a:r>
              <a:rPr lang="en-US" sz="2400" dirty="0" smtClean="0"/>
              <a:t>., use the </a:t>
            </a:r>
            <a:r>
              <a:rPr lang="en-US" sz="2400" i="1" dirty="0" smtClean="0"/>
              <a:t>new </a:t>
            </a:r>
            <a:r>
              <a:rPr lang="en-US" sz="2400" dirty="0" smtClean="0"/>
              <a:t>operator:</a:t>
            </a:r>
          </a:p>
          <a:p>
            <a:pPr lvl="1" eaLnBrk="1">
              <a:buNone/>
            </a:pPr>
            <a:r>
              <a:rPr lang="en-US" sz="2000" dirty="0" smtClean="0"/>
              <a:t>	</a:t>
            </a:r>
            <a:r>
              <a:rPr lang="en-US" sz="2000" i="1" dirty="0" smtClean="0"/>
              <a:t>Scanner </a:t>
            </a:r>
            <a:r>
              <a:rPr lang="en-US" sz="2000" i="1" dirty="0" err="1" smtClean="0"/>
              <a:t>myScanner</a:t>
            </a:r>
            <a:r>
              <a:rPr lang="en-US" sz="2000" i="1" dirty="0" smtClean="0"/>
              <a:t> = new Scanner(</a:t>
            </a:r>
            <a:r>
              <a:rPr lang="en-US" sz="2000" i="1" dirty="0" err="1" smtClean="0"/>
              <a:t>System.in</a:t>
            </a:r>
            <a:r>
              <a:rPr lang="en-US" sz="2000" i="1" dirty="0" smtClean="0"/>
              <a:t>);</a:t>
            </a:r>
          </a:p>
          <a:p>
            <a:pPr eaLnBrk="1">
              <a:buClrTx/>
              <a:buSzTx/>
              <a:buFontTx/>
              <a:buNone/>
            </a:pPr>
            <a:r>
              <a:rPr lang="en-US" sz="2400" dirty="0" smtClean="0"/>
              <a:t>    or </a:t>
            </a:r>
          </a:p>
          <a:p>
            <a:pPr lvl="1" eaLnBrk="1">
              <a:buNone/>
            </a:pPr>
            <a:r>
              <a:rPr lang="en-US" sz="2000" dirty="0" smtClean="0"/>
              <a:t>	</a:t>
            </a:r>
            <a:r>
              <a:rPr lang="en-US" sz="2000" i="1" dirty="0" smtClean="0"/>
              <a:t>Scanner </a:t>
            </a:r>
            <a:r>
              <a:rPr lang="en-US" sz="2000" i="1" dirty="0" err="1" smtClean="0"/>
              <a:t>myScanner</a:t>
            </a:r>
            <a:r>
              <a:rPr lang="en-US" sz="2000" i="1" dirty="0" smtClean="0"/>
              <a:t>;</a:t>
            </a:r>
          </a:p>
          <a:p>
            <a:pPr lvl="1" eaLnBrk="1">
              <a:buNone/>
            </a:pPr>
            <a:r>
              <a:rPr lang="en-US" sz="2000" i="1" dirty="0" smtClean="0"/>
              <a:t>	</a:t>
            </a:r>
            <a:r>
              <a:rPr lang="en-US" sz="2000" i="1" dirty="0" err="1" smtClean="0"/>
              <a:t>myScanner</a:t>
            </a:r>
            <a:r>
              <a:rPr lang="en-US" sz="2000" i="1" dirty="0" smtClean="0"/>
              <a:t> = new Scanner(</a:t>
            </a:r>
            <a:r>
              <a:rPr lang="en-US" sz="2000" i="1" dirty="0" err="1" smtClean="0"/>
              <a:t>System.in</a:t>
            </a:r>
            <a:r>
              <a:rPr lang="en-US" sz="2000" i="1" dirty="0" smtClean="0"/>
              <a:t>);</a:t>
            </a:r>
          </a:p>
          <a:p>
            <a:pPr marL="341313" indent="-341313" eaLnBrk="1">
              <a:spcBef>
                <a:spcPts val="600"/>
              </a:spcBef>
              <a:spcAft>
                <a:spcPts val="600"/>
              </a:spcAft>
              <a:tabLst>
                <a:tab pos="684213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 smtClean="0"/>
              <a:t>The variable input is a reference that holds the address of the newly created Scanner object.  </a:t>
            </a:r>
          </a:p>
          <a:p>
            <a:pPr marL="341313" indent="-341313" eaLnBrk="1">
              <a:tabLst>
                <a:tab pos="684213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 smtClean="0"/>
              <a:t>All methods are accessed via input: e.g., </a:t>
            </a:r>
            <a:r>
              <a:rPr lang="en-US" sz="2400" dirty="0" err="1" smtClean="0"/>
              <a:t>input.nextInt</a:t>
            </a:r>
            <a:r>
              <a:rPr lang="en-US" sz="2400" dirty="0" smtClean="0"/>
              <a:t>(), </a:t>
            </a:r>
            <a:r>
              <a:rPr lang="en-US" sz="2400" dirty="0" err="1" smtClean="0"/>
              <a:t>input.nextDouble</a:t>
            </a:r>
            <a:r>
              <a:rPr lang="en-US" sz="2400" dirty="0" smtClean="0"/>
              <a:t>().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600075"/>
            <a:ext cx="8605837" cy="1171575"/>
          </a:xfrm>
        </p:spPr>
        <p:txBody>
          <a:bodyPr/>
          <a:lstStyle/>
          <a:p>
            <a:pPr eaLnBrk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smtClean="0"/>
              <a:t>Java Libraries and Packages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41363" y="2101850"/>
            <a:ext cx="8605837" cy="5157788"/>
          </a:xfrm>
        </p:spPr>
        <p:txBody>
          <a:bodyPr/>
          <a:lstStyle/>
          <a:p>
            <a:pPr marL="341313" indent="-339725" eaLnBrk="1">
              <a:spcBef>
                <a:spcPts val="600"/>
              </a:spcBef>
              <a:tabLst>
                <a:tab pos="684213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 smtClean="0"/>
              <a:t>Java provides a rather large library containing hundreds of pre-defined classes which can be used as blueprints to create objects.</a:t>
            </a:r>
          </a:p>
          <a:p>
            <a:pPr marL="341313" indent="-339725" eaLnBrk="1">
              <a:spcBef>
                <a:spcPts val="600"/>
              </a:spcBef>
              <a:tabLst>
                <a:tab pos="684213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 smtClean="0"/>
              <a:t>Related classes are organized or grouped into </a:t>
            </a:r>
            <a:r>
              <a:rPr lang="en-US" sz="2400" i="1" dirty="0" smtClean="0"/>
              <a:t>packages.</a:t>
            </a:r>
          </a:p>
          <a:p>
            <a:pPr eaLnBrk="1">
              <a:lnSpc>
                <a:spcPct val="83000"/>
              </a:lnSpc>
              <a:spcBef>
                <a:spcPts val="600"/>
              </a:spcBef>
            </a:pPr>
            <a:r>
              <a:rPr lang="en-US" sz="2400" dirty="0" smtClean="0"/>
              <a:t>To include a Java class in an application, use an import</a:t>
            </a:r>
            <a:r>
              <a:rPr lang="en-US" sz="2400" i="1" dirty="0" smtClean="0"/>
              <a:t> </a:t>
            </a:r>
            <a:r>
              <a:rPr lang="en-US" sz="2400" dirty="0" smtClean="0"/>
              <a:t>in either of two forms:</a:t>
            </a:r>
          </a:p>
          <a:p>
            <a:pPr lvl="1" eaLnBrk="1">
              <a:lnSpc>
                <a:spcPct val="83000"/>
              </a:lnSpc>
              <a:spcBef>
                <a:spcPts val="0"/>
              </a:spcBef>
            </a:pPr>
            <a:r>
              <a:rPr lang="en-US" sz="2400" dirty="0" smtClean="0"/>
              <a:t>import </a:t>
            </a:r>
            <a:r>
              <a:rPr lang="en-US" sz="2400" dirty="0" err="1" smtClean="0"/>
              <a:t>java</a:t>
            </a:r>
            <a:r>
              <a:rPr lang="en-US" sz="2400" i="1" dirty="0" err="1" smtClean="0"/>
              <a:t>.packagename</a:t>
            </a:r>
            <a:r>
              <a:rPr lang="en-US" sz="2400" dirty="0" err="1" smtClean="0"/>
              <a:t>.</a:t>
            </a:r>
            <a:r>
              <a:rPr lang="en-US" sz="2400" i="1" dirty="0" err="1" smtClean="0"/>
              <a:t>classname;</a:t>
            </a:r>
            <a:r>
              <a:rPr lang="en-US" sz="2400" dirty="0" err="1" smtClean="0"/>
              <a:t>or</a:t>
            </a:r>
            <a:endParaRPr lang="en-US" sz="2400" dirty="0" smtClean="0"/>
          </a:p>
          <a:p>
            <a:pPr lvl="1" eaLnBrk="1">
              <a:lnSpc>
                <a:spcPct val="83000"/>
              </a:lnSpc>
              <a:spcBef>
                <a:spcPts val="0"/>
              </a:spcBef>
            </a:pPr>
            <a:r>
              <a:rPr lang="en-US" sz="2400" dirty="0" smtClean="0"/>
              <a:t>import </a:t>
            </a:r>
            <a:r>
              <a:rPr lang="en-US" sz="2400" dirty="0" err="1" smtClean="0"/>
              <a:t>java.</a:t>
            </a:r>
            <a:r>
              <a:rPr lang="en-US" sz="2400" i="1" dirty="0" err="1" smtClean="0"/>
              <a:t>packagename</a:t>
            </a:r>
            <a:r>
              <a:rPr lang="en-US" sz="2400" dirty="0" smtClean="0"/>
              <a:t>.*;</a:t>
            </a:r>
          </a:p>
          <a:p>
            <a:pPr eaLnBrk="1">
              <a:lnSpc>
                <a:spcPct val="83000"/>
              </a:lnSpc>
              <a:spcBef>
                <a:spcPts val="600"/>
              </a:spcBef>
            </a:pPr>
            <a:r>
              <a:rPr lang="en-US" sz="2400" dirty="0" smtClean="0"/>
              <a:t>All import statements must appear in a file before any class definitions.  </a:t>
            </a:r>
          </a:p>
          <a:p>
            <a:pPr eaLnBrk="1">
              <a:lnSpc>
                <a:spcPct val="83000"/>
              </a:lnSpc>
              <a:spcBef>
                <a:spcPts val="600"/>
              </a:spcBef>
            </a:pPr>
            <a:r>
              <a:rPr lang="en-US" sz="2400" dirty="0" smtClean="0"/>
              <a:t>For example, to use the Scanner class in an application, include either of the following import statements at the start of the file: </a:t>
            </a:r>
          </a:p>
          <a:p>
            <a:pPr lvl="1" eaLnBrk="1">
              <a:lnSpc>
                <a:spcPct val="83000"/>
              </a:lnSpc>
              <a:spcBef>
                <a:spcPts val="0"/>
              </a:spcBef>
            </a:pPr>
            <a:r>
              <a:rPr lang="en-US" sz="2400" dirty="0" smtClean="0"/>
              <a:t>import </a:t>
            </a:r>
            <a:r>
              <a:rPr lang="en-US" sz="2400" dirty="0" err="1" smtClean="0"/>
              <a:t>java.util.Scanner</a:t>
            </a:r>
            <a:r>
              <a:rPr lang="en-US" sz="2400" dirty="0" smtClean="0"/>
              <a:t>; or</a:t>
            </a:r>
          </a:p>
          <a:p>
            <a:pPr lvl="1" eaLnBrk="1">
              <a:lnSpc>
                <a:spcPct val="83000"/>
              </a:lnSpc>
              <a:spcBef>
                <a:spcPts val="0"/>
              </a:spcBef>
            </a:pPr>
            <a:r>
              <a:rPr lang="en-US" sz="2400" dirty="0" smtClean="0"/>
              <a:t>import </a:t>
            </a:r>
            <a:r>
              <a:rPr lang="en-US" sz="2400" dirty="0" err="1" smtClean="0"/>
              <a:t>java.util</a:t>
            </a:r>
            <a:r>
              <a:rPr lang="en-US" sz="2400" dirty="0" smtClean="0"/>
              <a:t>.*;</a:t>
            </a:r>
            <a:endParaRPr lang="en-US" sz="2400" i="1" dirty="0" smtClean="0"/>
          </a:p>
          <a:p>
            <a:pPr marL="684213" indent="-682625" eaLnBrk="1">
              <a:tabLst>
                <a:tab pos="684213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2400" i="1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4"/>
  <p:tag name="MMPROD_UIDATA" val="&lt;database version=&quot;6.0&quot;&gt;&lt;object type=&quot;1&quot; unique_id=&quot;10001&quot;&gt;&lt;object type=&quot;8&quot; unique_id=&quot;10807&quot;&gt;&lt;/object&gt;&lt;object type=&quot;2&quot; unique_id=&quot;10808&quot;&gt;&lt;object type=&quot;3&quot; unique_id=&quot;10809&quot;&gt;&lt;property id=&quot;20148&quot; value=&quot;5&quot;/&gt;&lt;property id=&quot;20300&quot; value=&quot;Slide 1 - &amp;quot;Java Programming:&amp;#x0D;&amp;#x0A;From the Ground Up&amp;quot;&quot;/&gt;&lt;property id=&quot;20307&quot; value=&quot;256&quot;/&gt;&lt;/object&gt;&lt;object type=&quot;3&quot; unique_id=&quot;10810&quot;&gt;&lt;property id=&quot;20148&quot; value=&quot;5&quot;/&gt;&lt;property id=&quot;20300&quot; value=&quot;Slide 2 - &amp;quot;Objects&amp;quot;&quot;/&gt;&lt;property id=&quot;20307&quot; value=&quot;257&quot;/&gt;&lt;/object&gt;&lt;object type=&quot;3&quot; unique_id=&quot;10811&quot;&gt;&lt;property id=&quot;20148&quot; value=&quot;5&quot;/&gt;&lt;property id=&quot;20300&quot; value=&quot;Slide 3 - &amp;quot;Objects&amp;quot;&quot;/&gt;&lt;property id=&quot;20307&quot; value=&quot;258&quot;/&gt;&lt;/object&gt;&lt;object type=&quot;3&quot; unique_id=&quot;10812&quot;&gt;&lt;property id=&quot;20148&quot; value=&quot;5&quot;/&gt;&lt;property id=&quot;20300&quot; value=&quot;Slide 4 - &amp;quot;Objects&amp;quot;&quot;/&gt;&lt;property id=&quot;20307&quot; value=&quot;259&quot;/&gt;&lt;/object&gt;&lt;object type=&quot;3&quot; unique_id=&quot;10813&quot;&gt;&lt;property id=&quot;20148&quot; value=&quot;5&quot;/&gt;&lt;property id=&quot;20300&quot; value=&quot;Slide 5 - &amp;quot;Objects&amp;quot;&quot;/&gt;&lt;property id=&quot;20307&quot; value=&quot;260&quot;/&gt;&lt;/object&gt;&lt;object type=&quot;3&quot; unique_id=&quot;10814&quot;&gt;&lt;property id=&quot;20148&quot; value=&quot;5&quot;/&gt;&lt;property id=&quot;20300&quot; value=&quot;Slide 6 - &amp;quot;Objects&amp;quot;&quot;/&gt;&lt;property id=&quot;20307&quot; value=&quot;261&quot;/&gt;&lt;/object&gt;&lt;object type=&quot;3&quot; unique_id=&quot;10815&quot;&gt;&lt;property id=&quot;20148&quot; value=&quot;5&quot;/&gt;&lt;property id=&quot;20300&quot; value=&quot;Slide 7 - &amp;quot;Objects&amp;quot;&quot;/&gt;&lt;property id=&quot;20307&quot; value=&quot;323&quot;/&gt;&lt;/object&gt;&lt;object type=&quot;3&quot; unique_id=&quot;10816&quot;&gt;&lt;property id=&quot;20148&quot; value=&quot;5&quot;/&gt;&lt;property id=&quot;20300&quot; value=&quot;Slide 8 - &amp;quot;Three rectangle objects&amp;quot;&quot;/&gt;&lt;property id=&quot;20307&quot; value=&quot;262&quot;/&gt;&lt;/object&gt;&lt;object type=&quot;3&quot; unique_id=&quot;10817&quot;&gt;&lt;property id=&quot;20148&quot; value=&quot;5&quot;/&gt;&lt;property id=&quot;20300&quot; value=&quot;Slide 9 - &amp;quot;Three String Objects&amp;quot;&quot;/&gt;&lt;property id=&quot;20307&quot; value=&quot;263&quot;/&gt;&lt;/object&gt;&lt;object type=&quot;3&quot; unique_id=&quot;10818&quot;&gt;&lt;property id=&quot;20148&quot; value=&quot;5&quot;/&gt;&lt;property id=&quot;20300&quot; value=&quot;Slide 10 - &amp;quot;Classes&amp;quot;&quot;/&gt;&lt;property id=&quot;20307&quot; value=&quot;264&quot;/&gt;&lt;/object&gt;&lt;object type=&quot;3&quot; unique_id=&quot;10819&quot;&gt;&lt;property id=&quot;20148&quot; value=&quot;5&quot;/&gt;&lt;property id=&quot;20300&quot; value=&quot;Slide 11 - &amp;quot;Classes&amp;quot;&quot;/&gt;&lt;property id=&quot;20307&quot; value=&quot;265&quot;/&gt;&lt;/object&gt;&lt;object type=&quot;3&quot; unique_id=&quot;10820&quot;&gt;&lt;property id=&quot;20148&quot; value=&quot;5&quot;/&gt;&lt;property id=&quot;20300&quot; value=&quot;Slide 12 - &amp;quot;Java Libraries and Packages&amp;quot;&quot;/&gt;&lt;property id=&quot;20307&quot; value=&quot;266&quot;/&gt;&lt;/object&gt;&lt;object type=&quot;3&quot; unique_id=&quot;10821&quot;&gt;&lt;property id=&quot;20148&quot; value=&quot;5&quot;/&gt;&lt;property id=&quot;20300&quot; value=&quot;Slide 13 - &amp;quot;Java Libraries and Packages&amp;quot;&quot;/&gt;&lt;property id=&quot;20307&quot; value=&quot;324&quot;/&gt;&lt;/object&gt;&lt;object type=&quot;3&quot; unique_id=&quot;10822&quot;&gt;&lt;property id=&quot;20148&quot; value=&quot;5&quot;/&gt;&lt;property id=&quot;20300&quot; value=&quot;Slide 14 - &amp;quot;Create an Object&amp;quot;&quot;/&gt;&lt;property id=&quot;20307&quot; value=&quot;325&quot;/&gt;&lt;/object&gt;&lt;object type=&quot;3&quot; unique_id=&quot;10823&quot;&gt;&lt;property id=&quot;20148&quot; value=&quot;5&quot;/&gt;&lt;property id=&quot;20300&quot; value=&quot;Slide 15 - &amp;quot;Random - Another Class of java.util&amp;quot;&quot;/&gt;&lt;property id=&quot;20307&quot; value=&quot;267&quot;/&gt;&lt;/object&gt;&lt;object type=&quot;3&quot; unique_id=&quot;10824&quot;&gt;&lt;property id=&quot;20148&quot; value=&quot;5&quot;/&gt;&lt;property id=&quot;20300&quot; value=&quot;Slide 16 - &amp;quot;Random&amp;quot;&quot;/&gt;&lt;property id=&quot;20307&quot; value=&quot;326&quot;/&gt;&lt;/object&gt;&lt;object type=&quot;3&quot; unique_id=&quot;10825&quot;&gt;&lt;property id=&quot;20148&quot; value=&quot;5&quot;/&gt;&lt;property id=&quot;20300&quot; value=&quot;Slide 17 - &amp;quot;The java.lang Package&amp;quot;&quot;/&gt;&lt;property id=&quot;20307&quot; value=&quot;268&quot;/&gt;&lt;/object&gt;&lt;object type=&quot;3&quot; unique_id=&quot;10826&quot;&gt;&lt;property id=&quot;20148&quot; value=&quot;5&quot;/&gt;&lt;property id=&quot;20300&quot; value=&quot;Slide 18 - &amp;quot;Strings Are Objects&amp;quot;&quot;/&gt;&lt;property id=&quot;20307&quot; value=&quot;269&quot;/&gt;&lt;/object&gt;&lt;object type=&quot;3&quot; unique_id=&quot;10827&quot;&gt;&lt;property id=&quot;20148&quot; value=&quot;5&quot;/&gt;&lt;property id=&quot;20300&quot; value=&quot;Slide 19 - &amp;quot;Strings&amp;quot;&quot;/&gt;&lt;property id=&quot;20307&quot; value=&quot;270&quot;/&gt;&lt;/object&gt;&lt;object type=&quot;3&quot; unique_id=&quot;10828&quot;&gt;&lt;property id=&quot;20148&quot; value=&quot;5&quot;/&gt;&lt;property id=&quot;20300&quot; value=&quot;Slide 20 - &amp;quot;Strings&amp;quot;&quot;/&gt;&lt;property id=&quot;20307&quot; value=&quot;327&quot;/&gt;&lt;/object&gt;&lt;object type=&quot;3&quot; unique_id=&quot;10829&quot;&gt;&lt;property id=&quot;20148&quot; value=&quot;5&quot;/&gt;&lt;property id=&quot;20300&quot; value=&quot;Slide 21 - &amp;quot;Strings&amp;quot;&quot;/&gt;&lt;property id=&quot;20307&quot; value=&quot;328&quot;/&gt;&lt;/object&gt;&lt;object type=&quot;3&quot; unique_id=&quot;10830&quot;&gt;&lt;property id=&quot;20148&quot; value=&quot;5&quot;/&gt;&lt;property id=&quot;20300&quot; value=&quot;Slide 22 - &amp;quot;Strings&amp;quot;&quot;/&gt;&lt;property id=&quot;20307&quot; value=&quot;329&quot;/&gt;&lt;/object&gt;&lt;object type=&quot;3&quot; unique_id=&quot;10831&quot;&gt;&lt;property id=&quot;20148&quot; value=&quot;5&quot;/&gt;&lt;property id=&quot;20300&quot; value=&quot;Slide 23 - &amp;quot;Output&amp;quot;&quot;/&gt;&lt;property id=&quot;20307&quot; value=&quot;271&quot;/&gt;&lt;/object&gt;&lt;object type=&quot;3&quot; unique_id=&quot;10832&quot;&gt;&lt;property id=&quot;20148&quot; value=&quot;5&quot;/&gt;&lt;property id=&quot;20300&quot; value=&quot;Slide 24 - &amp;quot;Discussion&amp;quot;&quot;/&gt;&lt;property id=&quot;20307&quot; value=&quot;272&quot;/&gt;&lt;/object&gt;&lt;object type=&quot;3&quot; unique_id=&quot;10833&quot;&gt;&lt;property id=&quot;20148&quot; value=&quot;5&quot;/&gt;&lt;property id=&quot;20300&quot; value=&quot;Slide 25 - &amp;quot;Strings Are Objects&amp;quot;&quot;/&gt;&lt;property id=&quot;20307&quot; value=&quot;273&quot;/&gt;&lt;/object&gt;&lt;object type=&quot;3&quot; unique_id=&quot;10834&quot;&gt;&lt;property id=&quot;20148&quot; value=&quot;5&quot;/&gt;&lt;property id=&quot;20300&quot; value=&quot;Slide 26 - &amp;quot;String Concatenation&amp;quot;&quot;/&gt;&lt;property id=&quot;20307&quot; value=&quot;330&quot;/&gt;&lt;/object&gt;&lt;object type=&quot;3&quot; unique_id=&quot;10835&quot;&gt;&lt;property id=&quot;20148&quot; value=&quot;5&quot;/&gt;&lt;property id=&quot;20300&quot; value=&quot;Slide 27 - &amp;quot;String Concatenation&amp;quot;&quot;/&gt;&lt;property id=&quot;20307&quot; value=&quot;274&quot;/&gt;&lt;/object&gt;&lt;object type=&quot;3&quot; unique_id=&quot;10836&quot;&gt;&lt;property id=&quot;20148&quot; value=&quot;5&quot;/&gt;&lt;property id=&quot;20300&quot; value=&quot;Slide 28 - &amp;quot;The nextLine() Method&amp;quot;&quot;/&gt;&lt;property id=&quot;20307&quot; value=&quot;275&quot;/&gt;&lt;/object&gt;&lt;object type=&quot;3&quot; unique_id=&quot;10837&quot;&gt;&lt;property id=&quot;20148&quot; value=&quot;5&quot;/&gt;&lt;property id=&quot;20300&quot; value=&quot;Slide 29 - &amp;quot;The nextLine() Method&amp;quot;&quot;/&gt;&lt;property id=&quot;20307&quot; value=&quot;276&quot;/&gt;&lt;/object&gt;&lt;object type=&quot;3&quot; unique_id=&quot;10838&quot;&gt;&lt;property id=&quot;20148&quot; value=&quot;5&quot;/&gt;&lt;property id=&quot;20300&quot; value=&quot;Slide 30 - &amp;quot;The nextLine() Method&amp;quot;&quot;/&gt;&lt;property id=&quot;20307&quot; value=&quot;331&quot;/&gt;&lt;/object&gt;&lt;object type=&quot;3&quot; unique_id=&quot;10839&quot;&gt;&lt;property id=&quot;20148&quot; value=&quot;5&quot;/&gt;&lt;property id=&quot;20300&quot; value=&quot;Slide 31 - &amp;quot;The nextLine() Method&amp;quot;&quot;/&gt;&lt;property id=&quot;20307&quot; value=&quot;277&quot;/&gt;&lt;/object&gt;&lt;object type=&quot;3&quot; unique_id=&quot;10840&quot;&gt;&lt;property id=&quot;20148&quot; value=&quot;5&quot;/&gt;&lt;property id=&quot;20300&quot; value=&quot;Slide 32 - &amp;quot;Strings are Immutable&amp;quot;&quot;/&gt;&lt;property id=&quot;20307&quot; value=&quot;278&quot;/&gt;&lt;/object&gt;&lt;object type=&quot;3&quot; unique_id=&quot;10841&quot;&gt;&lt;property id=&quot;20148&quot; value=&quot;5&quot;/&gt;&lt;property id=&quot;20300&quot; value=&quot;Slide 33 - &amp;quot;Strings are Immutable&amp;quot;&quot;/&gt;&lt;property id=&quot;20307&quot; value=&quot;279&quot;/&gt;&lt;/object&gt;&lt;object type=&quot;3&quot; unique_id=&quot;10842&quot;&gt;&lt;property id=&quot;20148&quot; value=&quot;5&quot;/&gt;&lt;property id=&quot;20300&quot; value=&quot;Slide 34 - &amp;quot;More String Methods&amp;quot;&quot;/&gt;&lt;property id=&quot;20307&quot; value=&quot;332&quot;/&gt;&lt;/object&gt;&lt;object type=&quot;3&quot; unique_id=&quot;10843&quot;&gt;&lt;property id=&quot;20148&quot; value=&quot;5&quot;/&gt;&lt;property id=&quot;20300&quot; value=&quot;Slide 35 - &amp;quot;More String Methods&amp;quot;&quot;/&gt;&lt;property id=&quot;20307&quot; value=&quot;333&quot;/&gt;&lt;/object&gt;&lt;object type=&quot;3&quot; unique_id=&quot;10844&quot;&gt;&lt;property id=&quot;20148&quot; value=&quot;5&quot;/&gt;&lt;property id=&quot;20300&quot; value=&quot;Slide 36 - &amp;quot;More String Methods&amp;quot;&quot;/&gt;&lt;property id=&quot;20307&quot; value=&quot;334&quot;/&gt;&lt;/object&gt;&lt;object type=&quot;3&quot; unique_id=&quot;10845&quot;&gt;&lt;property id=&quot;20148&quot; value=&quot;5&quot;/&gt;&lt;property id=&quot;20300&quot; value=&quot;Slide 37 - &amp;quot;More String Methods&amp;quot;&quot;/&gt;&lt;property id=&quot;20307&quot; value=&quot;335&quot;/&gt;&lt;/object&gt;&lt;object type=&quot;3&quot; unique_id=&quot;10846&quot;&gt;&lt;property id=&quot;20148&quot; value=&quot;5&quot;/&gt;&lt;property id=&quot;20300&quot; value=&quot;Slide 38 - &amp;quot;More String Methods&amp;quot;&quot;/&gt;&lt;property id=&quot;20307&quot; value=&quot;336&quot;/&gt;&lt;/object&gt;&lt;object type=&quot;3&quot; unique_id=&quot;10847&quot;&gt;&lt;property id=&quot;20148&quot; value=&quot;5&quot;/&gt;&lt;property id=&quot;20300&quot; value=&quot;Slide 39 - &amp;quot;More String Methods&amp;quot;&quot;/&gt;&lt;property id=&quot;20307&quot; value=&quot;337&quot;/&gt;&lt;/object&gt;&lt;object type=&quot;3&quot; unique_id=&quot;10848&quot;&gt;&lt;property id=&quot;20148&quot; value=&quot;5&quot;/&gt;&lt;property id=&quot;20300&quot; value=&quot;Slide 40 - &amp;quot;More String Methods&amp;quot;&quot;/&gt;&lt;property id=&quot;20307&quot; value=&quot;338&quot;/&gt;&lt;/object&gt;&lt;object type=&quot;3&quot; unique_id=&quot;10849&quot;&gt;&lt;property id=&quot;20148&quot; value=&quot;5&quot;/&gt;&lt;property id=&quot;20300&quot; value=&quot;Slide 41 - &amp;quot;More String Methods&amp;quot;&quot;/&gt;&lt;property id=&quot;20307&quot; value=&quot;339&quot;/&gt;&lt;/object&gt;&lt;object type=&quot;3&quot; unique_id=&quot;10850&quot;&gt;&lt;property id=&quot;20148&quot; value=&quot;5&quot;/&gt;&lt;property id=&quot;20300&quot; value=&quot;Slide 42 - &amp;quot;More String Methods&amp;quot;&quot;/&gt;&lt;property id=&quot;20307&quot; value=&quot;340&quot;/&gt;&lt;/object&gt;&lt;object type=&quot;3&quot; unique_id=&quot;10851&quot;&gt;&lt;property id=&quot;20148&quot; value=&quot;5&quot;/&gt;&lt;property id=&quot;20300&quot; value=&quot;Slide 43 - &amp;quot;More String Methods&amp;quot;&quot;/&gt;&lt;property id=&quot;20307&quot; value=&quot;341&quot;/&gt;&lt;/object&gt;&lt;object type=&quot;3&quot; unique_id=&quot;10852&quot;&gt;&lt;property id=&quot;20148&quot; value=&quot;5&quot;/&gt;&lt;property id=&quot;20300&quot; value=&quot;Slide 44 - &amp;quot;More String Methods&amp;quot;&quot;/&gt;&lt;property id=&quot;20307&quot; value=&quot;342&quot;/&gt;&lt;/object&gt;&lt;object type=&quot;3&quot; unique_id=&quot;10853&quot;&gt;&lt;property id=&quot;20148&quot; value=&quot;5&quot;/&gt;&lt;property id=&quot;20300&quot; value=&quot;Slide 45 - &amp;quot;More String Methods&amp;quot;&quot;/&gt;&lt;property id=&quot;20307&quot; value=&quot;343&quot;/&gt;&lt;/object&gt;&lt;object type=&quot;3&quot; unique_id=&quot;10854&quot;&gt;&lt;property id=&quot;20148&quot; value=&quot;5&quot;/&gt;&lt;property id=&quot;20300&quot; value=&quot;Slide 46 - &amp;quot;More String Methods&amp;quot;&quot;/&gt;&lt;property id=&quot;20307&quot; value=&quot;344&quot;/&gt;&lt;/object&gt;&lt;object type=&quot;3&quot; unique_id=&quot;10855&quot;&gt;&lt;property id=&quot;20148&quot; value=&quot;5&quot;/&gt;&lt;property id=&quot;20300&quot; value=&quot;Slide 47 - &amp;quot;More String Methods&amp;quot;&quot;/&gt;&lt;property id=&quot;20307&quot; value=&quot;345&quot;/&gt;&lt;/object&gt;&lt;object type=&quot;3&quot; unique_id=&quot;10856&quot;&gt;&lt;property id=&quot;20148&quot; value=&quot;5&quot;/&gt;&lt;property id=&quot;20300&quot; value=&quot;Slide 48 - &amp;quot;More String Methods&amp;quot;&quot;/&gt;&lt;property id=&quot;20307&quot; value=&quot;346&quot;/&gt;&lt;/object&gt;&lt;object type=&quot;3&quot; unique_id=&quot;10857&quot;&gt;&lt;property id=&quot;20148&quot; value=&quot;5&quot;/&gt;&lt;property id=&quot;20300&quot; value=&quot;Slide 49 - &amp;quot;More String Methods&amp;quot;&quot;/&gt;&lt;property id=&quot;20307&quot; value=&quot;347&quot;/&gt;&lt;/object&gt;&lt;object type=&quot;3&quot; unique_id=&quot;10858&quot;&gt;&lt;property id=&quot;20148&quot; value=&quot;5&quot;/&gt;&lt;property id=&quot;20300&quot; value=&quot;Slide 50 - &amp;quot;equals(...) and  ==&amp;quot;&quot;/&gt;&lt;property id=&quot;20307&quot; value=&quot;297&quot;/&gt;&lt;/object&gt;&lt;object type=&quot;3&quot; unique_id=&quot;10859&quot;&gt;&lt;property id=&quot;20148&quot; value=&quot;5&quot;/&gt;&lt;property id=&quot;20300&quot; value=&quot;Slide 51 - &amp;quot;equals(...) and  ==&amp;quot;&quot;/&gt;&lt;property id=&quot;20307&quot; value=&quot;298&quot;/&gt;&lt;/object&gt;&lt;object type=&quot;3&quot; unique_id=&quot;10860&quot;&gt;&lt;property id=&quot;20148&quot; value=&quot;5&quot;/&gt;&lt;property id=&quot;20300&quot; value=&quot;Slide 52 - &amp;quot;equals(...) and  ==&amp;quot;&quot;/&gt;&lt;property id=&quot;20307&quot; value=&quot;299&quot;/&gt;&lt;/object&gt;&lt;object type=&quot;3&quot; unique_id=&quot;10861&quot;&gt;&lt;property id=&quot;20148&quot; value=&quot;5&quot;/&gt;&lt;property id=&quot;20300&quot; value=&quot;Slide 53 - &amp;quot;The StringBuilder Class&amp;quot;&quot;/&gt;&lt;property id=&quot;20307&quot; value=&quot;300&quot;/&gt;&lt;/object&gt;&lt;object type=&quot;3&quot; unique_id=&quot;10862&quot;&gt;&lt;property id=&quot;20148&quot; value=&quot;5&quot;/&gt;&lt;property id=&quot;20300&quot; value=&quot;Slide 54 - &amp;quot;The StringBuilder Class&amp;quot;&quot;/&gt;&lt;property id=&quot;20307&quot; value=&quot;301&quot;/&gt;&lt;/object&gt;&lt;object type=&quot;3&quot; unique_id=&quot;10863&quot;&gt;&lt;property id=&quot;20148&quot; value=&quot;5&quot;/&gt;&lt;property id=&quot;20300&quot; value=&quot;Slide 55 - &amp;quot;The StringBuilder Class&amp;quot;&quot;/&gt;&lt;property id=&quot;20307&quot; value=&quot;302&quot;/&gt;&lt;/object&gt;&lt;object type=&quot;3&quot; unique_id=&quot;10864&quot;&gt;&lt;property id=&quot;20148&quot; value=&quot;5&quot;/&gt;&lt;property id=&quot;20300&quot; value=&quot;Slide 56 - &amp;quot;The StringBuilder Class&amp;quot;&quot;/&gt;&lt;property id=&quot;20307&quot; value=&quot;303&quot;/&gt;&lt;/object&gt;&lt;object type=&quot;3&quot; unique_id=&quot;10865&quot;&gt;&lt;property id=&quot;20148&quot; value=&quot;5&quot;/&gt;&lt;property id=&quot;20300&quot; value=&quot;Slide 57 - &amp;quot;The StringBuilder Class&amp;quot;&quot;/&gt;&lt;property id=&quot;20307&quot; value=&quot;304&quot;/&gt;&lt;/object&gt;&lt;object type=&quot;3&quot; unique_id=&quot;10866&quot;&gt;&lt;property id=&quot;20148&quot; value=&quot;5&quot;/&gt;&lt;property id=&quot;20300&quot; value=&quot;Slide 58 - &amp;quot;The StringBuilder Class&amp;quot;&quot;/&gt;&lt;property id=&quot;20307&quot; value=&quot;305&quot;/&gt;&lt;/object&gt;&lt;object type=&quot;3&quot; unique_id=&quot;10867&quot;&gt;&lt;property id=&quot;20148&quot; value=&quot;5&quot;/&gt;&lt;property id=&quot;20300&quot; value=&quot;Slide 59 - &amp;quot;Classes for Handling Files&amp;quot;&quot;/&gt;&lt;property id=&quot;20307&quot; value=&quot;306&quot;/&gt;&lt;/object&gt;&lt;object type=&quot;3&quot; unique_id=&quot;10868&quot;&gt;&lt;property id=&quot;20148&quot; value=&quot;5&quot;/&gt;&lt;property id=&quot;20300&quot; value=&quot;Slide 60 - &amp;quot;Classes for Handling Files&amp;quot;&quot;/&gt;&lt;property id=&quot;20307&quot; value=&quot;307&quot;/&gt;&lt;/object&gt;&lt;object type=&quot;3&quot; unique_id=&quot;10869&quot;&gt;&lt;property id=&quot;20148&quot; value=&quot;5&quot;/&gt;&lt;property id=&quot;20300&quot; value=&quot;Slide 61 - &amp;quot;Classes for Handling Files&amp;quot;&quot;/&gt;&lt;property id=&quot;20307&quot; value=&quot;348&quot;/&gt;&lt;/object&gt;&lt;object type=&quot;3&quot; unique_id=&quot;10870&quot;&gt;&lt;property id=&quot;20148&quot; value=&quot;5&quot;/&gt;&lt;property id=&quot;20300&quot; value=&quot;Slide 62 - &amp;quot;Classes for Handling Files&amp;quot;&quot;/&gt;&lt;property id=&quot;20307&quot; value=&quot;349&quot;/&gt;&lt;/object&gt;&lt;object type=&quot;3&quot; unique_id=&quot;10871&quot;&gt;&lt;property id=&quot;20148&quot; value=&quot;5&quot;/&gt;&lt;property id=&quot;20300&quot; value=&quot;Slide 63 - &amp;quot;Classes for Handling Files&amp;quot;&quot;/&gt;&lt;property id=&quot;20307&quot; value=&quot;308&quot;/&gt;&lt;/object&gt;&lt;object type=&quot;3&quot; unique_id=&quot;10872&quot;&gt;&lt;property id=&quot;20148&quot; value=&quot;5&quot;/&gt;&lt;property id=&quot;20300&quot; value=&quot;Slide 64 - &amp;quot;Output&amp;#x0D;&amp;#x0A;&amp;quot;&quot;/&gt;&lt;property id=&quot;20307&quot; value=&quot;309&quot;/&gt;&lt;/object&gt;&lt;object type=&quot;3&quot; unique_id=&quot;10873&quot;&gt;&lt;property id=&quot;20148&quot; value=&quot;5&quot;/&gt;&lt;property id=&quot;20300&quot; value=&quot;Slide 65 - &amp;quot;Discussion&amp;quot;&quot;/&gt;&lt;property id=&quot;20307&quot; value=&quot;310&quot;/&gt;&lt;/object&gt;&lt;object type=&quot;3&quot; unique_id=&quot;10874&quot;&gt;&lt;property id=&quot;20148&quot; value=&quot;5&quot;/&gt;&lt;property id=&quot;20300&quot; value=&quot;Slide 66 - &amp;quot;Discussion&amp;quot;&quot;/&gt;&lt;property id=&quot;20307&quot; value=&quot;350&quot;/&gt;&lt;/object&gt;&lt;object type=&quot;3&quot; unique_id=&quot;10875&quot;&gt;&lt;property id=&quot;20148&quot; value=&quot;5&quot;/&gt;&lt;property id=&quot;20300&quot; value=&quot;Slide 67 - &amp;quot;Discussion&amp;quot;&quot;/&gt;&lt;property id=&quot;20307&quot; value=&quot;351&quot;/&gt;&lt;/object&gt;&lt;object type=&quot;3&quot; unique_id=&quot;10876&quot;&gt;&lt;property id=&quot;20148&quot; value=&quot;5&quot;/&gt;&lt;property id=&quot;20300&quot; value=&quot;Slide 68 - &amp;quot;Discussion&amp;quot;&quot;/&gt;&lt;property id=&quot;20307&quot; value=&quot;352&quot;/&gt;&lt;/object&gt;&lt;object type=&quot;3&quot; unique_id=&quot;10877&quot;&gt;&lt;property id=&quot;20148&quot; value=&quot;5&quot;/&gt;&lt;property id=&quot;20300&quot; value=&quot;Slide 69 - &amp;quot;Classes for Handling Files&amp;quot;&quot;/&gt;&lt;property id=&quot;20307&quot; value=&quot;311&quot;/&gt;&lt;/object&gt;&lt;object type=&quot;3&quot; unique_id=&quot;10878&quot;&gt;&lt;property id=&quot;20148&quot; value=&quot;5&quot;/&gt;&lt;property id=&quot;20300&quot; value=&quot;Slide 70 - &amp;quot;Classes for Handling Files&amp;quot;&quot;/&gt;&lt;property id=&quot;20307&quot; value=&quot;312&quot;/&gt;&lt;/object&gt;&lt;object type=&quot;3&quot; unique_id=&quot;10879&quot;&gt;&lt;property id=&quot;20148&quot; value=&quot;5&quot;/&gt;&lt;property id=&quot;20300&quot; value=&quot;Slide 71 - &amp;quot;Classes for Handling Files&amp;quot;&quot;/&gt;&lt;property id=&quot;20307&quot; value=&quot;353&quot;/&gt;&lt;/object&gt;&lt;object type=&quot;3&quot; unique_id=&quot;10880&quot;&gt;&lt;property id=&quot;20148&quot; value=&quot;5&quot;/&gt;&lt;property id=&quot;20300&quot; value=&quot;Slide 72 - &amp;quot;Classes for Handling Files&amp;quot;&quot;/&gt;&lt;property id=&quot;20307&quot; value=&quot;313&quot;/&gt;&lt;/object&gt;&lt;object type=&quot;3&quot; unique_id=&quot;10881&quot;&gt;&lt;property id=&quot;20148&quot; value=&quot;5&quot;/&gt;&lt;property id=&quot;20300&quot; value=&quot;Slide 73 - &amp;quot;Classes for Handling Files&amp;quot;&quot;/&gt;&lt;property id=&quot;20307&quot; value=&quot;354&quot;/&gt;&lt;/object&gt;&lt;object type=&quot;3&quot; unique_id=&quot;10882&quot;&gt;&lt;property id=&quot;20148&quot; value=&quot;5&quot;/&gt;&lt;property id=&quot;20300&quot; value=&quot;Slide 74 - &amp;quot;Classes for Handling Files&amp;quot;&quot;/&gt;&lt;property id=&quot;20307&quot; value=&quot;314&quot;/&gt;&lt;/object&gt;&lt;object type=&quot;3&quot; unique_id=&quot;10883&quot;&gt;&lt;property id=&quot;20148&quot; value=&quot;5&quot;/&gt;&lt;property id=&quot;20300&quot; value=&quot;Slide 75 - &amp;quot;The DecimalFormat Class&amp;quot;&quot;/&gt;&lt;property id=&quot;20307&quot; value=&quot;315&quot;/&gt;&lt;/object&gt;&lt;object type=&quot;3&quot; unique_id=&quot;10884&quot;&gt;&lt;property id=&quot;20148&quot; value=&quot;5&quot;/&gt;&lt;property id=&quot;20300&quot; value=&quot;Slide 76 - &amp;quot;The DecimalFormat Class&amp;quot;&quot;/&gt;&lt;property id=&quot;20307&quot; value=&quot;316&quot;/&gt;&lt;/object&gt;&lt;object type=&quot;3&quot; unique_id=&quot;10885&quot;&gt;&lt;property id=&quot;20148&quot; value=&quot;5&quot;/&gt;&lt;property id=&quot;20300&quot; value=&quot;Slide 77 - &amp;quot;The DecimalFormat Class&amp;quot;&quot;/&gt;&lt;property id=&quot;20307&quot; value=&quot;317&quot;/&gt;&lt;/object&gt;&lt;object type=&quot;3&quot; unique_id=&quot;10886&quot;&gt;&lt;property id=&quot;20148&quot; value=&quot;5&quot;/&gt;&lt;property id=&quot;20300&quot; value=&quot;Slide 78 - &amp;quot;The DecimalFormat Class&amp;quot;&quot;/&gt;&lt;property id=&quot;20307&quot; value=&quot;318&quot;/&gt;&lt;/object&gt;&lt;/object&gt;&lt;/object&gt;&lt;/database&gt;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mincho"/>
        <a:cs typeface="msmincho"/>
      </a:majorFont>
      <a:minorFont>
        <a:latin typeface="Arial"/>
        <a:ea typeface="msmincho"/>
        <a:cs typeface="msminch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1999</Words>
  <PresentationFormat>Custom</PresentationFormat>
  <Paragraphs>461</Paragraphs>
  <Slides>38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Office Theme</vt:lpstr>
      <vt:lpstr>Bitmap Image</vt:lpstr>
      <vt:lpstr>Java Programming: From the Ground Up</vt:lpstr>
      <vt:lpstr>Objectives</vt:lpstr>
      <vt:lpstr>Objects</vt:lpstr>
      <vt:lpstr>Objects</vt:lpstr>
      <vt:lpstr>Encapsulation</vt:lpstr>
      <vt:lpstr>Three String Objects</vt:lpstr>
      <vt:lpstr>Classes</vt:lpstr>
      <vt:lpstr>Classes</vt:lpstr>
      <vt:lpstr>Java Libraries and Packages</vt:lpstr>
      <vt:lpstr>Random - Another Class of java.util</vt:lpstr>
      <vt:lpstr>Random</vt:lpstr>
      <vt:lpstr>The java.lang Package</vt:lpstr>
      <vt:lpstr>Strings</vt:lpstr>
      <vt:lpstr>Strings</vt:lpstr>
      <vt:lpstr>Strings</vt:lpstr>
      <vt:lpstr>Output and Discussion</vt:lpstr>
      <vt:lpstr>String Concatenation</vt:lpstr>
      <vt:lpstr>The nextLine() Method</vt:lpstr>
      <vt:lpstr>The nextLine() Method</vt:lpstr>
      <vt:lpstr>The nextLine() Method</vt:lpstr>
      <vt:lpstr>Strings are Immutable</vt:lpstr>
      <vt:lpstr>More String Methods</vt:lpstr>
      <vt:lpstr>equals(...) and  ==</vt:lpstr>
      <vt:lpstr>equals(...) and  ==</vt:lpstr>
      <vt:lpstr>The null Value and Strings</vt:lpstr>
      <vt:lpstr>Mysterious String[] args</vt:lpstr>
      <vt:lpstr>The StringBuilder Class</vt:lpstr>
      <vt:lpstr>The StringBuilder Class</vt:lpstr>
      <vt:lpstr>The StringBuilder Class</vt:lpstr>
      <vt:lpstr>The StringBuilder Class</vt:lpstr>
      <vt:lpstr>The StringBuilder Methods</vt:lpstr>
      <vt:lpstr>The DecimalFormat Class</vt:lpstr>
      <vt:lpstr>The DecimalFormat Class</vt:lpstr>
      <vt:lpstr>The DecimalFormat Class</vt:lpstr>
      <vt:lpstr>The DecimalFormat Class</vt:lpstr>
      <vt:lpstr>Palindromes</vt:lpstr>
      <vt:lpstr>Palindromes</vt:lpstr>
      <vt:lpstr>Palindromes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TITLE</dc:title>
  <dc:description>Lilac title area and left border with three blue-green accent elements on left border, gray background</dc:description>
  <cp:lastModifiedBy>Jack Han</cp:lastModifiedBy>
  <cp:revision>61</cp:revision>
  <cp:lastPrinted>1601-01-01T00:00:00Z</cp:lastPrinted>
  <dcterms:created xsi:type="dcterms:W3CDTF">1601-01-01T00:00:00Z</dcterms:created>
  <dcterms:modified xsi:type="dcterms:W3CDTF">2017-01-17T19:31:20Z</dcterms:modified>
</cp:coreProperties>
</file>