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310" r:id="rId9"/>
    <p:sldId id="263" r:id="rId10"/>
    <p:sldId id="264" r:id="rId11"/>
    <p:sldId id="265" r:id="rId12"/>
    <p:sldId id="311" r:id="rId13"/>
    <p:sldId id="266" r:id="rId14"/>
    <p:sldId id="267" r:id="rId15"/>
    <p:sldId id="268" r:id="rId16"/>
    <p:sldId id="269" r:id="rId17"/>
    <p:sldId id="270" r:id="rId18"/>
    <p:sldId id="272" r:id="rId19"/>
    <p:sldId id="274" r:id="rId20"/>
    <p:sldId id="275" r:id="rId21"/>
    <p:sldId id="276" r:id="rId22"/>
    <p:sldId id="277" r:id="rId23"/>
    <p:sldId id="278" r:id="rId24"/>
    <p:sldId id="279" r:id="rId25"/>
    <p:sldId id="313" r:id="rId26"/>
    <p:sldId id="280" r:id="rId27"/>
    <p:sldId id="312" r:id="rId28"/>
    <p:sldId id="281" r:id="rId29"/>
    <p:sldId id="282" r:id="rId30"/>
    <p:sldId id="283" r:id="rId31"/>
    <p:sldId id="314" r:id="rId32"/>
    <p:sldId id="315" r:id="rId33"/>
    <p:sldId id="316" r:id="rId34"/>
    <p:sldId id="317" r:id="rId35"/>
    <p:sldId id="319" r:id="rId36"/>
    <p:sldId id="320" r:id="rId37"/>
    <p:sldId id="321" r:id="rId38"/>
    <p:sldId id="322" r:id="rId39"/>
    <p:sldId id="323" r:id="rId40"/>
    <p:sldId id="324" r:id="rId41"/>
    <p:sldId id="325" r:id="rId42"/>
    <p:sldId id="327" r:id="rId43"/>
    <p:sldId id="328" r:id="rId44"/>
    <p:sldId id="329" r:id="rId45"/>
    <p:sldId id="330" r:id="rId46"/>
    <p:sldId id="331" r:id="rId47"/>
    <p:sldId id="334" r:id="rId48"/>
    <p:sldId id="335" r:id="rId49"/>
    <p:sldId id="336" r:id="rId50"/>
    <p:sldId id="338" r:id="rId51"/>
    <p:sldId id="339" r:id="rId52"/>
    <p:sldId id="341" r:id="rId53"/>
    <p:sldId id="340" r:id="rId54"/>
  </p:sldIdLst>
  <p:sldSz cx="10080625" cy="7559675"/>
  <p:notesSz cx="7559675" cy="10691813"/>
  <p:custDataLst>
    <p:tags r:id="rId56"/>
  </p:custDataLst>
  <p:defaultTextStyle>
    <a:defPPr>
      <a:defRPr lang="en-GB"/>
    </a:defPPr>
    <a:lvl1pPr algn="l" defTabSz="457200" rtl="0" fontAlgn="base" hangingPunct="0">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1pPr>
    <a:lvl2pPr marL="742950" indent="-285750" algn="l" defTabSz="457200" rtl="0" fontAlgn="base" hangingPunct="0">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2pPr>
    <a:lvl3pPr marL="1143000" indent="-228600" algn="l" defTabSz="457200" rtl="0" fontAlgn="base" hangingPunct="0">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3pPr>
    <a:lvl4pPr marL="1600200" indent="-228600" algn="l" defTabSz="457200" rtl="0" fontAlgn="base" hangingPunct="0">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4pPr>
    <a:lvl5pPr marL="2057400" indent="-228600" algn="l" defTabSz="457200" rtl="0" fontAlgn="base" hangingPunct="0">
      <a:lnSpc>
        <a:spcPct val="95000"/>
      </a:lnSpc>
      <a:spcBef>
        <a:spcPct val="0"/>
      </a:spcBef>
      <a:spcAft>
        <a:spcPct val="0"/>
      </a:spcAft>
      <a:buClr>
        <a:srgbClr val="000000"/>
      </a:buClr>
      <a:buSzPct val="100000"/>
      <a:buFont typeface="Times New Roman" pitchFamily="18" charset="0"/>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99" autoAdjust="0"/>
    <p:restoredTop sz="94660"/>
  </p:normalViewPr>
  <p:slideViewPr>
    <p:cSldViewPr>
      <p:cViewPr varScale="1">
        <p:scale>
          <a:sx n="56" d="100"/>
          <a:sy n="56" d="100"/>
        </p:scale>
        <p:origin x="-101" y="-403"/>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559675" cy="10691813"/>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2050" name="AutoShape 2"/>
          <p:cNvSpPr>
            <a:spLocks noChangeArrowheads="1"/>
          </p:cNvSpPr>
          <p:nvPr/>
        </p:nvSpPr>
        <p:spPr bwMode="auto">
          <a:xfrm>
            <a:off x="0" y="0"/>
            <a:ext cx="7559675" cy="10691813"/>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57348" name="Rectangle 3"/>
          <p:cNvSpPr>
            <a:spLocks noGrp="1" noRot="1" noChangeAspect="1" noChangeArrowheads="1"/>
          </p:cNvSpPr>
          <p:nvPr>
            <p:ph type="sldImg"/>
          </p:nvPr>
        </p:nvSpPr>
        <p:spPr bwMode="auto">
          <a:xfrm>
            <a:off x="1312863" y="1027113"/>
            <a:ext cx="4929187" cy="3695700"/>
          </a:xfrm>
          <a:prstGeom prst="rect">
            <a:avLst/>
          </a:prstGeom>
          <a:noFill/>
          <a:ln w="9525">
            <a:noFill/>
            <a:round/>
            <a:headEnd/>
            <a:tailEnd/>
          </a:ln>
        </p:spPr>
      </p:sp>
      <p:sp>
        <p:nvSpPr>
          <p:cNvPr id="2052" name="Rectangle 4"/>
          <p:cNvSpPr>
            <a:spLocks noGrp="1" noChangeArrowheads="1"/>
          </p:cNvSpPr>
          <p:nvPr>
            <p:ph type="body"/>
          </p:nvPr>
        </p:nvSpPr>
        <p:spPr bwMode="auto">
          <a:xfrm>
            <a:off x="1169988" y="5086350"/>
            <a:ext cx="5221287" cy="410368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1312863" y="1027113"/>
            <a:ext cx="4933950" cy="3700462"/>
          </a:xfrm>
          <a:prstGeom prst="rect">
            <a:avLst/>
          </a:prstGeom>
          <a:solidFill>
            <a:srgbClr val="FFFFFF"/>
          </a:solidFill>
          <a:ln w="9360">
            <a:solidFill>
              <a:srgbClr val="000000"/>
            </a:solidFill>
            <a:miter lim="800000"/>
            <a:headEnd/>
            <a:tailEnd/>
          </a:ln>
        </p:spPr>
        <p:txBody>
          <a:bodyPr wrap="none" anchor="ctr"/>
          <a:lstStyle/>
          <a:p>
            <a:endParaRPr lang="en-US"/>
          </a:p>
        </p:txBody>
      </p:sp>
      <p:sp>
        <p:nvSpPr>
          <p:cNvPr id="58371" name="Rectangle 2"/>
          <p:cNvSpPr>
            <a:spLocks noGrp="1" noChangeArrowheads="1"/>
          </p:cNvSpPr>
          <p:nvPr>
            <p:ph type="body"/>
          </p:nvPr>
        </p:nvSpPr>
        <p:spPr>
          <a:xfrm>
            <a:off x="1169988" y="5086350"/>
            <a:ext cx="5222875" cy="4105275"/>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4550" y="555625"/>
            <a:ext cx="2151063" cy="6303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1363" y="555625"/>
            <a:ext cx="6300787" cy="6303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1363" y="2101850"/>
            <a:ext cx="4225925" cy="4757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9688" y="2101850"/>
            <a:ext cx="4225925" cy="4757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ABED6"/>
        </a:solidFill>
        <a:effectLst/>
      </p:bgPr>
    </p:bg>
    <p:spTree>
      <p:nvGrpSpPr>
        <p:cNvPr id="1" name=""/>
        <p:cNvGrpSpPr/>
        <p:nvPr/>
      </p:nvGrpSpPr>
      <p:grpSpPr>
        <a:xfrm>
          <a:off x="0" y="0"/>
          <a:ext cx="0" cy="0"/>
          <a:chOff x="0" y="0"/>
          <a:chExt cx="0" cy="0"/>
        </a:xfrm>
      </p:grpSpPr>
      <p:sp>
        <p:nvSpPr>
          <p:cNvPr id="1025" name="AutoShape 1"/>
          <p:cNvSpPr>
            <a:spLocks noChangeArrowheads="1"/>
          </p:cNvSpPr>
          <p:nvPr/>
        </p:nvSpPr>
        <p:spPr bwMode="auto">
          <a:xfrm>
            <a:off x="404813" y="1893888"/>
            <a:ext cx="9675812" cy="5667375"/>
          </a:xfrm>
          <a:prstGeom prst="roundRect">
            <a:avLst>
              <a:gd name="adj" fmla="val 28"/>
            </a:avLst>
          </a:prstGeom>
          <a:solidFill>
            <a:srgbClr val="DDDDDD"/>
          </a:solidFill>
          <a:ln w="9360">
            <a:solidFill>
              <a:srgbClr val="C0C0C0"/>
            </a:solid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1027" name="Rectangle 2"/>
          <p:cNvSpPr>
            <a:spLocks noGrp="1" noChangeArrowheads="1"/>
          </p:cNvSpPr>
          <p:nvPr>
            <p:ph type="title"/>
          </p:nvPr>
        </p:nvSpPr>
        <p:spPr bwMode="auto">
          <a:xfrm>
            <a:off x="741363" y="555625"/>
            <a:ext cx="8604250" cy="1258888"/>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8" name="Rectangle 3"/>
          <p:cNvSpPr>
            <a:spLocks noGrp="1" noChangeArrowheads="1"/>
          </p:cNvSpPr>
          <p:nvPr>
            <p:ph type="body" idx="1"/>
          </p:nvPr>
        </p:nvSpPr>
        <p:spPr bwMode="auto">
          <a:xfrm>
            <a:off x="741363" y="2101850"/>
            <a:ext cx="8604250" cy="4757738"/>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AutoShape 4"/>
          <p:cNvSpPr>
            <a:spLocks noChangeArrowheads="1"/>
          </p:cNvSpPr>
          <p:nvPr/>
        </p:nvSpPr>
        <p:spPr bwMode="auto">
          <a:xfrm>
            <a:off x="0" y="0"/>
            <a:ext cx="182563" cy="919163"/>
          </a:xfrm>
          <a:prstGeom prst="roundRect">
            <a:avLst>
              <a:gd name="adj" fmla="val 875"/>
            </a:avLst>
          </a:prstGeom>
          <a:solidFill>
            <a:srgbClr val="125C8D"/>
          </a:solidFill>
          <a:ln w="9360">
            <a:solidFill>
              <a:srgbClr val="000000"/>
            </a:solid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1029" name="AutoShape 5"/>
          <p:cNvSpPr>
            <a:spLocks noChangeArrowheads="1"/>
          </p:cNvSpPr>
          <p:nvPr/>
        </p:nvSpPr>
        <p:spPr bwMode="auto">
          <a:xfrm>
            <a:off x="0" y="2381250"/>
            <a:ext cx="182563" cy="919163"/>
          </a:xfrm>
          <a:prstGeom prst="roundRect">
            <a:avLst>
              <a:gd name="adj" fmla="val 875"/>
            </a:avLst>
          </a:prstGeom>
          <a:solidFill>
            <a:srgbClr val="125C8D"/>
          </a:solidFill>
          <a:ln w="9360">
            <a:solidFill>
              <a:srgbClr val="000000"/>
            </a:solid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
        <p:nvSpPr>
          <p:cNvPr id="1030" name="AutoShape 6"/>
          <p:cNvSpPr>
            <a:spLocks noChangeArrowheads="1"/>
          </p:cNvSpPr>
          <p:nvPr/>
        </p:nvSpPr>
        <p:spPr bwMode="auto">
          <a:xfrm>
            <a:off x="0" y="1168400"/>
            <a:ext cx="182563" cy="919163"/>
          </a:xfrm>
          <a:prstGeom prst="roundRect">
            <a:avLst>
              <a:gd name="adj" fmla="val 875"/>
            </a:avLst>
          </a:prstGeom>
          <a:solidFill>
            <a:srgbClr val="125C8D"/>
          </a:solidFill>
          <a:ln w="9360">
            <a:solidFill>
              <a:srgbClr val="000000"/>
            </a:solidFill>
            <a:round/>
            <a:headEnd/>
            <a:tailEnd/>
          </a:ln>
          <a:effectLst/>
        </p:spPr>
        <p:txBody>
          <a:bodyPr wrap="none" anchor="ctr"/>
          <a:lstStyle/>
          <a:p>
            <a:pPr>
              <a:buFont typeface="Times New Roman" pitchFamily="16" charset="0"/>
              <a:buNone/>
              <a:defRPr/>
            </a:pPr>
            <a:endParaRPr lang="en-US">
              <a:latin typeface="Times New Roman" pitchFamily="16"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mj-lt"/>
          <a:ea typeface="+mj-ea"/>
          <a:cs typeface="+mj-cs"/>
        </a:defRPr>
      </a:lvl1pPr>
      <a:lvl2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ea typeface="msmincho" charset="0"/>
          <a:cs typeface="msmincho" charset="0"/>
        </a:defRPr>
      </a:lvl2pPr>
      <a:lvl3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ea typeface="msmincho" charset="0"/>
          <a:cs typeface="msmincho" charset="0"/>
        </a:defRPr>
      </a:lvl3pPr>
      <a:lvl4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ea typeface="msmincho" charset="0"/>
          <a:cs typeface="msmincho" charset="0"/>
        </a:defRPr>
      </a:lvl4pPr>
      <a:lvl5pPr algn="ctr" defTabSz="457200" rtl="0" eaLnBrk="0" fontAlgn="base" hangingPunct="0">
        <a:lnSpc>
          <a:spcPct val="93000"/>
        </a:lnSpc>
        <a:spcBef>
          <a:spcPct val="0"/>
        </a:spcBef>
        <a:spcAft>
          <a:spcPct val="0"/>
        </a:spcAft>
        <a:buClr>
          <a:srgbClr val="000000"/>
        </a:buClr>
        <a:buSzPct val="100000"/>
        <a:buFont typeface="Times New Roman" pitchFamily="18" charset="0"/>
        <a:defRPr sz="4400" b="1">
          <a:solidFill>
            <a:srgbClr val="333333"/>
          </a:solidFill>
          <a:latin typeface="Arial" charset="0"/>
          <a:ea typeface="msmincho" charset="0"/>
          <a:cs typeface="msmincho"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b="1">
          <a:solidFill>
            <a:srgbClr val="333333"/>
          </a:solidFill>
          <a:latin typeface="Arial" charset="0"/>
          <a:ea typeface="msmincho" charset="0"/>
          <a:cs typeface="msmincho"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b="1">
          <a:solidFill>
            <a:srgbClr val="333333"/>
          </a:solidFill>
          <a:latin typeface="Arial" charset="0"/>
          <a:ea typeface="msmincho" charset="0"/>
          <a:cs typeface="msmincho"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b="1">
          <a:solidFill>
            <a:srgbClr val="333333"/>
          </a:solidFill>
          <a:latin typeface="Arial" charset="0"/>
          <a:ea typeface="msmincho" charset="0"/>
          <a:cs typeface="msmincho"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b="1">
          <a:solidFill>
            <a:srgbClr val="333333"/>
          </a:solidFill>
          <a:latin typeface="Arial" charset="0"/>
          <a:ea typeface="msmincho" charset="0"/>
          <a:cs typeface="msmincho" charset="0"/>
        </a:defRPr>
      </a:lvl9pPr>
    </p:titleStyle>
    <p:bodyStyle>
      <a:lvl1pPr marL="342900" indent="-342900" algn="l" defTabSz="457200" rtl="0" eaLnBrk="0" fontAlgn="base" hangingPunct="0">
        <a:lnSpc>
          <a:spcPct val="93000"/>
        </a:lnSpc>
        <a:spcBef>
          <a:spcPct val="0"/>
        </a:spcBef>
        <a:spcAft>
          <a:spcPct val="0"/>
        </a:spcAft>
        <a:buClr>
          <a:srgbClr val="000000"/>
        </a:buClr>
        <a:buSzPct val="100000"/>
        <a:buFont typeface="Times New Roman" pitchFamily="18" charset="0"/>
        <a:buChar char="•"/>
        <a:defRPr sz="3200">
          <a:solidFill>
            <a:srgbClr val="000000"/>
          </a:solidFill>
          <a:latin typeface="+mn-lt"/>
          <a:ea typeface="+mn-ea"/>
          <a:cs typeface="+mn-cs"/>
        </a:defRPr>
      </a:lvl1pPr>
      <a:lvl2pPr marL="742950" indent="-285750" algn="l" defTabSz="457200" rtl="0" eaLnBrk="0" fontAlgn="base" hangingPunct="0">
        <a:lnSpc>
          <a:spcPct val="93000"/>
        </a:lnSpc>
        <a:spcBef>
          <a:spcPct val="0"/>
        </a:spcBef>
        <a:spcAft>
          <a:spcPct val="0"/>
        </a:spcAft>
        <a:buClr>
          <a:srgbClr val="000000"/>
        </a:buClr>
        <a:buSzPct val="100000"/>
        <a:buFont typeface="Times New Roman" pitchFamily="18" charset="0"/>
        <a:buChar char="–"/>
        <a:defRPr sz="2800">
          <a:solidFill>
            <a:srgbClr val="000000"/>
          </a:solidFill>
          <a:latin typeface="+mn-lt"/>
          <a:ea typeface="+mn-ea"/>
          <a:cs typeface="+mn-cs"/>
        </a:defRPr>
      </a:lvl2pPr>
      <a:lvl3pPr marL="1143000" indent="-228600" algn="l" defTabSz="457200" rtl="0" eaLnBrk="0" fontAlgn="base" hangingPunct="0">
        <a:lnSpc>
          <a:spcPct val="93000"/>
        </a:lnSpc>
        <a:spcBef>
          <a:spcPct val="0"/>
        </a:spcBef>
        <a:spcAft>
          <a:spcPct val="0"/>
        </a:spcAft>
        <a:buClr>
          <a:srgbClr val="000000"/>
        </a:buClr>
        <a:buSzPct val="100000"/>
        <a:buFont typeface="Times New Roman" pitchFamily="18" charset="0"/>
        <a:buChar char="•"/>
        <a:defRPr sz="2400">
          <a:solidFill>
            <a:srgbClr val="000000"/>
          </a:solidFill>
          <a:latin typeface="+mn-lt"/>
          <a:ea typeface="+mn-ea"/>
          <a:cs typeface="+mn-cs"/>
        </a:defRPr>
      </a:lvl3pPr>
      <a:lvl4pPr marL="1600200" indent="-228600" algn="l" defTabSz="457200" rtl="0" eaLnBrk="0" fontAlgn="base" hangingPunct="0">
        <a:lnSpc>
          <a:spcPct val="93000"/>
        </a:lnSpc>
        <a:spcBef>
          <a:spcPct val="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57200" rtl="0" eaLnBrk="0" fontAlgn="base" hangingPunct="0">
        <a:lnSpc>
          <a:spcPct val="93000"/>
        </a:lnSpc>
        <a:spcBef>
          <a:spcPct val="0"/>
        </a:spcBef>
        <a:spcAft>
          <a:spcPct val="0"/>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741363" y="555625"/>
            <a:ext cx="8609012" cy="1263650"/>
          </a:xfrm>
        </p:spPr>
        <p:txBody>
          <a:bodyPr/>
          <a:lstStyle/>
          <a:p>
            <a:pPr eaLnBrk="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Java Programming:</a:t>
            </a:r>
            <a:r>
              <a:rPr lang="en-GB" sz="3600" smtClean="0"/>
              <a:t/>
            </a:r>
            <a:br>
              <a:rPr lang="en-GB" sz="3600" smtClean="0"/>
            </a:br>
            <a:r>
              <a:rPr lang="en-GB" sz="3600" smtClean="0"/>
              <a:t>From the Ground Up</a:t>
            </a:r>
          </a:p>
        </p:txBody>
      </p:sp>
      <p:sp>
        <p:nvSpPr>
          <p:cNvPr id="6147" name="Rectangle 2"/>
          <p:cNvSpPr>
            <a:spLocks noGrp="1" noChangeArrowheads="1"/>
          </p:cNvSpPr>
          <p:nvPr>
            <p:ph type="body" idx="1"/>
          </p:nvPr>
        </p:nvSpPr>
        <p:spPr>
          <a:xfrm>
            <a:off x="696912" y="1951037"/>
            <a:ext cx="8609012" cy="4762500"/>
          </a:xfrm>
        </p:spPr>
        <p:txBody>
          <a:bodyPr/>
          <a:lstStyle/>
          <a:p>
            <a:pPr marL="0" indent="0" algn="ctr" eaLnBrk="1">
              <a:buFont typeface="Times New Roman" pitchFamily="18" charset="0"/>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GB" dirty="0" smtClean="0"/>
          </a:p>
          <a:p>
            <a:pPr marL="0" indent="0" algn="ctr" eaLnBrk="1">
              <a:buFont typeface="Times New Roman" pitchFamily="18" charset="0"/>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GB" dirty="0" smtClean="0"/>
          </a:p>
          <a:p>
            <a:pPr marL="0" indent="0" algn="ctr" eaLnBrk="1">
              <a:buFont typeface="Times New Roman" pitchFamily="18" charset="0"/>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GB" dirty="0" smtClean="0"/>
              <a:t>Lecture Notes </a:t>
            </a:r>
            <a:r>
              <a:rPr lang="en-GB" dirty="0" smtClean="0"/>
              <a:t>04</a:t>
            </a:r>
            <a:endParaRPr lang="en-GB" dirty="0" smtClean="0"/>
          </a:p>
          <a:p>
            <a:pPr marL="0" indent="0" algn="ctr" eaLnBrk="1">
              <a:buFont typeface="Times New Roman" pitchFamily="18" charset="0"/>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GB" dirty="0" smtClean="0"/>
          </a:p>
          <a:p>
            <a:pPr marL="0" indent="0" algn="ctr" eaLnBrk="1">
              <a:buSzPct val="45000"/>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r>
              <a:rPr lang="en-GB" dirty="0" smtClean="0"/>
              <a:t>Chapter </a:t>
            </a:r>
            <a:r>
              <a:rPr lang="en-GB" dirty="0" smtClean="0"/>
              <a:t>10</a:t>
            </a:r>
            <a:endParaRPr lang="en-GB" dirty="0" smtClean="0"/>
          </a:p>
          <a:p>
            <a:pPr marL="0" indent="0" algn="ctr" eaLnBrk="1">
              <a:buSzPct val="45000"/>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pPr>
            <a:endParaRPr lang="en-GB" dirty="0" smtClean="0"/>
          </a:p>
          <a:p>
            <a:pPr algn="ctr">
              <a:buFont typeface="Times New Roman" pitchFamily="18" charset="0"/>
              <a:buNone/>
              <a:defRPr/>
            </a:pPr>
            <a:r>
              <a:rPr lang="en-US" dirty="0" smtClean="0"/>
              <a:t>Objects and Classes II:</a:t>
            </a:r>
          </a:p>
          <a:p>
            <a:pPr algn="ctr">
              <a:buFont typeface="Times New Roman" pitchFamily="18" charset="0"/>
              <a:buNone/>
              <a:defRPr/>
            </a:pPr>
            <a:r>
              <a:rPr lang="en-US" dirty="0" smtClean="0"/>
              <a:t>Writing Your Own Classes</a:t>
            </a:r>
            <a:endParaRPr lang="en-GB"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z="3600" dirty="0" smtClean="0"/>
              <a:t>A </a:t>
            </a:r>
            <a:r>
              <a:rPr lang="en-US" sz="3600" i="1" dirty="0" smtClean="0"/>
              <a:t>Dice</a:t>
            </a:r>
            <a:r>
              <a:rPr lang="en-US" sz="3600" dirty="0" smtClean="0"/>
              <a:t> Class</a:t>
            </a:r>
          </a:p>
        </p:txBody>
      </p:sp>
      <p:sp>
        <p:nvSpPr>
          <p:cNvPr id="10243" name="Content Placeholder 2"/>
          <p:cNvSpPr>
            <a:spLocks noGrp="1"/>
          </p:cNvSpPr>
          <p:nvPr>
            <p:ph idx="1"/>
          </p:nvPr>
        </p:nvSpPr>
        <p:spPr>
          <a:xfrm>
            <a:off x="544512" y="1951037"/>
            <a:ext cx="9372600" cy="5257800"/>
          </a:xfrm>
        </p:spPr>
        <p:txBody>
          <a:bodyPr/>
          <a:lstStyle/>
          <a:p>
            <a:r>
              <a:rPr lang="en-US" sz="2400" b="1" dirty="0" smtClean="0"/>
              <a:t>Instance fields:</a:t>
            </a:r>
          </a:p>
          <a:p>
            <a:pPr lvl="1">
              <a:spcBef>
                <a:spcPts val="300"/>
              </a:spcBef>
            </a:pPr>
            <a:r>
              <a:rPr lang="en-US" sz="2000" b="1" dirty="0" smtClean="0"/>
              <a:t>private </a:t>
            </a:r>
            <a:r>
              <a:rPr lang="en-US" sz="2000" b="1" dirty="0" err="1" smtClean="0"/>
              <a:t>int</a:t>
            </a:r>
            <a:r>
              <a:rPr lang="en-US" sz="2000" b="1" dirty="0" smtClean="0"/>
              <a:t> </a:t>
            </a:r>
            <a:r>
              <a:rPr lang="en-US" sz="2000" b="1" dirty="0" err="1" smtClean="0"/>
              <a:t>numDice</a:t>
            </a:r>
            <a:endParaRPr lang="en-US" sz="2000" dirty="0" smtClean="0"/>
          </a:p>
          <a:p>
            <a:pPr marL="914400" lvl="2" indent="-177800">
              <a:spcBef>
                <a:spcPts val="300"/>
              </a:spcBef>
              <a:spcAft>
                <a:spcPts val="400"/>
              </a:spcAft>
            </a:pPr>
            <a:r>
              <a:rPr lang="en-US" sz="2000" i="1" dirty="0" smtClean="0"/>
              <a:t>instance variable</a:t>
            </a:r>
            <a:r>
              <a:rPr lang="en-US" sz="2000" dirty="0" smtClean="0"/>
              <a:t> or </a:t>
            </a:r>
            <a:r>
              <a:rPr lang="en-US" sz="2000" i="1" dirty="0" smtClean="0"/>
              <a:t>field </a:t>
            </a:r>
            <a:r>
              <a:rPr lang="en-US" sz="2000" dirty="0" smtClean="0"/>
              <a:t>that specifies the single attribute of the Dice class. </a:t>
            </a:r>
          </a:p>
          <a:p>
            <a:pPr marL="914400" lvl="2" indent="-177800">
              <a:spcBef>
                <a:spcPts val="300"/>
              </a:spcBef>
              <a:spcAft>
                <a:spcPts val="400"/>
              </a:spcAft>
            </a:pPr>
            <a:r>
              <a:rPr lang="en-US" sz="2000" dirty="0" err="1" smtClean="0"/>
              <a:t>numDice</a:t>
            </a:r>
            <a:r>
              <a:rPr lang="en-US" sz="2000" dirty="0" smtClean="0"/>
              <a:t> is visible to all methods of the class.  </a:t>
            </a:r>
          </a:p>
          <a:p>
            <a:pPr marL="914400" lvl="2" indent="-177800">
              <a:spcBef>
                <a:spcPts val="300"/>
              </a:spcBef>
              <a:spcAft>
                <a:spcPts val="400"/>
              </a:spcAft>
            </a:pPr>
            <a:r>
              <a:rPr lang="en-US" sz="2000" dirty="0" smtClean="0"/>
              <a:t>Any method defined in Dice has access to this variable.  </a:t>
            </a:r>
          </a:p>
          <a:p>
            <a:pPr marL="914400" lvl="2" indent="-177800">
              <a:spcBef>
                <a:spcPts val="300"/>
              </a:spcBef>
              <a:spcAft>
                <a:spcPts val="400"/>
              </a:spcAft>
            </a:pPr>
            <a:r>
              <a:rPr lang="en-US" sz="2000" dirty="0" smtClean="0"/>
              <a:t>Because  </a:t>
            </a:r>
            <a:r>
              <a:rPr lang="en-US" sz="2000" dirty="0" err="1" smtClean="0"/>
              <a:t>numDice</a:t>
            </a:r>
            <a:r>
              <a:rPr lang="en-US" sz="2000" dirty="0" smtClean="0"/>
              <a:t> is specified as </a:t>
            </a:r>
            <a:r>
              <a:rPr lang="en-US" sz="2000" i="1" dirty="0" smtClean="0"/>
              <a:t>private</a:t>
            </a:r>
            <a:r>
              <a:rPr lang="en-US" sz="2000" dirty="0" smtClean="0"/>
              <a:t>, </a:t>
            </a:r>
            <a:r>
              <a:rPr lang="en-US" sz="2000" b="1" dirty="0" smtClean="0"/>
              <a:t>only</a:t>
            </a:r>
            <a:r>
              <a:rPr lang="en-US" sz="2000" dirty="0" smtClean="0"/>
              <a:t> the methods of Dice can access or modify </a:t>
            </a:r>
            <a:r>
              <a:rPr lang="en-US" sz="2000" dirty="0" err="1" smtClean="0"/>
              <a:t>numDice</a:t>
            </a:r>
            <a:r>
              <a:rPr lang="en-US" sz="2000" dirty="0" smtClean="0"/>
              <a:t>. </a:t>
            </a:r>
          </a:p>
          <a:p>
            <a:pPr marL="914400" lvl="2" indent="-177800">
              <a:spcBef>
                <a:spcPts val="300"/>
              </a:spcBef>
              <a:spcAft>
                <a:spcPts val="400"/>
              </a:spcAft>
            </a:pPr>
            <a:r>
              <a:rPr lang="en-US" sz="2000" dirty="0" smtClean="0"/>
              <a:t>The private field </a:t>
            </a:r>
            <a:r>
              <a:rPr lang="en-US" sz="2000" dirty="0" err="1" smtClean="0"/>
              <a:t>numDice</a:t>
            </a:r>
            <a:r>
              <a:rPr lang="en-US" sz="2000" dirty="0" smtClean="0"/>
              <a:t> is not visible outside the Dice class.</a:t>
            </a:r>
            <a:r>
              <a:rPr lang="en-US" sz="2000" i="1" dirty="0" smtClean="0"/>
              <a:t> </a:t>
            </a:r>
            <a:endParaRPr lang="en-US" sz="2000" dirty="0" smtClean="0"/>
          </a:p>
          <a:p>
            <a:pPr marL="914400" lvl="2" indent="-177800">
              <a:spcBef>
                <a:spcPts val="300"/>
              </a:spcBef>
              <a:spcAft>
                <a:spcPts val="400"/>
              </a:spcAft>
            </a:pPr>
            <a:r>
              <a:rPr lang="en-US" sz="2000" dirty="0" smtClean="0"/>
              <a:t>Instance variables are usually assigned private access.  </a:t>
            </a:r>
          </a:p>
          <a:p>
            <a:pPr marL="914400" lvl="2" indent="-177800">
              <a:spcBef>
                <a:spcPts val="300"/>
              </a:spcBef>
              <a:spcAft>
                <a:spcPts val="400"/>
              </a:spcAft>
            </a:pPr>
            <a:r>
              <a:rPr lang="en-US" sz="2000" dirty="0" smtClean="0"/>
              <a:t>Public access specifies that the variable is accessible to all code outside the class and a variable with no access modifier is accessible to classes within its package.  </a:t>
            </a:r>
          </a:p>
          <a:p>
            <a:pPr lvl="1">
              <a:spcBef>
                <a:spcPts val="300"/>
              </a:spcBef>
              <a:spcAft>
                <a:spcPts val="400"/>
              </a:spcAft>
            </a:pPr>
            <a:r>
              <a:rPr lang="en-US" sz="2000" b="1" dirty="0" smtClean="0"/>
              <a:t>private Random </a:t>
            </a:r>
            <a:r>
              <a:rPr lang="en-US" sz="2000" b="1" dirty="0" err="1" smtClean="0"/>
              <a:t>random</a:t>
            </a:r>
            <a:endParaRPr lang="en-US" sz="2000" b="1" dirty="0" smtClean="0"/>
          </a:p>
          <a:p>
            <a:pPr marL="914400" lvl="2" indent="-177800">
              <a:spcBef>
                <a:spcPts val="300"/>
              </a:spcBef>
              <a:spcAft>
                <a:spcPts val="400"/>
              </a:spcAft>
            </a:pPr>
            <a:r>
              <a:rPr lang="en-US" sz="2000" dirty="0" smtClean="0"/>
              <a:t>To generate a random number</a:t>
            </a:r>
          </a:p>
          <a:p>
            <a:pPr marL="914400" lvl="2" indent="-177800">
              <a:spcBef>
                <a:spcPts val="300"/>
              </a:spcBef>
              <a:spcAft>
                <a:spcPts val="400"/>
              </a:spcAft>
            </a:pPr>
            <a:r>
              <a:rPr lang="en-US" sz="2000" dirty="0" smtClean="0"/>
              <a:t>Can be constant, never changed</a:t>
            </a:r>
          </a:p>
          <a:p>
            <a:pPr lvl="1"/>
            <a:endParaRPr lang="en-US" sz="20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3600" dirty="0" smtClean="0"/>
              <a:t>A </a:t>
            </a:r>
            <a:r>
              <a:rPr lang="en-US" sz="3600" i="1" dirty="0" smtClean="0"/>
              <a:t>Dice</a:t>
            </a:r>
            <a:r>
              <a:rPr lang="en-US" sz="3600" dirty="0" smtClean="0"/>
              <a:t> Class</a:t>
            </a:r>
          </a:p>
        </p:txBody>
      </p:sp>
      <p:sp>
        <p:nvSpPr>
          <p:cNvPr id="11267" name="Content Placeholder 2"/>
          <p:cNvSpPr>
            <a:spLocks noGrp="1"/>
          </p:cNvSpPr>
          <p:nvPr>
            <p:ph idx="1"/>
          </p:nvPr>
        </p:nvSpPr>
        <p:spPr>
          <a:xfrm>
            <a:off x="544513" y="2103437"/>
            <a:ext cx="9372600" cy="5105400"/>
          </a:xfrm>
        </p:spPr>
        <p:txBody>
          <a:bodyPr/>
          <a:lstStyle/>
          <a:p>
            <a:r>
              <a:rPr lang="en-US" sz="2400" b="1" dirty="0" smtClean="0"/>
              <a:t>Default Constructor:</a:t>
            </a:r>
            <a:r>
              <a:rPr lang="en-US" sz="2400" dirty="0" smtClean="0"/>
              <a:t>	</a:t>
            </a:r>
          </a:p>
          <a:p>
            <a:pPr>
              <a:spcBef>
                <a:spcPts val="600"/>
              </a:spcBef>
              <a:buNone/>
            </a:pPr>
            <a:r>
              <a:rPr lang="en-US" sz="2400" b="1" dirty="0" smtClean="0"/>
              <a:t>	</a:t>
            </a:r>
            <a:r>
              <a:rPr lang="en-US" sz="2400" b="1" i="1" dirty="0" smtClean="0"/>
              <a:t>public Dice()  // the default constructor -- one die</a:t>
            </a:r>
            <a:endParaRPr lang="en-US" sz="2400" i="1" dirty="0" smtClean="0"/>
          </a:p>
          <a:p>
            <a:pPr>
              <a:buFont typeface="Times New Roman" pitchFamily="18" charset="0"/>
              <a:buNone/>
            </a:pPr>
            <a:r>
              <a:rPr lang="en-US" sz="2400" b="1" i="1" dirty="0" smtClean="0"/>
              <a:t> 	{</a:t>
            </a:r>
            <a:endParaRPr lang="en-US" sz="2400" i="1" dirty="0" smtClean="0"/>
          </a:p>
          <a:p>
            <a:pPr>
              <a:buFont typeface="Times New Roman" pitchFamily="18" charset="0"/>
              <a:buNone/>
            </a:pPr>
            <a:r>
              <a:rPr lang="en-US" sz="2400" b="1" i="1" dirty="0" smtClean="0"/>
              <a:t>     	 </a:t>
            </a:r>
            <a:r>
              <a:rPr lang="en-US" sz="2400" b="1" i="1" dirty="0" err="1" smtClean="0"/>
              <a:t>numDice</a:t>
            </a:r>
            <a:r>
              <a:rPr lang="en-US" sz="2400" b="1" i="1" dirty="0" smtClean="0"/>
              <a:t> = 1;</a:t>
            </a:r>
            <a:endParaRPr lang="en-US" sz="2400" i="1" dirty="0" smtClean="0"/>
          </a:p>
          <a:p>
            <a:pPr>
              <a:buFont typeface="Times New Roman" pitchFamily="18" charset="0"/>
              <a:buNone/>
            </a:pPr>
            <a:r>
              <a:rPr lang="en-US" sz="2400" b="1" i="1" dirty="0" smtClean="0"/>
              <a:t> 	}</a:t>
            </a:r>
            <a:endParaRPr lang="en-US" sz="2400" i="1" dirty="0" smtClean="0"/>
          </a:p>
          <a:p>
            <a:pPr lvl="1">
              <a:spcBef>
                <a:spcPts val="600"/>
              </a:spcBef>
            </a:pPr>
            <a:r>
              <a:rPr lang="en-US" sz="2400" dirty="0" smtClean="0"/>
              <a:t>the class’s </a:t>
            </a:r>
            <a:r>
              <a:rPr lang="en-US" sz="2400" i="1" dirty="0" smtClean="0"/>
              <a:t>default constructor</a:t>
            </a:r>
            <a:r>
              <a:rPr lang="en-US" sz="2400" dirty="0" smtClean="0"/>
              <a:t>.  The default constructor is like a method but there is no return value, not even void.  </a:t>
            </a:r>
          </a:p>
          <a:p>
            <a:pPr lvl="1">
              <a:spcBef>
                <a:spcPts val="600"/>
              </a:spcBef>
            </a:pPr>
            <a:r>
              <a:rPr lang="en-US" sz="2400" dirty="0" smtClean="0"/>
              <a:t>The name of the default constructor is the same as the class name. </a:t>
            </a:r>
          </a:p>
          <a:p>
            <a:pPr lvl="1">
              <a:spcBef>
                <a:spcPts val="600"/>
              </a:spcBef>
            </a:pPr>
            <a:r>
              <a:rPr lang="en-US" sz="2400" dirty="0" smtClean="0"/>
              <a:t>The default constructor creates or instantiates a new object of the Dice class, that is, the default constructor transparently allocates memory for each object of a class.  </a:t>
            </a:r>
          </a:p>
          <a:p>
            <a:pPr lvl="1">
              <a:spcBef>
                <a:spcPts val="600"/>
              </a:spcBef>
            </a:pPr>
            <a:r>
              <a:rPr lang="en-US" sz="2400" dirty="0" smtClean="0"/>
              <a:t>The access modifier for the default constructor is usually public.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3600" dirty="0" smtClean="0"/>
              <a:t>A </a:t>
            </a:r>
            <a:r>
              <a:rPr lang="en-US" sz="3600" i="1" dirty="0" smtClean="0"/>
              <a:t>Dice</a:t>
            </a:r>
            <a:r>
              <a:rPr lang="en-US" sz="3600" dirty="0" smtClean="0"/>
              <a:t> Class</a:t>
            </a:r>
          </a:p>
        </p:txBody>
      </p:sp>
      <p:sp>
        <p:nvSpPr>
          <p:cNvPr id="71683" name="Rectangle 3"/>
          <p:cNvSpPr>
            <a:spLocks noGrp="1" noChangeArrowheads="1"/>
          </p:cNvSpPr>
          <p:nvPr>
            <p:ph type="body" idx="1"/>
          </p:nvPr>
        </p:nvSpPr>
        <p:spPr>
          <a:xfrm>
            <a:off x="741362" y="2027237"/>
            <a:ext cx="9023350" cy="5029200"/>
          </a:xfrm>
        </p:spPr>
        <p:txBody>
          <a:bodyPr/>
          <a:lstStyle/>
          <a:p>
            <a:pPr lvl="1">
              <a:lnSpc>
                <a:spcPct val="73000"/>
              </a:lnSpc>
              <a:spcAft>
                <a:spcPts val="600"/>
              </a:spcAft>
            </a:pPr>
            <a:r>
              <a:rPr lang="en-US" sz="2400" dirty="0" smtClean="0"/>
              <a:t>The default constructor executes the statements enclosed by the curly braces. Here, the default constructor assigns the value 1 to the instance variable </a:t>
            </a:r>
            <a:r>
              <a:rPr lang="en-US" sz="2400" dirty="0" err="1" smtClean="0"/>
              <a:t>numDice</a:t>
            </a:r>
            <a:r>
              <a:rPr lang="en-US" sz="2400" i="1" dirty="0" smtClean="0"/>
              <a:t>.</a:t>
            </a:r>
            <a:r>
              <a:rPr lang="en-US" sz="2400" dirty="0" smtClean="0"/>
              <a:t> The default constructor is called automatically when a dice object is instantiated with a statement such as:</a:t>
            </a:r>
          </a:p>
          <a:p>
            <a:pPr lvl="1">
              <a:lnSpc>
                <a:spcPct val="73000"/>
              </a:lnSpc>
              <a:spcAft>
                <a:spcPts val="600"/>
              </a:spcAft>
              <a:buFont typeface="Times New Roman" pitchFamily="18" charset="0"/>
              <a:buNone/>
            </a:pPr>
            <a:r>
              <a:rPr lang="en-US" sz="2400" dirty="0" smtClean="0"/>
              <a:t>			</a:t>
            </a:r>
            <a:r>
              <a:rPr lang="en-US" sz="2400" i="1" dirty="0" smtClean="0"/>
              <a:t>Dice </a:t>
            </a:r>
            <a:r>
              <a:rPr lang="en-US" sz="2400" i="1" dirty="0" err="1" smtClean="0"/>
              <a:t>dice</a:t>
            </a:r>
            <a:r>
              <a:rPr lang="en-US" sz="2400" i="1" dirty="0" smtClean="0"/>
              <a:t> = new Dice();</a:t>
            </a:r>
          </a:p>
          <a:p>
            <a:pPr lvl="1">
              <a:lnSpc>
                <a:spcPct val="73000"/>
              </a:lnSpc>
              <a:spcAft>
                <a:spcPts val="600"/>
              </a:spcAft>
              <a:buFont typeface="Times New Roman" pitchFamily="18" charset="0"/>
              <a:buNone/>
            </a:pPr>
            <a:r>
              <a:rPr lang="en-US" sz="2400" dirty="0" smtClean="0"/>
              <a:t>		   or</a:t>
            </a:r>
          </a:p>
          <a:p>
            <a:pPr lvl="1">
              <a:lnSpc>
                <a:spcPct val="73000"/>
              </a:lnSpc>
              <a:spcAft>
                <a:spcPts val="600"/>
              </a:spcAft>
              <a:buFont typeface="Times New Roman" pitchFamily="18" charset="0"/>
              <a:buNone/>
            </a:pPr>
            <a:r>
              <a:rPr lang="en-US" sz="2400" dirty="0" smtClean="0"/>
              <a:t>			</a:t>
            </a:r>
            <a:r>
              <a:rPr lang="en-US" sz="2400" i="1" dirty="0" smtClean="0"/>
              <a:t>Dice </a:t>
            </a:r>
            <a:r>
              <a:rPr lang="en-US" sz="2400" i="1" dirty="0" err="1" smtClean="0"/>
              <a:t>dice</a:t>
            </a:r>
            <a:r>
              <a:rPr lang="en-US" sz="2400" i="1" dirty="0" smtClean="0"/>
              <a:t>;</a:t>
            </a:r>
          </a:p>
          <a:p>
            <a:pPr lvl="1">
              <a:lnSpc>
                <a:spcPct val="73000"/>
              </a:lnSpc>
              <a:spcAft>
                <a:spcPts val="600"/>
              </a:spcAft>
              <a:buFont typeface="Times New Roman" pitchFamily="18" charset="0"/>
              <a:buNone/>
            </a:pPr>
            <a:r>
              <a:rPr lang="en-US" sz="2400" i="1" dirty="0" smtClean="0"/>
              <a:t>			dice = new Dice();</a:t>
            </a:r>
          </a:p>
          <a:p>
            <a:pPr lvl="1">
              <a:lnSpc>
                <a:spcPct val="73000"/>
              </a:lnSpc>
              <a:spcAft>
                <a:spcPts val="600"/>
              </a:spcAft>
            </a:pPr>
            <a:r>
              <a:rPr lang="en-US" sz="2400" dirty="0" smtClean="0"/>
              <a:t>In other words, the default constructor</a:t>
            </a:r>
          </a:p>
          <a:p>
            <a:pPr lvl="2">
              <a:lnSpc>
                <a:spcPct val="73000"/>
              </a:lnSpc>
              <a:spcAft>
                <a:spcPts val="600"/>
              </a:spcAft>
            </a:pPr>
            <a:r>
              <a:rPr lang="en-US" dirty="0" smtClean="0"/>
              <a:t>instantiates a Dice object,  and </a:t>
            </a:r>
          </a:p>
          <a:p>
            <a:pPr lvl="2">
              <a:lnSpc>
                <a:spcPct val="73000"/>
              </a:lnSpc>
              <a:spcAft>
                <a:spcPts val="600"/>
              </a:spcAft>
            </a:pPr>
            <a:r>
              <a:rPr lang="en-US" dirty="0" smtClean="0"/>
              <a:t>initializes a Dice object.  </a:t>
            </a:r>
          </a:p>
          <a:p>
            <a:pPr lvl="1">
              <a:lnSpc>
                <a:spcPct val="73000"/>
              </a:lnSpc>
              <a:spcAft>
                <a:spcPts val="600"/>
              </a:spcAft>
            </a:pPr>
            <a:r>
              <a:rPr lang="en-US" sz="2400" dirty="0" smtClean="0"/>
              <a:t>Another name for the default constructor is the </a:t>
            </a:r>
            <a:r>
              <a:rPr lang="en-US" sz="2400" i="1" dirty="0" smtClean="0"/>
              <a:t>no-argument</a:t>
            </a:r>
            <a:r>
              <a:rPr lang="en-US" sz="2400" dirty="0" smtClean="0"/>
              <a:t> constructor.</a:t>
            </a:r>
          </a:p>
          <a:p>
            <a:pPr lvl="1">
              <a:lnSpc>
                <a:spcPct val="73000"/>
              </a:lnSpc>
              <a:spcAft>
                <a:spcPts val="600"/>
              </a:spcAft>
            </a:pPr>
            <a:r>
              <a:rPr lang="en-US" sz="2400" dirty="0" smtClean="0"/>
              <a:t>A program cannot call the default constructor directly; it is invoked via the new operator.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3600" dirty="0" smtClean="0"/>
              <a:t>A </a:t>
            </a:r>
            <a:r>
              <a:rPr lang="en-US" sz="3600" i="1" dirty="0" smtClean="0"/>
              <a:t>Dice</a:t>
            </a:r>
            <a:r>
              <a:rPr lang="en-US" sz="3600" dirty="0" smtClean="0"/>
              <a:t> Class</a:t>
            </a:r>
          </a:p>
        </p:txBody>
      </p:sp>
      <p:sp>
        <p:nvSpPr>
          <p:cNvPr id="12291" name="Content Placeholder 2"/>
          <p:cNvSpPr>
            <a:spLocks noGrp="1"/>
          </p:cNvSpPr>
          <p:nvPr>
            <p:ph idx="1"/>
          </p:nvPr>
        </p:nvSpPr>
        <p:spPr>
          <a:xfrm>
            <a:off x="741363" y="2027238"/>
            <a:ext cx="8947150" cy="5183187"/>
          </a:xfrm>
        </p:spPr>
        <p:txBody>
          <a:bodyPr/>
          <a:lstStyle/>
          <a:p>
            <a:r>
              <a:rPr lang="en-US" sz="2400" b="1" dirty="0" smtClean="0"/>
              <a:t>One-argument constructor:</a:t>
            </a:r>
            <a:r>
              <a:rPr lang="en-US" sz="2400" dirty="0" smtClean="0"/>
              <a:t>    	</a:t>
            </a:r>
          </a:p>
          <a:p>
            <a:pPr lvl="2">
              <a:buFont typeface="Times New Roman" pitchFamily="18" charset="0"/>
              <a:buNone/>
            </a:pPr>
            <a:r>
              <a:rPr lang="en-US" sz="2000" b="1" i="1" dirty="0" smtClean="0"/>
              <a:t>public Dice(</a:t>
            </a:r>
            <a:r>
              <a:rPr lang="en-US" sz="2000" b="1" i="1" dirty="0" err="1" smtClean="0"/>
              <a:t>int</a:t>
            </a:r>
            <a:r>
              <a:rPr lang="en-US" sz="2000" b="1" i="1" dirty="0" smtClean="0"/>
              <a:t> n)  // the</a:t>
            </a:r>
            <a:endParaRPr lang="en-US" sz="2000" i="1" dirty="0" smtClean="0"/>
          </a:p>
          <a:p>
            <a:pPr lvl="2">
              <a:buFont typeface="Times New Roman" pitchFamily="18" charset="0"/>
              <a:buNone/>
            </a:pPr>
            <a:r>
              <a:rPr lang="en-US" sz="2000" b="1" i="1" dirty="0" smtClean="0"/>
              <a:t>{</a:t>
            </a:r>
            <a:endParaRPr lang="en-US" sz="2000" i="1" dirty="0" smtClean="0"/>
          </a:p>
          <a:p>
            <a:pPr lvl="2">
              <a:buFont typeface="Times New Roman" pitchFamily="18" charset="0"/>
              <a:buNone/>
            </a:pPr>
            <a:r>
              <a:rPr lang="en-US" sz="2000" b="1" i="1" dirty="0" smtClean="0"/>
              <a:t>      </a:t>
            </a:r>
            <a:r>
              <a:rPr lang="en-US" sz="2000" b="1" i="1" dirty="0" err="1" smtClean="0"/>
              <a:t>numDice</a:t>
            </a:r>
            <a:r>
              <a:rPr lang="en-US" sz="2000" b="1" i="1" dirty="0" smtClean="0"/>
              <a:t> = n;</a:t>
            </a:r>
            <a:endParaRPr lang="en-US" sz="2000" i="1" dirty="0" smtClean="0"/>
          </a:p>
          <a:p>
            <a:pPr lvl="2">
              <a:buFont typeface="Times New Roman" pitchFamily="18" charset="0"/>
              <a:buNone/>
            </a:pPr>
            <a:r>
              <a:rPr lang="en-US" sz="2000" b="1" i="1" dirty="0" smtClean="0"/>
              <a:t>}</a:t>
            </a:r>
            <a:endParaRPr lang="en-US" sz="2000" dirty="0" smtClean="0"/>
          </a:p>
          <a:p>
            <a:pPr lvl="1"/>
            <a:r>
              <a:rPr lang="en-US" sz="2400" dirty="0" smtClean="0"/>
              <a:t>Like the default constructor, the one argument constructor creates a Dice object and initializes the instance variable </a:t>
            </a:r>
            <a:r>
              <a:rPr lang="en-US" sz="2400" dirty="0" err="1" smtClean="0"/>
              <a:t>numDice</a:t>
            </a:r>
            <a:r>
              <a:rPr lang="en-US" sz="2400" dirty="0" smtClean="0"/>
              <a:t>. </a:t>
            </a:r>
          </a:p>
          <a:p>
            <a:pPr lvl="1"/>
            <a:r>
              <a:rPr lang="en-US" sz="2400" dirty="0" smtClean="0"/>
              <a:t>When create an object: </a:t>
            </a:r>
          </a:p>
          <a:p>
            <a:pPr lvl="2"/>
            <a:r>
              <a:rPr lang="en-US" sz="2000" i="1" dirty="0" smtClean="0"/>
              <a:t>Dice d = new Dice(2);</a:t>
            </a:r>
          </a:p>
          <a:p>
            <a:pPr lvl="1"/>
            <a:r>
              <a:rPr lang="en-US" sz="2400" dirty="0" smtClean="0"/>
              <a:t>There is no limit to the number of constructors that you can include in a class definition.</a:t>
            </a:r>
          </a:p>
          <a:p>
            <a:r>
              <a:rPr lang="en-US" sz="2400" b="1" dirty="0" smtClean="0"/>
              <a:t>A two-argument constructor</a:t>
            </a:r>
            <a:r>
              <a:rPr lang="en-US" sz="2400" dirty="0" smtClean="0"/>
              <a:t> might have the form:</a:t>
            </a:r>
          </a:p>
          <a:p>
            <a:pPr lvl="2">
              <a:buNone/>
            </a:pPr>
            <a:r>
              <a:rPr lang="en-US" sz="2000" i="1" dirty="0" smtClean="0"/>
              <a:t>public Dice( </a:t>
            </a:r>
            <a:r>
              <a:rPr lang="en-US" sz="2000" i="1" dirty="0" err="1" smtClean="0"/>
              <a:t>int</a:t>
            </a:r>
            <a:r>
              <a:rPr lang="en-US" sz="2000" i="1" dirty="0" smtClean="0"/>
              <a:t> </a:t>
            </a:r>
            <a:r>
              <a:rPr lang="en-US" sz="2000" i="1" dirty="0" err="1" smtClean="0"/>
              <a:t>numBlueDice</a:t>
            </a:r>
            <a:r>
              <a:rPr lang="en-US" sz="2000" i="1" dirty="0" smtClean="0"/>
              <a:t>, </a:t>
            </a:r>
            <a:r>
              <a:rPr lang="en-US" sz="2000" i="1" dirty="0" err="1" smtClean="0"/>
              <a:t>int</a:t>
            </a:r>
            <a:r>
              <a:rPr lang="en-US" sz="2000" i="1" dirty="0" smtClean="0"/>
              <a:t> </a:t>
            </a:r>
            <a:r>
              <a:rPr lang="en-US" sz="2000" i="1" dirty="0" err="1" smtClean="0"/>
              <a:t>numRedDice</a:t>
            </a:r>
            <a:r>
              <a:rPr lang="en-US" sz="2000" i="1" dirty="0" smtClean="0"/>
              <a:t>)</a:t>
            </a:r>
          </a:p>
          <a:p>
            <a:pPr lvl="2">
              <a:buNone/>
            </a:pPr>
            <a:r>
              <a:rPr lang="en-US" sz="2000" i="1" dirty="0" smtClean="0"/>
              <a:t>{</a:t>
            </a:r>
          </a:p>
          <a:p>
            <a:pPr lvl="2">
              <a:buNone/>
            </a:pPr>
            <a:r>
              <a:rPr lang="en-US" sz="2000" i="1" dirty="0" smtClean="0"/>
              <a:t>		</a:t>
            </a:r>
            <a:r>
              <a:rPr lang="en-US" sz="2000" i="1" dirty="0" err="1" smtClean="0"/>
              <a:t>numDice</a:t>
            </a:r>
            <a:r>
              <a:rPr lang="en-US" sz="2000" i="1" dirty="0" smtClean="0"/>
              <a:t> = </a:t>
            </a:r>
            <a:r>
              <a:rPr lang="en-US" sz="2000" i="1" dirty="0" err="1" smtClean="0"/>
              <a:t>numBlueDice</a:t>
            </a:r>
            <a:r>
              <a:rPr lang="en-US" sz="2000" i="1" dirty="0" smtClean="0"/>
              <a:t> + </a:t>
            </a:r>
            <a:r>
              <a:rPr lang="en-US" sz="2000" i="1" dirty="0" err="1" smtClean="0"/>
              <a:t>numRedDice</a:t>
            </a:r>
            <a:r>
              <a:rPr lang="en-US" sz="2000" i="1" dirty="0" smtClean="0"/>
              <a:t>;</a:t>
            </a:r>
          </a:p>
          <a:p>
            <a:pPr lvl="2">
              <a:buNone/>
            </a:pPr>
            <a:r>
              <a:rPr lang="en-US" sz="2000" i="1" dirty="0" smtClean="0"/>
              <a:t>}</a:t>
            </a:r>
          </a:p>
          <a:p>
            <a:pPr lvl="1">
              <a:buFont typeface="Times New Roman" pitchFamily="18" charset="0"/>
              <a:buNone/>
            </a:pPr>
            <a:r>
              <a:rPr lang="en-US" sz="2400" dirty="0" smtClean="0"/>
              <a:t>  </a:t>
            </a:r>
          </a:p>
          <a:p>
            <a:endParaRPr lang="en-US"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z="3600" dirty="0" smtClean="0"/>
              <a:t>A </a:t>
            </a:r>
            <a:r>
              <a:rPr lang="en-US" sz="3600" i="1" dirty="0" smtClean="0"/>
              <a:t>Dice</a:t>
            </a:r>
            <a:r>
              <a:rPr lang="en-US" sz="3600" dirty="0" smtClean="0"/>
              <a:t> Class</a:t>
            </a:r>
          </a:p>
        </p:txBody>
      </p:sp>
      <p:sp>
        <p:nvSpPr>
          <p:cNvPr id="13315" name="Content Placeholder 2"/>
          <p:cNvSpPr>
            <a:spLocks noGrp="1"/>
          </p:cNvSpPr>
          <p:nvPr>
            <p:ph idx="1"/>
          </p:nvPr>
        </p:nvSpPr>
        <p:spPr/>
        <p:txBody>
          <a:bodyPr/>
          <a:lstStyle/>
          <a:p>
            <a:pPr>
              <a:buFont typeface="Times New Roman" pitchFamily="18" charset="0"/>
              <a:buNone/>
            </a:pPr>
            <a:r>
              <a:rPr lang="en-US" sz="2400" b="1" dirty="0" smtClean="0"/>
              <a:t>Method – </a:t>
            </a:r>
            <a:r>
              <a:rPr lang="en-US" sz="2400" b="1" dirty="0" err="1" smtClean="0"/>
              <a:t>int</a:t>
            </a:r>
            <a:r>
              <a:rPr lang="en-US" sz="2400" b="1" dirty="0" smtClean="0"/>
              <a:t> </a:t>
            </a:r>
            <a:r>
              <a:rPr lang="en-US" sz="2400" b="1" dirty="0" err="1" smtClean="0"/>
              <a:t>rollDice</a:t>
            </a:r>
            <a:r>
              <a:rPr lang="en-US" sz="2400" b="1" dirty="0" smtClean="0"/>
              <a:t>():</a:t>
            </a:r>
            <a:endParaRPr lang="en-US" sz="2400" dirty="0" smtClean="0"/>
          </a:p>
          <a:p>
            <a:pPr>
              <a:spcBef>
                <a:spcPts val="600"/>
              </a:spcBef>
            </a:pPr>
            <a:r>
              <a:rPr lang="en-US" sz="2000" dirty="0" smtClean="0"/>
              <a:t>The method </a:t>
            </a:r>
            <a:r>
              <a:rPr lang="en-US" sz="2000" dirty="0" err="1" smtClean="0"/>
              <a:t>rollDice</a:t>
            </a:r>
            <a:r>
              <a:rPr lang="en-US" sz="2000" dirty="0" smtClean="0"/>
              <a:t>() simulates rolling the set of dice according to the following algorithm:</a:t>
            </a:r>
          </a:p>
          <a:p>
            <a:pPr marL="857250" lvl="1" indent="-457200">
              <a:spcBef>
                <a:spcPts val="600"/>
              </a:spcBef>
              <a:buFont typeface="Arial" charset="0"/>
              <a:buAutoNum type="arabicPeriod"/>
            </a:pPr>
            <a:r>
              <a:rPr lang="en-US" sz="2000" dirty="0" smtClean="0"/>
              <a:t>Declare a local variable sum.</a:t>
            </a:r>
          </a:p>
          <a:p>
            <a:pPr marL="857250" lvl="1" indent="-457200">
              <a:spcBef>
                <a:spcPts val="600"/>
              </a:spcBef>
              <a:buFont typeface="Arial" charset="0"/>
              <a:buAutoNum type="arabicPeriod"/>
            </a:pPr>
            <a:r>
              <a:rPr lang="en-US" sz="2000" dirty="0" smtClean="0"/>
              <a:t>Instantiate a Random object, random.</a:t>
            </a:r>
          </a:p>
          <a:p>
            <a:pPr marL="857250" lvl="1" indent="-457200">
              <a:spcBef>
                <a:spcPts val="600"/>
              </a:spcBef>
              <a:buFont typeface="Arial" charset="0"/>
              <a:buAutoNum type="arabicPeriod"/>
            </a:pPr>
            <a:r>
              <a:rPr lang="en-US" sz="2000" dirty="0" smtClean="0"/>
              <a:t>For each die in the set, i.e. for </a:t>
            </a:r>
            <a:r>
              <a:rPr lang="en-US" sz="2000" i="1" dirty="0" err="1" smtClean="0"/>
              <a:t>i</a:t>
            </a:r>
            <a:r>
              <a:rPr lang="en-US" sz="2000" dirty="0" smtClean="0"/>
              <a:t> = 1 to </a:t>
            </a:r>
            <a:r>
              <a:rPr lang="en-US" sz="2000" dirty="0" err="1" smtClean="0"/>
              <a:t>numDice</a:t>
            </a:r>
            <a:r>
              <a:rPr lang="en-US" sz="2000" dirty="0" smtClean="0"/>
              <a:t>,</a:t>
            </a:r>
            <a:br>
              <a:rPr lang="en-US" sz="2000" dirty="0" smtClean="0"/>
            </a:br>
            <a:r>
              <a:rPr lang="en-US" sz="2000" dirty="0" smtClean="0"/>
              <a:t>      a.  generate a random number between 1 and 6, inclusive, and</a:t>
            </a:r>
            <a:br>
              <a:rPr lang="en-US" sz="2000" dirty="0" smtClean="0"/>
            </a:br>
            <a:r>
              <a:rPr lang="en-US" sz="2000" dirty="0" smtClean="0"/>
              <a:t>      b.  add the random number to sum.</a:t>
            </a:r>
          </a:p>
          <a:p>
            <a:pPr marL="857250" lvl="1" indent="-457200">
              <a:spcBef>
                <a:spcPts val="600"/>
              </a:spcBef>
              <a:buFont typeface="Arial" charset="0"/>
              <a:buAutoNum type="arabicPeriod"/>
            </a:pPr>
            <a:r>
              <a:rPr lang="en-US" sz="2000" dirty="0" smtClean="0"/>
              <a:t>return sum.</a:t>
            </a:r>
          </a:p>
          <a:p>
            <a:pPr>
              <a:spcBef>
                <a:spcPts val="600"/>
              </a:spcBef>
            </a:pPr>
            <a:r>
              <a:rPr lang="en-US" sz="2000" dirty="0" smtClean="0"/>
              <a:t>The  method </a:t>
            </a:r>
            <a:r>
              <a:rPr lang="en-US" sz="2000" dirty="0" err="1" smtClean="0"/>
              <a:t>rollDice</a:t>
            </a:r>
            <a:r>
              <a:rPr lang="en-US" sz="2000" dirty="0" smtClean="0"/>
              <a:t>() has an access modifier.  </a:t>
            </a:r>
          </a:p>
          <a:p>
            <a:pPr>
              <a:spcBef>
                <a:spcPts val="600"/>
              </a:spcBef>
            </a:pPr>
            <a:r>
              <a:rPr lang="en-US" sz="2000" dirty="0" smtClean="0"/>
              <a:t>The public access modifier specifies that the method is visible and accessible outside the Dice class.</a:t>
            </a:r>
          </a:p>
          <a:p>
            <a:endParaRPr lang="en-US" sz="20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3600" dirty="0" smtClean="0"/>
              <a:t>A </a:t>
            </a:r>
            <a:r>
              <a:rPr lang="en-US" sz="3600" i="1" dirty="0" smtClean="0"/>
              <a:t>Dice</a:t>
            </a:r>
            <a:r>
              <a:rPr lang="en-US" sz="3600" dirty="0" smtClean="0"/>
              <a:t> Class</a:t>
            </a:r>
          </a:p>
        </p:txBody>
      </p:sp>
      <p:sp>
        <p:nvSpPr>
          <p:cNvPr id="14339" name="Content Placeholder 2"/>
          <p:cNvSpPr>
            <a:spLocks noGrp="1"/>
          </p:cNvSpPr>
          <p:nvPr>
            <p:ph idx="1"/>
          </p:nvPr>
        </p:nvSpPr>
        <p:spPr>
          <a:xfrm>
            <a:off x="741362" y="2101850"/>
            <a:ext cx="9023349" cy="4757738"/>
          </a:xfrm>
        </p:spPr>
        <p:txBody>
          <a:bodyPr/>
          <a:lstStyle/>
          <a:p>
            <a:pPr>
              <a:buFont typeface="Times New Roman" pitchFamily="18" charset="0"/>
              <a:buNone/>
            </a:pPr>
            <a:r>
              <a:rPr lang="en-US" sz="2400" b="1" dirty="0" smtClean="0"/>
              <a:t>Method -- </a:t>
            </a:r>
            <a:r>
              <a:rPr lang="en-US" sz="2400" b="1" dirty="0" err="1" smtClean="0"/>
              <a:t>int</a:t>
            </a:r>
            <a:r>
              <a:rPr lang="en-US" sz="2400" b="1" dirty="0" smtClean="0"/>
              <a:t> </a:t>
            </a:r>
            <a:r>
              <a:rPr lang="en-US" sz="2400" b="1" dirty="0" err="1" smtClean="0"/>
              <a:t>getNumDice</a:t>
            </a:r>
            <a:r>
              <a:rPr lang="en-US" sz="2400" b="1" dirty="0" smtClean="0"/>
              <a:t>():</a:t>
            </a:r>
            <a:endParaRPr lang="en-US" sz="2400" dirty="0" smtClean="0"/>
          </a:p>
          <a:p>
            <a:pPr>
              <a:spcBef>
                <a:spcPts val="600"/>
              </a:spcBef>
            </a:pPr>
            <a:r>
              <a:rPr lang="en-US" sz="2400" dirty="0" smtClean="0"/>
              <a:t>The public method </a:t>
            </a:r>
            <a:r>
              <a:rPr lang="en-US" sz="2400" dirty="0" err="1" smtClean="0"/>
              <a:t>getNumDice</a:t>
            </a:r>
            <a:r>
              <a:rPr lang="en-US" sz="2400" dirty="0" smtClean="0"/>
              <a:t>() returns the value of </a:t>
            </a:r>
            <a:r>
              <a:rPr lang="en-US" sz="2400" dirty="0" err="1" smtClean="0"/>
              <a:t>numDice</a:t>
            </a:r>
            <a:r>
              <a:rPr lang="en-US" sz="2400" i="1" dirty="0" smtClean="0"/>
              <a:t>.</a:t>
            </a:r>
            <a:r>
              <a:rPr lang="en-US" sz="2400" dirty="0" smtClean="0"/>
              <a:t>  </a:t>
            </a:r>
          </a:p>
          <a:p>
            <a:pPr>
              <a:spcBef>
                <a:spcPts val="600"/>
              </a:spcBef>
            </a:pPr>
            <a:r>
              <a:rPr lang="en-US" sz="2400" dirty="0" smtClean="0"/>
              <a:t>The method </a:t>
            </a:r>
            <a:r>
              <a:rPr lang="en-US" sz="2400" dirty="0" err="1" smtClean="0"/>
              <a:t>getNumDice</a:t>
            </a:r>
            <a:r>
              <a:rPr lang="en-US" sz="2400" dirty="0" smtClean="0"/>
              <a:t>() provides access to </a:t>
            </a:r>
            <a:r>
              <a:rPr lang="en-US" sz="2400" dirty="0" err="1" smtClean="0"/>
              <a:t>numDice</a:t>
            </a:r>
            <a:r>
              <a:rPr lang="en-US" sz="2400" dirty="0" smtClean="0"/>
              <a:t>.   </a:t>
            </a:r>
          </a:p>
          <a:p>
            <a:pPr>
              <a:spcBef>
                <a:spcPts val="600"/>
              </a:spcBef>
            </a:pPr>
            <a:r>
              <a:rPr lang="en-US" sz="2400" dirty="0" smtClean="0"/>
              <a:t>A method such as </a:t>
            </a:r>
            <a:r>
              <a:rPr lang="en-US" sz="2400" dirty="0" err="1" smtClean="0"/>
              <a:t>getNumDice</a:t>
            </a:r>
            <a:r>
              <a:rPr lang="en-US" sz="2400" dirty="0" smtClean="0"/>
              <a:t>() that returns the value of some private variable is called a </a:t>
            </a:r>
            <a:r>
              <a:rPr lang="en-US" sz="2400" i="1" dirty="0" smtClean="0"/>
              <a:t>getter</a:t>
            </a:r>
            <a:r>
              <a:rPr lang="en-US" sz="2400" dirty="0" smtClean="0"/>
              <a:t> method.</a:t>
            </a:r>
            <a:endParaRPr lang="en-US" sz="1800" dirty="0" smtClean="0"/>
          </a:p>
          <a:p>
            <a:pPr>
              <a:spcBef>
                <a:spcPts val="1800"/>
              </a:spcBef>
              <a:buNone/>
            </a:pPr>
            <a:r>
              <a:rPr lang="en-US" sz="2400" b="1" dirty="0" smtClean="0"/>
              <a:t>Method -- </a:t>
            </a:r>
            <a:r>
              <a:rPr lang="en-US" sz="2400" b="1" i="1" dirty="0" smtClean="0"/>
              <a:t>void </a:t>
            </a:r>
            <a:r>
              <a:rPr lang="en-US" sz="2400" b="1" i="1" dirty="0" err="1" smtClean="0"/>
              <a:t>setNumDice</a:t>
            </a:r>
            <a:r>
              <a:rPr lang="en-US" sz="2400" b="1" i="1" dirty="0" smtClean="0"/>
              <a:t>(</a:t>
            </a:r>
            <a:r>
              <a:rPr lang="en-US" sz="2400" b="1" i="1" dirty="0" err="1" smtClean="0"/>
              <a:t>int</a:t>
            </a:r>
            <a:r>
              <a:rPr lang="en-US" sz="2400" b="1" i="1" dirty="0" smtClean="0"/>
              <a:t> n):</a:t>
            </a:r>
            <a:endParaRPr lang="en-US" sz="1800" dirty="0" smtClean="0"/>
          </a:p>
          <a:p>
            <a:pPr>
              <a:spcBef>
                <a:spcPts val="600"/>
              </a:spcBef>
            </a:pPr>
            <a:r>
              <a:rPr lang="en-US" sz="2400" dirty="0" smtClean="0"/>
              <a:t>Like </a:t>
            </a:r>
            <a:r>
              <a:rPr lang="en-US" sz="2400" dirty="0" err="1" smtClean="0"/>
              <a:t>getNumDice</a:t>
            </a:r>
            <a:r>
              <a:rPr lang="en-US" sz="2400" dirty="0" smtClean="0"/>
              <a:t>(), the public method </a:t>
            </a:r>
            <a:r>
              <a:rPr lang="en-US" sz="2400" dirty="0" err="1" smtClean="0"/>
              <a:t>setNumDice</a:t>
            </a:r>
            <a:r>
              <a:rPr lang="en-US" sz="2400" dirty="0" smtClean="0"/>
              <a:t>(</a:t>
            </a:r>
            <a:r>
              <a:rPr lang="en-US" sz="2400" dirty="0" err="1" smtClean="0"/>
              <a:t>int</a:t>
            </a:r>
            <a:r>
              <a:rPr lang="en-US" sz="2400" dirty="0" smtClean="0"/>
              <a:t> n)</a:t>
            </a:r>
            <a:r>
              <a:rPr lang="en-US" sz="2400" i="1" dirty="0" smtClean="0"/>
              <a:t> </a:t>
            </a:r>
            <a:r>
              <a:rPr lang="en-US" sz="2400" dirty="0" smtClean="0"/>
              <a:t>provides access to the instance variable </a:t>
            </a:r>
            <a:r>
              <a:rPr lang="en-US" sz="2400" dirty="0" err="1" smtClean="0"/>
              <a:t>numDice</a:t>
            </a:r>
            <a:r>
              <a:rPr lang="en-US" sz="2400" dirty="0" smtClean="0"/>
              <a:t> via a method.  </a:t>
            </a:r>
          </a:p>
          <a:p>
            <a:pPr>
              <a:spcBef>
                <a:spcPts val="600"/>
              </a:spcBef>
            </a:pPr>
            <a:r>
              <a:rPr lang="en-US" sz="2400" dirty="0" smtClean="0"/>
              <a:t>This method sets </a:t>
            </a:r>
            <a:r>
              <a:rPr lang="en-US" sz="2400" dirty="0" err="1" smtClean="0"/>
              <a:t>numDice</a:t>
            </a:r>
            <a:r>
              <a:rPr lang="en-US" sz="2400" dirty="0" smtClean="0"/>
              <a:t> to the value of parameter n.  </a:t>
            </a:r>
          </a:p>
          <a:p>
            <a:pPr>
              <a:spcBef>
                <a:spcPts val="600"/>
              </a:spcBef>
            </a:pPr>
            <a:r>
              <a:rPr lang="en-US" sz="2400" dirty="0" smtClean="0"/>
              <a:t>A method that assigns or alters the value of an instance variable is called a </a:t>
            </a:r>
            <a:r>
              <a:rPr lang="en-US" sz="2400" i="1" dirty="0" smtClean="0"/>
              <a:t>setter</a:t>
            </a:r>
            <a:r>
              <a:rPr lang="en-US" sz="2400" dirty="0" smtClean="0"/>
              <a:t> method.</a:t>
            </a:r>
          </a:p>
          <a:p>
            <a:pPr>
              <a:buFont typeface="Times New Roman" pitchFamily="18" charset="0"/>
              <a:buNone/>
            </a:pPr>
            <a:endParaRPr lang="en-US" sz="18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3600" dirty="0" smtClean="0"/>
              <a:t>A Test Class for </a:t>
            </a:r>
            <a:r>
              <a:rPr lang="en-US" sz="3600" i="1" dirty="0" smtClean="0"/>
              <a:t>Dice</a:t>
            </a:r>
            <a:endParaRPr lang="en-US" sz="3600" dirty="0" smtClean="0"/>
          </a:p>
        </p:txBody>
      </p:sp>
      <p:sp>
        <p:nvSpPr>
          <p:cNvPr id="15363" name="Content Placeholder 2"/>
          <p:cNvSpPr>
            <a:spLocks noGrp="1"/>
          </p:cNvSpPr>
          <p:nvPr>
            <p:ph idx="1"/>
          </p:nvPr>
        </p:nvSpPr>
        <p:spPr/>
        <p:txBody>
          <a:bodyPr/>
          <a:lstStyle/>
          <a:p>
            <a:pPr marL="514350" indent="-514350">
              <a:buFont typeface="Arial" charset="0"/>
              <a:buAutoNum type="arabicPeriod"/>
            </a:pPr>
            <a:r>
              <a:rPr lang="en-US" sz="2000" smtClean="0"/>
              <a:t>public class TestDice</a:t>
            </a:r>
          </a:p>
          <a:p>
            <a:pPr marL="514350" indent="-514350">
              <a:buFont typeface="Arial" charset="0"/>
              <a:buAutoNum type="arabicPeriod"/>
            </a:pPr>
            <a:r>
              <a:rPr lang="en-US" sz="2000" smtClean="0"/>
              <a:t>{</a:t>
            </a:r>
          </a:p>
          <a:p>
            <a:pPr marL="514350" indent="-514350">
              <a:buFont typeface="Arial" charset="0"/>
              <a:buAutoNum type="arabicPeriod"/>
            </a:pPr>
            <a:r>
              <a:rPr lang="en-US" sz="2000" smtClean="0"/>
              <a:t>     public static void main(String[] args)  // for testing the Dice class</a:t>
            </a:r>
          </a:p>
          <a:p>
            <a:pPr marL="514350" indent="-514350">
              <a:buFont typeface="Arial" charset="0"/>
              <a:buAutoNum type="arabicPeriod"/>
            </a:pPr>
            <a:r>
              <a:rPr lang="en-US" sz="2000" smtClean="0"/>
              <a:t>     {</a:t>
            </a:r>
          </a:p>
          <a:p>
            <a:pPr marL="514350" indent="-514350">
              <a:buFont typeface="Arial" charset="0"/>
              <a:buAutoNum type="arabicPeriod"/>
            </a:pPr>
            <a:r>
              <a:rPr lang="en-US" sz="2000" smtClean="0"/>
              <a:t>          Dice  d1 = new Dice();</a:t>
            </a:r>
          </a:p>
          <a:p>
            <a:pPr marL="514350" indent="-514350">
              <a:buFont typeface="Arial" charset="0"/>
              <a:buAutoNum type="arabicPeriod"/>
            </a:pPr>
            <a:r>
              <a:rPr lang="en-US" sz="2000" smtClean="0"/>
              <a:t>          Dice  d2 = new Dice(2);</a:t>
            </a:r>
          </a:p>
          <a:p>
            <a:pPr marL="514350" indent="-514350">
              <a:buFont typeface="Arial" charset="0"/>
              <a:buAutoNum type="arabicPeriod"/>
            </a:pPr>
            <a:r>
              <a:rPr lang="en-US" sz="2000" smtClean="0"/>
              <a:t>          System.out.println( “d1: numDice = “ + d1.getNumDice());</a:t>
            </a:r>
          </a:p>
          <a:p>
            <a:pPr marL="514350" indent="-514350">
              <a:buFont typeface="Arial" charset="0"/>
              <a:buAutoNum type="arabicPeriod"/>
            </a:pPr>
            <a:r>
              <a:rPr lang="en-US" sz="2000" smtClean="0"/>
              <a:t>          System.out.println( “d2: numDice = “ + d2.getNumDice())</a:t>
            </a:r>
          </a:p>
          <a:p>
            <a:pPr marL="514350" indent="-514350">
              <a:buFont typeface="Arial" charset="0"/>
              <a:buAutoNum type="arabicPeriod"/>
            </a:pPr>
            <a:r>
              <a:rPr lang="en-US" sz="2000" smtClean="0"/>
              <a:t>          for (int i = 1;  i &lt;= 10; i++)</a:t>
            </a:r>
          </a:p>
          <a:p>
            <a:pPr marL="514350" indent="-514350">
              <a:buFont typeface="Arial" charset="0"/>
              <a:buAutoNum type="arabicPeriod"/>
            </a:pPr>
            <a:r>
              <a:rPr lang="en-US" sz="2000" smtClean="0"/>
              <a:t>               System.out.println(d1.rollDice()  + “  “+ d2.rollDice());</a:t>
            </a:r>
          </a:p>
          <a:p>
            <a:pPr marL="514350" indent="-514350">
              <a:buFont typeface="Arial" charset="0"/>
              <a:buAutoNum type="arabicPeriod"/>
            </a:pPr>
            <a:r>
              <a:rPr lang="en-US" sz="2000" smtClean="0"/>
              <a:t>          d1.setNumDice(5);</a:t>
            </a:r>
          </a:p>
          <a:p>
            <a:pPr marL="514350" indent="-514350">
              <a:buFont typeface="Arial" charset="0"/>
              <a:buAutoNum type="arabicPeriod"/>
            </a:pPr>
            <a:r>
              <a:rPr lang="en-US" sz="2000" smtClean="0"/>
              <a:t>          System.out.println( “d1: numDice = “ + d1.getNumDice());</a:t>
            </a:r>
          </a:p>
          <a:p>
            <a:pPr marL="514350" indent="-514350">
              <a:buFont typeface="Arial" charset="0"/>
              <a:buAutoNum type="arabicPeriod"/>
            </a:pPr>
            <a:r>
              <a:rPr lang="en-US" sz="2000" smtClean="0"/>
              <a:t>          for (int i = 1;  i &lt;= 10; i++)</a:t>
            </a:r>
          </a:p>
          <a:p>
            <a:pPr marL="514350" indent="-514350">
              <a:buFont typeface="Arial" charset="0"/>
              <a:buAutoNum type="arabicPeriod"/>
            </a:pPr>
            <a:r>
              <a:rPr lang="en-US" sz="2000" smtClean="0"/>
              <a:t>          System.out.println(d1.rollDice() );</a:t>
            </a:r>
          </a:p>
          <a:p>
            <a:pPr marL="514350" indent="-514350">
              <a:buFont typeface="Arial" charset="0"/>
              <a:buAutoNum type="arabicPeriod"/>
            </a:pPr>
            <a:r>
              <a:rPr lang="en-US" sz="2000" smtClean="0"/>
              <a:t>     }</a:t>
            </a:r>
          </a:p>
          <a:p>
            <a:pPr marL="514350" indent="-514350">
              <a:buFont typeface="Arial" charset="0"/>
              <a:buAutoNum type="arabicPeriod"/>
            </a:pPr>
            <a:r>
              <a:rPr lang="en-US" sz="2000" smtClean="0"/>
              <a:t>}</a:t>
            </a:r>
          </a:p>
          <a:p>
            <a:pPr marL="514350" indent="-514350">
              <a:buFont typeface="Arial" charset="0"/>
              <a:buAutoNum type="arabicPeriod"/>
            </a:pPr>
            <a:endParaRPr lang="en-US" sz="20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3600" dirty="0" smtClean="0"/>
              <a:t>A More General Look At Classes</a:t>
            </a:r>
          </a:p>
        </p:txBody>
      </p:sp>
      <p:sp>
        <p:nvSpPr>
          <p:cNvPr id="16387" name="Content Placeholder 2"/>
          <p:cNvSpPr>
            <a:spLocks noGrp="1"/>
          </p:cNvSpPr>
          <p:nvPr>
            <p:ph idx="1"/>
          </p:nvPr>
        </p:nvSpPr>
        <p:spPr>
          <a:xfrm>
            <a:off x="468313" y="2179637"/>
            <a:ext cx="4114799" cy="4757737"/>
          </a:xfrm>
        </p:spPr>
        <p:txBody>
          <a:bodyPr/>
          <a:lstStyle/>
          <a:p>
            <a:r>
              <a:rPr lang="en-US" sz="2400" dirty="0" smtClean="0"/>
              <a:t>Each class that we write has the following structure:</a:t>
            </a:r>
          </a:p>
          <a:p>
            <a:endParaRPr lang="en-US" sz="2400" dirty="0" smtClean="0"/>
          </a:p>
          <a:p>
            <a:pPr lvl="1">
              <a:buFont typeface="Times New Roman" pitchFamily="18" charset="0"/>
              <a:buNone/>
            </a:pPr>
            <a:r>
              <a:rPr lang="en-US" sz="2400" dirty="0" smtClean="0"/>
              <a:t>	[access modifier] class </a:t>
            </a:r>
            <a:r>
              <a:rPr lang="en-US" sz="2400" i="1" dirty="0" smtClean="0"/>
              <a:t>name</a:t>
            </a:r>
            <a:endParaRPr lang="en-US" sz="2400" dirty="0" smtClean="0"/>
          </a:p>
          <a:p>
            <a:pPr lvl="1">
              <a:buFont typeface="Times New Roman" pitchFamily="18" charset="0"/>
              <a:buNone/>
            </a:pPr>
            <a:r>
              <a:rPr lang="en-US" sz="2400" i="1" dirty="0" smtClean="0"/>
              <a:t>	</a:t>
            </a:r>
            <a:r>
              <a:rPr lang="en-US" sz="2400" dirty="0" smtClean="0"/>
              <a:t>{</a:t>
            </a:r>
          </a:p>
          <a:p>
            <a:pPr lvl="1">
              <a:buFont typeface="Times New Roman" pitchFamily="18" charset="0"/>
              <a:buNone/>
            </a:pPr>
            <a:r>
              <a:rPr lang="en-US" sz="2400" i="1" dirty="0" smtClean="0"/>
              <a:t>		</a:t>
            </a:r>
            <a:r>
              <a:rPr lang="en-US" sz="2400" dirty="0" smtClean="0"/>
              <a:t>instance</a:t>
            </a:r>
            <a:r>
              <a:rPr lang="en-US" sz="2400" i="1" dirty="0" smtClean="0"/>
              <a:t> </a:t>
            </a:r>
            <a:r>
              <a:rPr lang="en-US" sz="2400" dirty="0" smtClean="0"/>
              <a:t>variables or 		fields</a:t>
            </a:r>
          </a:p>
          <a:p>
            <a:pPr lvl="1">
              <a:buFont typeface="Times New Roman" pitchFamily="18" charset="0"/>
              <a:buNone/>
            </a:pPr>
            <a:r>
              <a:rPr lang="en-US" sz="2400" dirty="0" smtClean="0"/>
              <a:t>		constructors</a:t>
            </a:r>
          </a:p>
          <a:p>
            <a:pPr lvl="1">
              <a:buFont typeface="Times New Roman" pitchFamily="18" charset="0"/>
              <a:buNone/>
            </a:pPr>
            <a:r>
              <a:rPr lang="en-US" sz="2400" dirty="0" smtClean="0"/>
              <a:t>		methods</a:t>
            </a:r>
          </a:p>
          <a:p>
            <a:pPr lvl="1">
              <a:buFont typeface="Times New Roman" pitchFamily="18" charset="0"/>
              <a:buNone/>
            </a:pPr>
            <a:r>
              <a:rPr lang="en-US" sz="2400" i="1" dirty="0" smtClean="0"/>
              <a:t>	</a:t>
            </a:r>
            <a:r>
              <a:rPr lang="en-US" sz="2400" dirty="0" smtClean="0"/>
              <a:t>}</a:t>
            </a:r>
          </a:p>
          <a:p>
            <a:pPr>
              <a:buFont typeface="Times New Roman" pitchFamily="18" charset="0"/>
              <a:buNone/>
            </a:pPr>
            <a:endParaRPr lang="en-US" sz="2400" dirty="0" smtClean="0"/>
          </a:p>
        </p:txBody>
      </p:sp>
      <p:pic>
        <p:nvPicPr>
          <p:cNvPr id="4" name="Picture 2"/>
          <p:cNvPicPr>
            <a:picLocks noChangeAspect="1" noChangeArrowheads="1"/>
          </p:cNvPicPr>
          <p:nvPr/>
        </p:nvPicPr>
        <p:blipFill>
          <a:blip r:embed="rId2"/>
          <a:srcRect/>
          <a:stretch>
            <a:fillRect/>
          </a:stretch>
        </p:blipFill>
        <p:spPr bwMode="auto">
          <a:xfrm>
            <a:off x="4659312" y="2179637"/>
            <a:ext cx="49530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z="3600" dirty="0" smtClean="0"/>
              <a:t>A More General Look At Classes</a:t>
            </a:r>
          </a:p>
        </p:txBody>
      </p:sp>
      <p:sp>
        <p:nvSpPr>
          <p:cNvPr id="18435" name="Content Placeholder 2"/>
          <p:cNvSpPr>
            <a:spLocks noGrp="1"/>
          </p:cNvSpPr>
          <p:nvPr>
            <p:ph idx="1"/>
          </p:nvPr>
        </p:nvSpPr>
        <p:spPr>
          <a:xfrm>
            <a:off x="741362" y="2027237"/>
            <a:ext cx="9099550" cy="5257800"/>
          </a:xfrm>
        </p:spPr>
        <p:txBody>
          <a:bodyPr/>
          <a:lstStyle/>
          <a:p>
            <a:pPr>
              <a:spcBef>
                <a:spcPts val="600"/>
              </a:spcBef>
            </a:pPr>
            <a:r>
              <a:rPr lang="en-US" sz="2400" dirty="0" smtClean="0"/>
              <a:t>A class’s access modifier is optional.  For now, we designate each of our classes as public</a:t>
            </a:r>
            <a:r>
              <a:rPr lang="en-US" sz="2400" i="1" dirty="0" smtClean="0"/>
              <a:t>.</a:t>
            </a:r>
            <a:r>
              <a:rPr lang="en-US" sz="2400" dirty="0" smtClean="0"/>
              <a:t>  </a:t>
            </a:r>
          </a:p>
          <a:p>
            <a:pPr>
              <a:spcBef>
                <a:spcPts val="600"/>
              </a:spcBef>
            </a:pPr>
            <a:r>
              <a:rPr lang="en-US" sz="2400" dirty="0" smtClean="0"/>
              <a:t>Java specifies that only one public class can be saved in any file, so each class must be saved in a separate file.  </a:t>
            </a:r>
          </a:p>
          <a:p>
            <a:pPr>
              <a:spcBef>
                <a:spcPts val="600"/>
              </a:spcBef>
            </a:pPr>
            <a:r>
              <a:rPr lang="en-US" sz="2400" dirty="0" smtClean="0"/>
              <a:t>The name of the file must be </a:t>
            </a:r>
            <a:r>
              <a:rPr lang="en-US" sz="2400" b="1" dirty="0" smtClean="0"/>
              <a:t>classname.java</a:t>
            </a:r>
            <a:r>
              <a:rPr lang="en-US" sz="2400" i="1" dirty="0" smtClean="0"/>
              <a:t>.  </a:t>
            </a:r>
            <a:endParaRPr lang="en-US" sz="2400" dirty="0" smtClean="0"/>
          </a:p>
          <a:p>
            <a:pPr>
              <a:spcBef>
                <a:spcPts val="600"/>
              </a:spcBef>
            </a:pPr>
            <a:r>
              <a:rPr lang="en-US" sz="2400" dirty="0" smtClean="0"/>
              <a:t>For example, the Dice class is a public class and must be saved as </a:t>
            </a:r>
            <a:r>
              <a:rPr lang="en-US" sz="2400" b="1" dirty="0" smtClean="0"/>
              <a:t>Dice.java</a:t>
            </a:r>
            <a:r>
              <a:rPr lang="en-US" sz="2400" dirty="0" smtClean="0"/>
              <a:t>.</a:t>
            </a:r>
          </a:p>
          <a:p>
            <a:pPr>
              <a:spcBef>
                <a:spcPts val="600"/>
              </a:spcBef>
            </a:pPr>
            <a:r>
              <a:rPr lang="en-US" sz="2400" dirty="0" smtClean="0"/>
              <a:t>The name of a class must be a valid Java identifier. </a:t>
            </a:r>
          </a:p>
          <a:p>
            <a:pPr>
              <a:spcBef>
                <a:spcPts val="600"/>
              </a:spcBef>
            </a:pPr>
            <a:r>
              <a:rPr lang="en-US" sz="2400" dirty="0" smtClean="0"/>
              <a:t>Java convention dictates that each class name begins with an uppercase letter.  </a:t>
            </a:r>
          </a:p>
          <a:p>
            <a:pPr>
              <a:spcBef>
                <a:spcPts val="600"/>
              </a:spcBef>
            </a:pPr>
            <a:r>
              <a:rPr lang="en-US" sz="2400" dirty="0" smtClean="0"/>
              <a:t>All other letters of a class name are lowercase except those that begin new “words.”  </a:t>
            </a:r>
          </a:p>
          <a:p>
            <a:pPr>
              <a:spcBef>
                <a:spcPts val="600"/>
              </a:spcBef>
            </a:pPr>
            <a:r>
              <a:rPr lang="en-US" sz="2400" dirty="0" smtClean="0"/>
              <a:t>Some other permissible and reasonable names for the Dice class are: </a:t>
            </a:r>
            <a:r>
              <a:rPr lang="en-US" sz="2400" dirty="0" err="1" smtClean="0"/>
              <a:t>MyDice</a:t>
            </a:r>
            <a:r>
              <a:rPr lang="en-US" sz="2400" dirty="0" smtClean="0"/>
              <a:t>, </a:t>
            </a:r>
            <a:r>
              <a:rPr lang="en-US" sz="2400" dirty="0" err="1" smtClean="0"/>
              <a:t>MyLoadedDice</a:t>
            </a:r>
            <a:r>
              <a:rPr lang="en-US" sz="2400" dirty="0" smtClean="0"/>
              <a:t>, or </a:t>
            </a:r>
            <a:r>
              <a:rPr lang="en-US" sz="2400" dirty="0" err="1" smtClean="0"/>
              <a:t>SkyMastersonsDice</a:t>
            </a:r>
            <a:r>
              <a:rPr lang="en-US" sz="2400" dirty="0" smtClean="0"/>
              <a:t>.</a:t>
            </a:r>
          </a:p>
          <a:p>
            <a:endParaRPr lang="en-US" sz="2800" dirty="0" smtClean="0"/>
          </a:p>
          <a:p>
            <a:endParaRPr lang="en-US" sz="28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3600" dirty="0" smtClean="0"/>
              <a:t>A More General Look At Classes</a:t>
            </a:r>
          </a:p>
        </p:txBody>
      </p:sp>
      <p:sp>
        <p:nvSpPr>
          <p:cNvPr id="20483" name="Content Placeholder 2"/>
          <p:cNvSpPr>
            <a:spLocks noGrp="1"/>
          </p:cNvSpPr>
          <p:nvPr>
            <p:ph idx="1"/>
          </p:nvPr>
        </p:nvSpPr>
        <p:spPr>
          <a:xfrm>
            <a:off x="620712" y="2101850"/>
            <a:ext cx="9296399" cy="5259388"/>
          </a:xfrm>
        </p:spPr>
        <p:txBody>
          <a:bodyPr/>
          <a:lstStyle/>
          <a:p>
            <a:pPr>
              <a:spcBef>
                <a:spcPts val="600"/>
              </a:spcBef>
            </a:pPr>
            <a:r>
              <a:rPr lang="en-US" sz="2400" dirty="0" smtClean="0"/>
              <a:t>A class can have any number of </a:t>
            </a:r>
            <a:r>
              <a:rPr lang="en-US" sz="2400" i="1" dirty="0" smtClean="0"/>
              <a:t>instance variables</a:t>
            </a:r>
            <a:r>
              <a:rPr lang="en-US" sz="2400" dirty="0" smtClean="0"/>
              <a:t> or </a:t>
            </a:r>
            <a:r>
              <a:rPr lang="en-US" sz="2400" i="1" dirty="0" smtClean="0"/>
              <a:t>fields</a:t>
            </a:r>
            <a:r>
              <a:rPr lang="en-US" sz="2400" dirty="0" smtClean="0"/>
              <a:t>.  </a:t>
            </a:r>
          </a:p>
          <a:p>
            <a:pPr>
              <a:spcBef>
                <a:spcPts val="600"/>
              </a:spcBef>
            </a:pPr>
            <a:r>
              <a:rPr lang="en-US" sz="2400" dirty="0" smtClean="0"/>
              <a:t>The instance variables comprise the attributes of a class. </a:t>
            </a:r>
          </a:p>
          <a:p>
            <a:pPr>
              <a:spcBef>
                <a:spcPts val="600"/>
              </a:spcBef>
            </a:pPr>
            <a:r>
              <a:rPr lang="en-US" sz="2400" dirty="0" smtClean="0"/>
              <a:t>These variables are accessible to all methods of the class.  </a:t>
            </a:r>
          </a:p>
          <a:p>
            <a:pPr>
              <a:spcBef>
                <a:spcPts val="600"/>
              </a:spcBef>
            </a:pPr>
            <a:r>
              <a:rPr lang="en-US" sz="2400" dirty="0" smtClean="0"/>
              <a:t>Each field has an optional access modifier:</a:t>
            </a:r>
          </a:p>
          <a:p>
            <a:pPr lvl="2">
              <a:spcBef>
                <a:spcPts val="600"/>
              </a:spcBef>
            </a:pPr>
            <a:r>
              <a:rPr lang="en-US" dirty="0" smtClean="0"/>
              <a:t>public –  The field is visible outside the class.</a:t>
            </a:r>
          </a:p>
          <a:p>
            <a:pPr lvl="2">
              <a:spcBef>
                <a:spcPts val="600"/>
              </a:spcBef>
            </a:pPr>
            <a:r>
              <a:rPr lang="en-US" dirty="0" smtClean="0"/>
              <a:t>private – The field is visible only to the methods of the class</a:t>
            </a:r>
          </a:p>
          <a:p>
            <a:pPr>
              <a:spcBef>
                <a:spcPts val="600"/>
              </a:spcBef>
            </a:pPr>
            <a:r>
              <a:rPr lang="en-US" sz="2400" dirty="0" smtClean="0"/>
              <a:t>Normally, we specify instance variables as private.  </a:t>
            </a:r>
          </a:p>
          <a:p>
            <a:pPr>
              <a:spcBef>
                <a:spcPts val="600"/>
              </a:spcBef>
            </a:pPr>
            <a:r>
              <a:rPr lang="en-US" sz="2400" dirty="0" smtClean="0"/>
              <a:t>Private instance variables are accessible only to the methods of the class.</a:t>
            </a:r>
          </a:p>
          <a:p>
            <a:pPr>
              <a:spcBef>
                <a:spcPts val="600"/>
              </a:spcBef>
            </a:pPr>
            <a:r>
              <a:rPr lang="en-US" sz="2400" dirty="0" smtClean="0"/>
              <a:t>Usually, a class’s methods regulate all access to the instance variables.</a:t>
            </a:r>
          </a:p>
          <a:p>
            <a:pPr>
              <a:spcBef>
                <a:spcPts val="600"/>
              </a:spcBef>
            </a:pPr>
            <a:r>
              <a:rPr lang="en-US" sz="2400" dirty="0" smtClean="0"/>
              <a:t>The Dice class has just two instance variables, </a:t>
            </a:r>
            <a:r>
              <a:rPr lang="en-US" sz="2400" dirty="0" err="1" smtClean="0"/>
              <a:t>numDice</a:t>
            </a:r>
            <a:r>
              <a:rPr lang="en-US" sz="2400" dirty="0" smtClean="0"/>
              <a:t> and random, which both are private.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600" dirty="0" smtClean="0"/>
              <a:t>A </a:t>
            </a:r>
            <a:r>
              <a:rPr lang="en-US" sz="3600" i="1" dirty="0" smtClean="0"/>
              <a:t>Dice</a:t>
            </a:r>
            <a:r>
              <a:rPr lang="en-US" sz="3600" dirty="0" smtClean="0"/>
              <a:t> Class</a:t>
            </a:r>
          </a:p>
        </p:txBody>
      </p:sp>
      <p:sp>
        <p:nvSpPr>
          <p:cNvPr id="3075" name="Content Placeholder 2"/>
          <p:cNvSpPr>
            <a:spLocks noGrp="1"/>
          </p:cNvSpPr>
          <p:nvPr>
            <p:ph idx="1"/>
          </p:nvPr>
        </p:nvSpPr>
        <p:spPr>
          <a:xfrm>
            <a:off x="741362" y="2027237"/>
            <a:ext cx="9099549" cy="5029200"/>
          </a:xfrm>
        </p:spPr>
        <p:txBody>
          <a:bodyPr/>
          <a:lstStyle/>
          <a:p>
            <a:pPr>
              <a:spcAft>
                <a:spcPts val="600"/>
              </a:spcAft>
            </a:pPr>
            <a:r>
              <a:rPr lang="en-US" sz="2400" dirty="0" smtClean="0"/>
              <a:t>An object consists of data and methods, i.e. attributes and behaviors.  </a:t>
            </a:r>
          </a:p>
          <a:p>
            <a:pPr>
              <a:spcAft>
                <a:spcPts val="600"/>
              </a:spcAft>
            </a:pPr>
            <a:r>
              <a:rPr lang="en-US" sz="2400" dirty="0" smtClean="0"/>
              <a:t>An  object is instantiated or created according to the specifications of a class.   </a:t>
            </a:r>
          </a:p>
          <a:p>
            <a:pPr>
              <a:spcAft>
                <a:spcPts val="600"/>
              </a:spcAft>
            </a:pPr>
            <a:r>
              <a:rPr lang="en-US" sz="2400" dirty="0" smtClean="0"/>
              <a:t>A Dice class defines the  attributes and behaviors of a collection of n six-sided dice.  </a:t>
            </a:r>
          </a:p>
          <a:p>
            <a:pPr>
              <a:spcAft>
                <a:spcPts val="600"/>
              </a:spcAft>
            </a:pPr>
            <a:r>
              <a:rPr lang="en-US" sz="2400" dirty="0" smtClean="0"/>
              <a:t>Each Dice object has a single attribute: an integer indicating the number of dice in the collection.  </a:t>
            </a:r>
          </a:p>
          <a:p>
            <a:pPr>
              <a:spcAft>
                <a:spcPts val="600"/>
              </a:spcAft>
            </a:pPr>
            <a:r>
              <a:rPr lang="en-US" sz="2400" dirty="0" smtClean="0"/>
              <a:t>The behaviors consist of methods that: </a:t>
            </a:r>
          </a:p>
          <a:p>
            <a:pPr lvl="1">
              <a:spcAft>
                <a:spcPts val="600"/>
              </a:spcAft>
            </a:pPr>
            <a:r>
              <a:rPr lang="en-US" sz="2400" dirty="0" smtClean="0"/>
              <a:t>“roll the dice” and return the total number of spots displayed on the faces of all the dice,</a:t>
            </a:r>
          </a:p>
          <a:p>
            <a:pPr lvl="1">
              <a:spcAft>
                <a:spcPts val="600"/>
              </a:spcAft>
            </a:pPr>
            <a:r>
              <a:rPr lang="en-US" sz="2400" dirty="0" smtClean="0"/>
              <a:t>return the number of dice in the collection, and </a:t>
            </a:r>
          </a:p>
          <a:p>
            <a:pPr lvl="1">
              <a:spcAft>
                <a:spcPts val="600"/>
              </a:spcAft>
            </a:pPr>
            <a:r>
              <a:rPr lang="en-US" sz="2400" dirty="0" smtClean="0"/>
              <a:t>change the number of dice in the collection.  </a:t>
            </a:r>
          </a:p>
          <a:p>
            <a:endParaRPr lang="en-US" sz="2000" dirty="0" smtClean="0"/>
          </a:p>
          <a:p>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z="3600" dirty="0" smtClean="0"/>
              <a:t>A More General Look At Classes</a:t>
            </a:r>
          </a:p>
        </p:txBody>
      </p:sp>
      <p:sp>
        <p:nvSpPr>
          <p:cNvPr id="21507" name="Content Placeholder 2"/>
          <p:cNvSpPr>
            <a:spLocks noGrp="1"/>
          </p:cNvSpPr>
          <p:nvPr>
            <p:ph idx="1"/>
          </p:nvPr>
        </p:nvSpPr>
        <p:spPr/>
        <p:txBody>
          <a:bodyPr/>
          <a:lstStyle/>
          <a:p>
            <a:pPr>
              <a:spcBef>
                <a:spcPts val="600"/>
              </a:spcBef>
            </a:pPr>
            <a:r>
              <a:rPr lang="en-US" sz="2400" dirty="0" smtClean="0"/>
              <a:t>Each class has at least one constructor. </a:t>
            </a:r>
          </a:p>
          <a:p>
            <a:pPr>
              <a:spcBef>
                <a:spcPts val="600"/>
              </a:spcBef>
            </a:pPr>
            <a:r>
              <a:rPr lang="en-US" sz="2400" dirty="0" smtClean="0"/>
              <a:t>A constructor is automatically executed each time an object of the class is instantiated.   </a:t>
            </a:r>
          </a:p>
          <a:p>
            <a:pPr>
              <a:spcBef>
                <a:spcPts val="600"/>
              </a:spcBef>
            </a:pPr>
            <a:r>
              <a:rPr lang="en-US" sz="2400" dirty="0" smtClean="0"/>
              <a:t>A constructor initializes instance variables but it can also perform other computations.  </a:t>
            </a:r>
          </a:p>
          <a:p>
            <a:pPr>
              <a:spcBef>
                <a:spcPts val="600"/>
              </a:spcBef>
            </a:pPr>
            <a:r>
              <a:rPr lang="en-US" sz="2400" dirty="0" smtClean="0"/>
              <a:t>The name of a constructor is the same as the class name. </a:t>
            </a:r>
          </a:p>
          <a:p>
            <a:pPr>
              <a:spcBef>
                <a:spcPts val="600"/>
              </a:spcBef>
            </a:pPr>
            <a:r>
              <a:rPr lang="en-US" sz="2400" dirty="0" smtClean="0"/>
              <a:t>A  constructor does not have a return value.  </a:t>
            </a:r>
          </a:p>
          <a:p>
            <a:pPr>
              <a:spcBef>
                <a:spcPts val="600"/>
              </a:spcBef>
            </a:pPr>
            <a:r>
              <a:rPr lang="en-US" sz="2400" dirty="0" smtClean="0"/>
              <a:t>The </a:t>
            </a:r>
            <a:r>
              <a:rPr lang="en-US" sz="2400" i="1" dirty="0" smtClean="0"/>
              <a:t>default constructor </a:t>
            </a:r>
            <a:r>
              <a:rPr lang="en-US" sz="2400" dirty="0" smtClean="0"/>
              <a:t>(</a:t>
            </a:r>
            <a:r>
              <a:rPr lang="en-US" sz="2400" i="1" dirty="0" smtClean="0"/>
              <a:t>no-argument constructor</a:t>
            </a:r>
            <a:r>
              <a:rPr lang="en-US" sz="2400" dirty="0" smtClean="0"/>
              <a:t>) is a constructor with no parameters.  </a:t>
            </a:r>
          </a:p>
          <a:p>
            <a:pPr>
              <a:spcBef>
                <a:spcPts val="600"/>
              </a:spcBef>
            </a:pPr>
            <a:r>
              <a:rPr lang="en-US" sz="2400" dirty="0" smtClean="0"/>
              <a:t>The Dice class has two constructors:</a:t>
            </a:r>
          </a:p>
          <a:p>
            <a:pPr lvl="1">
              <a:spcBef>
                <a:spcPts val="600"/>
              </a:spcBef>
            </a:pPr>
            <a:r>
              <a:rPr lang="en-US" sz="2400" dirty="0" smtClean="0"/>
              <a:t> the default constructor: public Dice()</a:t>
            </a:r>
          </a:p>
          <a:p>
            <a:pPr lvl="1">
              <a:spcBef>
                <a:spcPts val="600"/>
              </a:spcBef>
            </a:pPr>
            <a:r>
              <a:rPr lang="en-US" sz="2400" i="1" dirty="0" smtClean="0"/>
              <a:t>one-argument constructor: </a:t>
            </a:r>
            <a:r>
              <a:rPr lang="en-US" sz="2400" dirty="0" smtClean="0"/>
              <a:t>public Dice(</a:t>
            </a:r>
            <a:r>
              <a:rPr lang="en-US" sz="2400" dirty="0" err="1" smtClean="0"/>
              <a:t>int</a:t>
            </a:r>
            <a:r>
              <a:rPr lang="en-US" sz="2400" dirty="0" smtClean="0"/>
              <a:t> n)</a:t>
            </a:r>
          </a:p>
          <a:p>
            <a:endParaRPr lang="en-US" sz="18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3600" dirty="0" smtClean="0"/>
              <a:t>A More General Look At Classes</a:t>
            </a:r>
          </a:p>
        </p:txBody>
      </p:sp>
      <p:sp>
        <p:nvSpPr>
          <p:cNvPr id="22531" name="Content Placeholder 2"/>
          <p:cNvSpPr>
            <a:spLocks noGrp="1"/>
          </p:cNvSpPr>
          <p:nvPr>
            <p:ph idx="1"/>
          </p:nvPr>
        </p:nvSpPr>
        <p:spPr/>
        <p:txBody>
          <a:bodyPr/>
          <a:lstStyle/>
          <a:p>
            <a:pPr>
              <a:spcBef>
                <a:spcPts val="600"/>
              </a:spcBef>
            </a:pPr>
            <a:r>
              <a:rPr lang="en-US" sz="2400" dirty="0" smtClean="0"/>
              <a:t>If a class does not implement a constructor,  Java provides a default, no-argument constructor.  </a:t>
            </a:r>
          </a:p>
          <a:p>
            <a:pPr>
              <a:spcBef>
                <a:spcPts val="600"/>
              </a:spcBef>
            </a:pPr>
            <a:r>
              <a:rPr lang="en-US" sz="2400" dirty="0" smtClean="0"/>
              <a:t>An application can create an object with Java's default constructor using a statement such as:</a:t>
            </a:r>
          </a:p>
          <a:p>
            <a:pPr lvl="1">
              <a:spcBef>
                <a:spcPts val="600"/>
              </a:spcBef>
            </a:pPr>
            <a:r>
              <a:rPr lang="en-US" sz="2400" dirty="0" err="1" smtClean="0"/>
              <a:t>MyClass</a:t>
            </a:r>
            <a:r>
              <a:rPr lang="en-US" sz="2400" dirty="0" smtClean="0"/>
              <a:t> </a:t>
            </a:r>
            <a:r>
              <a:rPr lang="en-US" sz="2400" dirty="0" err="1" smtClean="0"/>
              <a:t>myClass</a:t>
            </a:r>
            <a:r>
              <a:rPr lang="en-US" sz="2400" dirty="0" smtClean="0"/>
              <a:t> = new </a:t>
            </a:r>
            <a:r>
              <a:rPr lang="en-US" sz="2400" dirty="0" err="1" smtClean="0"/>
              <a:t>MyClass</a:t>
            </a:r>
            <a:r>
              <a:rPr lang="en-US" sz="2400" dirty="0" smtClean="0"/>
              <a:t>(); </a:t>
            </a:r>
          </a:p>
          <a:p>
            <a:pPr lvl="1">
              <a:spcBef>
                <a:spcPts val="600"/>
              </a:spcBef>
              <a:buNone/>
            </a:pPr>
            <a:r>
              <a:rPr lang="en-US" sz="2400" dirty="0" smtClean="0"/>
              <a:t>	// default constructor provided by Java </a:t>
            </a:r>
          </a:p>
          <a:p>
            <a:pPr>
              <a:spcBef>
                <a:spcPts val="600"/>
              </a:spcBef>
            </a:pPr>
            <a:r>
              <a:rPr lang="en-US" sz="2400" dirty="0" smtClean="0"/>
              <a:t>If a class provides </a:t>
            </a:r>
            <a:r>
              <a:rPr lang="en-US" sz="2400" i="1" dirty="0" smtClean="0"/>
              <a:t>any</a:t>
            </a:r>
            <a:r>
              <a:rPr lang="en-US" sz="2400" dirty="0" smtClean="0"/>
              <a:t> constructors, Java does not provide a default constructor.  </a:t>
            </a:r>
          </a:p>
          <a:p>
            <a:pPr>
              <a:spcBef>
                <a:spcPts val="600"/>
              </a:spcBef>
            </a:pPr>
            <a:r>
              <a:rPr lang="en-US" sz="2400" dirty="0" smtClean="0"/>
              <a:t>The methods of the class specify the behaviors of the class.  </a:t>
            </a:r>
          </a:p>
          <a:p>
            <a:pPr>
              <a:spcBef>
                <a:spcPts val="600"/>
              </a:spcBef>
            </a:pPr>
            <a:r>
              <a:rPr lang="en-US" sz="2400" dirty="0" smtClean="0"/>
              <a:t>Each method may be qualified with an optional access modifier public or private.</a:t>
            </a:r>
          </a:p>
          <a:p>
            <a:pPr>
              <a:spcBef>
                <a:spcPts val="600"/>
              </a:spcBef>
            </a:pPr>
            <a:r>
              <a:rPr lang="en-US" sz="2400" dirty="0" smtClean="0"/>
              <a:t> A private method intended for use only within its class.   </a:t>
            </a:r>
          </a:p>
          <a:p>
            <a:endParaRPr lang="en-US" sz="20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z="3600" dirty="0" smtClean="0"/>
              <a:t>Using the </a:t>
            </a:r>
            <a:r>
              <a:rPr lang="en-US" sz="3600" i="1" dirty="0" smtClean="0"/>
              <a:t>Dice</a:t>
            </a:r>
            <a:r>
              <a:rPr lang="en-US" sz="3600" dirty="0" smtClean="0"/>
              <a:t> Class</a:t>
            </a:r>
          </a:p>
        </p:txBody>
      </p:sp>
      <p:sp>
        <p:nvSpPr>
          <p:cNvPr id="23555" name="Content Placeholder 2"/>
          <p:cNvSpPr>
            <a:spLocks noGrp="1"/>
          </p:cNvSpPr>
          <p:nvPr>
            <p:ph idx="1"/>
          </p:nvPr>
        </p:nvSpPr>
        <p:spPr/>
        <p:txBody>
          <a:bodyPr/>
          <a:lstStyle/>
          <a:p>
            <a:r>
              <a:rPr lang="en-US" sz="2400" dirty="0" smtClean="0"/>
              <a:t>Once a class is implemented and debugged, using the class is no different than using one of Java’s own classes such as String, Random, File, or Scanner.  </a:t>
            </a:r>
          </a:p>
          <a:p>
            <a:pPr>
              <a:buFont typeface="Times New Roman" pitchFamily="18" charset="0"/>
              <a:buNone/>
            </a:pPr>
            <a:endParaRPr lang="en-US" sz="2400" dirty="0" smtClean="0"/>
          </a:p>
          <a:p>
            <a:pPr>
              <a:buFont typeface="Times New Roman" pitchFamily="18" charset="0"/>
              <a:buNone/>
            </a:pPr>
            <a:r>
              <a:rPr lang="en-US" sz="2400" b="1" dirty="0" smtClean="0"/>
              <a:t>Example </a:t>
            </a:r>
            <a:endParaRPr lang="en-US" sz="2400" dirty="0" smtClean="0"/>
          </a:p>
          <a:p>
            <a:pPr>
              <a:buFont typeface="Times New Roman" pitchFamily="18" charset="0"/>
              <a:buNone/>
            </a:pPr>
            <a:endParaRPr lang="en-US" sz="2400" dirty="0" smtClean="0"/>
          </a:p>
          <a:p>
            <a:r>
              <a:rPr lang="en-US" sz="2400" dirty="0" smtClean="0"/>
              <a:t>The ancient Japanese game Cho-Han is played with a pair of standard dice that are shaken and tossed.  </a:t>
            </a:r>
          </a:p>
          <a:p>
            <a:pPr>
              <a:buFont typeface="Times New Roman" pitchFamily="18" charset="0"/>
              <a:buNone/>
            </a:pPr>
            <a:endParaRPr lang="en-US" sz="2400" dirty="0" smtClean="0"/>
          </a:p>
          <a:p>
            <a:r>
              <a:rPr lang="en-US" sz="2400" dirty="0" smtClean="0"/>
              <a:t>Players place a wager on whether the sum of the dice is odd (“</a:t>
            </a:r>
            <a:r>
              <a:rPr lang="en-US" sz="2400" dirty="0" err="1" smtClean="0"/>
              <a:t>cho</a:t>
            </a:r>
            <a:r>
              <a:rPr lang="en-US" sz="2400" dirty="0" smtClean="0"/>
              <a:t>”) or even (“</a:t>
            </a:r>
            <a:r>
              <a:rPr lang="en-US" sz="2400" dirty="0" err="1" smtClean="0"/>
              <a:t>han</a:t>
            </a:r>
            <a:r>
              <a:rPr lang="en-US" sz="2400" dirty="0" smtClean="0"/>
              <a:t>”).  </a:t>
            </a:r>
          </a:p>
          <a:p>
            <a:endParaRPr lang="en-US" sz="2400" dirty="0" smtClean="0"/>
          </a:p>
          <a:p>
            <a:r>
              <a:rPr lang="en-US" sz="2400" dirty="0" smtClean="0"/>
              <a:t>A player wins or loses an amount equal to his/her bet.</a:t>
            </a:r>
          </a:p>
          <a:p>
            <a:pPr>
              <a:buFont typeface="Times New Roman" pitchFamily="18" charset="0"/>
              <a:buNone/>
            </a:pPr>
            <a:endParaRPr lang="en-US" sz="18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z="3600" dirty="0" smtClean="0"/>
              <a:t>Using the </a:t>
            </a:r>
            <a:r>
              <a:rPr lang="en-US" sz="3600" i="1" dirty="0" smtClean="0"/>
              <a:t>Dice</a:t>
            </a:r>
            <a:r>
              <a:rPr lang="en-US" sz="3600" dirty="0" smtClean="0"/>
              <a:t> Class</a:t>
            </a:r>
          </a:p>
        </p:txBody>
      </p:sp>
      <p:sp>
        <p:nvSpPr>
          <p:cNvPr id="24579" name="Content Placeholder 2"/>
          <p:cNvSpPr>
            <a:spLocks noGrp="1"/>
          </p:cNvSpPr>
          <p:nvPr>
            <p:ph idx="1"/>
          </p:nvPr>
        </p:nvSpPr>
        <p:spPr>
          <a:xfrm>
            <a:off x="544512" y="2103437"/>
            <a:ext cx="9296400" cy="4757738"/>
          </a:xfrm>
        </p:spPr>
        <p:txBody>
          <a:bodyPr/>
          <a:lstStyle/>
          <a:p>
            <a:pPr>
              <a:buFont typeface="Times New Roman" pitchFamily="18" charset="0"/>
              <a:buNone/>
            </a:pPr>
            <a:r>
              <a:rPr lang="en-US" sz="2400" b="1" dirty="0" smtClean="0"/>
              <a:t>Problem Statement: </a:t>
            </a:r>
            <a:endParaRPr lang="en-US" sz="2400" dirty="0" smtClean="0"/>
          </a:p>
          <a:p>
            <a:r>
              <a:rPr lang="en-US" sz="2400" dirty="0" smtClean="0"/>
              <a:t>Write a class that simulates the game of Cho-Han.  </a:t>
            </a:r>
          </a:p>
          <a:p>
            <a:r>
              <a:rPr lang="en-US" sz="2400" dirty="0" smtClean="0"/>
              <a:t>The class should:</a:t>
            </a:r>
          </a:p>
          <a:p>
            <a:pPr>
              <a:buFont typeface="Times New Roman" pitchFamily="18" charset="0"/>
              <a:buNone/>
            </a:pPr>
            <a:endParaRPr lang="en-US" sz="2400" dirty="0" smtClean="0"/>
          </a:p>
          <a:p>
            <a:pPr lvl="1"/>
            <a:r>
              <a:rPr lang="en-US" sz="2400" dirty="0" smtClean="0"/>
              <a:t>ask a player for a bet, an integer,</a:t>
            </a:r>
          </a:p>
          <a:p>
            <a:pPr lvl="1"/>
            <a:r>
              <a:rPr lang="en-US" sz="2400" dirty="0" smtClean="0"/>
              <a:t>play a round of Cho-Han,</a:t>
            </a:r>
          </a:p>
          <a:p>
            <a:pPr lvl="1"/>
            <a:r>
              <a:rPr lang="en-US" sz="2400" dirty="0" smtClean="0"/>
              <a:t>report the result along with the cumulative winnings or losses (a positive or negative integer), and</a:t>
            </a:r>
          </a:p>
          <a:p>
            <a:pPr lvl="1"/>
            <a:r>
              <a:rPr lang="en-US" sz="2400" dirty="0" smtClean="0"/>
              <a:t>inquire whether or not the player wishes to play again and, if so, repeat the game.</a:t>
            </a:r>
            <a:br>
              <a:rPr lang="en-US" sz="2400" dirty="0" smtClean="0"/>
            </a:br>
            <a:endParaRPr lang="en-US" sz="2400" dirty="0" smtClean="0"/>
          </a:p>
          <a:p>
            <a:r>
              <a:rPr lang="en-US" sz="2400" dirty="0" smtClean="0"/>
              <a:t>When a player decides that he/she would like to quit, the program should report the total winnings or losses for the session. </a:t>
            </a:r>
          </a:p>
          <a:p>
            <a:endParaRPr lang="en-US" sz="2000" dirty="0" smtClean="0"/>
          </a:p>
          <a:p>
            <a:endParaRPr lang="en-US" sz="20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z="3600" dirty="0" smtClean="0"/>
              <a:t>Using the </a:t>
            </a:r>
            <a:r>
              <a:rPr lang="en-US" sz="3600" i="1" dirty="0" smtClean="0"/>
              <a:t>Dice</a:t>
            </a:r>
            <a:r>
              <a:rPr lang="en-US" sz="3600" dirty="0" smtClean="0"/>
              <a:t> Class</a:t>
            </a:r>
          </a:p>
        </p:txBody>
      </p:sp>
      <p:sp>
        <p:nvSpPr>
          <p:cNvPr id="25603" name="Content Placeholder 2"/>
          <p:cNvSpPr>
            <a:spLocks noGrp="1"/>
          </p:cNvSpPr>
          <p:nvPr>
            <p:ph idx="1"/>
          </p:nvPr>
        </p:nvSpPr>
        <p:spPr>
          <a:xfrm>
            <a:off x="544512" y="1951037"/>
            <a:ext cx="9220201" cy="5410200"/>
          </a:xfrm>
        </p:spPr>
        <p:txBody>
          <a:bodyPr/>
          <a:lstStyle/>
          <a:p>
            <a:pPr>
              <a:spcBef>
                <a:spcPts val="600"/>
              </a:spcBef>
              <a:buNone/>
            </a:pPr>
            <a:r>
              <a:rPr lang="en-US" sz="2000" b="1" dirty="0" smtClean="0"/>
              <a:t>Program Analysis and Design:</a:t>
            </a:r>
            <a:endParaRPr lang="en-US" sz="2000" dirty="0" smtClean="0"/>
          </a:p>
          <a:p>
            <a:pPr>
              <a:spcBef>
                <a:spcPts val="600"/>
              </a:spcBef>
            </a:pPr>
            <a:r>
              <a:rPr lang="en-US" sz="2000" dirty="0" smtClean="0"/>
              <a:t>A </a:t>
            </a:r>
            <a:r>
              <a:rPr lang="en-US" sz="2000" dirty="0" err="1" smtClean="0"/>
              <a:t>ChoHan</a:t>
            </a:r>
            <a:r>
              <a:rPr lang="en-US" sz="2000" dirty="0" smtClean="0"/>
              <a:t> class consists of one instance variable or field, winnings, a default constructor that initializes winning</a:t>
            </a:r>
            <a:r>
              <a:rPr lang="en-US" sz="2000" i="1" dirty="0" smtClean="0"/>
              <a:t>s </a:t>
            </a:r>
            <a:r>
              <a:rPr lang="en-US" sz="2000" dirty="0" smtClean="0"/>
              <a:t>to 0, and three methods:</a:t>
            </a:r>
          </a:p>
          <a:p>
            <a:pPr>
              <a:spcBef>
                <a:spcPts val="600"/>
              </a:spcBef>
            </a:pPr>
            <a:r>
              <a:rPr lang="en-US" sz="2000" dirty="0" smtClean="0"/>
              <a:t>A void method play() that:</a:t>
            </a:r>
          </a:p>
          <a:p>
            <a:pPr lvl="1">
              <a:spcBef>
                <a:spcPts val="600"/>
              </a:spcBef>
            </a:pPr>
            <a:r>
              <a:rPr lang="en-US" sz="2000" dirty="0" smtClean="0"/>
              <a:t>asks for the wager and whether he/she chooses odd or even,</a:t>
            </a:r>
          </a:p>
          <a:p>
            <a:pPr lvl="1">
              <a:spcBef>
                <a:spcPts val="600"/>
              </a:spcBef>
            </a:pPr>
            <a:r>
              <a:rPr lang="en-US" sz="2000" dirty="0" smtClean="0"/>
              <a:t>rolls the dice,</a:t>
            </a:r>
          </a:p>
          <a:p>
            <a:pPr lvl="1">
              <a:spcBef>
                <a:spcPts val="600"/>
              </a:spcBef>
            </a:pPr>
            <a:r>
              <a:rPr lang="en-US" sz="2000" dirty="0" smtClean="0"/>
              <a:t>adjusts the winnings based on the outcome of the bet,</a:t>
            </a:r>
          </a:p>
          <a:p>
            <a:pPr lvl="1">
              <a:spcBef>
                <a:spcPts val="600"/>
              </a:spcBef>
            </a:pPr>
            <a:r>
              <a:rPr lang="en-US" sz="2000" dirty="0" smtClean="0"/>
              <a:t>inquires whether or not the player wishes to continue playing.</a:t>
            </a:r>
          </a:p>
          <a:p>
            <a:pPr>
              <a:spcBef>
                <a:spcPts val="600"/>
              </a:spcBef>
            </a:pPr>
            <a:r>
              <a:rPr lang="en-US" sz="2000" dirty="0" smtClean="0"/>
              <a:t>The play() method uses the Dice class.</a:t>
            </a:r>
          </a:p>
          <a:p>
            <a:pPr>
              <a:spcBef>
                <a:spcPts val="600"/>
              </a:spcBef>
            </a:pPr>
            <a:r>
              <a:rPr lang="en-US" sz="2000" dirty="0" smtClean="0"/>
              <a:t>A </a:t>
            </a:r>
            <a:r>
              <a:rPr lang="en-US" sz="2000" dirty="0" err="1" smtClean="0"/>
              <a:t>boolean</a:t>
            </a:r>
            <a:r>
              <a:rPr lang="en-US" sz="2000" dirty="0" smtClean="0"/>
              <a:t> method won() that determines whether or not a player has won the game.  </a:t>
            </a:r>
          </a:p>
          <a:p>
            <a:pPr>
              <a:spcBef>
                <a:spcPts val="600"/>
              </a:spcBef>
            </a:pPr>
            <a:r>
              <a:rPr lang="en-US" sz="2000" dirty="0" smtClean="0"/>
              <a:t>This method is specified as private because it is intended for use only within the class.  No other class has access to this method.  </a:t>
            </a:r>
          </a:p>
          <a:p>
            <a:pPr>
              <a:spcBef>
                <a:spcPts val="600"/>
              </a:spcBef>
            </a:pPr>
            <a:r>
              <a:rPr lang="en-US" sz="2000" dirty="0" smtClean="0"/>
              <a:t>A void method </a:t>
            </a:r>
            <a:r>
              <a:rPr lang="en-US" sz="2000" dirty="0" err="1" smtClean="0"/>
              <a:t>reportWinnings</a:t>
            </a:r>
            <a:r>
              <a:rPr lang="en-US" sz="2000" dirty="0" smtClean="0"/>
              <a:t>() that displays the amount of money won or lost at the conclusion of all play. </a:t>
            </a:r>
          </a:p>
          <a:p>
            <a:pPr>
              <a:spcBef>
                <a:spcPts val="600"/>
              </a:spcBef>
            </a:pPr>
            <a:r>
              <a:rPr lang="en-US" sz="2000" dirty="0" smtClean="0"/>
              <a:t>Like won(), this method is used only in the class.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3600" dirty="0" smtClean="0"/>
              <a:t>Using the </a:t>
            </a:r>
            <a:r>
              <a:rPr lang="en-US" sz="3600" i="1" dirty="0" smtClean="0"/>
              <a:t>Dice</a:t>
            </a:r>
            <a:r>
              <a:rPr lang="en-US" sz="3600" dirty="0" smtClean="0"/>
              <a:t> Class</a:t>
            </a:r>
          </a:p>
        </p:txBody>
      </p:sp>
      <p:sp>
        <p:nvSpPr>
          <p:cNvPr id="26627" name="Content Placeholder 2"/>
          <p:cNvSpPr>
            <a:spLocks noGrp="1"/>
          </p:cNvSpPr>
          <p:nvPr>
            <p:ph idx="1"/>
          </p:nvPr>
        </p:nvSpPr>
        <p:spPr>
          <a:xfrm>
            <a:off x="468312" y="2027237"/>
            <a:ext cx="9372600" cy="5334000"/>
          </a:xfrm>
        </p:spPr>
        <p:txBody>
          <a:bodyPr/>
          <a:lstStyle/>
          <a:p>
            <a:pPr marL="514350" indent="-514350">
              <a:buFont typeface="Arial" charset="0"/>
              <a:buAutoNum type="arabicPeriod"/>
            </a:pPr>
            <a:r>
              <a:rPr lang="en-US" sz="2000" dirty="0" smtClean="0"/>
              <a:t>import </a:t>
            </a:r>
            <a:r>
              <a:rPr lang="en-US" sz="2000" dirty="0" err="1" smtClean="0"/>
              <a:t>java.util</a:t>
            </a:r>
            <a:r>
              <a:rPr lang="en-US" sz="2000" dirty="0" smtClean="0"/>
              <a:t>.*;		             // for the Scanner and Random  classes</a:t>
            </a:r>
          </a:p>
          <a:p>
            <a:pPr marL="514350" indent="-514350">
              <a:buFont typeface="Arial" charset="0"/>
              <a:buAutoNum type="arabicPeriod"/>
            </a:pPr>
            <a:r>
              <a:rPr lang="en-US" sz="2000" dirty="0" smtClean="0"/>
              <a:t>public class </a:t>
            </a:r>
            <a:r>
              <a:rPr lang="en-US" sz="2000" dirty="0" err="1" smtClean="0"/>
              <a:t>ChoHan</a:t>
            </a:r>
            <a:endParaRPr lang="en-US" sz="2000" dirty="0" smtClean="0"/>
          </a:p>
          <a:p>
            <a:pPr marL="514350" indent="-514350">
              <a:buFont typeface="Arial" charset="0"/>
              <a:buAutoNum type="arabicPeriod"/>
            </a:pPr>
            <a:r>
              <a:rPr lang="en-US" sz="2000" dirty="0" smtClean="0"/>
              <a:t>{</a:t>
            </a:r>
          </a:p>
          <a:p>
            <a:pPr marL="514350" indent="-514350">
              <a:buFont typeface="Arial" charset="0"/>
              <a:buAutoNum type="arabicPeriod"/>
            </a:pPr>
            <a:r>
              <a:rPr lang="en-US" sz="2000" dirty="0" smtClean="0"/>
              <a:t>     private </a:t>
            </a:r>
            <a:r>
              <a:rPr lang="en-US" sz="2000" dirty="0" err="1" smtClean="0"/>
              <a:t>int</a:t>
            </a:r>
            <a:r>
              <a:rPr lang="en-US" sz="2000" dirty="0" smtClean="0"/>
              <a:t> winnings; 	             // total won or lost (negative)</a:t>
            </a:r>
          </a:p>
          <a:p>
            <a:pPr marL="514350" indent="-514350">
              <a:buFont typeface="Arial" charset="0"/>
              <a:buAutoNum type="arabicPeriod"/>
            </a:pPr>
            <a:r>
              <a:rPr lang="en-US" sz="2000" dirty="0" smtClean="0"/>
              <a:t>     public </a:t>
            </a:r>
            <a:r>
              <a:rPr lang="en-US" sz="2000" dirty="0" err="1" smtClean="0"/>
              <a:t>ChoHan</a:t>
            </a:r>
            <a:r>
              <a:rPr lang="en-US" sz="2000" dirty="0" smtClean="0"/>
              <a:t>()		             // default constructor</a:t>
            </a:r>
          </a:p>
          <a:p>
            <a:pPr marL="514350" indent="-514350">
              <a:buFont typeface="Arial" charset="0"/>
              <a:buAutoNum type="arabicPeriod"/>
            </a:pPr>
            <a:r>
              <a:rPr lang="en-US" sz="2000" dirty="0" smtClean="0"/>
              <a:t>     {</a:t>
            </a:r>
          </a:p>
          <a:p>
            <a:pPr marL="514350" indent="-514350">
              <a:buFont typeface="Arial" charset="0"/>
              <a:buAutoNum type="arabicPeriod"/>
            </a:pPr>
            <a:r>
              <a:rPr lang="en-US" sz="2000" dirty="0" smtClean="0"/>
              <a:t>          winnings = 0;</a:t>
            </a:r>
          </a:p>
          <a:p>
            <a:pPr marL="514350" indent="-514350">
              <a:buFont typeface="Arial" charset="0"/>
              <a:buAutoNum type="arabicPeriod"/>
            </a:pPr>
            <a:r>
              <a:rPr lang="en-US" sz="2000" dirty="0" smtClean="0"/>
              <a:t>     }</a:t>
            </a:r>
          </a:p>
          <a:p>
            <a:pPr marL="514350" indent="-514350">
              <a:buFont typeface="Arial" charset="0"/>
              <a:buAutoNum type="arabicPeriod"/>
            </a:pPr>
            <a:r>
              <a:rPr lang="en-US" sz="2000" dirty="0" smtClean="0"/>
              <a:t> </a:t>
            </a:r>
          </a:p>
          <a:p>
            <a:pPr marL="514350" indent="-514350">
              <a:buFont typeface="Arial" charset="0"/>
              <a:buAutoNum type="arabicPeriod"/>
            </a:pPr>
            <a:r>
              <a:rPr lang="en-US" sz="2000" dirty="0" smtClean="0"/>
              <a:t>     // an auxiliary method, used only in the class</a:t>
            </a:r>
          </a:p>
          <a:p>
            <a:pPr marL="514350" indent="-514350">
              <a:buFont typeface="Arial" charset="0"/>
              <a:buAutoNum type="arabicPeriod"/>
            </a:pPr>
            <a:r>
              <a:rPr lang="en-US" sz="2000" dirty="0" smtClean="0"/>
              <a:t>     private </a:t>
            </a:r>
            <a:r>
              <a:rPr lang="en-US" sz="2000" dirty="0" err="1" smtClean="0"/>
              <a:t>boolean</a:t>
            </a:r>
            <a:r>
              <a:rPr lang="en-US" sz="2000" dirty="0" smtClean="0"/>
              <a:t> win (String choice, </a:t>
            </a:r>
            <a:r>
              <a:rPr lang="en-US" sz="2000" dirty="0" err="1" smtClean="0"/>
              <a:t>int</a:t>
            </a:r>
            <a:r>
              <a:rPr lang="en-US" sz="2000" dirty="0" smtClean="0"/>
              <a:t> sum)		// win or lose</a:t>
            </a:r>
          </a:p>
          <a:p>
            <a:pPr marL="514350" indent="-514350">
              <a:buFont typeface="Arial" charset="0"/>
              <a:buAutoNum type="arabicPeriod"/>
            </a:pPr>
            <a:r>
              <a:rPr lang="en-US" sz="2000" dirty="0" smtClean="0"/>
              <a:t>     {</a:t>
            </a:r>
          </a:p>
          <a:p>
            <a:pPr marL="514350" indent="-514350">
              <a:buFont typeface="Arial" charset="0"/>
              <a:buAutoNum type="arabicPeriod"/>
            </a:pPr>
            <a:r>
              <a:rPr lang="en-US" sz="2000" dirty="0" smtClean="0"/>
              <a:t>          if ( sum%2 == 0 &amp;&amp; (</a:t>
            </a:r>
            <a:r>
              <a:rPr lang="en-US" sz="2000" dirty="0" err="1" smtClean="0"/>
              <a:t>choice.equals</a:t>
            </a:r>
            <a:r>
              <a:rPr lang="en-US" sz="2000" dirty="0" smtClean="0"/>
              <a:t>("e") || </a:t>
            </a:r>
            <a:r>
              <a:rPr lang="en-US" sz="2000" dirty="0" err="1" smtClean="0"/>
              <a:t>choice.equals</a:t>
            </a:r>
            <a:r>
              <a:rPr lang="en-US" sz="2000" dirty="0" smtClean="0"/>
              <a:t>("E")))	  //even </a:t>
            </a:r>
          </a:p>
          <a:p>
            <a:pPr marL="514350" indent="-514350">
              <a:buFont typeface="Arial" charset="0"/>
              <a:buAutoNum type="arabicPeriod"/>
            </a:pPr>
            <a:r>
              <a:rPr lang="en-US" sz="2000" dirty="0" smtClean="0"/>
              <a:t>               return true;</a:t>
            </a:r>
          </a:p>
          <a:p>
            <a:pPr marL="514350" indent="-514350">
              <a:buFont typeface="Arial" charset="0"/>
              <a:buAutoNum type="arabicPeriod"/>
            </a:pPr>
            <a:r>
              <a:rPr lang="en-US" sz="2000" dirty="0" smtClean="0"/>
              <a:t>          if ( sum%2 != 0  &amp;&amp; (!(</a:t>
            </a:r>
            <a:r>
              <a:rPr lang="en-US" sz="2000" dirty="0" err="1" smtClean="0"/>
              <a:t>choice.equals</a:t>
            </a:r>
            <a:r>
              <a:rPr lang="en-US" sz="2000" dirty="0" smtClean="0"/>
              <a:t>("e") || </a:t>
            </a:r>
            <a:r>
              <a:rPr lang="en-US" sz="2000" dirty="0" err="1" smtClean="0"/>
              <a:t>choice.equals</a:t>
            </a:r>
            <a:r>
              <a:rPr lang="en-US" sz="2000" dirty="0" smtClean="0"/>
              <a:t>("E"))))   //odd </a:t>
            </a:r>
          </a:p>
          <a:p>
            <a:pPr marL="514350" indent="-514350">
              <a:buFont typeface="Arial" charset="0"/>
              <a:buAutoNum type="arabicPeriod"/>
            </a:pPr>
            <a:r>
              <a:rPr lang="en-US" sz="2000" dirty="0" smtClean="0"/>
              <a:t>               return true;</a:t>
            </a:r>
          </a:p>
          <a:p>
            <a:pPr marL="514350" indent="-514350">
              <a:buFont typeface="Arial" charset="0"/>
              <a:buAutoNum type="arabicPeriod"/>
            </a:pPr>
            <a:r>
              <a:rPr lang="en-US" sz="2000" dirty="0" smtClean="0"/>
              <a:t>          return false;</a:t>
            </a:r>
          </a:p>
          <a:p>
            <a:pPr marL="514350" indent="-514350">
              <a:buFont typeface="Arial" charset="0"/>
              <a:buAutoNum type="arabicPeriod"/>
            </a:pPr>
            <a:r>
              <a:rPr lang="en-US" sz="2000" dirty="0" smtClean="0"/>
              <a:t>     }</a:t>
            </a:r>
          </a:p>
          <a:p>
            <a:pPr marL="514350" indent="-514350">
              <a:buFont typeface="Arial" charset="0"/>
              <a:buAutoNum type="arabicPeriod"/>
            </a:pPr>
            <a:r>
              <a:rPr lang="en-US" sz="2000" dirty="0" smtClean="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3600" dirty="0" smtClean="0"/>
              <a:t>Using the </a:t>
            </a:r>
            <a:r>
              <a:rPr lang="en-US" sz="3600" i="1" dirty="0" smtClean="0"/>
              <a:t>Dice</a:t>
            </a:r>
            <a:r>
              <a:rPr lang="en-US" sz="3600" dirty="0" smtClean="0"/>
              <a:t> Class</a:t>
            </a:r>
          </a:p>
        </p:txBody>
      </p:sp>
      <p:sp>
        <p:nvSpPr>
          <p:cNvPr id="26627" name="Content Placeholder 2"/>
          <p:cNvSpPr>
            <a:spLocks noGrp="1"/>
          </p:cNvSpPr>
          <p:nvPr>
            <p:ph idx="1"/>
          </p:nvPr>
        </p:nvSpPr>
        <p:spPr>
          <a:xfrm>
            <a:off x="620712" y="1951037"/>
            <a:ext cx="9175750" cy="4757738"/>
          </a:xfrm>
        </p:spPr>
        <p:txBody>
          <a:bodyPr/>
          <a:lstStyle/>
          <a:p>
            <a:pPr marL="514350" indent="-514350">
              <a:buFont typeface="+mj-lt"/>
              <a:buAutoNum type="arabicPeriod" startAt="20"/>
            </a:pPr>
            <a:r>
              <a:rPr lang="en-US" sz="1800" dirty="0" smtClean="0"/>
              <a:t>public void play()</a:t>
            </a:r>
          </a:p>
          <a:p>
            <a:pPr marL="514350" indent="-514350">
              <a:buFont typeface="Arial" charset="0"/>
              <a:buAutoNum type="arabicPeriod" startAt="20"/>
            </a:pPr>
            <a:r>
              <a:rPr lang="en-US" sz="1800" dirty="0" smtClean="0"/>
              <a:t>     {</a:t>
            </a:r>
          </a:p>
          <a:p>
            <a:pPr marL="514350" indent="-514350">
              <a:buFont typeface="Arial" charset="0"/>
              <a:buAutoNum type="arabicPeriod" startAt="20"/>
            </a:pPr>
            <a:r>
              <a:rPr lang="en-US" sz="1800" dirty="0" smtClean="0"/>
              <a:t>          Scanner input = new Scanner(</a:t>
            </a:r>
            <a:r>
              <a:rPr lang="en-US" sz="1800" dirty="0" err="1" smtClean="0"/>
              <a:t>System.in</a:t>
            </a:r>
            <a:r>
              <a:rPr lang="en-US" sz="1800" dirty="0" smtClean="0"/>
              <a:t>);</a:t>
            </a:r>
          </a:p>
          <a:p>
            <a:pPr marL="514350" indent="-514350">
              <a:buFont typeface="Arial" charset="0"/>
              <a:buAutoNum type="arabicPeriod" startAt="20"/>
            </a:pPr>
            <a:r>
              <a:rPr lang="en-US" sz="1800" dirty="0" smtClean="0"/>
              <a:t>          Dice </a:t>
            </a:r>
            <a:r>
              <a:rPr lang="en-US" sz="1800" dirty="0" err="1" smtClean="0"/>
              <a:t>dice</a:t>
            </a:r>
            <a:r>
              <a:rPr lang="en-US" sz="1800" dirty="0" smtClean="0"/>
              <a:t> = new Dice(2);	// Dice object instantiated; constructor called</a:t>
            </a:r>
          </a:p>
          <a:p>
            <a:pPr marL="514350" indent="-514350">
              <a:buFont typeface="Arial" charset="0"/>
              <a:buAutoNum type="arabicPeriod" startAt="20"/>
            </a:pPr>
            <a:r>
              <a:rPr lang="en-US" sz="1800" dirty="0" smtClean="0"/>
              <a:t>          String choice;		// even or odd</a:t>
            </a:r>
          </a:p>
          <a:p>
            <a:pPr marL="514350" indent="-514350">
              <a:buFont typeface="Arial" charset="0"/>
              <a:buAutoNum type="arabicPeriod" startAt="20"/>
            </a:pPr>
            <a:r>
              <a:rPr lang="en-US" sz="1800" dirty="0" smtClean="0"/>
              <a:t>          String answer;		/ play again or not</a:t>
            </a:r>
          </a:p>
          <a:p>
            <a:pPr marL="514350" indent="-514350">
              <a:buFont typeface="Arial" charset="0"/>
              <a:buAutoNum type="arabicPeriod" startAt="20"/>
            </a:pPr>
            <a:r>
              <a:rPr lang="en-US" sz="1800" dirty="0" smtClean="0"/>
              <a:t>          </a:t>
            </a:r>
            <a:r>
              <a:rPr lang="en-US" sz="1800" dirty="0" err="1" smtClean="0"/>
              <a:t>int</a:t>
            </a:r>
            <a:r>
              <a:rPr lang="en-US" sz="1800" dirty="0" smtClean="0"/>
              <a:t> wager;			// how much</a:t>
            </a:r>
          </a:p>
          <a:p>
            <a:pPr marL="514350" indent="-514350">
              <a:buFont typeface="Arial" charset="0"/>
              <a:buAutoNum type="arabicPeriod" startAt="20"/>
            </a:pPr>
            <a:r>
              <a:rPr lang="en-US" sz="1800" dirty="0" smtClean="0"/>
              <a:t>          do</a:t>
            </a:r>
          </a:p>
          <a:p>
            <a:pPr marL="514350" indent="-514350">
              <a:buFont typeface="Arial" charset="0"/>
              <a:buAutoNum type="arabicPeriod" startAt="20"/>
            </a:pPr>
            <a:r>
              <a:rPr lang="en-US" sz="1800" dirty="0" smtClean="0"/>
              <a:t>          {</a:t>
            </a:r>
          </a:p>
          <a:p>
            <a:pPr marL="514350" indent="-514350">
              <a:buFont typeface="Arial" charset="0"/>
              <a:buAutoNum type="arabicPeriod" startAt="20"/>
            </a:pPr>
            <a:r>
              <a:rPr lang="en-US" sz="1800" dirty="0" smtClean="0"/>
              <a:t>               </a:t>
            </a:r>
            <a:r>
              <a:rPr lang="en-US" sz="1800" dirty="0" err="1" smtClean="0"/>
              <a:t>System.out.print</a:t>
            </a:r>
            <a:r>
              <a:rPr lang="en-US" sz="1800" dirty="0" smtClean="0"/>
              <a:t>("Enter wager: ");</a:t>
            </a:r>
          </a:p>
          <a:p>
            <a:pPr marL="514350" indent="-514350">
              <a:buFont typeface="Arial" charset="0"/>
              <a:buAutoNum type="arabicPeriod" startAt="20"/>
            </a:pPr>
            <a:r>
              <a:rPr lang="en-US" sz="1800" dirty="0" smtClean="0"/>
              <a:t>               wager =</a:t>
            </a:r>
            <a:r>
              <a:rPr lang="en-US" sz="1800" dirty="0" err="1" smtClean="0"/>
              <a:t>input.nextInt</a:t>
            </a:r>
            <a:r>
              <a:rPr lang="en-US" sz="1800" dirty="0" smtClean="0"/>
              <a:t>();</a:t>
            </a:r>
          </a:p>
          <a:p>
            <a:pPr marL="514350" indent="-514350">
              <a:buFont typeface="Arial" charset="0"/>
              <a:buAutoNum type="arabicPeriod" startAt="20"/>
            </a:pPr>
            <a:r>
              <a:rPr lang="en-US" sz="1800" dirty="0" smtClean="0"/>
              <a:t>               </a:t>
            </a:r>
            <a:r>
              <a:rPr lang="en-US" sz="1800" dirty="0" err="1" smtClean="0"/>
              <a:t>System.out.print</a:t>
            </a:r>
            <a:r>
              <a:rPr lang="en-US" sz="1800" dirty="0" smtClean="0"/>
              <a:t>("Enter 'e' for even anything else for odd: ");</a:t>
            </a:r>
          </a:p>
          <a:p>
            <a:pPr marL="514350" indent="-514350">
              <a:buFont typeface="Arial" charset="0"/>
              <a:buAutoNum type="arabicPeriod" startAt="20"/>
            </a:pPr>
            <a:r>
              <a:rPr lang="en-US" sz="1800" dirty="0" smtClean="0"/>
              <a:t>               choice = </a:t>
            </a:r>
            <a:r>
              <a:rPr lang="en-US" sz="1800" dirty="0" err="1" smtClean="0"/>
              <a:t>input.next</a:t>
            </a:r>
            <a:r>
              <a:rPr lang="en-US" sz="1800" dirty="0" smtClean="0"/>
              <a:t>();</a:t>
            </a:r>
          </a:p>
          <a:p>
            <a:pPr marL="514350" indent="-514350">
              <a:buFont typeface="Arial" charset="0"/>
              <a:buAutoNum type="arabicPeriod" startAt="20"/>
            </a:pPr>
            <a:r>
              <a:rPr lang="en-US" sz="1800" dirty="0" smtClean="0"/>
              <a:t>               </a:t>
            </a:r>
            <a:r>
              <a:rPr lang="en-US" sz="1800" dirty="0" err="1" smtClean="0"/>
              <a:t>int</a:t>
            </a:r>
            <a:r>
              <a:rPr lang="en-US" sz="1800" dirty="0" smtClean="0"/>
              <a:t> sum = </a:t>
            </a:r>
            <a:r>
              <a:rPr lang="en-US" sz="1800" dirty="0" err="1" smtClean="0"/>
              <a:t>dice.rollDice</a:t>
            </a:r>
            <a:r>
              <a:rPr lang="en-US" sz="1800" dirty="0" smtClean="0"/>
              <a:t>();		 // invoke method of Dice class</a:t>
            </a:r>
          </a:p>
          <a:p>
            <a:pPr marL="514350" indent="-514350">
              <a:buFont typeface="Arial" charset="0"/>
              <a:buAutoNum type="arabicPeriod" startAt="20"/>
            </a:pPr>
            <a:r>
              <a:rPr lang="en-US" sz="1800" dirty="0" smtClean="0"/>
              <a:t>               </a:t>
            </a:r>
            <a:r>
              <a:rPr lang="en-US" sz="1800" dirty="0" err="1" smtClean="0"/>
              <a:t>System.out.println</a:t>
            </a:r>
            <a:r>
              <a:rPr lang="en-US" sz="1800" dirty="0" smtClean="0"/>
              <a:t>("You rolled a "+ sum);</a:t>
            </a:r>
          </a:p>
          <a:p>
            <a:pPr marL="514350" indent="-514350">
              <a:buFont typeface="Arial" charset="0"/>
              <a:buAutoNum type="arabicPeriod" startAt="20"/>
            </a:pPr>
            <a:r>
              <a:rPr lang="en-US" sz="1800" dirty="0" smtClean="0"/>
              <a:t>               if ( win(choice, sum ))</a:t>
            </a:r>
          </a:p>
          <a:p>
            <a:pPr marL="514350" indent="-514350">
              <a:buFont typeface="Arial" charset="0"/>
              <a:buAutoNum type="arabicPeriod" startAt="20"/>
            </a:pPr>
            <a:r>
              <a:rPr lang="en-US" sz="1800" dirty="0" smtClean="0"/>
              <a:t>               {</a:t>
            </a:r>
          </a:p>
          <a:p>
            <a:pPr marL="514350" indent="-514350">
              <a:buFont typeface="Arial" charset="0"/>
              <a:buAutoNum type="arabicPeriod" startAt="20"/>
            </a:pPr>
            <a:r>
              <a:rPr lang="en-US" sz="1800" dirty="0" smtClean="0"/>
              <a:t>                    winnings += wager;</a:t>
            </a:r>
          </a:p>
          <a:p>
            <a:pPr marL="514350" indent="-514350">
              <a:buFont typeface="Arial" charset="0"/>
              <a:buAutoNum type="arabicPeriod" startAt="20"/>
            </a:pPr>
            <a:r>
              <a:rPr lang="en-US" sz="1800" dirty="0" smtClean="0"/>
              <a:t>                    </a:t>
            </a:r>
            <a:r>
              <a:rPr lang="en-US" sz="1800" dirty="0" err="1" smtClean="0"/>
              <a:t>System.out.println</a:t>
            </a:r>
            <a:r>
              <a:rPr lang="en-US" sz="1800" dirty="0" smtClean="0"/>
              <a:t>("You won! Winnings so far: "+ winnings);</a:t>
            </a:r>
          </a:p>
          <a:p>
            <a:pPr marL="514350" indent="-514350">
              <a:buFont typeface="Arial" charset="0"/>
              <a:buAutoNum type="arabicPeriod" startAt="20"/>
            </a:pPr>
            <a:r>
              <a:rPr lang="en-US" sz="1800" dirty="0" smtClean="0"/>
              <a:t>               }</a:t>
            </a:r>
          </a:p>
          <a:p>
            <a:pPr marL="514350" indent="-514350">
              <a:buFont typeface="Arial" charset="0"/>
              <a:buAutoNum type="arabicPeriod" startAt="20"/>
            </a:pPr>
            <a:r>
              <a:rPr lang="en-US" sz="1800" dirty="0" smtClean="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3600" dirty="0" smtClean="0"/>
              <a:t>Using the </a:t>
            </a:r>
            <a:r>
              <a:rPr lang="en-US" sz="3600" i="1" dirty="0" smtClean="0"/>
              <a:t>Dice</a:t>
            </a:r>
            <a:r>
              <a:rPr lang="en-US" sz="3600" dirty="0" smtClean="0"/>
              <a:t> Class</a:t>
            </a:r>
          </a:p>
        </p:txBody>
      </p:sp>
      <p:sp>
        <p:nvSpPr>
          <p:cNvPr id="4" name="TextBox 3"/>
          <p:cNvSpPr txBox="1"/>
          <p:nvPr/>
        </p:nvSpPr>
        <p:spPr>
          <a:xfrm>
            <a:off x="620712" y="1911975"/>
            <a:ext cx="9459913" cy="5647700"/>
          </a:xfrm>
          <a:prstGeom prst="rect">
            <a:avLst/>
          </a:prstGeom>
          <a:noFill/>
        </p:spPr>
        <p:txBody>
          <a:bodyPr wrap="square">
            <a:spAutoFit/>
          </a:bodyPr>
          <a:lstStyle/>
          <a:p>
            <a:pPr marL="514350" indent="-514350">
              <a:buFont typeface="+mj-lt"/>
              <a:buAutoNum type="arabicPeriod" startAt="41"/>
              <a:defRPr/>
            </a:pPr>
            <a:r>
              <a:rPr lang="en-US" sz="2000" dirty="0" smtClean="0">
                <a:solidFill>
                  <a:schemeClr val="tx1"/>
                </a:solidFill>
              </a:rPr>
              <a:t>               </a:t>
            </a:r>
            <a:r>
              <a:rPr lang="en-US" sz="1800" dirty="0" smtClean="0">
                <a:solidFill>
                  <a:schemeClr val="tx1"/>
                </a:solidFill>
              </a:rPr>
              <a:t>else</a:t>
            </a:r>
            <a:endParaRPr lang="en-US" sz="1800" dirty="0">
              <a:solidFill>
                <a:schemeClr val="tx1"/>
              </a:solidFill>
            </a:endParaRPr>
          </a:p>
          <a:p>
            <a:pPr marL="514350" indent="-514350">
              <a:buFont typeface="+mj-lt"/>
              <a:buAutoNum type="arabicPeriod" startAt="41"/>
              <a:defRPr/>
            </a:pPr>
            <a:r>
              <a:rPr lang="en-US" sz="1800" dirty="0" smtClean="0">
                <a:solidFill>
                  <a:schemeClr val="tx1"/>
                </a:solidFill>
              </a:rPr>
              <a:t>              {</a:t>
            </a:r>
            <a:endParaRPr lang="en-US" sz="1800" dirty="0">
              <a:solidFill>
                <a:schemeClr val="tx1"/>
              </a:solidFill>
            </a:endParaRPr>
          </a:p>
          <a:p>
            <a:pPr marL="514350" indent="-514350">
              <a:buFont typeface="+mj-lt"/>
              <a:buAutoNum type="arabicPeriod" startAt="41"/>
              <a:defRPr/>
            </a:pPr>
            <a:r>
              <a:rPr lang="en-US" sz="1800" dirty="0">
                <a:solidFill>
                  <a:schemeClr val="tx1"/>
                </a:solidFill>
              </a:rPr>
              <a:t>        </a:t>
            </a:r>
            <a:r>
              <a:rPr lang="en-US" sz="1800" dirty="0" smtClean="0">
                <a:solidFill>
                  <a:schemeClr val="tx1"/>
                </a:solidFill>
              </a:rPr>
              <a:t>              winnings </a:t>
            </a:r>
            <a:r>
              <a:rPr lang="en-US" sz="1800" dirty="0">
                <a:solidFill>
                  <a:schemeClr val="tx1"/>
                </a:solidFill>
              </a:rPr>
              <a:t>-= wager;</a:t>
            </a:r>
          </a:p>
          <a:p>
            <a:pPr marL="514350" indent="-514350">
              <a:buFont typeface="+mj-lt"/>
              <a:buAutoNum type="arabicPeriod" startAt="41"/>
              <a:defRPr/>
            </a:pPr>
            <a:r>
              <a:rPr lang="en-US" sz="1800" dirty="0">
                <a:solidFill>
                  <a:schemeClr val="tx1"/>
                </a:solidFill>
              </a:rPr>
              <a:t>       </a:t>
            </a:r>
            <a:r>
              <a:rPr lang="en-US" sz="1800" dirty="0" smtClean="0">
                <a:solidFill>
                  <a:schemeClr val="tx1"/>
                </a:solidFill>
              </a:rPr>
              <a:t>               </a:t>
            </a:r>
            <a:r>
              <a:rPr lang="en-US" sz="1800" dirty="0" err="1">
                <a:solidFill>
                  <a:schemeClr val="tx1"/>
                </a:solidFill>
              </a:rPr>
              <a:t>System.out.println</a:t>
            </a:r>
            <a:r>
              <a:rPr lang="en-US" sz="1800" dirty="0">
                <a:solidFill>
                  <a:schemeClr val="tx1"/>
                </a:solidFill>
              </a:rPr>
              <a:t>("You lost! Winnings so far: " + winnings);</a:t>
            </a:r>
          </a:p>
          <a:p>
            <a:pPr marL="514350" indent="-514350">
              <a:buFont typeface="+mj-lt"/>
              <a:buAutoNum type="arabicPeriod" startAt="41"/>
              <a:defRPr/>
            </a:pPr>
            <a:r>
              <a:rPr lang="en-US" sz="1800" dirty="0">
                <a:solidFill>
                  <a:schemeClr val="tx1"/>
                </a:solidFill>
              </a:rPr>
              <a:t> </a:t>
            </a:r>
            <a:r>
              <a:rPr lang="en-US" sz="1800" dirty="0" smtClean="0">
                <a:solidFill>
                  <a:schemeClr val="tx1"/>
                </a:solidFill>
              </a:rPr>
              <a:t>              }</a:t>
            </a:r>
            <a:endParaRPr lang="en-US" sz="1800" dirty="0">
              <a:solidFill>
                <a:schemeClr val="tx1"/>
              </a:solidFill>
            </a:endParaRPr>
          </a:p>
          <a:p>
            <a:pPr marL="514350" indent="-514350">
              <a:buFont typeface="+mj-lt"/>
              <a:buAutoNum type="arabicPeriod" startAt="41"/>
              <a:defRPr/>
            </a:pPr>
            <a:r>
              <a:rPr lang="en-US" sz="1800" dirty="0">
                <a:solidFill>
                  <a:schemeClr val="tx1"/>
                </a:solidFill>
              </a:rPr>
              <a:t>               </a:t>
            </a:r>
            <a:r>
              <a:rPr lang="en-US" sz="1800" dirty="0" err="1">
                <a:solidFill>
                  <a:schemeClr val="tx1"/>
                </a:solidFill>
              </a:rPr>
              <a:t>System.out.print</a:t>
            </a:r>
            <a:r>
              <a:rPr lang="en-US" sz="1800" dirty="0">
                <a:solidFill>
                  <a:schemeClr val="tx1"/>
                </a:solidFill>
              </a:rPr>
              <a:t>("Play again? 'y' or 'Y' for 'Yes': ");	//anything else for "no"</a:t>
            </a:r>
          </a:p>
          <a:p>
            <a:pPr marL="514350" indent="-514350">
              <a:buFont typeface="+mj-lt"/>
              <a:buAutoNum type="arabicPeriod" startAt="41"/>
              <a:defRPr/>
            </a:pPr>
            <a:r>
              <a:rPr lang="en-US" sz="1800" dirty="0">
                <a:solidFill>
                  <a:schemeClr val="tx1"/>
                </a:solidFill>
              </a:rPr>
              <a:t>               answer = </a:t>
            </a:r>
            <a:r>
              <a:rPr lang="en-US" sz="1800" dirty="0" err="1">
                <a:solidFill>
                  <a:schemeClr val="tx1"/>
                </a:solidFill>
              </a:rPr>
              <a:t>input.next</a:t>
            </a:r>
            <a:r>
              <a:rPr lang="en-US" sz="1800" dirty="0">
                <a:solidFill>
                  <a:schemeClr val="tx1"/>
                </a:solidFill>
              </a:rPr>
              <a:t>();</a:t>
            </a:r>
          </a:p>
          <a:p>
            <a:pPr marL="514350" indent="-514350">
              <a:buFont typeface="+mj-lt"/>
              <a:buAutoNum type="arabicPeriod" startAt="41"/>
              <a:defRPr/>
            </a:pPr>
            <a:r>
              <a:rPr lang="en-US" sz="1800" dirty="0">
                <a:solidFill>
                  <a:schemeClr val="tx1"/>
                </a:solidFill>
              </a:rPr>
              <a:t>               </a:t>
            </a:r>
            <a:r>
              <a:rPr lang="en-US" sz="1800" dirty="0" err="1">
                <a:solidFill>
                  <a:schemeClr val="tx1"/>
                </a:solidFill>
              </a:rPr>
              <a:t>System.out.println</a:t>
            </a:r>
            <a:r>
              <a:rPr lang="en-US" sz="1800" dirty="0" smtClean="0">
                <a:solidFill>
                  <a:schemeClr val="tx1"/>
                </a:solidFill>
              </a:rPr>
              <a:t>();</a:t>
            </a:r>
            <a:endParaRPr lang="en-US" sz="1800" dirty="0">
              <a:solidFill>
                <a:schemeClr val="tx1"/>
              </a:solidFill>
            </a:endParaRPr>
          </a:p>
          <a:p>
            <a:pPr marL="514350" indent="-514350">
              <a:buFont typeface="+mj-lt"/>
              <a:buAutoNum type="arabicPeriod" startAt="41"/>
              <a:defRPr/>
            </a:pPr>
            <a:r>
              <a:rPr lang="en-US" sz="1800" dirty="0">
                <a:solidFill>
                  <a:schemeClr val="tx1"/>
                </a:solidFill>
              </a:rPr>
              <a:t>               }while(</a:t>
            </a:r>
            <a:r>
              <a:rPr lang="en-US" sz="1800" dirty="0" err="1">
                <a:solidFill>
                  <a:schemeClr val="tx1"/>
                </a:solidFill>
              </a:rPr>
              <a:t>answer.equals</a:t>
            </a:r>
            <a:r>
              <a:rPr lang="en-US" sz="1800" dirty="0">
                <a:solidFill>
                  <a:schemeClr val="tx1"/>
                </a:solidFill>
              </a:rPr>
              <a:t>("Y") || </a:t>
            </a:r>
            <a:r>
              <a:rPr lang="en-US" sz="1800" dirty="0" err="1">
                <a:solidFill>
                  <a:schemeClr val="tx1"/>
                </a:solidFill>
              </a:rPr>
              <a:t>answer.equals</a:t>
            </a:r>
            <a:r>
              <a:rPr lang="en-US" sz="1800" dirty="0">
                <a:solidFill>
                  <a:schemeClr val="tx1"/>
                </a:solidFill>
              </a:rPr>
              <a:t>("y"));</a:t>
            </a:r>
          </a:p>
          <a:p>
            <a:pPr marL="514350" indent="-514350">
              <a:buFont typeface="+mj-lt"/>
              <a:buAutoNum type="arabicPeriod" startAt="41"/>
              <a:defRPr/>
            </a:pPr>
            <a:r>
              <a:rPr lang="en-US" sz="1800" dirty="0">
                <a:solidFill>
                  <a:schemeClr val="tx1"/>
                </a:solidFill>
              </a:rPr>
              <a:t>               </a:t>
            </a:r>
            <a:r>
              <a:rPr lang="en-US" sz="1800" dirty="0" err="1">
                <a:solidFill>
                  <a:schemeClr val="tx1"/>
                </a:solidFill>
              </a:rPr>
              <a:t>reportWinnings</a:t>
            </a:r>
            <a:r>
              <a:rPr lang="en-US" sz="1800" dirty="0">
                <a:solidFill>
                  <a:schemeClr val="tx1"/>
                </a:solidFill>
              </a:rPr>
              <a:t>();</a:t>
            </a:r>
          </a:p>
          <a:p>
            <a:pPr marL="514350" indent="-514350">
              <a:buFont typeface="+mj-lt"/>
              <a:buAutoNum type="arabicPeriod" startAt="41"/>
              <a:defRPr/>
            </a:pPr>
            <a:r>
              <a:rPr lang="en-US" sz="1800" dirty="0">
                <a:solidFill>
                  <a:schemeClr val="tx1"/>
                </a:solidFill>
              </a:rPr>
              <a:t>     </a:t>
            </a:r>
            <a:r>
              <a:rPr lang="en-US" sz="1800" dirty="0" smtClean="0">
                <a:solidFill>
                  <a:schemeClr val="tx1"/>
                </a:solidFill>
              </a:rPr>
              <a:t>}</a:t>
            </a:r>
            <a:endParaRPr lang="en-US" sz="1800" dirty="0">
              <a:solidFill>
                <a:schemeClr val="tx1"/>
              </a:solidFill>
            </a:endParaRPr>
          </a:p>
          <a:p>
            <a:pPr marL="514350" indent="-514350">
              <a:buFont typeface="+mj-lt"/>
              <a:buAutoNum type="arabicPeriod" startAt="41"/>
              <a:defRPr/>
            </a:pPr>
            <a:r>
              <a:rPr lang="en-US" sz="1800" dirty="0">
                <a:solidFill>
                  <a:schemeClr val="tx1"/>
                </a:solidFill>
              </a:rPr>
              <a:t>     private void </a:t>
            </a:r>
            <a:r>
              <a:rPr lang="en-US" sz="1800" dirty="0" err="1">
                <a:solidFill>
                  <a:schemeClr val="tx1"/>
                </a:solidFill>
              </a:rPr>
              <a:t>reportWinnings</a:t>
            </a:r>
            <a:r>
              <a:rPr lang="en-US" sz="1800" dirty="0">
                <a:solidFill>
                  <a:schemeClr val="tx1"/>
                </a:solidFill>
              </a:rPr>
              <a:t>()</a:t>
            </a:r>
          </a:p>
          <a:p>
            <a:pPr marL="514350" indent="-514350">
              <a:buFont typeface="+mj-lt"/>
              <a:buAutoNum type="arabicPeriod" startAt="41"/>
              <a:defRPr/>
            </a:pPr>
            <a:r>
              <a:rPr lang="en-US" sz="1800" dirty="0">
                <a:solidFill>
                  <a:schemeClr val="tx1"/>
                </a:solidFill>
              </a:rPr>
              <a:t>     {</a:t>
            </a:r>
          </a:p>
          <a:p>
            <a:pPr marL="514350" indent="-514350">
              <a:buFont typeface="+mj-lt"/>
              <a:buAutoNum type="arabicPeriod" startAt="41"/>
              <a:defRPr/>
            </a:pPr>
            <a:r>
              <a:rPr lang="en-US" sz="1800" dirty="0">
                <a:solidFill>
                  <a:schemeClr val="tx1"/>
                </a:solidFill>
              </a:rPr>
              <a:t>          if (winnings &gt; 0)</a:t>
            </a:r>
          </a:p>
          <a:p>
            <a:pPr marL="514350" indent="-514350">
              <a:buFont typeface="+mj-lt"/>
              <a:buAutoNum type="arabicPeriod" startAt="41"/>
              <a:defRPr/>
            </a:pPr>
            <a:r>
              <a:rPr lang="en-US" sz="1800" dirty="0">
                <a:solidFill>
                  <a:schemeClr val="tx1"/>
                </a:solidFill>
              </a:rPr>
              <a:t>               </a:t>
            </a:r>
            <a:r>
              <a:rPr lang="en-US" sz="1800" dirty="0" err="1">
                <a:solidFill>
                  <a:schemeClr val="tx1"/>
                </a:solidFill>
              </a:rPr>
              <a:t>System.out.println</a:t>
            </a:r>
            <a:r>
              <a:rPr lang="en-US" sz="1800" dirty="0">
                <a:solidFill>
                  <a:schemeClr val="tx1"/>
                </a:solidFill>
              </a:rPr>
              <a:t>("You won $"+ winnings);</a:t>
            </a:r>
          </a:p>
          <a:p>
            <a:pPr marL="514350" indent="-514350">
              <a:buFont typeface="+mj-lt"/>
              <a:buAutoNum type="arabicPeriod" startAt="41"/>
              <a:defRPr/>
            </a:pPr>
            <a:r>
              <a:rPr lang="en-US" sz="1800" dirty="0">
                <a:solidFill>
                  <a:schemeClr val="tx1"/>
                </a:solidFill>
              </a:rPr>
              <a:t>          else if (winnings &lt; 0)</a:t>
            </a:r>
          </a:p>
          <a:p>
            <a:pPr marL="514350" indent="-514350">
              <a:buFont typeface="+mj-lt"/>
              <a:buAutoNum type="arabicPeriod" startAt="41"/>
              <a:defRPr/>
            </a:pPr>
            <a:r>
              <a:rPr lang="en-US" sz="1800" dirty="0">
                <a:solidFill>
                  <a:schemeClr val="tx1"/>
                </a:solidFill>
              </a:rPr>
              <a:t>               </a:t>
            </a:r>
            <a:r>
              <a:rPr lang="en-US" sz="1800" dirty="0" err="1">
                <a:solidFill>
                  <a:schemeClr val="tx1"/>
                </a:solidFill>
              </a:rPr>
              <a:t>System.out.println</a:t>
            </a:r>
            <a:r>
              <a:rPr lang="en-US" sz="1800" dirty="0">
                <a:solidFill>
                  <a:schemeClr val="tx1"/>
                </a:solidFill>
              </a:rPr>
              <a:t>("You lost $"+ Math.abs(winnings));</a:t>
            </a:r>
          </a:p>
          <a:p>
            <a:pPr marL="514350" indent="-514350">
              <a:buFont typeface="+mj-lt"/>
              <a:buAutoNum type="arabicPeriod" startAt="41"/>
              <a:defRPr/>
            </a:pPr>
            <a:r>
              <a:rPr lang="en-US" sz="1800" dirty="0">
                <a:solidFill>
                  <a:schemeClr val="tx1"/>
                </a:solidFill>
              </a:rPr>
              <a:t>          else</a:t>
            </a:r>
          </a:p>
          <a:p>
            <a:pPr marL="514350" indent="-514350">
              <a:buFont typeface="+mj-lt"/>
              <a:buAutoNum type="arabicPeriod" startAt="41"/>
              <a:defRPr/>
            </a:pPr>
            <a:r>
              <a:rPr lang="en-US" sz="1800" dirty="0">
                <a:solidFill>
                  <a:schemeClr val="tx1"/>
                </a:solidFill>
              </a:rPr>
              <a:t>               </a:t>
            </a:r>
            <a:r>
              <a:rPr lang="en-US" sz="1800" dirty="0" err="1">
                <a:solidFill>
                  <a:schemeClr val="tx1"/>
                </a:solidFill>
              </a:rPr>
              <a:t>System.out.println</a:t>
            </a:r>
            <a:r>
              <a:rPr lang="en-US" sz="1800" dirty="0">
                <a:solidFill>
                  <a:schemeClr val="tx1"/>
                </a:solidFill>
              </a:rPr>
              <a:t>("You broke even ");</a:t>
            </a:r>
          </a:p>
          <a:p>
            <a:pPr marL="514350" indent="-514350">
              <a:buFont typeface="+mj-lt"/>
              <a:buAutoNum type="arabicPeriod" startAt="41"/>
              <a:defRPr/>
            </a:pPr>
            <a:r>
              <a:rPr lang="en-US" sz="1800" dirty="0">
                <a:solidFill>
                  <a:schemeClr val="tx1"/>
                </a:solidFill>
              </a:rPr>
              <a:t>          </a:t>
            </a:r>
            <a:r>
              <a:rPr lang="en-US" sz="1800" dirty="0" err="1">
                <a:solidFill>
                  <a:schemeClr val="tx1"/>
                </a:solidFill>
              </a:rPr>
              <a:t>System.out.println</a:t>
            </a:r>
            <a:r>
              <a:rPr lang="en-US" sz="1800" dirty="0">
                <a:solidFill>
                  <a:schemeClr val="tx1"/>
                </a:solidFill>
              </a:rPr>
              <a:t>("Thanks for playing");</a:t>
            </a:r>
          </a:p>
          <a:p>
            <a:pPr marL="514350" indent="-514350">
              <a:buFont typeface="+mj-lt"/>
              <a:buAutoNum type="arabicPeriod" startAt="41"/>
              <a:defRPr/>
            </a:pPr>
            <a:r>
              <a:rPr lang="en-US" sz="1800" dirty="0">
                <a:solidFill>
                  <a:schemeClr val="tx1"/>
                </a:solidFill>
              </a:rPr>
              <a:t>     </a:t>
            </a:r>
            <a:r>
              <a:rPr lang="en-US" sz="1800" dirty="0" smtClean="0">
                <a:solidFill>
                  <a:schemeClr val="tx1"/>
                </a:solidFill>
              </a:rPr>
              <a:t>}</a:t>
            </a:r>
            <a:endParaRPr lang="en-US" sz="1800"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3600" dirty="0" smtClean="0"/>
              <a:t>Using the </a:t>
            </a:r>
            <a:r>
              <a:rPr lang="en-US" sz="3600" i="1" dirty="0" smtClean="0"/>
              <a:t>Dice</a:t>
            </a:r>
            <a:r>
              <a:rPr lang="en-US" sz="3600" dirty="0" smtClean="0"/>
              <a:t> Class</a:t>
            </a:r>
          </a:p>
        </p:txBody>
      </p:sp>
      <p:sp>
        <p:nvSpPr>
          <p:cNvPr id="27651" name="Content Placeholder 2"/>
          <p:cNvSpPr>
            <a:spLocks noGrp="1"/>
          </p:cNvSpPr>
          <p:nvPr>
            <p:ph idx="1"/>
          </p:nvPr>
        </p:nvSpPr>
        <p:spPr/>
        <p:txBody>
          <a:bodyPr/>
          <a:lstStyle/>
          <a:p>
            <a:r>
              <a:rPr lang="en-US" sz="2400" dirty="0" smtClean="0"/>
              <a:t>The following small class instantiates one </a:t>
            </a:r>
            <a:r>
              <a:rPr lang="en-US" sz="2400" dirty="0" err="1" smtClean="0"/>
              <a:t>ChoHan</a:t>
            </a:r>
            <a:r>
              <a:rPr lang="en-US" sz="2400" dirty="0" smtClean="0"/>
              <a:t> object and invokes the play() method of that object.  </a:t>
            </a:r>
          </a:p>
          <a:p>
            <a:pPr>
              <a:buFont typeface="Times New Roman" pitchFamily="18" charset="0"/>
              <a:buNone/>
            </a:pPr>
            <a:endParaRPr lang="en-US" sz="2400" dirty="0" smtClean="0"/>
          </a:p>
          <a:p>
            <a:r>
              <a:rPr lang="en-US" sz="2400" dirty="0" smtClean="0"/>
              <a:t>The class is saved in a file named PlayChoHan.java</a:t>
            </a:r>
            <a:br>
              <a:rPr lang="en-US" sz="2400" dirty="0" smtClean="0"/>
            </a:br>
            <a:endParaRPr lang="en-US" sz="2400" dirty="0" smtClean="0"/>
          </a:p>
          <a:p>
            <a:pPr lvl="1">
              <a:buFont typeface="Times New Roman" pitchFamily="18" charset="0"/>
              <a:buNone/>
            </a:pPr>
            <a:r>
              <a:rPr lang="en-US" sz="2400" dirty="0" smtClean="0"/>
              <a:t>public class </a:t>
            </a:r>
            <a:r>
              <a:rPr lang="en-US" sz="2400" dirty="0" err="1" smtClean="0"/>
              <a:t>PlayChoHan</a:t>
            </a:r>
            <a:endParaRPr lang="en-US" sz="2400" dirty="0" smtClean="0"/>
          </a:p>
          <a:p>
            <a:pPr lvl="1">
              <a:buFont typeface="Times New Roman" pitchFamily="18" charset="0"/>
              <a:buNone/>
            </a:pPr>
            <a:r>
              <a:rPr lang="en-US" sz="2400" dirty="0" smtClean="0"/>
              <a:t>{</a:t>
            </a:r>
          </a:p>
          <a:p>
            <a:pPr lvl="1">
              <a:buFont typeface="Times New Roman" pitchFamily="18" charset="0"/>
              <a:buNone/>
            </a:pPr>
            <a:r>
              <a:rPr lang="en-US" sz="2400" dirty="0" smtClean="0"/>
              <a:t>     public static void main(String[] </a:t>
            </a:r>
            <a:r>
              <a:rPr lang="en-US" sz="2400" dirty="0" err="1" smtClean="0"/>
              <a:t>args</a:t>
            </a:r>
            <a:r>
              <a:rPr lang="en-US" sz="2400" dirty="0" smtClean="0"/>
              <a:t>)</a:t>
            </a:r>
          </a:p>
          <a:p>
            <a:pPr lvl="1">
              <a:buFont typeface="Times New Roman" pitchFamily="18" charset="0"/>
              <a:buNone/>
            </a:pPr>
            <a:r>
              <a:rPr lang="en-US" sz="2400" dirty="0" smtClean="0"/>
              <a:t>    {</a:t>
            </a:r>
          </a:p>
          <a:p>
            <a:pPr lvl="1">
              <a:buFont typeface="Times New Roman" pitchFamily="18" charset="0"/>
              <a:buNone/>
            </a:pPr>
            <a:r>
              <a:rPr lang="en-US" sz="2400" dirty="0" smtClean="0"/>
              <a:t>        </a:t>
            </a:r>
            <a:r>
              <a:rPr lang="en-US" sz="2400" dirty="0" err="1" smtClean="0"/>
              <a:t>ChoHan</a:t>
            </a:r>
            <a:r>
              <a:rPr lang="en-US" sz="2400" dirty="0" smtClean="0"/>
              <a:t> game = new </a:t>
            </a:r>
            <a:r>
              <a:rPr lang="en-US" sz="2400" dirty="0" err="1" smtClean="0"/>
              <a:t>ChoHan</a:t>
            </a:r>
            <a:r>
              <a:rPr lang="en-US" sz="2400" dirty="0" smtClean="0"/>
              <a:t>(); 	// create a game</a:t>
            </a:r>
          </a:p>
          <a:p>
            <a:pPr lvl="1">
              <a:buFont typeface="Times New Roman" pitchFamily="18" charset="0"/>
              <a:buNone/>
            </a:pPr>
            <a:r>
              <a:rPr lang="en-US" sz="2400" dirty="0" smtClean="0"/>
              <a:t>        </a:t>
            </a:r>
            <a:r>
              <a:rPr lang="en-US" sz="2400" dirty="0" err="1" smtClean="0"/>
              <a:t>game.play</a:t>
            </a:r>
            <a:r>
              <a:rPr lang="en-US" sz="2400" dirty="0" smtClean="0"/>
              <a:t>(); 			// start the game</a:t>
            </a:r>
          </a:p>
          <a:p>
            <a:pPr lvl="1">
              <a:buFont typeface="Times New Roman" pitchFamily="18" charset="0"/>
              <a:buNone/>
            </a:pPr>
            <a:r>
              <a:rPr lang="en-US" sz="2400" dirty="0" smtClean="0"/>
              <a:t>    }</a:t>
            </a:r>
          </a:p>
          <a:p>
            <a:pPr lvl="1">
              <a:buFont typeface="Times New Roman" pitchFamily="18" charset="0"/>
              <a:buNone/>
            </a:pPr>
            <a:r>
              <a:rPr lang="en-US" sz="2400" dirty="0" smtClean="0"/>
              <a:t>}</a:t>
            </a:r>
          </a:p>
          <a:p>
            <a:endParaRPr lang="en-US" sz="20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z="3600" dirty="0" smtClean="0"/>
              <a:t>Using the </a:t>
            </a:r>
            <a:r>
              <a:rPr lang="en-US" sz="3600" i="1" dirty="0" smtClean="0"/>
              <a:t>Dice</a:t>
            </a:r>
            <a:r>
              <a:rPr lang="en-US" sz="3600" dirty="0" smtClean="0"/>
              <a:t> Class</a:t>
            </a:r>
          </a:p>
        </p:txBody>
      </p:sp>
      <p:sp>
        <p:nvSpPr>
          <p:cNvPr id="28675" name="Content Placeholder 2"/>
          <p:cNvSpPr>
            <a:spLocks noGrp="1"/>
          </p:cNvSpPr>
          <p:nvPr>
            <p:ph idx="1"/>
          </p:nvPr>
        </p:nvSpPr>
        <p:spPr>
          <a:xfrm>
            <a:off x="620712" y="1951037"/>
            <a:ext cx="9220199" cy="5334001"/>
          </a:xfrm>
        </p:spPr>
        <p:txBody>
          <a:bodyPr/>
          <a:lstStyle/>
          <a:p>
            <a:pPr>
              <a:spcBef>
                <a:spcPts val="600"/>
              </a:spcBef>
            </a:pPr>
            <a:r>
              <a:rPr lang="en-US" sz="2000" dirty="0" smtClean="0"/>
              <a:t>Together the classes Dice, </a:t>
            </a:r>
            <a:r>
              <a:rPr lang="en-US" sz="2000" dirty="0" err="1" smtClean="0"/>
              <a:t>ChoHan</a:t>
            </a:r>
            <a:r>
              <a:rPr lang="en-US" sz="2000" dirty="0" smtClean="0"/>
              <a:t> and </a:t>
            </a:r>
            <a:r>
              <a:rPr lang="en-US" sz="2000" dirty="0" err="1" smtClean="0"/>
              <a:t>PlayChoHan</a:t>
            </a:r>
            <a:r>
              <a:rPr lang="en-US" sz="2000" dirty="0" smtClean="0"/>
              <a:t> make up  an application.  </a:t>
            </a:r>
          </a:p>
          <a:p>
            <a:pPr>
              <a:spcBef>
                <a:spcPts val="600"/>
              </a:spcBef>
            </a:pPr>
            <a:r>
              <a:rPr lang="en-US" sz="2000" dirty="0" err="1" smtClean="0"/>
              <a:t>PlayChoHan</a:t>
            </a:r>
            <a:r>
              <a:rPr lang="en-US" sz="2000" dirty="0" smtClean="0"/>
              <a:t> contains a main(...) method; so </a:t>
            </a:r>
            <a:r>
              <a:rPr lang="en-US" sz="2000" dirty="0" err="1" smtClean="0"/>
              <a:t>PlayChoHan</a:t>
            </a:r>
            <a:r>
              <a:rPr lang="en-US" sz="2000" dirty="0" smtClean="0"/>
              <a:t> is the class that executes.  </a:t>
            </a:r>
          </a:p>
          <a:p>
            <a:pPr>
              <a:spcBef>
                <a:spcPts val="600"/>
              </a:spcBef>
            </a:pPr>
            <a:r>
              <a:rPr lang="en-US" sz="2000" dirty="0" smtClean="0"/>
              <a:t>When </a:t>
            </a:r>
            <a:r>
              <a:rPr lang="en-US" sz="2000" dirty="0" err="1" smtClean="0"/>
              <a:t>PlayChoHan</a:t>
            </a:r>
            <a:r>
              <a:rPr lang="en-US" sz="2000" dirty="0" smtClean="0"/>
              <a:t> starts execution, the statement:</a:t>
            </a:r>
          </a:p>
          <a:p>
            <a:pPr>
              <a:spcBef>
                <a:spcPts val="600"/>
              </a:spcBef>
              <a:buFont typeface="Times New Roman" pitchFamily="18" charset="0"/>
              <a:buNone/>
            </a:pPr>
            <a:r>
              <a:rPr lang="en-US" sz="2000" dirty="0" smtClean="0"/>
              <a:t>			</a:t>
            </a:r>
            <a:r>
              <a:rPr lang="en-US" sz="2000" dirty="0" err="1" smtClean="0"/>
              <a:t>ChoHan</a:t>
            </a:r>
            <a:r>
              <a:rPr lang="en-US" sz="2000" dirty="0" smtClean="0"/>
              <a:t> game = new </a:t>
            </a:r>
            <a:r>
              <a:rPr lang="en-US" sz="2000" dirty="0" err="1" smtClean="0"/>
              <a:t>ChoHan</a:t>
            </a:r>
            <a:r>
              <a:rPr lang="en-US" sz="2000" dirty="0" smtClean="0"/>
              <a:t>();</a:t>
            </a:r>
          </a:p>
          <a:p>
            <a:pPr>
              <a:spcBef>
                <a:spcPts val="600"/>
              </a:spcBef>
              <a:buFont typeface="Times New Roman" pitchFamily="18" charset="0"/>
              <a:buNone/>
            </a:pPr>
            <a:r>
              <a:rPr lang="en-US" sz="2000" dirty="0" smtClean="0"/>
              <a:t>	invokes the default constructor of the </a:t>
            </a:r>
            <a:r>
              <a:rPr lang="en-US" sz="2000" dirty="0" err="1" smtClean="0"/>
              <a:t>ChoHan</a:t>
            </a:r>
            <a:r>
              <a:rPr lang="en-US" sz="2000" dirty="0" smtClean="0"/>
              <a:t> class.  The constructor instantiates a </a:t>
            </a:r>
            <a:r>
              <a:rPr lang="en-US" sz="2000" dirty="0" err="1" smtClean="0"/>
              <a:t>ChoHan</a:t>
            </a:r>
            <a:r>
              <a:rPr lang="en-US" sz="2000" dirty="0" smtClean="0"/>
              <a:t> object, game, and initializes the instance variable, winnings, to 0.  </a:t>
            </a:r>
          </a:p>
          <a:p>
            <a:pPr>
              <a:spcBef>
                <a:spcPts val="600"/>
              </a:spcBef>
            </a:pPr>
            <a:r>
              <a:rPr lang="en-US" sz="2000" dirty="0" smtClean="0"/>
              <a:t>Once a </a:t>
            </a:r>
            <a:r>
              <a:rPr lang="en-US" sz="2000" dirty="0" err="1" smtClean="0"/>
              <a:t>ChoHan</a:t>
            </a:r>
            <a:r>
              <a:rPr lang="en-US" sz="2000" dirty="0" smtClean="0"/>
              <a:t> object is created, the object’s play()</a:t>
            </a:r>
            <a:r>
              <a:rPr lang="en-US" sz="2000" i="1" dirty="0" smtClean="0"/>
              <a:t> </a:t>
            </a:r>
            <a:r>
              <a:rPr lang="en-US" sz="2000" dirty="0" smtClean="0"/>
              <a:t>method is invoked.</a:t>
            </a:r>
          </a:p>
          <a:p>
            <a:pPr>
              <a:spcBef>
                <a:spcPts val="600"/>
              </a:spcBef>
            </a:pPr>
            <a:r>
              <a:rPr lang="en-US" sz="2000" dirty="0" smtClean="0"/>
              <a:t>The play() method begins with the instantiation of two objects: a Scanner object, input, and a Dice object, dice. </a:t>
            </a:r>
          </a:p>
          <a:p>
            <a:pPr>
              <a:spcBef>
                <a:spcPts val="600"/>
              </a:spcBef>
            </a:pPr>
            <a:r>
              <a:rPr lang="en-US" sz="2000" dirty="0" smtClean="0"/>
              <a:t>Accordingly, play() invokes two constructors on lines 20 and 21:</a:t>
            </a:r>
          </a:p>
          <a:p>
            <a:pPr lvl="1">
              <a:spcBef>
                <a:spcPts val="600"/>
              </a:spcBef>
            </a:pPr>
            <a:r>
              <a:rPr lang="en-US" sz="2000" dirty="0" smtClean="0"/>
              <a:t>20.  Scanner input = new Scanner(</a:t>
            </a:r>
            <a:r>
              <a:rPr lang="en-US" sz="2000" dirty="0" err="1" smtClean="0"/>
              <a:t>System.in</a:t>
            </a:r>
            <a:r>
              <a:rPr lang="en-US" sz="2000" dirty="0" smtClean="0"/>
              <a:t>); </a:t>
            </a:r>
          </a:p>
          <a:p>
            <a:pPr lvl="1">
              <a:spcBef>
                <a:spcPts val="600"/>
              </a:spcBef>
            </a:pPr>
            <a:r>
              <a:rPr lang="en-US" sz="2000" dirty="0" smtClean="0"/>
              <a:t>21.  Dice </a:t>
            </a:r>
            <a:r>
              <a:rPr lang="en-US" sz="2000" dirty="0" err="1" smtClean="0"/>
              <a:t>dice</a:t>
            </a:r>
            <a:r>
              <a:rPr lang="en-US" sz="2000" dirty="0" smtClean="0"/>
              <a:t> = new Dice(2);  	// creates a Dice object with 2 dice.</a:t>
            </a:r>
          </a:p>
          <a:p>
            <a:pPr>
              <a:spcBef>
                <a:spcPts val="600"/>
              </a:spcBef>
            </a:pPr>
            <a:r>
              <a:rPr lang="en-US" sz="2000" dirty="0" err="1" smtClean="0"/>
              <a:t>ChoHan</a:t>
            </a:r>
            <a:r>
              <a:rPr lang="en-US" sz="2000" dirty="0" smtClean="0"/>
              <a:t> contains two private methods:  win() and </a:t>
            </a:r>
            <a:r>
              <a:rPr lang="en-US" sz="2000" dirty="0" err="1" smtClean="0"/>
              <a:t>reportWinnings</a:t>
            </a:r>
            <a:r>
              <a:rPr lang="en-US" sz="2000" dirty="0" smtClean="0"/>
              <a:t>(), on lines 10 and 49, respectively.  These methods are not accessible outside the class </a:t>
            </a:r>
          </a:p>
          <a:p>
            <a:endParaRPr lang="en-US" sz="14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600" dirty="0" smtClean="0"/>
              <a:t>A </a:t>
            </a:r>
            <a:r>
              <a:rPr lang="en-US" sz="3600" i="1" dirty="0" smtClean="0"/>
              <a:t>Dice</a:t>
            </a:r>
            <a:r>
              <a:rPr lang="en-US" sz="3600" dirty="0" smtClean="0"/>
              <a:t> Class</a:t>
            </a:r>
          </a:p>
        </p:txBody>
      </p:sp>
      <p:sp>
        <p:nvSpPr>
          <p:cNvPr id="4099" name="Content Placeholder 2"/>
          <p:cNvSpPr>
            <a:spLocks noGrp="1"/>
          </p:cNvSpPr>
          <p:nvPr>
            <p:ph idx="1"/>
          </p:nvPr>
        </p:nvSpPr>
        <p:spPr/>
        <p:txBody>
          <a:bodyPr/>
          <a:lstStyle/>
          <a:p>
            <a:r>
              <a:rPr lang="en-US" sz="2400" b="1" dirty="0" smtClean="0"/>
              <a:t>Three different </a:t>
            </a:r>
            <a:r>
              <a:rPr lang="en-US" sz="2400" b="1" i="1" dirty="0" smtClean="0"/>
              <a:t>Dice</a:t>
            </a:r>
            <a:r>
              <a:rPr lang="en-US" sz="2400" b="1" dirty="0" smtClean="0"/>
              <a:t> objects.  </a:t>
            </a:r>
          </a:p>
          <a:p>
            <a:pPr>
              <a:buFont typeface="Times New Roman" pitchFamily="18" charset="0"/>
              <a:buNone/>
            </a:pPr>
            <a:endParaRPr lang="en-US" sz="2400" b="1" dirty="0" smtClean="0"/>
          </a:p>
          <a:p>
            <a:pPr algn="ctr">
              <a:buFont typeface="Times New Roman" pitchFamily="18" charset="0"/>
              <a:buNone/>
            </a:pPr>
            <a:endParaRPr lang="en-US" sz="2400" b="1" dirty="0" smtClean="0"/>
          </a:p>
          <a:p>
            <a:pPr algn="ctr">
              <a:buFont typeface="Times New Roman" pitchFamily="18" charset="0"/>
              <a:buNone/>
            </a:pPr>
            <a:endParaRPr lang="en-US" sz="2400" b="1" dirty="0" smtClean="0"/>
          </a:p>
          <a:p>
            <a:pPr algn="ctr">
              <a:buFont typeface="Times New Roman" pitchFamily="18" charset="0"/>
              <a:buNone/>
            </a:pPr>
            <a:endParaRPr lang="en-US" sz="2400" b="1" dirty="0" smtClean="0"/>
          </a:p>
          <a:p>
            <a:pPr algn="ctr">
              <a:buFont typeface="Times New Roman" pitchFamily="18" charset="0"/>
              <a:buNone/>
            </a:pPr>
            <a:endParaRPr lang="en-US" sz="2400" b="1" dirty="0" smtClean="0"/>
          </a:p>
          <a:p>
            <a:pPr algn="ctr">
              <a:buFont typeface="Times New Roman" pitchFamily="18" charset="0"/>
              <a:buNone/>
            </a:pPr>
            <a:endParaRPr lang="en-US" sz="2400" b="1" dirty="0" smtClean="0"/>
          </a:p>
          <a:p>
            <a:r>
              <a:rPr lang="en-US" sz="2400" b="1" dirty="0" smtClean="0"/>
              <a:t>A </a:t>
            </a:r>
            <a:r>
              <a:rPr lang="en-US" sz="2400" b="1" i="1" dirty="0" smtClean="0"/>
              <a:t>Dice</a:t>
            </a:r>
            <a:r>
              <a:rPr lang="en-US" sz="2400" b="1" dirty="0" smtClean="0"/>
              <a:t> class is an abstraction of a set of n dice objects. </a:t>
            </a:r>
            <a:endParaRPr lang="en-US" sz="2400" dirty="0" smtClean="0"/>
          </a:p>
          <a:p>
            <a:pPr algn="ctr">
              <a:buFont typeface="Times New Roman" pitchFamily="18" charset="0"/>
              <a:buNone/>
            </a:pPr>
            <a:r>
              <a:rPr lang="en-US" dirty="0" smtClean="0"/>
              <a:t> </a:t>
            </a:r>
          </a:p>
          <a:p>
            <a:pPr algn="ctr">
              <a:buFont typeface="Times New Roman" pitchFamily="18" charset="0"/>
              <a:buNone/>
            </a:pPr>
            <a:endParaRPr lang="en-US" dirty="0" smtClean="0"/>
          </a:p>
        </p:txBody>
      </p:sp>
      <p:pic>
        <p:nvPicPr>
          <p:cNvPr id="4100" name="Picture 2"/>
          <p:cNvPicPr>
            <a:picLocks noChangeAspect="1" noChangeArrowheads="1"/>
          </p:cNvPicPr>
          <p:nvPr/>
        </p:nvPicPr>
        <p:blipFill>
          <a:blip r:embed="rId2"/>
          <a:srcRect/>
          <a:stretch>
            <a:fillRect/>
          </a:stretch>
        </p:blipFill>
        <p:spPr bwMode="auto">
          <a:xfrm>
            <a:off x="1611312" y="2484437"/>
            <a:ext cx="5715000" cy="1916473"/>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3600" i="1" dirty="0" smtClean="0"/>
              <a:t>Static</a:t>
            </a:r>
            <a:r>
              <a:rPr lang="en-US" sz="3600" dirty="0" smtClean="0"/>
              <a:t> Data or Class Variables</a:t>
            </a:r>
          </a:p>
        </p:txBody>
      </p:sp>
      <p:sp>
        <p:nvSpPr>
          <p:cNvPr id="29699" name="Content Placeholder 2"/>
          <p:cNvSpPr>
            <a:spLocks noGrp="1"/>
          </p:cNvSpPr>
          <p:nvPr>
            <p:ph idx="1"/>
          </p:nvPr>
        </p:nvSpPr>
        <p:spPr>
          <a:xfrm>
            <a:off x="741362" y="2027237"/>
            <a:ext cx="9023349" cy="5305426"/>
          </a:xfrm>
        </p:spPr>
        <p:txBody>
          <a:bodyPr/>
          <a:lstStyle/>
          <a:p>
            <a:pPr>
              <a:spcBef>
                <a:spcPts val="0"/>
              </a:spcBef>
              <a:spcAft>
                <a:spcPts val="600"/>
              </a:spcAft>
            </a:pPr>
            <a:r>
              <a:rPr lang="en-US" sz="2400" dirty="0" smtClean="0"/>
              <a:t>In addition to instance variables, a Java class may also define </a:t>
            </a:r>
            <a:r>
              <a:rPr lang="en-US" sz="2400" i="1" dirty="0" smtClean="0"/>
              <a:t>class variables </a:t>
            </a:r>
            <a:r>
              <a:rPr lang="en-US" sz="2400" dirty="0" smtClean="0"/>
              <a:t>or static</a:t>
            </a:r>
            <a:r>
              <a:rPr lang="en-US" sz="2400" i="1" dirty="0" smtClean="0"/>
              <a:t> variables. </a:t>
            </a:r>
          </a:p>
          <a:p>
            <a:pPr>
              <a:spcBef>
                <a:spcPts val="0"/>
              </a:spcBef>
              <a:spcAft>
                <a:spcPts val="600"/>
              </a:spcAft>
            </a:pPr>
            <a:r>
              <a:rPr lang="en-US" sz="2400" dirty="0" smtClean="0"/>
              <a:t>We use the keyword static to denote a class variable. </a:t>
            </a:r>
            <a:r>
              <a:rPr lang="en-US" sz="2400" i="1" dirty="0" smtClean="0"/>
              <a:t> </a:t>
            </a:r>
            <a:r>
              <a:rPr lang="en-US" sz="2400" dirty="0" smtClean="0"/>
              <a:t> </a:t>
            </a:r>
            <a:endParaRPr lang="en-US" sz="2400" i="1" dirty="0" smtClean="0"/>
          </a:p>
          <a:p>
            <a:pPr>
              <a:spcBef>
                <a:spcPts val="0"/>
              </a:spcBef>
              <a:spcAft>
                <a:spcPts val="600"/>
              </a:spcAft>
            </a:pPr>
            <a:r>
              <a:rPr lang="en-US" sz="2400" dirty="0" smtClean="0"/>
              <a:t>A static variable belongs to the class and not to any particular object; a class or static variable is shared by all objects of the class.  </a:t>
            </a:r>
            <a:endParaRPr lang="en-US" sz="2400" i="1" dirty="0" smtClean="0"/>
          </a:p>
          <a:p>
            <a:pPr>
              <a:spcBef>
                <a:spcPts val="0"/>
              </a:spcBef>
              <a:spcAft>
                <a:spcPts val="600"/>
              </a:spcAft>
            </a:pPr>
            <a:r>
              <a:rPr lang="en-US" sz="2400" dirty="0" smtClean="0"/>
              <a:t>Once defined in a class, a static variable exists whether or not any objects have been created; and no matter how many objects exist, only one copy of any static variable can exist.  </a:t>
            </a:r>
          </a:p>
          <a:p>
            <a:pPr>
              <a:spcBef>
                <a:spcPts val="0"/>
              </a:spcBef>
              <a:spcAft>
                <a:spcPts val="600"/>
              </a:spcAft>
            </a:pPr>
            <a:r>
              <a:rPr lang="en-US" sz="2400" dirty="0" smtClean="0"/>
              <a:t>A static variable serves all objects of a class.  </a:t>
            </a:r>
          </a:p>
          <a:p>
            <a:pPr>
              <a:spcBef>
                <a:spcPts val="0"/>
              </a:spcBef>
              <a:spcAft>
                <a:spcPts val="600"/>
              </a:spcAft>
            </a:pPr>
            <a:r>
              <a:rPr lang="en-US" sz="2400" dirty="0" smtClean="0"/>
              <a:t>Static data is not stored in an individual object but in a separate location, and all objects of a class have access to this one location. </a:t>
            </a:r>
            <a:endParaRPr lang="en-US" sz="2400" i="1"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3600" i="1" dirty="0" smtClean="0"/>
              <a:t>Static</a:t>
            </a:r>
            <a:r>
              <a:rPr lang="en-US" sz="3600" dirty="0" smtClean="0"/>
              <a:t> Data or Class Variables</a:t>
            </a:r>
          </a:p>
        </p:txBody>
      </p:sp>
      <p:sp>
        <p:nvSpPr>
          <p:cNvPr id="29699" name="Content Placeholder 2"/>
          <p:cNvSpPr>
            <a:spLocks noGrp="1"/>
          </p:cNvSpPr>
          <p:nvPr>
            <p:ph idx="1"/>
          </p:nvPr>
        </p:nvSpPr>
        <p:spPr>
          <a:xfrm>
            <a:off x="741362" y="1874838"/>
            <a:ext cx="9023349" cy="5457825"/>
          </a:xfrm>
        </p:spPr>
        <p:txBody>
          <a:bodyPr/>
          <a:lstStyle/>
          <a:p>
            <a:pPr>
              <a:spcBef>
                <a:spcPts val="0"/>
              </a:spcBef>
              <a:spcAft>
                <a:spcPts val="600"/>
              </a:spcAft>
            </a:pPr>
            <a:r>
              <a:rPr lang="en-US" sz="2400" dirty="0" smtClean="0"/>
              <a:t>An </a:t>
            </a:r>
            <a:r>
              <a:rPr lang="en-US" sz="2400" dirty="0" smtClean="0"/>
              <a:t>Employee class models an individual employee and that each employee has a unique weekly income.  </a:t>
            </a:r>
          </a:p>
          <a:p>
            <a:pPr>
              <a:spcBef>
                <a:spcPts val="0"/>
              </a:spcBef>
              <a:spcAft>
                <a:spcPts val="600"/>
              </a:spcAft>
            </a:pPr>
            <a:r>
              <a:rPr lang="en-US" sz="2400" dirty="0" smtClean="0"/>
              <a:t>A static variable </a:t>
            </a:r>
            <a:r>
              <a:rPr lang="en-US" sz="2400" dirty="0" err="1" smtClean="0"/>
              <a:t>totalPayroll</a:t>
            </a:r>
            <a:r>
              <a:rPr lang="en-US" sz="2400" dirty="0" smtClean="0"/>
              <a:t> might hold the grand total of all salaries for the week.  </a:t>
            </a:r>
          </a:p>
          <a:p>
            <a:pPr>
              <a:spcBef>
                <a:spcPts val="0"/>
              </a:spcBef>
              <a:spcAft>
                <a:spcPts val="600"/>
              </a:spcAft>
            </a:pPr>
            <a:r>
              <a:rPr lang="en-US" sz="2400" dirty="0" smtClean="0"/>
              <a:t>Only one copy of </a:t>
            </a:r>
            <a:r>
              <a:rPr lang="en-US" sz="2400" dirty="0" err="1" smtClean="0"/>
              <a:t>totalPayroll</a:t>
            </a:r>
            <a:r>
              <a:rPr lang="en-US" sz="2400" dirty="0" smtClean="0"/>
              <a:t> is necessary.  </a:t>
            </a:r>
          </a:p>
          <a:p>
            <a:pPr>
              <a:spcBef>
                <a:spcPts val="0"/>
              </a:spcBef>
              <a:spcAft>
                <a:spcPts val="600"/>
              </a:spcAft>
            </a:pPr>
            <a:r>
              <a:rPr lang="en-US" sz="2400" dirty="0" smtClean="0"/>
              <a:t>All objects share </a:t>
            </a:r>
            <a:r>
              <a:rPr lang="en-US" sz="2400" dirty="0" err="1" smtClean="0"/>
              <a:t>totalPayroll</a:t>
            </a:r>
            <a:r>
              <a:rPr lang="en-US" sz="2400" dirty="0" smtClean="0"/>
              <a:t>.  </a:t>
            </a:r>
            <a:endParaRPr lang="en-US" sz="2400" i="1" dirty="0" smtClean="0"/>
          </a:p>
          <a:p>
            <a:endParaRPr lang="en-US" sz="16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i="1" smtClean="0"/>
              <a:t>Static</a:t>
            </a:r>
            <a:r>
              <a:rPr lang="en-US" smtClean="0"/>
              <a:t> Data or Class Variables</a:t>
            </a:r>
          </a:p>
        </p:txBody>
      </p:sp>
      <p:sp>
        <p:nvSpPr>
          <p:cNvPr id="30723" name="Content Placeholder 2"/>
          <p:cNvSpPr>
            <a:spLocks noGrp="1"/>
          </p:cNvSpPr>
          <p:nvPr>
            <p:ph idx="1"/>
          </p:nvPr>
        </p:nvSpPr>
        <p:spPr/>
        <p:txBody>
          <a:bodyPr/>
          <a:lstStyle/>
          <a:p>
            <a:pPr algn="ctr">
              <a:buFont typeface="Times New Roman" pitchFamily="18" charset="0"/>
              <a:buNone/>
            </a:pPr>
            <a:endParaRPr lang="en-US" sz="2000" b="1" smtClean="0"/>
          </a:p>
          <a:p>
            <a:pPr algn="ctr">
              <a:buFont typeface="Times New Roman" pitchFamily="18" charset="0"/>
              <a:buNone/>
            </a:pPr>
            <a:endParaRPr lang="en-US" sz="2000" b="1" smtClean="0"/>
          </a:p>
          <a:p>
            <a:pPr algn="ctr">
              <a:buFont typeface="Times New Roman" pitchFamily="18" charset="0"/>
              <a:buNone/>
            </a:pPr>
            <a:endParaRPr lang="en-US" sz="2000" b="1" smtClean="0"/>
          </a:p>
          <a:p>
            <a:pPr algn="ctr">
              <a:buFont typeface="Times New Roman" pitchFamily="18" charset="0"/>
              <a:buNone/>
            </a:pPr>
            <a:endParaRPr lang="en-US" sz="2000" b="1" smtClean="0"/>
          </a:p>
          <a:p>
            <a:pPr algn="ctr">
              <a:buFont typeface="Times New Roman" pitchFamily="18" charset="0"/>
              <a:buNone/>
            </a:pPr>
            <a:endParaRPr lang="en-US" sz="2000" b="1" smtClean="0"/>
          </a:p>
          <a:p>
            <a:pPr algn="ctr">
              <a:buFont typeface="Times New Roman" pitchFamily="18" charset="0"/>
              <a:buNone/>
            </a:pPr>
            <a:endParaRPr lang="en-US" sz="2000" b="1" smtClean="0"/>
          </a:p>
          <a:p>
            <a:pPr algn="ctr">
              <a:buFont typeface="Times New Roman" pitchFamily="18" charset="0"/>
              <a:buNone/>
            </a:pPr>
            <a:endParaRPr lang="en-US" sz="2000" b="1" smtClean="0"/>
          </a:p>
          <a:p>
            <a:pPr algn="ctr">
              <a:buFont typeface="Times New Roman" pitchFamily="18" charset="0"/>
              <a:buNone/>
            </a:pPr>
            <a:endParaRPr lang="en-US" sz="2000" b="1" smtClean="0"/>
          </a:p>
          <a:p>
            <a:pPr algn="ctr">
              <a:buFont typeface="Times New Roman" pitchFamily="18" charset="0"/>
              <a:buNone/>
            </a:pPr>
            <a:endParaRPr lang="en-US" sz="2000" b="1" smtClean="0"/>
          </a:p>
          <a:p>
            <a:pPr algn="ctr">
              <a:buFont typeface="Times New Roman" pitchFamily="18" charset="0"/>
              <a:buNone/>
            </a:pPr>
            <a:endParaRPr lang="en-US" sz="2000" b="1" smtClean="0"/>
          </a:p>
          <a:p>
            <a:pPr algn="ctr">
              <a:buFont typeface="Times New Roman" pitchFamily="18" charset="0"/>
              <a:buNone/>
            </a:pPr>
            <a:endParaRPr lang="en-US" sz="2000" b="1" smtClean="0"/>
          </a:p>
          <a:p>
            <a:pPr algn="ctr">
              <a:buFont typeface="Times New Roman" pitchFamily="18" charset="0"/>
              <a:buNone/>
            </a:pPr>
            <a:endParaRPr lang="en-US" sz="2000" b="1" smtClean="0"/>
          </a:p>
          <a:p>
            <a:pPr algn="ctr">
              <a:buFont typeface="Times New Roman" pitchFamily="18" charset="0"/>
              <a:buNone/>
            </a:pPr>
            <a:endParaRPr lang="en-US" sz="2000" b="1" smtClean="0"/>
          </a:p>
          <a:p>
            <a:pPr algn="ctr">
              <a:buFont typeface="Times New Roman" pitchFamily="18" charset="0"/>
              <a:buNone/>
            </a:pPr>
            <a:endParaRPr lang="en-US" sz="2000" b="1" smtClean="0"/>
          </a:p>
          <a:p>
            <a:pPr algn="ctr">
              <a:buFont typeface="Times New Roman" pitchFamily="18" charset="0"/>
              <a:buNone/>
            </a:pPr>
            <a:endParaRPr lang="en-US" sz="2000" b="1" smtClean="0"/>
          </a:p>
          <a:p>
            <a:pPr algn="ctr">
              <a:buFont typeface="Times New Roman" pitchFamily="18" charset="0"/>
              <a:buNone/>
            </a:pPr>
            <a:endParaRPr lang="en-US" sz="2000" b="1" smtClean="0"/>
          </a:p>
          <a:p>
            <a:pPr algn="ctr">
              <a:buFont typeface="Times New Roman" pitchFamily="18" charset="0"/>
              <a:buNone/>
            </a:pPr>
            <a:endParaRPr lang="en-US" sz="2000" b="1" smtClean="0"/>
          </a:p>
          <a:p>
            <a:pPr algn="ctr">
              <a:buFont typeface="Times New Roman" pitchFamily="18" charset="0"/>
              <a:buNone/>
            </a:pPr>
            <a:r>
              <a:rPr lang="en-US" sz="2000" b="1" smtClean="0"/>
              <a:t> All Employee objects share the same </a:t>
            </a:r>
            <a:r>
              <a:rPr lang="en-US" sz="2000" b="1" i="1" smtClean="0"/>
              <a:t>static</a:t>
            </a:r>
            <a:r>
              <a:rPr lang="en-US" sz="2000" b="1" smtClean="0"/>
              <a:t> variable, </a:t>
            </a:r>
            <a:r>
              <a:rPr lang="en-US" sz="2000" b="1" i="1" smtClean="0"/>
              <a:t>totalPayroll</a:t>
            </a:r>
            <a:endParaRPr lang="en-US" sz="2000" i="1" smtClean="0"/>
          </a:p>
          <a:p>
            <a:pPr algn="ctr">
              <a:buFont typeface="Times New Roman" pitchFamily="18" charset="0"/>
              <a:buNone/>
            </a:pPr>
            <a:endParaRPr lang="en-US" sz="2000" smtClean="0"/>
          </a:p>
        </p:txBody>
      </p:sp>
      <p:pic>
        <p:nvPicPr>
          <p:cNvPr id="30724" name="Picture 2"/>
          <p:cNvPicPr>
            <a:picLocks noChangeAspect="1" noChangeArrowheads="1"/>
          </p:cNvPicPr>
          <p:nvPr/>
        </p:nvPicPr>
        <p:blipFill>
          <a:blip r:embed="rId2"/>
          <a:srcRect/>
          <a:stretch>
            <a:fillRect/>
          </a:stretch>
        </p:blipFill>
        <p:spPr bwMode="auto">
          <a:xfrm>
            <a:off x="2449513" y="1951038"/>
            <a:ext cx="5486400" cy="485775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i="1" smtClean="0"/>
              <a:t>Static</a:t>
            </a:r>
            <a:r>
              <a:rPr lang="en-US" smtClean="0"/>
              <a:t> Data or Class Variables</a:t>
            </a:r>
          </a:p>
        </p:txBody>
      </p:sp>
      <p:sp>
        <p:nvSpPr>
          <p:cNvPr id="31747" name="Content Placeholder 2"/>
          <p:cNvSpPr>
            <a:spLocks noGrp="1"/>
          </p:cNvSpPr>
          <p:nvPr>
            <p:ph idx="1"/>
          </p:nvPr>
        </p:nvSpPr>
        <p:spPr>
          <a:xfrm>
            <a:off x="696912" y="1951037"/>
            <a:ext cx="9220200" cy="839787"/>
          </a:xfrm>
        </p:spPr>
        <p:txBody>
          <a:bodyPr/>
          <a:lstStyle/>
          <a:p>
            <a:r>
              <a:rPr lang="en-US" sz="1800" dirty="0" smtClean="0"/>
              <a:t>A static variable is handy if you need to know how many objects of a class exist.  </a:t>
            </a:r>
          </a:p>
          <a:p>
            <a:r>
              <a:rPr lang="en-US" sz="1800" dirty="0" smtClean="0"/>
              <a:t>The following class is a version of the Dice class with an added static variable, </a:t>
            </a:r>
            <a:r>
              <a:rPr lang="en-US" sz="1800" dirty="0" err="1" smtClean="0"/>
              <a:t>numDiceObjects</a:t>
            </a:r>
            <a:r>
              <a:rPr lang="en-US" sz="1800" dirty="0" smtClean="0"/>
              <a:t> that keeps track of the number of Dice objects that are instantiated</a:t>
            </a:r>
            <a:r>
              <a:rPr lang="en-US" sz="1800" dirty="0" smtClean="0"/>
              <a:t>.</a:t>
            </a:r>
            <a:endParaRPr lang="en-US" sz="1800" dirty="0" smtClean="0"/>
          </a:p>
        </p:txBody>
      </p:sp>
      <p:sp>
        <p:nvSpPr>
          <p:cNvPr id="4" name="Content Placeholder 2"/>
          <p:cNvSpPr txBox="1">
            <a:spLocks/>
          </p:cNvSpPr>
          <p:nvPr/>
        </p:nvSpPr>
        <p:spPr bwMode="auto">
          <a:xfrm>
            <a:off x="696912" y="2789237"/>
            <a:ext cx="4495800" cy="4572000"/>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342900" marR="0" lvl="0" indent="-342900" algn="l" defTabSz="457200" rtl="0" eaLnBrk="0" fontAlgn="base" latinLnBrk="0" hangingPunct="0">
              <a:lnSpc>
                <a:spcPct val="93000"/>
              </a:lnSpc>
              <a:spcBef>
                <a:spcPct val="0"/>
              </a:spcBef>
              <a:spcAft>
                <a:spcPct val="0"/>
              </a:spcAft>
              <a:buClr>
                <a:srgbClr val="000000"/>
              </a:buClr>
              <a:buSzPct val="100000"/>
              <a:buFont typeface="Arial" charset="0"/>
              <a:buAutoNum type="arabicPeriod"/>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import </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java.util</a:t>
            </a:r>
            <a:r>
              <a:rPr kumimoji="0" lang="en-US" sz="1400" b="0" i="0" u="none" strike="noStrike" kern="0" cap="none" spc="0" normalizeH="0" baseline="0" noProof="0" dirty="0" smtClean="0">
                <a:ln>
                  <a:noFill/>
                </a:ln>
                <a:solidFill>
                  <a:srgbClr val="000000"/>
                </a:solidFill>
                <a:effectLst/>
                <a:uLnTx/>
                <a:uFillTx/>
                <a:latin typeface="+mn-lt"/>
                <a:ea typeface="+mn-ea"/>
                <a:cs typeface="+mn-cs"/>
              </a:rPr>
              <a:t>.*;</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Arial" charset="0"/>
              <a:buAutoNum type="arabicPeriod"/>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public class Dice</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Arial" charset="0"/>
              <a:buAutoNum type="arabicPeriod"/>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Arial" charset="0"/>
              <a:buAutoNum type="arabicPeriod"/>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private </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int</a:t>
            </a:r>
            <a:r>
              <a:rPr kumimoji="0" lang="en-US" sz="1400" b="0" i="0" u="none" strike="noStrike" kern="0" cap="none" spc="0" normalizeH="0" baseline="0" noProof="0" dirty="0" smtClean="0">
                <a:ln>
                  <a:noFill/>
                </a:ln>
                <a:solidFill>
                  <a:srgbClr val="000000"/>
                </a:solidFill>
                <a:effectLst/>
                <a:uLnTx/>
                <a:uFillTx/>
                <a:latin typeface="+mn-lt"/>
                <a:ea typeface="+mn-ea"/>
                <a:cs typeface="+mn-cs"/>
              </a:rPr>
              <a:t> </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numDice</a:t>
            </a:r>
            <a:r>
              <a:rPr kumimoji="0" lang="en-US" sz="1400" b="0" i="0" u="none" strike="noStrike" kern="0" cap="none" spc="0" normalizeH="0" baseline="0" noProof="0" dirty="0" smtClean="0">
                <a:ln>
                  <a:noFill/>
                </a:ln>
                <a:solidFill>
                  <a:srgbClr val="000000"/>
                </a:solidFill>
                <a:effectLst/>
                <a:uLnTx/>
                <a:uFillTx/>
                <a:latin typeface="+mn-lt"/>
                <a:ea typeface="+mn-ea"/>
                <a:cs typeface="+mn-cs"/>
              </a:rPr>
              <a:t>;</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Arial" charset="0"/>
              <a:buAutoNum type="arabicPeriod"/>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private Random </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random</a:t>
            </a:r>
            <a:r>
              <a:rPr kumimoji="0" lang="en-US" sz="1400" b="0" i="0" u="none" strike="noStrike" kern="0" cap="none" spc="0" normalizeH="0" baseline="0" noProof="0" dirty="0" smtClean="0">
                <a:ln>
                  <a:noFill/>
                </a:ln>
                <a:solidFill>
                  <a:srgbClr val="000000"/>
                </a:solidFill>
                <a:effectLst/>
                <a:uLnTx/>
                <a:uFillTx/>
                <a:latin typeface="+mn-lt"/>
                <a:ea typeface="+mn-ea"/>
                <a:cs typeface="+mn-cs"/>
              </a:rPr>
              <a:t>;</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Arial" charset="0"/>
              <a:buAutoNum type="arabicPeriod"/>
              <a:tabLst/>
              <a:defRPr/>
            </a:pPr>
            <a:r>
              <a:rPr kumimoji="0" lang="en-US" sz="1400" b="1" i="0" u="none" strike="noStrike" kern="0" cap="none" spc="0" normalizeH="0" baseline="0" noProof="0" dirty="0" smtClean="0">
                <a:ln>
                  <a:noFill/>
                </a:ln>
                <a:solidFill>
                  <a:srgbClr val="000000"/>
                </a:solidFill>
                <a:effectLst/>
                <a:uLnTx/>
                <a:uFillTx/>
                <a:latin typeface="+mn-lt"/>
                <a:ea typeface="+mn-ea"/>
                <a:cs typeface="+mn-cs"/>
              </a:rPr>
              <a:t>     static private </a:t>
            </a:r>
            <a:r>
              <a:rPr kumimoji="0" lang="en-US" sz="1400" b="1" i="0" u="none" strike="noStrike" kern="0" cap="none" spc="0" normalizeH="0" baseline="0" noProof="0" dirty="0" err="1" smtClean="0">
                <a:ln>
                  <a:noFill/>
                </a:ln>
                <a:solidFill>
                  <a:srgbClr val="000000"/>
                </a:solidFill>
                <a:effectLst/>
                <a:uLnTx/>
                <a:uFillTx/>
                <a:latin typeface="+mn-lt"/>
                <a:ea typeface="+mn-ea"/>
                <a:cs typeface="+mn-cs"/>
              </a:rPr>
              <a:t>int</a:t>
            </a:r>
            <a:r>
              <a:rPr kumimoji="0" lang="en-US" sz="1400" b="1" i="0" u="none" strike="noStrike" kern="0" cap="none" spc="0" normalizeH="0" baseline="0" noProof="0" dirty="0" smtClean="0">
                <a:ln>
                  <a:noFill/>
                </a:ln>
                <a:solidFill>
                  <a:srgbClr val="000000"/>
                </a:solidFill>
                <a:effectLst/>
                <a:uLnTx/>
                <a:uFillTx/>
                <a:latin typeface="+mn-lt"/>
                <a:ea typeface="+mn-ea"/>
                <a:cs typeface="+mn-cs"/>
              </a:rPr>
              <a:t> </a:t>
            </a:r>
            <a:r>
              <a:rPr kumimoji="0" lang="en-US" sz="1400" b="1" i="0" u="none" strike="noStrike" kern="0" cap="none" spc="0" normalizeH="0" baseline="0" noProof="0" dirty="0" err="1" smtClean="0">
                <a:ln>
                  <a:noFill/>
                </a:ln>
                <a:solidFill>
                  <a:srgbClr val="000000"/>
                </a:solidFill>
                <a:effectLst/>
                <a:uLnTx/>
                <a:uFillTx/>
                <a:latin typeface="+mn-lt"/>
                <a:ea typeface="+mn-ea"/>
                <a:cs typeface="+mn-cs"/>
              </a:rPr>
              <a:t>numDiceObjects</a:t>
            </a:r>
            <a:r>
              <a:rPr kumimoji="0" lang="en-US" sz="1400" b="1" i="0" u="none" strike="noStrike" kern="0" cap="none" spc="0" normalizeH="0" baseline="0" noProof="0" dirty="0" smtClean="0">
                <a:ln>
                  <a:noFill/>
                </a:ln>
                <a:solidFill>
                  <a:srgbClr val="000000"/>
                </a:solidFill>
                <a:effectLst/>
                <a:uLnTx/>
                <a:uFillTx/>
                <a:latin typeface="+mn-lt"/>
                <a:ea typeface="+mn-ea"/>
                <a:cs typeface="+mn-cs"/>
              </a:rPr>
              <a:t> = 0;  </a:t>
            </a:r>
          </a:p>
          <a:p>
            <a:pPr marL="1085850" lvl="1" indent="-342900" eaLnBrk="0">
              <a:lnSpc>
                <a:spcPct val="93000"/>
              </a:lnSpc>
            </a:pPr>
            <a:r>
              <a:rPr kumimoji="0" lang="en-US" sz="1400" b="1" i="0" u="none" strike="noStrike" kern="0" cap="none" spc="0" normalizeH="0" baseline="0" noProof="0" dirty="0" smtClean="0">
                <a:ln>
                  <a:noFill/>
                </a:ln>
                <a:solidFill>
                  <a:srgbClr val="000000"/>
                </a:solidFill>
                <a:effectLst/>
                <a:uLnTx/>
                <a:uFillTx/>
                <a:latin typeface="+mn-lt"/>
                <a:ea typeface="+mn-ea"/>
                <a:cs typeface="+mn-cs"/>
              </a:rPr>
              <a:t>//</a:t>
            </a:r>
            <a:r>
              <a:rPr kumimoji="0" lang="en-US" sz="1400" b="0" i="0" u="none" strike="noStrike" kern="0" cap="none" spc="0" normalizeH="0" baseline="0" noProof="0" dirty="0" smtClean="0">
                <a:ln>
                  <a:noFill/>
                </a:ln>
                <a:solidFill>
                  <a:srgbClr val="000000"/>
                </a:solidFill>
                <a:effectLst/>
                <a:uLnTx/>
                <a:uFillTx/>
                <a:latin typeface="+mn-lt"/>
                <a:ea typeface="+mn-ea"/>
                <a:cs typeface="+mn-cs"/>
              </a:rPr>
              <a:t>  the keyword </a:t>
            </a:r>
            <a:r>
              <a:rPr kumimoji="0" lang="en-US" sz="1400" b="0" i="1" u="none" strike="noStrike" kern="0" cap="none" spc="0" normalizeH="0" baseline="0" noProof="0" dirty="0" smtClean="0">
                <a:ln>
                  <a:noFill/>
                </a:ln>
                <a:solidFill>
                  <a:srgbClr val="000000"/>
                </a:solidFill>
                <a:effectLst/>
                <a:uLnTx/>
                <a:uFillTx/>
                <a:latin typeface="+mn-lt"/>
                <a:ea typeface="+mn-ea"/>
                <a:cs typeface="+mn-cs"/>
              </a:rPr>
              <a:t>static</a:t>
            </a:r>
            <a:r>
              <a:rPr kumimoji="0" lang="en-US" sz="1400" b="0" i="0" u="none" strike="noStrike" kern="0" cap="none" spc="0" normalizeH="0" baseline="0" noProof="0" dirty="0" smtClean="0">
                <a:ln>
                  <a:noFill/>
                </a:ln>
                <a:solidFill>
                  <a:srgbClr val="000000"/>
                </a:solidFill>
                <a:effectLst/>
                <a:uLnTx/>
                <a:uFillTx/>
                <a:latin typeface="+mn-lt"/>
                <a:ea typeface="+mn-ea"/>
                <a:cs typeface="+mn-cs"/>
              </a:rPr>
              <a:t> denotes a class variable</a:t>
            </a:r>
            <a:r>
              <a:rPr kumimoji="0" lang="en-US" sz="1400" b="0" i="1" u="none" strike="noStrike" kern="0" cap="none" spc="0" normalizeH="0" baseline="0" noProof="0" dirty="0" smtClean="0">
                <a:ln>
                  <a:noFill/>
                </a:ln>
                <a:solidFill>
                  <a:srgbClr val="000000"/>
                </a:solidFill>
                <a:effectLst/>
                <a:uLnTx/>
                <a:uFillTx/>
                <a:latin typeface="+mn-lt"/>
                <a:ea typeface="+mn-ea"/>
                <a:cs typeface="+mn-cs"/>
              </a:rPr>
              <a:t>.</a:t>
            </a:r>
            <a:r>
              <a:rPr kumimoji="0" lang="en-US" sz="1400" b="0" i="0" u="none" strike="noStrike" kern="0" cap="none" spc="0" normalizeH="0" baseline="0" noProof="0" dirty="0" smtClean="0">
                <a:ln>
                  <a:noFill/>
                </a:ln>
                <a:solidFill>
                  <a:srgbClr val="000000"/>
                </a:solidFill>
                <a:effectLst/>
                <a:uLnTx/>
                <a:uFillTx/>
                <a:latin typeface="+mn-lt"/>
                <a:ea typeface="+mn-ea"/>
                <a:cs typeface="+mn-cs"/>
              </a:rPr>
              <a:t> </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Arial" charset="0"/>
              <a:buAutoNum type="arabicPeriod"/>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public Dice() </a:t>
            </a:r>
            <a:r>
              <a:rPr lang="en-US" sz="1400" kern="0" dirty="0" smtClean="0">
                <a:solidFill>
                  <a:srgbClr val="000000"/>
                </a:solidFill>
                <a:latin typeface="+mn-lt"/>
              </a:rPr>
              <a:t>	</a:t>
            </a:r>
            <a:r>
              <a:rPr kumimoji="0" lang="en-US" sz="1400" b="0" i="0" u="none" strike="noStrike" kern="0" cap="none" spc="0" normalizeH="0" baseline="0" noProof="0" dirty="0" smtClean="0">
                <a:ln>
                  <a:noFill/>
                </a:ln>
                <a:solidFill>
                  <a:srgbClr val="000000"/>
                </a:solidFill>
                <a:effectLst/>
                <a:uLnTx/>
                <a:uFillTx/>
                <a:latin typeface="+mn-lt"/>
                <a:ea typeface="+mn-ea"/>
                <a:cs typeface="+mn-cs"/>
              </a:rPr>
              <a:t>// default constructor -- one die</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Arial" charset="0"/>
              <a:buAutoNum type="arabicPeriod"/>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Arial" charset="0"/>
              <a:buAutoNum type="arabicPeriod"/>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numDice</a:t>
            </a:r>
            <a:r>
              <a:rPr kumimoji="0" lang="en-US" sz="1400" b="0" i="0" u="none" strike="noStrike" kern="0" cap="none" spc="0" normalizeH="0" baseline="0" noProof="0" dirty="0" smtClean="0">
                <a:ln>
                  <a:noFill/>
                </a:ln>
                <a:solidFill>
                  <a:srgbClr val="000000"/>
                </a:solidFill>
                <a:effectLst/>
                <a:uLnTx/>
                <a:uFillTx/>
                <a:latin typeface="+mn-lt"/>
                <a:ea typeface="+mn-ea"/>
                <a:cs typeface="+mn-cs"/>
              </a:rPr>
              <a:t> = 1;</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Arial" charset="0"/>
              <a:buAutoNum type="arabicPeriod"/>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random = new Random();</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Arial" charset="0"/>
              <a:buAutoNum type="arabicPeriod"/>
              <a:tabLst/>
              <a:defRPr/>
            </a:pPr>
            <a:r>
              <a:rPr kumimoji="0" lang="en-US" sz="1400" b="1" i="0" u="none" strike="noStrike" kern="0" cap="none" spc="0" normalizeH="0" baseline="0" noProof="0" dirty="0" smtClean="0">
                <a:ln>
                  <a:noFill/>
                </a:ln>
                <a:solidFill>
                  <a:srgbClr val="000000"/>
                </a:solidFill>
                <a:effectLst/>
                <a:uLnTx/>
                <a:uFillTx/>
                <a:latin typeface="+mn-lt"/>
                <a:ea typeface="+mn-ea"/>
                <a:cs typeface="+mn-cs"/>
              </a:rPr>
              <a:t>          </a:t>
            </a:r>
            <a:r>
              <a:rPr kumimoji="0" lang="en-US" sz="1400" b="1" i="0" u="none" strike="noStrike" kern="0" cap="none" spc="0" normalizeH="0" baseline="0" noProof="0" dirty="0" err="1" smtClean="0">
                <a:ln>
                  <a:noFill/>
                </a:ln>
                <a:solidFill>
                  <a:srgbClr val="000000"/>
                </a:solidFill>
                <a:effectLst/>
                <a:uLnTx/>
                <a:uFillTx/>
                <a:latin typeface="+mn-lt"/>
                <a:ea typeface="+mn-ea"/>
                <a:cs typeface="+mn-cs"/>
              </a:rPr>
              <a:t>numDiceObjects</a:t>
            </a:r>
            <a:r>
              <a:rPr kumimoji="0" lang="en-US" sz="1400" b="1" i="0" u="none" strike="noStrike" kern="0" cap="none" spc="0" normalizeH="0" baseline="0" noProof="0" dirty="0" smtClean="0">
                <a:ln>
                  <a:noFill/>
                </a:ln>
                <a:solidFill>
                  <a:srgbClr val="000000"/>
                </a:solidFill>
                <a:effectLst/>
                <a:uLnTx/>
                <a:uFillTx/>
                <a:latin typeface="+mn-lt"/>
                <a:ea typeface="+mn-ea"/>
                <a:cs typeface="+mn-cs"/>
              </a:rPr>
              <a:t>++;</a:t>
            </a:r>
            <a:endParaRPr kumimoji="0" lang="en-US" sz="14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0" fontAlgn="base" latinLnBrk="0" hangingPunct="0">
              <a:lnSpc>
                <a:spcPct val="93000"/>
              </a:lnSpc>
              <a:spcBef>
                <a:spcPct val="0"/>
              </a:spcBef>
              <a:spcAft>
                <a:spcPct val="0"/>
              </a:spcAft>
              <a:buClr>
                <a:srgbClr val="000000"/>
              </a:buClr>
              <a:buSzPct val="100000"/>
              <a:buFont typeface="Arial" charset="0"/>
              <a:buAutoNum type="arabicPeriod"/>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a:t>
            </a:r>
            <a:r>
              <a:rPr kumimoji="0" lang="en-US" sz="1400" b="0" i="1" u="none" strike="noStrike" kern="0" cap="none" spc="0" normalizeH="0" baseline="0" noProof="0" dirty="0" smtClean="0">
                <a:ln>
                  <a:noFill/>
                </a:ln>
                <a:solidFill>
                  <a:srgbClr val="000000"/>
                </a:solidFill>
                <a:effectLst/>
                <a:uLnTx/>
                <a:uFillTx/>
                <a:latin typeface="+mn-lt"/>
                <a:ea typeface="+mn-ea"/>
                <a:cs typeface="+mn-cs"/>
              </a:rPr>
              <a:t> </a:t>
            </a:r>
            <a:r>
              <a:rPr kumimoji="0" lang="en-US" sz="1400" b="0" i="0" u="none" strike="noStrike" kern="0" cap="none" spc="0" normalizeH="0" baseline="0" noProof="0" dirty="0" smtClean="0">
                <a:ln>
                  <a:noFill/>
                </a:ln>
                <a:solidFill>
                  <a:srgbClr val="000000"/>
                </a:solidFill>
                <a:effectLst/>
                <a:uLnTx/>
                <a:uFillTx/>
                <a:latin typeface="+mn-lt"/>
                <a:ea typeface="+mn-ea"/>
                <a:cs typeface="+mn-cs"/>
              </a:rPr>
              <a:t> </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Arial" charset="0"/>
              <a:buAutoNum type="arabicPeriod"/>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public Dice(</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int</a:t>
            </a:r>
            <a:r>
              <a:rPr kumimoji="0" lang="en-US" sz="1400" b="0" i="0" u="none" strike="noStrike" kern="0" cap="none" spc="0" normalizeH="0" baseline="0" noProof="0" dirty="0" smtClean="0">
                <a:ln>
                  <a:noFill/>
                </a:ln>
                <a:solidFill>
                  <a:srgbClr val="000000"/>
                </a:solidFill>
                <a:effectLst/>
                <a:uLnTx/>
                <a:uFillTx/>
                <a:latin typeface="+mn-lt"/>
                <a:ea typeface="+mn-ea"/>
                <a:cs typeface="+mn-cs"/>
              </a:rPr>
              <a:t> n) // constructor --n dice</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Arial" charset="0"/>
              <a:buAutoNum type="arabicPeriod"/>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    </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Arial" charset="0"/>
              <a:buAutoNum type="arabicPeriod"/>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numDice</a:t>
            </a:r>
            <a:r>
              <a:rPr kumimoji="0" lang="en-US" sz="1400" b="0" i="0" u="none" strike="noStrike" kern="0" cap="none" spc="0" normalizeH="0" baseline="0" noProof="0" dirty="0" smtClean="0">
                <a:ln>
                  <a:noFill/>
                </a:ln>
                <a:solidFill>
                  <a:srgbClr val="000000"/>
                </a:solidFill>
                <a:effectLst/>
                <a:uLnTx/>
                <a:uFillTx/>
                <a:latin typeface="+mn-lt"/>
                <a:ea typeface="+mn-ea"/>
                <a:cs typeface="+mn-cs"/>
              </a:rPr>
              <a:t> = n;</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Arial" charset="0"/>
              <a:buAutoNum type="arabicPeriod"/>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random = new Random();</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Arial" charset="0"/>
              <a:buAutoNum type="arabicPeriod"/>
              <a:tabLst/>
              <a:defRPr/>
            </a:pPr>
            <a:r>
              <a:rPr kumimoji="0" lang="en-US" sz="1400" b="1" i="0" u="none" strike="noStrike" kern="0" cap="none" spc="0" normalizeH="0" baseline="0" noProof="0" dirty="0" smtClean="0">
                <a:ln>
                  <a:noFill/>
                </a:ln>
                <a:solidFill>
                  <a:srgbClr val="000000"/>
                </a:solidFill>
                <a:effectLst/>
                <a:uLnTx/>
                <a:uFillTx/>
                <a:latin typeface="+mn-lt"/>
                <a:ea typeface="+mn-ea"/>
                <a:cs typeface="+mn-cs"/>
              </a:rPr>
              <a:t>         </a:t>
            </a:r>
            <a:r>
              <a:rPr kumimoji="0" lang="en-US" sz="1400" b="1" i="0" u="none" strike="noStrike" kern="0" cap="none" spc="0" normalizeH="0" baseline="0" noProof="0" dirty="0" err="1" smtClean="0">
                <a:ln>
                  <a:noFill/>
                </a:ln>
                <a:solidFill>
                  <a:srgbClr val="000000"/>
                </a:solidFill>
                <a:effectLst/>
                <a:uLnTx/>
                <a:uFillTx/>
                <a:latin typeface="+mn-lt"/>
                <a:ea typeface="+mn-ea"/>
                <a:cs typeface="+mn-cs"/>
              </a:rPr>
              <a:t>numDiceObjects</a:t>
            </a:r>
            <a:r>
              <a:rPr kumimoji="0" lang="en-US" sz="1400" b="1" i="0" u="none" strike="noStrike" kern="0" cap="none" spc="0" normalizeH="0" baseline="0" noProof="0" dirty="0" smtClean="0">
                <a:ln>
                  <a:noFill/>
                </a:ln>
                <a:solidFill>
                  <a:srgbClr val="000000"/>
                </a:solidFill>
                <a:effectLst/>
                <a:uLnTx/>
                <a:uFillTx/>
                <a:latin typeface="+mn-lt"/>
                <a:ea typeface="+mn-ea"/>
                <a:cs typeface="+mn-cs"/>
              </a:rPr>
              <a:t>++;</a:t>
            </a:r>
            <a:endParaRPr kumimoji="0" lang="en-US" sz="14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0" fontAlgn="base" latinLnBrk="0" hangingPunct="0">
              <a:lnSpc>
                <a:spcPct val="93000"/>
              </a:lnSpc>
              <a:spcBef>
                <a:spcPct val="0"/>
              </a:spcBef>
              <a:spcAft>
                <a:spcPct val="0"/>
              </a:spcAft>
              <a:buClr>
                <a:srgbClr val="000000"/>
              </a:buClr>
              <a:buSzPct val="100000"/>
              <a:buFont typeface="Arial" charset="0"/>
              <a:buAutoNum type="arabicPeriod"/>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 </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Arial" charset="0"/>
              <a:buAutoNum type="arabicPeriod"/>
              <a:tabLst/>
              <a:defRPr/>
            </a:pPr>
            <a:endParaRPr kumimoji="0" lang="en-US" sz="800" b="0" i="0" u="none" strike="noStrike" kern="0" cap="none" spc="0" normalizeH="0" baseline="0" noProof="0" dirty="0" smtClean="0">
              <a:ln>
                <a:noFill/>
              </a:ln>
              <a:solidFill>
                <a:srgbClr val="000000"/>
              </a:solidFill>
              <a:effectLst/>
              <a:uLnTx/>
              <a:uFillTx/>
              <a:latin typeface="+mn-lt"/>
              <a:ea typeface="+mn-ea"/>
              <a:cs typeface="+mn-cs"/>
            </a:endParaRPr>
          </a:p>
        </p:txBody>
      </p:sp>
      <p:sp>
        <p:nvSpPr>
          <p:cNvPr id="5" name="Content Placeholder 2"/>
          <p:cNvSpPr txBox="1">
            <a:spLocks/>
          </p:cNvSpPr>
          <p:nvPr/>
        </p:nvSpPr>
        <p:spPr bwMode="auto">
          <a:xfrm>
            <a:off x="5192712" y="2789237"/>
            <a:ext cx="4887913" cy="4495800"/>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19"/>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public </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int</a:t>
            </a:r>
            <a:r>
              <a:rPr kumimoji="0" lang="en-US" sz="1400" b="0" i="0" u="none" strike="noStrike" kern="0" cap="none" spc="0" normalizeH="0" baseline="0" noProof="0" dirty="0" smtClean="0">
                <a:ln>
                  <a:noFill/>
                </a:ln>
                <a:solidFill>
                  <a:srgbClr val="000000"/>
                </a:solidFill>
                <a:effectLst/>
                <a:uLnTx/>
                <a:uFillTx/>
                <a:latin typeface="+mn-lt"/>
                <a:ea typeface="+mn-ea"/>
                <a:cs typeface="+mn-cs"/>
              </a:rPr>
              <a:t> </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rollDice</a:t>
            </a:r>
            <a:r>
              <a:rPr kumimoji="0" lang="en-US" sz="1400" b="0" i="0" u="none" strike="noStrike" kern="0" cap="none" spc="0" normalizeH="0" baseline="0" noProof="0" dirty="0" smtClean="0">
                <a:ln>
                  <a:noFill/>
                </a:ln>
                <a:solidFill>
                  <a:srgbClr val="000000"/>
                </a:solidFill>
                <a:effectLst/>
                <a:uLnTx/>
                <a:uFillTx/>
                <a:latin typeface="+mn-lt"/>
                <a:ea typeface="+mn-ea"/>
                <a:cs typeface="+mn-cs"/>
              </a:rPr>
              <a:t>()</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19"/>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 Returns the number sum when tossing all dice</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19"/>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19"/>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int</a:t>
            </a:r>
            <a:r>
              <a:rPr kumimoji="0" lang="en-US" sz="1400" b="0" i="0" u="none" strike="noStrike" kern="0" cap="none" spc="0" normalizeH="0" baseline="0" noProof="0" dirty="0" smtClean="0">
                <a:ln>
                  <a:noFill/>
                </a:ln>
                <a:solidFill>
                  <a:srgbClr val="000000"/>
                </a:solidFill>
                <a:effectLst/>
                <a:uLnTx/>
                <a:uFillTx/>
                <a:latin typeface="+mn-lt"/>
                <a:ea typeface="+mn-ea"/>
                <a:cs typeface="+mn-cs"/>
              </a:rPr>
              <a:t> sum = 0;</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19"/>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for (</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int</a:t>
            </a:r>
            <a:r>
              <a:rPr kumimoji="0" lang="en-US" sz="1400" b="0" i="0" u="none" strike="noStrike" kern="0" cap="none" spc="0" normalizeH="0" baseline="0" noProof="0" dirty="0" smtClean="0">
                <a:ln>
                  <a:noFill/>
                </a:ln>
                <a:solidFill>
                  <a:srgbClr val="000000"/>
                </a:solidFill>
                <a:effectLst/>
                <a:uLnTx/>
                <a:uFillTx/>
                <a:latin typeface="+mn-lt"/>
                <a:ea typeface="+mn-ea"/>
                <a:cs typeface="+mn-cs"/>
              </a:rPr>
              <a:t> </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i</a:t>
            </a:r>
            <a:r>
              <a:rPr kumimoji="0" lang="en-US" sz="1400" b="0" i="0" u="none" strike="noStrike" kern="0" cap="none" spc="0" normalizeH="0" baseline="0" noProof="0" dirty="0" smtClean="0">
                <a:ln>
                  <a:noFill/>
                </a:ln>
                <a:solidFill>
                  <a:srgbClr val="000000"/>
                </a:solidFill>
                <a:effectLst/>
                <a:uLnTx/>
                <a:uFillTx/>
                <a:latin typeface="+mn-lt"/>
                <a:ea typeface="+mn-ea"/>
                <a:cs typeface="+mn-cs"/>
              </a:rPr>
              <a:t> = 1; </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i</a:t>
            </a:r>
            <a:r>
              <a:rPr kumimoji="0" lang="en-US" sz="1400" b="0" i="0" u="none" strike="noStrike" kern="0" cap="none" spc="0" normalizeH="0" baseline="0" noProof="0" dirty="0" smtClean="0">
                <a:ln>
                  <a:noFill/>
                </a:ln>
                <a:solidFill>
                  <a:srgbClr val="000000"/>
                </a:solidFill>
                <a:effectLst/>
                <a:uLnTx/>
                <a:uFillTx/>
                <a:latin typeface="+mn-lt"/>
                <a:ea typeface="+mn-ea"/>
                <a:cs typeface="+mn-cs"/>
              </a:rPr>
              <a:t> &lt;= </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numDice</a:t>
            </a:r>
            <a:r>
              <a:rPr kumimoji="0" lang="en-US" sz="1400" b="0" i="0" u="none" strike="noStrike" kern="0" cap="none" spc="0" normalizeH="0" baseline="0" noProof="0" dirty="0" smtClean="0">
                <a:ln>
                  <a:noFill/>
                </a:ln>
                <a:solidFill>
                  <a:srgbClr val="000000"/>
                </a:solidFill>
                <a:effectLst/>
                <a:uLnTx/>
                <a:uFillTx/>
                <a:latin typeface="+mn-lt"/>
                <a:ea typeface="+mn-ea"/>
                <a:cs typeface="+mn-cs"/>
              </a:rPr>
              <a:t>; </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i</a:t>
            </a:r>
            <a:r>
              <a:rPr kumimoji="0" lang="en-US" sz="1400" b="0" i="0" u="none" strike="noStrike" kern="0" cap="none" spc="0" normalizeH="0" baseline="0" noProof="0" dirty="0" smtClean="0">
                <a:ln>
                  <a:noFill/>
                </a:ln>
                <a:solidFill>
                  <a:srgbClr val="000000"/>
                </a:solidFill>
                <a:effectLst/>
                <a:uLnTx/>
                <a:uFillTx/>
                <a:latin typeface="+mn-lt"/>
                <a:ea typeface="+mn-ea"/>
                <a:cs typeface="+mn-cs"/>
              </a:rPr>
              <a:t>++)    // for each die</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19"/>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sum += </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random.nextInt</a:t>
            </a:r>
            <a:r>
              <a:rPr kumimoji="0" lang="en-US" sz="1400" b="0" i="0" u="none" strike="noStrike" kern="0" cap="none" spc="0" normalizeH="0" baseline="0" noProof="0" dirty="0" smtClean="0">
                <a:ln>
                  <a:noFill/>
                </a:ln>
                <a:solidFill>
                  <a:srgbClr val="000000"/>
                </a:solidFill>
                <a:effectLst/>
                <a:uLnTx/>
                <a:uFillTx/>
                <a:latin typeface="+mn-lt"/>
                <a:ea typeface="+mn-ea"/>
                <a:cs typeface="+mn-cs"/>
              </a:rPr>
              <a:t>(6) + 1;   </a:t>
            </a:r>
          </a:p>
          <a:p>
            <a:pPr marL="342900" marR="0" lvl="0" indent="-342900" algn="l" defTabSz="457200" rtl="0" eaLnBrk="0" fontAlgn="base" latinLnBrk="0" hangingPunct="0">
              <a:lnSpc>
                <a:spcPct val="93000"/>
              </a:lnSpc>
              <a:spcBef>
                <a:spcPct val="0"/>
              </a:spcBef>
              <a:spcAft>
                <a:spcPct val="0"/>
              </a:spcAft>
              <a:buClr>
                <a:srgbClr val="000000"/>
              </a:buClr>
              <a:buSzPct val="100000"/>
              <a:tabLst/>
              <a:defRPr/>
            </a:pPr>
            <a:r>
              <a:rPr lang="en-US" sz="1400" kern="0" dirty="0" smtClean="0">
                <a:solidFill>
                  <a:srgbClr val="000000"/>
                </a:solidFill>
                <a:latin typeface="+mn-lt"/>
              </a:rPr>
              <a:t>	</a:t>
            </a:r>
            <a:r>
              <a:rPr lang="en-US" sz="1400" kern="0" dirty="0" smtClean="0">
                <a:solidFill>
                  <a:srgbClr val="000000"/>
                </a:solidFill>
                <a:latin typeface="+mn-lt"/>
              </a:rPr>
              <a:t>		</a:t>
            </a:r>
            <a:r>
              <a:rPr kumimoji="0" lang="en-US" sz="1400" b="0" i="0" u="none" strike="noStrike" kern="0" cap="none" spc="0" normalizeH="0" baseline="0" noProof="0" dirty="0" smtClean="0">
                <a:ln>
                  <a:noFill/>
                </a:ln>
                <a:solidFill>
                  <a:srgbClr val="000000"/>
                </a:solidFill>
                <a:effectLst/>
                <a:uLnTx/>
                <a:uFillTx/>
                <a:latin typeface="+mn-lt"/>
                <a:ea typeface="+mn-ea"/>
                <a:cs typeface="+mn-cs"/>
              </a:rPr>
              <a:t>// sum  =  an integer between 1 and 6, inclusive</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25"/>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return sum;</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25"/>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 </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25"/>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public </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int</a:t>
            </a:r>
            <a:r>
              <a:rPr kumimoji="0" lang="en-US" sz="1400" b="0" i="0" u="none" strike="noStrike" kern="0" cap="none" spc="0" normalizeH="0" baseline="0" noProof="0" dirty="0" smtClean="0">
                <a:ln>
                  <a:noFill/>
                </a:ln>
                <a:solidFill>
                  <a:srgbClr val="000000"/>
                </a:solidFill>
                <a:effectLst/>
                <a:uLnTx/>
                <a:uFillTx/>
                <a:latin typeface="+mn-lt"/>
                <a:ea typeface="+mn-ea"/>
                <a:cs typeface="+mn-cs"/>
              </a:rPr>
              <a:t> </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getNumDice</a:t>
            </a:r>
            <a:r>
              <a:rPr kumimoji="0" lang="en-US" sz="1400" b="0" i="0" u="none" strike="noStrike" kern="0" cap="none" spc="0" normalizeH="0" baseline="0" noProof="0" dirty="0" smtClean="0">
                <a:ln>
                  <a:noFill/>
                </a:ln>
                <a:solidFill>
                  <a:srgbClr val="000000"/>
                </a:solidFill>
                <a:effectLst/>
                <a:uLnTx/>
                <a:uFillTx/>
                <a:latin typeface="+mn-lt"/>
                <a:ea typeface="+mn-ea"/>
                <a:cs typeface="+mn-cs"/>
              </a:rPr>
              <a:t>()</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25"/>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25"/>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return </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numDice</a:t>
            </a:r>
            <a:r>
              <a:rPr kumimoji="0" lang="en-US" sz="1400" b="0" i="0" u="none" strike="noStrike" kern="0" cap="none" spc="0" normalizeH="0" baseline="0" noProof="0" dirty="0" smtClean="0">
                <a:ln>
                  <a:noFill/>
                </a:ln>
                <a:solidFill>
                  <a:srgbClr val="000000"/>
                </a:solidFill>
                <a:effectLst/>
                <a:uLnTx/>
                <a:uFillTx/>
                <a:latin typeface="+mn-lt"/>
                <a:ea typeface="+mn-ea"/>
                <a:cs typeface="+mn-cs"/>
              </a:rPr>
              <a:t>;</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25"/>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 </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25"/>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public void </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setNumDice</a:t>
            </a:r>
            <a:r>
              <a:rPr kumimoji="0" lang="en-US" sz="1400" b="0" i="0" u="none" strike="noStrike" kern="0" cap="none" spc="0" normalizeH="0" baseline="0" noProof="0" dirty="0" smtClean="0">
                <a:ln>
                  <a:noFill/>
                </a:ln>
                <a:solidFill>
                  <a:srgbClr val="000000"/>
                </a:solidFill>
                <a:effectLst/>
                <a:uLnTx/>
                <a:uFillTx/>
                <a:latin typeface="+mn-lt"/>
                <a:ea typeface="+mn-ea"/>
                <a:cs typeface="+mn-cs"/>
              </a:rPr>
              <a:t>(</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int</a:t>
            </a:r>
            <a:r>
              <a:rPr kumimoji="0" lang="en-US" sz="1400" b="0" i="0" u="none" strike="noStrike" kern="0" cap="none" spc="0" normalizeH="0" baseline="0" noProof="0" dirty="0" smtClean="0">
                <a:ln>
                  <a:noFill/>
                </a:ln>
                <a:solidFill>
                  <a:srgbClr val="000000"/>
                </a:solidFill>
                <a:effectLst/>
                <a:uLnTx/>
                <a:uFillTx/>
                <a:latin typeface="+mn-lt"/>
                <a:ea typeface="+mn-ea"/>
                <a:cs typeface="+mn-cs"/>
              </a:rPr>
              <a:t> n)</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25"/>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25"/>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a:t>
            </a:r>
            <a:r>
              <a:rPr kumimoji="0" lang="en-US" sz="1400" b="0" i="0" u="none" strike="noStrike" kern="0" cap="none" spc="0" normalizeH="0" baseline="0" noProof="0" dirty="0" err="1" smtClean="0">
                <a:ln>
                  <a:noFill/>
                </a:ln>
                <a:solidFill>
                  <a:srgbClr val="000000"/>
                </a:solidFill>
                <a:effectLst/>
                <a:uLnTx/>
                <a:uFillTx/>
                <a:latin typeface="+mn-lt"/>
                <a:ea typeface="+mn-ea"/>
                <a:cs typeface="+mn-cs"/>
              </a:rPr>
              <a:t>numDice</a:t>
            </a:r>
            <a:r>
              <a:rPr kumimoji="0" lang="en-US" sz="1400" b="0" i="0" u="none" strike="noStrike" kern="0" cap="none" spc="0" normalizeH="0" baseline="0" noProof="0" dirty="0" smtClean="0">
                <a:ln>
                  <a:noFill/>
                </a:ln>
                <a:solidFill>
                  <a:srgbClr val="000000"/>
                </a:solidFill>
                <a:effectLst/>
                <a:uLnTx/>
                <a:uFillTx/>
                <a:latin typeface="+mn-lt"/>
                <a:ea typeface="+mn-ea"/>
                <a:cs typeface="+mn-cs"/>
              </a:rPr>
              <a:t> = n;</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25"/>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      }</a:t>
            </a:r>
          </a:p>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25"/>
              <a:tabLst/>
              <a:defRPr/>
            </a:pPr>
            <a:r>
              <a:rPr kumimoji="0" lang="en-US" sz="1400" b="1" i="0" u="none" strike="noStrike" kern="0" cap="none" spc="0" normalizeH="0" baseline="0" noProof="0" dirty="0" smtClean="0">
                <a:ln>
                  <a:noFill/>
                </a:ln>
                <a:solidFill>
                  <a:srgbClr val="000000"/>
                </a:solidFill>
                <a:effectLst/>
                <a:uLnTx/>
                <a:uFillTx/>
                <a:latin typeface="+mn-lt"/>
                <a:ea typeface="+mn-ea"/>
                <a:cs typeface="+mn-cs"/>
              </a:rPr>
              <a:t>      public </a:t>
            </a:r>
            <a:r>
              <a:rPr kumimoji="0" lang="en-US" sz="1400" b="1" i="0" u="none" strike="noStrike" kern="0" cap="none" spc="0" normalizeH="0" baseline="0" noProof="0" dirty="0" err="1" smtClean="0">
                <a:ln>
                  <a:noFill/>
                </a:ln>
                <a:solidFill>
                  <a:srgbClr val="000000"/>
                </a:solidFill>
                <a:effectLst/>
                <a:uLnTx/>
                <a:uFillTx/>
                <a:latin typeface="+mn-lt"/>
                <a:ea typeface="+mn-ea"/>
                <a:cs typeface="+mn-cs"/>
              </a:rPr>
              <a:t>int</a:t>
            </a:r>
            <a:r>
              <a:rPr kumimoji="0" lang="en-US" sz="1400" b="1" i="0" u="none" strike="noStrike" kern="0" cap="none" spc="0" normalizeH="0" baseline="0" noProof="0" dirty="0" smtClean="0">
                <a:ln>
                  <a:noFill/>
                </a:ln>
                <a:solidFill>
                  <a:srgbClr val="000000"/>
                </a:solidFill>
                <a:effectLst/>
                <a:uLnTx/>
                <a:uFillTx/>
                <a:latin typeface="+mn-lt"/>
                <a:ea typeface="+mn-ea"/>
                <a:cs typeface="+mn-cs"/>
              </a:rPr>
              <a:t> </a:t>
            </a:r>
            <a:r>
              <a:rPr kumimoji="0" lang="en-US" sz="1400" b="1" i="0" u="none" strike="noStrike" kern="0" cap="none" spc="0" normalizeH="0" baseline="0" noProof="0" dirty="0" err="1" smtClean="0">
                <a:ln>
                  <a:noFill/>
                </a:ln>
                <a:solidFill>
                  <a:srgbClr val="000000"/>
                </a:solidFill>
                <a:effectLst/>
                <a:uLnTx/>
                <a:uFillTx/>
                <a:latin typeface="+mn-lt"/>
                <a:ea typeface="+mn-ea"/>
                <a:cs typeface="+mn-cs"/>
              </a:rPr>
              <a:t>getNumDiceObjects</a:t>
            </a:r>
            <a:r>
              <a:rPr kumimoji="0" lang="en-US" sz="1400" b="1" i="0" u="none" strike="noStrike" kern="0" cap="none" spc="0" normalizeH="0" baseline="0" noProof="0" dirty="0" smtClean="0">
                <a:ln>
                  <a:noFill/>
                </a:ln>
                <a:solidFill>
                  <a:srgbClr val="000000"/>
                </a:solidFill>
                <a:effectLst/>
                <a:uLnTx/>
                <a:uFillTx/>
                <a:latin typeface="+mn-lt"/>
                <a:ea typeface="+mn-ea"/>
                <a:cs typeface="+mn-cs"/>
              </a:rPr>
              <a:t>()</a:t>
            </a:r>
            <a:endParaRPr kumimoji="0" lang="en-US" sz="14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25"/>
              <a:tabLst/>
              <a:defRPr/>
            </a:pPr>
            <a:r>
              <a:rPr kumimoji="0" lang="en-US" sz="1400" b="1" i="0" u="none" strike="noStrike" kern="0" cap="none" spc="0" normalizeH="0" baseline="0" noProof="0" dirty="0" smtClean="0">
                <a:ln>
                  <a:noFill/>
                </a:ln>
                <a:solidFill>
                  <a:srgbClr val="000000"/>
                </a:solidFill>
                <a:effectLst/>
                <a:uLnTx/>
                <a:uFillTx/>
                <a:latin typeface="+mn-lt"/>
                <a:ea typeface="+mn-ea"/>
                <a:cs typeface="+mn-cs"/>
              </a:rPr>
              <a:t>     {</a:t>
            </a:r>
            <a:endParaRPr kumimoji="0" lang="en-US" sz="14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25"/>
              <a:tabLst/>
              <a:defRPr/>
            </a:pPr>
            <a:r>
              <a:rPr kumimoji="0" lang="en-US" sz="1400" b="1" i="0" u="none" strike="noStrike" kern="0" cap="none" spc="0" normalizeH="0" baseline="0" noProof="0" dirty="0" smtClean="0">
                <a:ln>
                  <a:noFill/>
                </a:ln>
                <a:solidFill>
                  <a:srgbClr val="000000"/>
                </a:solidFill>
                <a:effectLst/>
                <a:uLnTx/>
                <a:uFillTx/>
                <a:latin typeface="+mn-lt"/>
                <a:ea typeface="+mn-ea"/>
                <a:cs typeface="+mn-cs"/>
              </a:rPr>
              <a:t>           return </a:t>
            </a:r>
            <a:r>
              <a:rPr kumimoji="0" lang="en-US" sz="1400" b="1" i="0" u="none" strike="noStrike" kern="0" cap="none" spc="0" normalizeH="0" baseline="0" noProof="0" dirty="0" err="1" smtClean="0">
                <a:ln>
                  <a:noFill/>
                </a:ln>
                <a:solidFill>
                  <a:srgbClr val="000000"/>
                </a:solidFill>
                <a:effectLst/>
                <a:uLnTx/>
                <a:uFillTx/>
                <a:latin typeface="+mn-lt"/>
                <a:ea typeface="+mn-ea"/>
                <a:cs typeface="+mn-cs"/>
              </a:rPr>
              <a:t>numDiceObjects</a:t>
            </a:r>
            <a:r>
              <a:rPr kumimoji="0" lang="en-US" sz="1400" b="1" i="0" u="none" strike="noStrike" kern="0" cap="none" spc="0" normalizeH="0" baseline="0" noProof="0" dirty="0" smtClean="0">
                <a:ln>
                  <a:noFill/>
                </a:ln>
                <a:solidFill>
                  <a:srgbClr val="000000"/>
                </a:solidFill>
                <a:effectLst/>
                <a:uLnTx/>
                <a:uFillTx/>
                <a:latin typeface="+mn-lt"/>
                <a:ea typeface="+mn-ea"/>
                <a:cs typeface="+mn-cs"/>
              </a:rPr>
              <a:t>;</a:t>
            </a:r>
            <a:endParaRPr kumimoji="0" lang="en-US" sz="14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25"/>
              <a:tabLst/>
              <a:defRPr/>
            </a:pPr>
            <a:r>
              <a:rPr kumimoji="0" lang="en-US" sz="1400" b="1" i="0" u="none" strike="noStrike" kern="0" cap="none" spc="0" normalizeH="0" baseline="0" noProof="0" dirty="0" smtClean="0">
                <a:ln>
                  <a:noFill/>
                </a:ln>
                <a:solidFill>
                  <a:srgbClr val="000000"/>
                </a:solidFill>
                <a:effectLst/>
                <a:uLnTx/>
                <a:uFillTx/>
                <a:latin typeface="+mn-lt"/>
                <a:ea typeface="+mn-ea"/>
                <a:cs typeface="+mn-cs"/>
              </a:rPr>
              <a:t>      }</a:t>
            </a:r>
            <a:endParaRPr kumimoji="0" lang="en-US" sz="1400" b="0"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l" defTabSz="457200" rtl="0" eaLnBrk="0" fontAlgn="base" latinLnBrk="0" hangingPunct="0">
              <a:lnSpc>
                <a:spcPct val="93000"/>
              </a:lnSpc>
              <a:spcBef>
                <a:spcPct val="0"/>
              </a:spcBef>
              <a:spcAft>
                <a:spcPct val="0"/>
              </a:spcAft>
              <a:buClr>
                <a:srgbClr val="000000"/>
              </a:buClr>
              <a:buSzPct val="100000"/>
              <a:buFont typeface="+mj-lt"/>
              <a:buAutoNum type="arabicPeriod" startAt="25"/>
              <a:tabLst/>
              <a:defRPr/>
            </a:pPr>
            <a:r>
              <a:rPr kumimoji="0" lang="en-US" sz="1400" b="0" i="0" u="none" strike="noStrike" kern="0" cap="none" spc="0" normalizeH="0" baseline="0" noProof="0" dirty="0" smtClean="0">
                <a:ln>
                  <a:noFill/>
                </a:ln>
                <a:solidFill>
                  <a:srgbClr val="000000"/>
                </a:solidFill>
                <a:effectLst/>
                <a:uLnTx/>
                <a:uFillTx/>
                <a:latin typeface="+mn-lt"/>
                <a:ea typeface="+mn-ea"/>
                <a:cs typeface="+mn-cs"/>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i="1" smtClean="0"/>
              <a:t>Static</a:t>
            </a:r>
            <a:r>
              <a:rPr lang="en-US" smtClean="0"/>
              <a:t> Data or Class Variables</a:t>
            </a:r>
          </a:p>
        </p:txBody>
      </p:sp>
      <p:sp>
        <p:nvSpPr>
          <p:cNvPr id="32771" name="Content Placeholder 2"/>
          <p:cNvSpPr>
            <a:spLocks noGrp="1"/>
          </p:cNvSpPr>
          <p:nvPr>
            <p:ph idx="1"/>
          </p:nvPr>
        </p:nvSpPr>
        <p:spPr/>
        <p:txBody>
          <a:bodyPr/>
          <a:lstStyle/>
          <a:p>
            <a:r>
              <a:rPr lang="en-US" sz="1800" dirty="0" smtClean="0"/>
              <a:t>Line </a:t>
            </a:r>
            <a:r>
              <a:rPr lang="en-US" sz="1800" dirty="0" smtClean="0"/>
              <a:t>6 </a:t>
            </a:r>
            <a:r>
              <a:rPr lang="en-US" sz="1800" dirty="0" smtClean="0"/>
              <a:t>includes the static modifier as well as an initialization.  </a:t>
            </a:r>
          </a:p>
          <a:p>
            <a:endParaRPr lang="en-US" sz="1800" dirty="0" smtClean="0"/>
          </a:p>
          <a:p>
            <a:r>
              <a:rPr lang="en-US" sz="1800" dirty="0" smtClean="0"/>
              <a:t>The constructors do not initialize </a:t>
            </a:r>
            <a:r>
              <a:rPr lang="en-US" sz="1800" dirty="0" err="1" smtClean="0"/>
              <a:t>numDiceObjects</a:t>
            </a:r>
            <a:r>
              <a:rPr lang="en-US" sz="1800" dirty="0" smtClean="0"/>
              <a:t> but instead increment this static variable thus keeping track of the number of Dice objects that have been created.  </a:t>
            </a:r>
          </a:p>
          <a:p>
            <a:endParaRPr lang="en-US" sz="1800" dirty="0" smtClean="0"/>
          </a:p>
          <a:p>
            <a:r>
              <a:rPr lang="en-US" sz="1800" dirty="0" smtClean="0"/>
              <a:t>Every time a new Dice object is created, the constructor increases </a:t>
            </a:r>
            <a:r>
              <a:rPr lang="en-US" sz="1800" dirty="0" err="1" smtClean="0"/>
              <a:t>numDiceObjects</a:t>
            </a:r>
            <a:r>
              <a:rPr lang="en-US" sz="1800" dirty="0" smtClean="0"/>
              <a:t> by one.  </a:t>
            </a:r>
          </a:p>
          <a:p>
            <a:endParaRPr lang="en-US" sz="1800" dirty="0" smtClean="0"/>
          </a:p>
          <a:p>
            <a:r>
              <a:rPr lang="en-US" sz="1800" dirty="0" smtClean="0"/>
              <a:t>If the initialization of </a:t>
            </a:r>
            <a:r>
              <a:rPr lang="en-US" sz="1800" dirty="0" err="1" smtClean="0"/>
              <a:t>numDiceObjects</a:t>
            </a:r>
            <a:r>
              <a:rPr lang="en-US" sz="1800" dirty="0" smtClean="0"/>
              <a:t> had been placed in the constructor, </a:t>
            </a:r>
            <a:r>
              <a:rPr lang="en-US" sz="1800" dirty="0" err="1" smtClean="0"/>
              <a:t>numDiceObjects</a:t>
            </a:r>
            <a:r>
              <a:rPr lang="en-US" sz="1800" dirty="0" smtClean="0"/>
              <a:t> would be reset to 0 each time a new object was created.  </a:t>
            </a:r>
          </a:p>
          <a:p>
            <a:endParaRPr lang="en-US" sz="1800" dirty="0" smtClean="0"/>
          </a:p>
          <a:p>
            <a:r>
              <a:rPr lang="en-US" sz="1800" dirty="0" smtClean="0"/>
              <a:t>The initialization on line 4 is performed just once, and not every time a new object is created. </a:t>
            </a:r>
            <a:endParaRPr lang="en-US" sz="1800" i="1"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i="1" smtClean="0"/>
              <a:t>Static</a:t>
            </a:r>
            <a:r>
              <a:rPr lang="en-US" smtClean="0"/>
              <a:t> Data or Class Variables</a:t>
            </a:r>
          </a:p>
        </p:txBody>
      </p:sp>
      <p:sp>
        <p:nvSpPr>
          <p:cNvPr id="34819" name="Content Placeholder 2"/>
          <p:cNvSpPr>
            <a:spLocks noGrp="1"/>
          </p:cNvSpPr>
          <p:nvPr>
            <p:ph idx="1"/>
          </p:nvPr>
        </p:nvSpPr>
        <p:spPr>
          <a:xfrm>
            <a:off x="741363" y="2101850"/>
            <a:ext cx="8604250" cy="2592387"/>
          </a:xfrm>
        </p:spPr>
        <p:txBody>
          <a:bodyPr/>
          <a:lstStyle/>
          <a:p>
            <a:r>
              <a:rPr lang="en-US" sz="2400" dirty="0" smtClean="0"/>
              <a:t>Lines 1-3 instantiate 3 Dice objects and the static variable </a:t>
            </a:r>
            <a:r>
              <a:rPr lang="en-US" sz="2400" dirty="0" err="1" smtClean="0"/>
              <a:t>numDiceObjects</a:t>
            </a:r>
            <a:r>
              <a:rPr lang="en-US" sz="2400" i="1" dirty="0" smtClean="0"/>
              <a:t> </a:t>
            </a:r>
            <a:r>
              <a:rPr lang="en-US" sz="2400" dirty="0" smtClean="0"/>
              <a:t>has the value 3. </a:t>
            </a:r>
            <a:endParaRPr lang="en-US" sz="2000" i="1" dirty="0" smtClean="0"/>
          </a:p>
          <a:p>
            <a:pPr marL="857250" lvl="1" indent="-457200">
              <a:buFont typeface="Arial" charset="0"/>
              <a:buAutoNum type="arabicPeriod"/>
            </a:pPr>
            <a:r>
              <a:rPr lang="en-US" sz="2000" dirty="0" smtClean="0"/>
              <a:t>Dice d1 = new Dice(3);</a:t>
            </a:r>
            <a:endParaRPr lang="en-US" sz="2000" i="1" dirty="0" smtClean="0"/>
          </a:p>
          <a:p>
            <a:pPr marL="857250" lvl="1" indent="-457200">
              <a:buFont typeface="Arial" charset="0"/>
              <a:buAutoNum type="arabicPeriod"/>
            </a:pPr>
            <a:r>
              <a:rPr lang="en-US" sz="2000" dirty="0" smtClean="0"/>
              <a:t>Dice d2 = new Dice(7);</a:t>
            </a:r>
            <a:endParaRPr lang="en-US" sz="2000" i="1" dirty="0" smtClean="0"/>
          </a:p>
          <a:p>
            <a:pPr marL="857250" lvl="1" indent="-457200">
              <a:buFont typeface="Arial" charset="0"/>
              <a:buAutoNum type="arabicPeriod"/>
            </a:pPr>
            <a:r>
              <a:rPr lang="en-US" sz="2000" dirty="0" smtClean="0"/>
              <a:t>Dice d3 = new Dice(5</a:t>
            </a:r>
            <a:r>
              <a:rPr lang="en-US" sz="2000" dirty="0" smtClean="0"/>
              <a:t>);</a:t>
            </a:r>
          </a:p>
          <a:p>
            <a:pPr marL="857250" lvl="1" indent="-457200">
              <a:buFont typeface="Arial" charset="0"/>
              <a:buAutoNum type="arabicPeriod"/>
            </a:pPr>
            <a:endParaRPr lang="en-US" sz="2000" i="1" dirty="0" smtClean="0"/>
          </a:p>
          <a:p>
            <a:r>
              <a:rPr lang="en-US" sz="2400" i="1" dirty="0" smtClean="0"/>
              <a:t>Each </a:t>
            </a:r>
            <a:r>
              <a:rPr lang="en-US" sz="2400" i="1" dirty="0" smtClean="0"/>
              <a:t>time a Dice constructor is invoked, </a:t>
            </a:r>
            <a:r>
              <a:rPr lang="en-US" sz="2400" i="1" dirty="0" err="1" smtClean="0"/>
              <a:t>numDiceObjects</a:t>
            </a:r>
            <a:r>
              <a:rPr lang="en-US" sz="2400" i="1" dirty="0" smtClean="0"/>
              <a:t> increases.</a:t>
            </a:r>
          </a:p>
          <a:p>
            <a:endParaRPr lang="en-US" sz="1400" i="1" dirty="0" smtClean="0"/>
          </a:p>
          <a:p>
            <a:pPr algn="ctr"/>
            <a:endParaRPr lang="en-US" sz="1400" b="1" dirty="0" smtClean="0"/>
          </a:p>
          <a:p>
            <a:pPr algn="ctr"/>
            <a:endParaRPr lang="en-US" sz="1400" b="1" dirty="0" smtClean="0"/>
          </a:p>
          <a:p>
            <a:pPr algn="ctr"/>
            <a:endParaRPr lang="en-US" sz="1400" b="1" dirty="0" smtClean="0"/>
          </a:p>
          <a:p>
            <a:pPr algn="ctr"/>
            <a:endParaRPr lang="en-US" sz="1400" b="1" dirty="0" smtClean="0"/>
          </a:p>
          <a:p>
            <a:pPr algn="ctr"/>
            <a:endParaRPr lang="en-US" sz="1400" b="1" dirty="0" smtClean="0"/>
          </a:p>
          <a:p>
            <a:pPr algn="ctr"/>
            <a:endParaRPr lang="en-US" sz="1400" b="1" dirty="0" smtClean="0"/>
          </a:p>
          <a:p>
            <a:pPr algn="ctr"/>
            <a:endParaRPr lang="en-US" sz="1400" b="1" dirty="0" smtClean="0"/>
          </a:p>
          <a:p>
            <a:pPr algn="ctr">
              <a:buFont typeface="Times New Roman" pitchFamily="18" charset="0"/>
              <a:buNone/>
            </a:pPr>
            <a:endParaRPr lang="en-US" sz="1400" b="1" dirty="0" smtClean="0"/>
          </a:p>
          <a:p>
            <a:pPr algn="ctr">
              <a:buFont typeface="Times New Roman" pitchFamily="18" charset="0"/>
              <a:buNone/>
            </a:pPr>
            <a:endParaRPr lang="en-US" sz="1400" i="1" dirty="0" smtClean="0"/>
          </a:p>
        </p:txBody>
      </p:sp>
      <p:pic>
        <p:nvPicPr>
          <p:cNvPr id="34820" name="Picture 2"/>
          <p:cNvPicPr>
            <a:picLocks noChangeAspect="1" noChangeArrowheads="1"/>
          </p:cNvPicPr>
          <p:nvPr/>
        </p:nvPicPr>
        <p:blipFill>
          <a:blip r:embed="rId2"/>
          <a:srcRect/>
          <a:stretch>
            <a:fillRect/>
          </a:stretch>
        </p:blipFill>
        <p:spPr bwMode="auto">
          <a:xfrm>
            <a:off x="1001712" y="4999037"/>
            <a:ext cx="3686175" cy="1543050"/>
          </a:xfrm>
          <a:prstGeom prst="rect">
            <a:avLst/>
          </a:prstGeom>
          <a:noFill/>
          <a:ln w="9525">
            <a:noFill/>
            <a:miter lim="800000"/>
            <a:headEnd/>
            <a:tailEnd/>
          </a:ln>
        </p:spPr>
      </p:pic>
      <p:sp>
        <p:nvSpPr>
          <p:cNvPr id="6" name="Content Placeholder 2"/>
          <p:cNvSpPr txBox="1">
            <a:spLocks/>
          </p:cNvSpPr>
          <p:nvPr/>
        </p:nvSpPr>
        <p:spPr bwMode="auto">
          <a:xfrm>
            <a:off x="5726112" y="4694237"/>
            <a:ext cx="3613149" cy="1828800"/>
          </a:xfrm>
          <a:prstGeom prst="rect">
            <a:avLst/>
          </a:prstGeom>
          <a:noFill/>
          <a:ln w="9525">
            <a:noFill/>
            <a:round/>
            <a:headEnd/>
            <a:tailEnd/>
          </a:ln>
        </p:spPr>
        <p:txBody>
          <a:bodyPr vert="horz" wrap="square" lIns="0" tIns="0" rIns="0" bIns="0" numCol="1" anchor="t" anchorCtr="0" compatLnSpc="1">
            <a:prstTxWarp prst="textNoShape">
              <a:avLst/>
            </a:prstTxWarp>
          </a:bodyPr>
          <a:lstStyle/>
          <a:p>
            <a:pPr algn="ctr"/>
            <a:r>
              <a:rPr lang="en-US" b="1" dirty="0" smtClean="0">
                <a:solidFill>
                  <a:schemeClr val="tx1"/>
                </a:solidFill>
              </a:rPr>
              <a:t>Dice d1 = new  Dice(3);</a:t>
            </a:r>
          </a:p>
          <a:p>
            <a:pPr algn="ctr"/>
            <a:r>
              <a:rPr lang="en-US" b="1" dirty="0" smtClean="0">
                <a:solidFill>
                  <a:schemeClr val="tx1"/>
                </a:solidFill>
              </a:rPr>
              <a:t>Static </a:t>
            </a:r>
            <a:r>
              <a:rPr lang="en-US" b="1" i="1" dirty="0" smtClean="0">
                <a:solidFill>
                  <a:schemeClr val="tx1"/>
                </a:solidFill>
              </a:rPr>
              <a:t>variable</a:t>
            </a:r>
            <a:r>
              <a:rPr lang="en-US" b="1" dirty="0" smtClean="0">
                <a:solidFill>
                  <a:schemeClr val="tx1"/>
                </a:solidFill>
              </a:rPr>
              <a:t> </a:t>
            </a:r>
            <a:r>
              <a:rPr lang="en-US" b="1" dirty="0" err="1" smtClean="0">
                <a:solidFill>
                  <a:schemeClr val="tx1"/>
                </a:solidFill>
              </a:rPr>
              <a:t>numDiceObjects</a:t>
            </a:r>
            <a:r>
              <a:rPr lang="en-US" b="1" dirty="0" smtClean="0">
                <a:solidFill>
                  <a:schemeClr val="tx1"/>
                </a:solidFill>
              </a:rPr>
              <a:t> </a:t>
            </a:r>
            <a:r>
              <a:rPr lang="en-US" b="1" i="1" dirty="0" smtClean="0">
                <a:solidFill>
                  <a:schemeClr val="tx1"/>
                </a:solidFill>
              </a:rPr>
              <a:t>has the value 1</a:t>
            </a:r>
            <a:endParaRPr lang="en-US" i="1" dirty="0" smtClean="0">
              <a:solidFill>
                <a:schemeClr val="tx1"/>
              </a:solidFill>
            </a:endParaRPr>
          </a:p>
          <a:p>
            <a:pPr marL="342900" marR="0" lvl="0" indent="-342900" algn="ctr" defTabSz="457200" rtl="0" eaLnBrk="0" fontAlgn="base" latinLnBrk="0" hangingPunct="0">
              <a:lnSpc>
                <a:spcPct val="93000"/>
              </a:lnSpc>
              <a:spcBef>
                <a:spcPct val="0"/>
              </a:spcBef>
              <a:spcAft>
                <a:spcPct val="0"/>
              </a:spcAft>
              <a:buClr>
                <a:srgbClr val="000000"/>
              </a:buClr>
              <a:buSzPct val="100000"/>
              <a:tabLst/>
              <a:defRPr/>
            </a:pPr>
            <a:endParaRPr kumimoji="0" lang="en-US" sz="32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i="1" smtClean="0"/>
              <a:t>Static</a:t>
            </a:r>
            <a:r>
              <a:rPr lang="en-US" smtClean="0"/>
              <a:t> Data or Class Variables</a:t>
            </a:r>
          </a:p>
        </p:txBody>
      </p:sp>
      <p:sp>
        <p:nvSpPr>
          <p:cNvPr id="35843" name="Content Placeholder 2"/>
          <p:cNvSpPr>
            <a:spLocks noGrp="1"/>
          </p:cNvSpPr>
          <p:nvPr>
            <p:ph idx="1"/>
          </p:nvPr>
        </p:nvSpPr>
        <p:spPr>
          <a:xfrm>
            <a:off x="6183312" y="4618037"/>
            <a:ext cx="3613149" cy="1828800"/>
          </a:xfrm>
        </p:spPr>
        <p:txBody>
          <a:bodyPr/>
          <a:lstStyle/>
          <a:p>
            <a:pPr algn="ctr">
              <a:buFont typeface="Times New Roman" pitchFamily="18" charset="0"/>
              <a:buNone/>
            </a:pPr>
            <a:r>
              <a:rPr lang="en-US" sz="2400" b="1" dirty="0" smtClean="0">
                <a:latin typeface="Times New Roman" pitchFamily="18" charset="0"/>
                <a:cs typeface="Times New Roman" pitchFamily="18" charset="0"/>
              </a:rPr>
              <a:t>Dice </a:t>
            </a:r>
            <a:r>
              <a:rPr lang="en-US" sz="2400" b="1" dirty="0" smtClean="0">
                <a:latin typeface="Times New Roman" pitchFamily="18" charset="0"/>
                <a:cs typeface="Times New Roman" pitchFamily="18" charset="0"/>
              </a:rPr>
              <a:t>d3 = new Dice(5);</a:t>
            </a:r>
            <a:endParaRPr lang="en-US" sz="2400" i="1" dirty="0" smtClean="0">
              <a:latin typeface="Times New Roman" pitchFamily="18" charset="0"/>
              <a:cs typeface="Times New Roman" pitchFamily="18" charset="0"/>
            </a:endParaRPr>
          </a:p>
          <a:p>
            <a:pPr algn="ctr">
              <a:buFont typeface="Times New Roman" pitchFamily="18" charset="0"/>
              <a:buNone/>
            </a:pPr>
            <a:r>
              <a:rPr lang="en-US" sz="2400" b="1" i="1" dirty="0" smtClean="0">
                <a:latin typeface="Times New Roman" pitchFamily="18" charset="0"/>
                <a:cs typeface="Times New Roman" pitchFamily="18" charset="0"/>
              </a:rPr>
              <a:t>Static</a:t>
            </a:r>
            <a:r>
              <a:rPr lang="en-US" sz="2400" b="1" dirty="0" smtClean="0">
                <a:latin typeface="Times New Roman" pitchFamily="18" charset="0"/>
                <a:cs typeface="Times New Roman" pitchFamily="18" charset="0"/>
              </a:rPr>
              <a:t> </a:t>
            </a:r>
            <a:r>
              <a:rPr lang="en-US" sz="2400" b="1" i="1" dirty="0" smtClean="0">
                <a:latin typeface="Times New Roman" pitchFamily="18" charset="0"/>
                <a:cs typeface="Times New Roman" pitchFamily="18" charset="0"/>
              </a:rPr>
              <a:t>variable</a:t>
            </a:r>
            <a:r>
              <a:rPr lang="en-US" sz="2400" b="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numDiceObjects</a:t>
            </a:r>
            <a:r>
              <a:rPr lang="en-US" sz="2400" b="1" dirty="0" smtClean="0">
                <a:latin typeface="Times New Roman" pitchFamily="18" charset="0"/>
                <a:cs typeface="Times New Roman" pitchFamily="18" charset="0"/>
              </a:rPr>
              <a:t> </a:t>
            </a:r>
            <a:r>
              <a:rPr lang="en-US" sz="2400" b="1" i="1" dirty="0" smtClean="0">
                <a:latin typeface="Times New Roman" pitchFamily="18" charset="0"/>
                <a:cs typeface="Times New Roman" pitchFamily="18" charset="0"/>
              </a:rPr>
              <a:t>has</a:t>
            </a:r>
            <a:r>
              <a:rPr lang="en-US" sz="2400" b="1" dirty="0" smtClean="0">
                <a:latin typeface="Times New Roman" pitchFamily="18" charset="0"/>
                <a:cs typeface="Times New Roman" pitchFamily="18" charset="0"/>
              </a:rPr>
              <a:t> the value 3</a:t>
            </a:r>
            <a:endParaRPr lang="en-US" sz="2400" i="1" dirty="0" smtClean="0">
              <a:latin typeface="Times New Roman" pitchFamily="18" charset="0"/>
              <a:cs typeface="Times New Roman" pitchFamily="18" charset="0"/>
            </a:endParaRPr>
          </a:p>
          <a:p>
            <a:endParaRPr lang="en-US" dirty="0" smtClean="0"/>
          </a:p>
        </p:txBody>
      </p:sp>
      <p:pic>
        <p:nvPicPr>
          <p:cNvPr id="35844" name="Picture 2"/>
          <p:cNvPicPr>
            <a:picLocks noChangeAspect="1" noChangeArrowheads="1"/>
          </p:cNvPicPr>
          <p:nvPr/>
        </p:nvPicPr>
        <p:blipFill>
          <a:blip r:embed="rId2"/>
          <a:srcRect/>
          <a:stretch>
            <a:fillRect/>
          </a:stretch>
        </p:blipFill>
        <p:spPr bwMode="auto">
          <a:xfrm>
            <a:off x="544512" y="4237037"/>
            <a:ext cx="5486400" cy="2466975"/>
          </a:xfrm>
          <a:prstGeom prst="rect">
            <a:avLst/>
          </a:prstGeom>
          <a:noFill/>
          <a:ln w="9525">
            <a:noFill/>
            <a:miter lim="800000"/>
            <a:headEnd/>
            <a:tailEnd/>
          </a:ln>
        </p:spPr>
      </p:pic>
      <p:pic>
        <p:nvPicPr>
          <p:cNvPr id="5" name="Picture 3"/>
          <p:cNvPicPr>
            <a:picLocks noChangeAspect="1" noChangeArrowheads="1"/>
          </p:cNvPicPr>
          <p:nvPr/>
        </p:nvPicPr>
        <p:blipFill>
          <a:blip r:embed="rId3"/>
          <a:srcRect/>
          <a:stretch>
            <a:fillRect/>
          </a:stretch>
        </p:blipFill>
        <p:spPr bwMode="auto">
          <a:xfrm>
            <a:off x="544512" y="1951037"/>
            <a:ext cx="5486400" cy="1371600"/>
          </a:xfrm>
          <a:prstGeom prst="rect">
            <a:avLst/>
          </a:prstGeom>
          <a:noFill/>
          <a:ln w="9525">
            <a:noFill/>
            <a:miter lim="800000"/>
            <a:headEnd/>
            <a:tailEnd/>
          </a:ln>
        </p:spPr>
      </p:pic>
      <p:sp>
        <p:nvSpPr>
          <p:cNvPr id="6" name="Content Placeholder 2"/>
          <p:cNvSpPr txBox="1">
            <a:spLocks/>
          </p:cNvSpPr>
          <p:nvPr/>
        </p:nvSpPr>
        <p:spPr bwMode="auto">
          <a:xfrm>
            <a:off x="6183312" y="2027237"/>
            <a:ext cx="3613149" cy="1828800"/>
          </a:xfrm>
          <a:prstGeom prst="rect">
            <a:avLst/>
          </a:prstGeom>
          <a:noFill/>
          <a:ln w="9525">
            <a:noFill/>
            <a:round/>
            <a:headEnd/>
            <a:tailEnd/>
          </a:ln>
        </p:spPr>
        <p:txBody>
          <a:bodyPr vert="horz" wrap="square" lIns="0" tIns="0" rIns="0" bIns="0" numCol="1" anchor="t" anchorCtr="0" compatLnSpc="1">
            <a:prstTxWarp prst="textNoShape">
              <a:avLst/>
            </a:prstTxWarp>
          </a:bodyPr>
          <a:lstStyle/>
          <a:p>
            <a:pPr algn="ctr"/>
            <a:r>
              <a:rPr lang="en-US" b="1" dirty="0" smtClean="0">
                <a:solidFill>
                  <a:schemeClr val="tx1"/>
                </a:solidFill>
              </a:rPr>
              <a:t>Dice d2 = new  Dice(7);</a:t>
            </a:r>
            <a:endParaRPr lang="en-US" b="1" i="1" dirty="0" smtClean="0">
              <a:solidFill>
                <a:schemeClr val="tx1"/>
              </a:solidFill>
            </a:endParaRPr>
          </a:p>
          <a:p>
            <a:pPr algn="ctr"/>
            <a:r>
              <a:rPr lang="en-US" b="1" dirty="0" smtClean="0">
                <a:solidFill>
                  <a:schemeClr val="tx1"/>
                </a:solidFill>
              </a:rPr>
              <a:t>Static</a:t>
            </a:r>
            <a:r>
              <a:rPr lang="en-US" b="1" i="1" dirty="0" smtClean="0">
                <a:solidFill>
                  <a:schemeClr val="tx1"/>
                </a:solidFill>
              </a:rPr>
              <a:t> variable </a:t>
            </a:r>
            <a:r>
              <a:rPr lang="en-US" b="1" dirty="0" err="1" smtClean="0">
                <a:solidFill>
                  <a:schemeClr val="tx1"/>
                </a:solidFill>
              </a:rPr>
              <a:t>numDiceObjects</a:t>
            </a:r>
            <a:r>
              <a:rPr lang="en-US" b="1" i="1" dirty="0" smtClean="0">
                <a:solidFill>
                  <a:schemeClr val="tx1"/>
                </a:solidFill>
              </a:rPr>
              <a:t> has the value 2.</a:t>
            </a:r>
            <a:endParaRPr lang="en-US" b="1" dirty="0" smtClean="0">
              <a:solidFill>
                <a:schemeClr val="tx1"/>
              </a:solidFill>
            </a:endParaRPr>
          </a:p>
          <a:p>
            <a:pPr marL="342900" marR="0" lvl="0" indent="-342900" algn="l" defTabSz="457200" rtl="0" eaLnBrk="0" fontAlgn="base" latinLnBrk="0" hangingPunct="0">
              <a:lnSpc>
                <a:spcPct val="93000"/>
              </a:lnSpc>
              <a:spcBef>
                <a:spcPct val="0"/>
              </a:spcBef>
              <a:spcAft>
                <a:spcPct val="0"/>
              </a:spcAft>
              <a:buClr>
                <a:srgbClr val="000000"/>
              </a:buClr>
              <a:buSzPct val="100000"/>
              <a:tabLst/>
              <a:defRPr/>
            </a:pPr>
            <a:endParaRPr kumimoji="0" lang="en-US" sz="3200" b="0" i="0" u="none" strike="noStrike" kern="0" cap="none" spc="0" normalizeH="0" baseline="0" noProof="0" dirty="0" smtClean="0">
              <a:ln>
                <a:noFill/>
              </a:ln>
              <a:solidFill>
                <a:srgbClr val="000000"/>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i="1" smtClean="0"/>
              <a:t>Static</a:t>
            </a:r>
            <a:r>
              <a:rPr lang="en-US" smtClean="0"/>
              <a:t> Data or Class Variables</a:t>
            </a:r>
          </a:p>
        </p:txBody>
      </p:sp>
      <p:sp>
        <p:nvSpPr>
          <p:cNvPr id="36867" name="Content Placeholder 2"/>
          <p:cNvSpPr>
            <a:spLocks noGrp="1"/>
          </p:cNvSpPr>
          <p:nvPr>
            <p:ph idx="1"/>
          </p:nvPr>
        </p:nvSpPr>
        <p:spPr/>
        <p:txBody>
          <a:bodyPr/>
          <a:lstStyle/>
          <a:p>
            <a:r>
              <a:rPr lang="en-US" sz="1600" smtClean="0"/>
              <a:t>Because the value of a constant is final and cannot be changed, it makes sense to store a constant just once instead of in each object of the class.  </a:t>
            </a:r>
            <a:br>
              <a:rPr lang="en-US" sz="1600" smtClean="0"/>
            </a:br>
            <a:endParaRPr lang="en-US" sz="1600" i="1" smtClean="0"/>
          </a:p>
          <a:p>
            <a:pPr lvl="1">
              <a:buFont typeface="Arial" charset="0"/>
              <a:buAutoNum type="arabicPeriod"/>
            </a:pPr>
            <a:r>
              <a:rPr lang="en-US" sz="1600" smtClean="0"/>
              <a:t>public class Circle</a:t>
            </a:r>
            <a:endParaRPr lang="en-US" sz="1600" i="1" smtClean="0"/>
          </a:p>
          <a:p>
            <a:pPr lvl="1">
              <a:buFont typeface="Arial" charset="0"/>
              <a:buAutoNum type="arabicPeriod"/>
            </a:pPr>
            <a:r>
              <a:rPr lang="en-US" sz="1600" smtClean="0"/>
              <a:t>{</a:t>
            </a:r>
            <a:endParaRPr lang="en-US" sz="1600" i="1" smtClean="0"/>
          </a:p>
          <a:p>
            <a:pPr lvl="1">
              <a:buFont typeface="Arial" charset="0"/>
              <a:buAutoNum type="arabicPeriod"/>
            </a:pPr>
            <a:r>
              <a:rPr lang="en-US" sz="1600" smtClean="0"/>
              <a:t>     </a:t>
            </a:r>
            <a:r>
              <a:rPr lang="en-US" sz="1600" b="1" smtClean="0"/>
              <a:t>static private double totalArea = 0.0;</a:t>
            </a:r>
            <a:r>
              <a:rPr lang="en-US" sz="1600" smtClean="0"/>
              <a:t>		//class variable	</a:t>
            </a:r>
            <a:endParaRPr lang="en-US" sz="1600" i="1" smtClean="0"/>
          </a:p>
          <a:p>
            <a:pPr lvl="1">
              <a:buFont typeface="Arial" charset="0"/>
              <a:buAutoNum type="arabicPeriod"/>
            </a:pPr>
            <a:r>
              <a:rPr lang="en-US" sz="1600" smtClean="0"/>
              <a:t>     </a:t>
            </a:r>
            <a:r>
              <a:rPr lang="en-US" sz="1600" b="1" smtClean="0"/>
              <a:t>public final static double PI = 3.14159;</a:t>
            </a:r>
            <a:r>
              <a:rPr lang="en-US" sz="1600" smtClean="0"/>
              <a:t>		//class variable</a:t>
            </a:r>
            <a:endParaRPr lang="en-US" sz="1600" i="1" smtClean="0"/>
          </a:p>
          <a:p>
            <a:pPr lvl="1">
              <a:buFont typeface="Arial" charset="0"/>
              <a:buAutoNum type="arabicPeriod"/>
            </a:pPr>
            <a:r>
              <a:rPr lang="en-US" sz="1600" smtClean="0"/>
              <a:t>     private double radius;</a:t>
            </a:r>
            <a:endParaRPr lang="en-US" sz="1600" i="1" smtClean="0"/>
          </a:p>
          <a:p>
            <a:pPr lvl="1">
              <a:buFont typeface="Arial" charset="0"/>
              <a:buAutoNum type="arabicPeriod"/>
            </a:pPr>
            <a:r>
              <a:rPr lang="en-US" sz="1600" smtClean="0"/>
              <a:t>     public Circle()					//default constructor</a:t>
            </a:r>
            <a:endParaRPr lang="en-US" sz="1600" i="1" smtClean="0"/>
          </a:p>
          <a:p>
            <a:pPr lvl="1">
              <a:buFont typeface="Arial" charset="0"/>
              <a:buAutoNum type="arabicPeriod"/>
            </a:pPr>
            <a:r>
              <a:rPr lang="en-US" sz="1600" smtClean="0"/>
              <a:t>     {</a:t>
            </a:r>
            <a:endParaRPr lang="en-US" sz="1600" i="1" smtClean="0"/>
          </a:p>
          <a:p>
            <a:pPr lvl="1">
              <a:buFont typeface="Arial" charset="0"/>
              <a:buAutoNum type="arabicPeriod"/>
            </a:pPr>
            <a:r>
              <a:rPr lang="en-US" sz="1600" smtClean="0"/>
              <a:t>          radius = 1;</a:t>
            </a:r>
            <a:endParaRPr lang="en-US" sz="1600" i="1" smtClean="0"/>
          </a:p>
          <a:p>
            <a:pPr lvl="1">
              <a:buFont typeface="Arial" charset="0"/>
              <a:buAutoNum type="arabicPeriod"/>
            </a:pPr>
            <a:r>
              <a:rPr lang="en-US" sz="1600" smtClean="0"/>
              <a:t>          totalArea =  totalArea + PI*radius*radius; 	// adds to the class variable</a:t>
            </a:r>
            <a:endParaRPr lang="en-US" sz="1600" i="1" smtClean="0"/>
          </a:p>
          <a:p>
            <a:pPr lvl="1">
              <a:buFont typeface="Arial" charset="0"/>
              <a:buAutoNum type="arabicPeriod"/>
            </a:pPr>
            <a:r>
              <a:rPr lang="en-US" sz="1600" smtClean="0"/>
              <a:t>     }</a:t>
            </a:r>
            <a:endParaRPr lang="en-US" sz="1600" i="1" smtClean="0"/>
          </a:p>
          <a:p>
            <a:pPr lvl="1">
              <a:buFont typeface="Arial" charset="0"/>
              <a:buAutoNum type="arabicPeriod"/>
            </a:pPr>
            <a:r>
              <a:rPr lang="en-US" sz="1600" smtClean="0"/>
              <a:t>     public Circle(double r)				//one argument constructor</a:t>
            </a:r>
            <a:endParaRPr lang="en-US" sz="1600" i="1" smtClean="0"/>
          </a:p>
          <a:p>
            <a:pPr lvl="1">
              <a:buFont typeface="Arial" charset="0"/>
              <a:buAutoNum type="arabicPeriod"/>
            </a:pPr>
            <a:r>
              <a:rPr lang="en-US" sz="1600" smtClean="0"/>
              <a:t>     {</a:t>
            </a:r>
            <a:endParaRPr lang="en-US" sz="1600" i="1" smtClean="0"/>
          </a:p>
          <a:p>
            <a:pPr lvl="1">
              <a:buFont typeface="Arial" charset="0"/>
              <a:buAutoNum type="arabicPeriod"/>
            </a:pPr>
            <a:r>
              <a:rPr lang="en-US" sz="1600" smtClean="0"/>
              <a:t>          radius= r;</a:t>
            </a:r>
            <a:endParaRPr lang="en-US" sz="1600" i="1" smtClean="0"/>
          </a:p>
          <a:p>
            <a:pPr lvl="1">
              <a:buFont typeface="Arial" charset="0"/>
              <a:buAutoNum type="arabicPeriod"/>
            </a:pPr>
            <a:r>
              <a:rPr lang="en-US" sz="1600" smtClean="0"/>
              <a:t>          totalArea = totalArea +  PI*radius*radius; // adds to the class variable</a:t>
            </a:r>
            <a:endParaRPr lang="en-US" sz="1600" i="1" smtClean="0"/>
          </a:p>
          <a:p>
            <a:pPr lvl="1">
              <a:buFont typeface="Arial" charset="0"/>
              <a:buAutoNum type="arabicPeriod"/>
            </a:pPr>
            <a:r>
              <a:rPr lang="en-US" sz="1600" smtClean="0"/>
              <a:t>     }</a:t>
            </a:r>
            <a:endParaRPr lang="en-US" sz="1600" i="1" smtClean="0"/>
          </a:p>
          <a:p>
            <a:pPr lvl="1">
              <a:buFont typeface="Arial" charset="0"/>
              <a:buAutoNum type="arabicPeriod"/>
            </a:pPr>
            <a:r>
              <a:rPr lang="en-US" sz="1600" smtClean="0"/>
              <a:t>     // The Circle class presumably has other methods besides constructors, </a:t>
            </a:r>
            <a:endParaRPr lang="en-US" sz="1600" i="1" smtClean="0"/>
          </a:p>
          <a:p>
            <a:pPr lvl="1">
              <a:buFont typeface="Arial" charset="0"/>
              <a:buAutoNum type="arabicPeriod"/>
            </a:pPr>
            <a:r>
              <a:rPr lang="en-US" sz="1600" smtClean="0"/>
              <a:t>     // perhaps area()  and circumference().  </a:t>
            </a:r>
            <a:endParaRPr lang="en-US" sz="1600" i="1" smtClean="0"/>
          </a:p>
          <a:p>
            <a:pPr lvl="1">
              <a:buFont typeface="Arial" charset="0"/>
              <a:buAutoNum type="arabicPeriod"/>
            </a:pPr>
            <a:r>
              <a:rPr lang="en-US" sz="1600" smtClean="0"/>
              <a:t>}</a:t>
            </a:r>
            <a:endParaRPr lang="en-US" sz="1600" i="1" smtClean="0"/>
          </a:p>
          <a:p>
            <a:endParaRPr lang="en-US" sz="140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i="1" smtClean="0"/>
              <a:t>Static</a:t>
            </a:r>
            <a:r>
              <a:rPr lang="en-US" smtClean="0"/>
              <a:t> Data or Class Variables</a:t>
            </a:r>
          </a:p>
        </p:txBody>
      </p:sp>
      <p:sp>
        <p:nvSpPr>
          <p:cNvPr id="37891"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a:p>
            <a:pPr algn="ctr">
              <a:buFont typeface="Times New Roman" pitchFamily="18" charset="0"/>
              <a:buNone/>
            </a:pPr>
            <a:r>
              <a:rPr lang="en-US" sz="2400" b="1" i="1" smtClean="0"/>
              <a:t>PI</a:t>
            </a:r>
            <a:r>
              <a:rPr lang="en-US" sz="2400" b="1" smtClean="0"/>
              <a:t> and </a:t>
            </a:r>
            <a:r>
              <a:rPr lang="en-US" sz="2400" b="1" i="1" smtClean="0"/>
              <a:t>totalArea</a:t>
            </a:r>
            <a:r>
              <a:rPr lang="en-US" sz="2400" b="1" smtClean="0"/>
              <a:t> are </a:t>
            </a:r>
            <a:r>
              <a:rPr lang="en-US" sz="2400" b="1" i="1" smtClean="0"/>
              <a:t>static</a:t>
            </a:r>
            <a:r>
              <a:rPr lang="en-US" sz="2400" b="1" smtClean="0"/>
              <a:t> variables </a:t>
            </a:r>
          </a:p>
          <a:p>
            <a:pPr algn="ctr">
              <a:buFont typeface="Times New Roman" pitchFamily="18" charset="0"/>
              <a:buNone/>
            </a:pPr>
            <a:r>
              <a:rPr lang="en-US" sz="2400" b="1" smtClean="0"/>
              <a:t>All object share these variables</a:t>
            </a:r>
            <a:endParaRPr lang="en-US" sz="2400" i="1" smtClean="0"/>
          </a:p>
          <a:p>
            <a:endParaRPr lang="en-US" smtClean="0"/>
          </a:p>
        </p:txBody>
      </p:sp>
      <p:pic>
        <p:nvPicPr>
          <p:cNvPr id="37892" name="Picture 2"/>
          <p:cNvPicPr>
            <a:picLocks noChangeAspect="1" noChangeArrowheads="1"/>
          </p:cNvPicPr>
          <p:nvPr/>
        </p:nvPicPr>
        <p:blipFill>
          <a:blip r:embed="rId2"/>
          <a:srcRect/>
          <a:stretch>
            <a:fillRect/>
          </a:stretch>
        </p:blipFill>
        <p:spPr bwMode="auto">
          <a:xfrm>
            <a:off x="1535113" y="2103438"/>
            <a:ext cx="7158037" cy="26098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i="1" smtClean="0"/>
              <a:t>Static</a:t>
            </a:r>
            <a:r>
              <a:rPr lang="en-US" smtClean="0"/>
              <a:t> Data or Class Variables</a:t>
            </a:r>
          </a:p>
        </p:txBody>
      </p:sp>
      <p:sp>
        <p:nvSpPr>
          <p:cNvPr id="38915" name="Content Placeholder 2"/>
          <p:cNvSpPr>
            <a:spLocks noGrp="1"/>
          </p:cNvSpPr>
          <p:nvPr>
            <p:ph idx="1"/>
          </p:nvPr>
        </p:nvSpPr>
        <p:spPr/>
        <p:txBody>
          <a:bodyPr/>
          <a:lstStyle/>
          <a:p>
            <a:r>
              <a:rPr lang="en-US" sz="2400" dirty="0" smtClean="0"/>
              <a:t>Since PI exists whether or not any Circle object exists, access to PI (or any other accessible static variable) can be achieved by using the class name instead of an object identifier:</a:t>
            </a:r>
            <a:br>
              <a:rPr lang="en-US" sz="2400" dirty="0" smtClean="0"/>
            </a:br>
            <a:endParaRPr lang="en-US" sz="2400" i="1" dirty="0" smtClean="0"/>
          </a:p>
          <a:p>
            <a:pPr>
              <a:buFont typeface="Times New Roman" pitchFamily="18" charset="0"/>
              <a:buNone/>
            </a:pPr>
            <a:r>
              <a:rPr lang="en-US" sz="2400" dirty="0" smtClean="0"/>
              <a:t>				</a:t>
            </a:r>
            <a:r>
              <a:rPr lang="en-US" sz="2400" dirty="0" err="1" smtClean="0"/>
              <a:t>Circle.PI</a:t>
            </a:r>
            <a:r>
              <a:rPr lang="en-US" sz="2400" dirty="0" smtClean="0"/>
              <a:t/>
            </a:r>
            <a:br>
              <a:rPr lang="en-US" sz="2400" dirty="0" smtClean="0"/>
            </a:br>
            <a:endParaRPr lang="en-US" sz="2400" i="1" dirty="0" smtClean="0"/>
          </a:p>
          <a:p>
            <a:r>
              <a:rPr lang="en-US" sz="2400" dirty="0" smtClean="0"/>
              <a:t>PI can also be accessed </a:t>
            </a:r>
            <a:r>
              <a:rPr lang="en-US" sz="2400" i="1" dirty="0" smtClean="0"/>
              <a:t> </a:t>
            </a:r>
            <a:r>
              <a:rPr lang="en-US" sz="2400" dirty="0" smtClean="0"/>
              <a:t>via any Circle </a:t>
            </a:r>
            <a:r>
              <a:rPr lang="en-US" sz="2400" i="1" dirty="0" smtClean="0"/>
              <a:t>object:</a:t>
            </a:r>
            <a:r>
              <a:rPr lang="en-US" sz="2400" dirty="0" smtClean="0"/>
              <a:t/>
            </a:r>
            <a:br>
              <a:rPr lang="en-US" sz="2400" dirty="0" smtClean="0"/>
            </a:br>
            <a:endParaRPr lang="en-US" sz="2400" i="1" dirty="0" smtClean="0"/>
          </a:p>
          <a:p>
            <a:pPr lvl="1"/>
            <a:r>
              <a:rPr lang="en-US" sz="2400" dirty="0" smtClean="0"/>
              <a:t>			Circle c = new Circle(3.5);		Circle c = new Circle(3.5);	</a:t>
            </a:r>
            <a:endParaRPr lang="en-US" sz="2400" i="1" dirty="0" smtClean="0"/>
          </a:p>
          <a:p>
            <a:pPr lvl="1"/>
            <a:r>
              <a:rPr lang="en-US" sz="2400" dirty="0" smtClean="0"/>
              <a:t>			double x  = </a:t>
            </a:r>
            <a:r>
              <a:rPr lang="en-US" sz="2400" b="1" dirty="0" err="1" smtClean="0"/>
              <a:t>c.PI</a:t>
            </a:r>
            <a:r>
              <a:rPr lang="en-US" sz="2400" dirty="0" smtClean="0"/>
              <a:t>* 15;			double x  = </a:t>
            </a:r>
            <a:r>
              <a:rPr lang="en-US" sz="2400" b="1" dirty="0" err="1" smtClean="0"/>
              <a:t>Circle.PI</a:t>
            </a:r>
            <a:r>
              <a:rPr lang="en-US" sz="2400" dirty="0" smtClean="0"/>
              <a:t>* 1</a:t>
            </a:r>
            <a:endParaRPr lang="en-US" sz="2400" i="1" dirty="0" smtClean="0"/>
          </a:p>
          <a:p>
            <a:endParaRPr lang="en-US" sz="2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3600" dirty="0" smtClean="0"/>
              <a:t>A </a:t>
            </a:r>
            <a:r>
              <a:rPr lang="en-US" sz="3600" i="1" dirty="0" smtClean="0"/>
              <a:t>Dice</a:t>
            </a:r>
            <a:r>
              <a:rPr lang="en-US" sz="3600" dirty="0" smtClean="0"/>
              <a:t> Class</a:t>
            </a:r>
          </a:p>
        </p:txBody>
      </p:sp>
      <p:sp>
        <p:nvSpPr>
          <p:cNvPr id="5123" name="Content Placeholder 2"/>
          <p:cNvSpPr>
            <a:spLocks noGrp="1"/>
          </p:cNvSpPr>
          <p:nvPr>
            <p:ph idx="1"/>
          </p:nvPr>
        </p:nvSpPr>
        <p:spPr/>
        <p:txBody>
          <a:bodyPr/>
          <a:lstStyle/>
          <a:p>
            <a:r>
              <a:rPr lang="en-US" sz="2400" dirty="0" smtClean="0"/>
              <a:t>Use Dice in the same way that you utilize String, Scanner, or Random.  </a:t>
            </a:r>
          </a:p>
          <a:p>
            <a:r>
              <a:rPr lang="en-US" sz="2400" dirty="0" smtClean="0"/>
              <a:t>Dice is a class with methods that are available to other classes:</a:t>
            </a:r>
          </a:p>
          <a:p>
            <a:pPr>
              <a:buFont typeface="Times New Roman" pitchFamily="18" charset="0"/>
              <a:buNone/>
            </a:pPr>
            <a:r>
              <a:rPr lang="en-US" sz="2400" dirty="0" smtClean="0"/>
              <a:t>			String s = new String (“Hello”);</a:t>
            </a:r>
          </a:p>
          <a:p>
            <a:pPr>
              <a:buFont typeface="Times New Roman" pitchFamily="18" charset="0"/>
              <a:buNone/>
            </a:pPr>
            <a:r>
              <a:rPr lang="en-US" sz="2400" dirty="0" smtClean="0"/>
              <a:t>			char </a:t>
            </a:r>
            <a:r>
              <a:rPr lang="en-US" sz="2400" dirty="0" err="1" smtClean="0"/>
              <a:t>ch</a:t>
            </a:r>
            <a:r>
              <a:rPr lang="en-US" sz="2400" dirty="0" smtClean="0"/>
              <a:t> = </a:t>
            </a:r>
            <a:r>
              <a:rPr lang="en-US" sz="2400" dirty="0" err="1" smtClean="0"/>
              <a:t>s.charAt</a:t>
            </a:r>
            <a:r>
              <a:rPr lang="en-US" sz="2400" dirty="0" smtClean="0"/>
              <a:t>(3);</a:t>
            </a:r>
          </a:p>
          <a:p>
            <a:pPr>
              <a:buFont typeface="Times New Roman" pitchFamily="18" charset="0"/>
              <a:buNone/>
            </a:pPr>
            <a:r>
              <a:rPr lang="en-US" sz="2400" dirty="0" smtClean="0"/>
              <a:t> </a:t>
            </a:r>
          </a:p>
          <a:p>
            <a:pPr>
              <a:buFont typeface="Times New Roman" pitchFamily="18" charset="0"/>
              <a:buNone/>
            </a:pPr>
            <a:r>
              <a:rPr lang="en-US" sz="2400" dirty="0" smtClean="0"/>
              <a:t>			Dice d = new Dice();</a:t>
            </a:r>
          </a:p>
          <a:p>
            <a:pPr>
              <a:buFont typeface="Times New Roman" pitchFamily="18" charset="0"/>
              <a:buNone/>
            </a:pPr>
            <a:r>
              <a:rPr lang="en-US" sz="2400" dirty="0" smtClean="0"/>
              <a:t>			</a:t>
            </a:r>
            <a:r>
              <a:rPr lang="en-US" sz="2400" dirty="0" err="1" smtClean="0"/>
              <a:t>int</a:t>
            </a:r>
            <a:r>
              <a:rPr lang="en-US" sz="2400" dirty="0" smtClean="0"/>
              <a:t> value = </a:t>
            </a:r>
            <a:r>
              <a:rPr lang="en-US" sz="2400" dirty="0" err="1" smtClean="0"/>
              <a:t>d.rollDice</a:t>
            </a:r>
            <a:r>
              <a:rPr lang="en-US" sz="2400" dirty="0" smtClean="0"/>
              <a:t>();</a:t>
            </a:r>
          </a:p>
          <a:p>
            <a:pPr>
              <a:buFont typeface="Times New Roman" pitchFamily="18" charset="0"/>
              <a:buNone/>
            </a:pPr>
            <a:r>
              <a:rPr lang="en-US" dirty="0" smtClean="0"/>
              <a:t> </a:t>
            </a:r>
          </a:p>
          <a:p>
            <a:endParaRPr lang="en-US"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i="1" smtClean="0"/>
              <a:t>Static</a:t>
            </a:r>
            <a:r>
              <a:rPr lang="en-US" smtClean="0"/>
              <a:t> Data or Class Variables</a:t>
            </a:r>
          </a:p>
        </p:txBody>
      </p:sp>
      <p:sp>
        <p:nvSpPr>
          <p:cNvPr id="39939" name="Content Placeholder 2"/>
          <p:cNvSpPr>
            <a:spLocks noGrp="1"/>
          </p:cNvSpPr>
          <p:nvPr>
            <p:ph idx="1"/>
          </p:nvPr>
        </p:nvSpPr>
        <p:spPr>
          <a:xfrm>
            <a:off x="620712" y="2101850"/>
            <a:ext cx="9143999" cy="4757738"/>
          </a:xfrm>
        </p:spPr>
        <p:txBody>
          <a:bodyPr/>
          <a:lstStyle/>
          <a:p>
            <a:r>
              <a:rPr lang="en-US" sz="2400" dirty="0" smtClean="0"/>
              <a:t>In general, if a class contains a static variable,</a:t>
            </a:r>
            <a:endParaRPr lang="en-US" sz="2400" i="1" dirty="0" smtClean="0"/>
          </a:p>
          <a:p>
            <a:pPr lvl="1">
              <a:spcBef>
                <a:spcPts val="600"/>
              </a:spcBef>
            </a:pPr>
            <a:r>
              <a:rPr lang="en-US" sz="2400" dirty="0" smtClean="0"/>
              <a:t>all </a:t>
            </a:r>
            <a:r>
              <a:rPr lang="en-US" sz="2400" dirty="0" smtClean="0"/>
              <a:t>objects/instances of the class </a:t>
            </a:r>
            <a:r>
              <a:rPr lang="en-US" sz="2400" i="1" dirty="0" smtClean="0"/>
              <a:t>share</a:t>
            </a:r>
            <a:r>
              <a:rPr lang="en-US" sz="2400" dirty="0" smtClean="0"/>
              <a:t> that variable;</a:t>
            </a:r>
          </a:p>
          <a:p>
            <a:pPr lvl="1">
              <a:spcBef>
                <a:spcPts val="600"/>
              </a:spcBef>
            </a:pPr>
            <a:r>
              <a:rPr lang="en-US" sz="2400" dirty="0" smtClean="0"/>
              <a:t>there </a:t>
            </a:r>
            <a:r>
              <a:rPr lang="en-US" sz="2400" dirty="0" smtClean="0"/>
              <a:t>is only one variable or storage location allocated to the whole class;</a:t>
            </a:r>
          </a:p>
          <a:p>
            <a:pPr lvl="1">
              <a:spcBef>
                <a:spcPts val="600"/>
              </a:spcBef>
            </a:pPr>
            <a:r>
              <a:rPr lang="en-US" sz="2400" dirty="0" smtClean="0"/>
              <a:t>the </a:t>
            </a:r>
            <a:r>
              <a:rPr lang="en-US" sz="2400" dirty="0" smtClean="0"/>
              <a:t>variable belongs to the class and not to any particular object;</a:t>
            </a:r>
          </a:p>
          <a:p>
            <a:pPr lvl="1">
              <a:spcBef>
                <a:spcPts val="600"/>
              </a:spcBef>
            </a:pPr>
            <a:r>
              <a:rPr lang="en-US" sz="2400" dirty="0" smtClean="0"/>
              <a:t>the </a:t>
            </a:r>
            <a:r>
              <a:rPr lang="en-US" sz="2400" dirty="0" smtClean="0"/>
              <a:t>variable exists regardless of whether or not any objects have been created; and</a:t>
            </a:r>
          </a:p>
          <a:p>
            <a:pPr lvl="1">
              <a:spcBef>
                <a:spcPts val="600"/>
              </a:spcBef>
            </a:pPr>
            <a:r>
              <a:rPr lang="en-US" sz="2400" dirty="0" smtClean="0"/>
              <a:t>the </a:t>
            </a:r>
            <a:r>
              <a:rPr lang="en-US" sz="2400" dirty="0" smtClean="0"/>
              <a:t>variable may be accessed using either the class name or an object name, if an object has been created</a:t>
            </a:r>
            <a:r>
              <a:rPr lang="en-US" sz="2400" dirty="0" smtClean="0"/>
              <a:t>.</a:t>
            </a:r>
            <a:endParaRPr lang="en-US" sz="2400" i="1"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i="1" dirty="0" smtClean="0"/>
              <a:t>Static</a:t>
            </a:r>
            <a:r>
              <a:rPr lang="en-US" dirty="0" smtClean="0"/>
              <a:t> Methods</a:t>
            </a:r>
          </a:p>
        </p:txBody>
      </p:sp>
      <p:sp>
        <p:nvSpPr>
          <p:cNvPr id="40963" name="Content Placeholder 2"/>
          <p:cNvSpPr>
            <a:spLocks noGrp="1"/>
          </p:cNvSpPr>
          <p:nvPr>
            <p:ph idx="1"/>
          </p:nvPr>
        </p:nvSpPr>
        <p:spPr>
          <a:xfrm>
            <a:off x="544512" y="2027237"/>
            <a:ext cx="9296400" cy="4681538"/>
          </a:xfrm>
        </p:spPr>
        <p:txBody>
          <a:bodyPr/>
          <a:lstStyle/>
          <a:p>
            <a:pPr>
              <a:spcAft>
                <a:spcPts val="1200"/>
              </a:spcAft>
            </a:pPr>
            <a:r>
              <a:rPr lang="en-US" sz="2000" dirty="0" smtClean="0"/>
              <a:t>A static method is a class method and exists whether or not any objects exist.  </a:t>
            </a:r>
          </a:p>
          <a:p>
            <a:pPr>
              <a:spcAft>
                <a:spcPts val="1200"/>
              </a:spcAft>
            </a:pPr>
            <a:r>
              <a:rPr lang="en-US" sz="2000" dirty="0" smtClean="0"/>
              <a:t>A static method, indicated by the keyword static</a:t>
            </a:r>
            <a:r>
              <a:rPr lang="en-US" sz="2000" i="1" dirty="0" smtClean="0"/>
              <a:t> </a:t>
            </a:r>
            <a:r>
              <a:rPr lang="en-US" sz="2000" dirty="0" smtClean="0"/>
              <a:t>placed</a:t>
            </a:r>
            <a:r>
              <a:rPr lang="en-US" sz="2000" i="1" dirty="0" smtClean="0"/>
              <a:t> </a:t>
            </a:r>
            <a:r>
              <a:rPr lang="en-US" sz="2000" dirty="0" smtClean="0"/>
              <a:t>before the method’s return type, belongs to the defining class.  </a:t>
            </a:r>
          </a:p>
          <a:p>
            <a:pPr>
              <a:spcAft>
                <a:spcPts val="1200"/>
              </a:spcAft>
            </a:pPr>
            <a:r>
              <a:rPr lang="en-US" sz="2000" dirty="0" smtClean="0"/>
              <a:t>Unlike a non-static or instance method that must be invoked via an object, a static method may be called whether or not an object of the class exists.  </a:t>
            </a:r>
          </a:p>
          <a:p>
            <a:pPr>
              <a:spcAft>
                <a:spcPts val="1200"/>
              </a:spcAft>
            </a:pPr>
            <a:r>
              <a:rPr lang="en-US" sz="2000" dirty="0" smtClean="0"/>
              <a:t>A static method exists apart for </a:t>
            </a:r>
            <a:r>
              <a:rPr lang="en-US" sz="2000" dirty="0" smtClean="0"/>
              <a:t>objects</a:t>
            </a:r>
            <a:r>
              <a:rPr lang="en-US" sz="2000" dirty="0" smtClean="0"/>
              <a:t>.</a:t>
            </a:r>
            <a:endParaRPr lang="en-US" sz="2000" i="1" dirty="0" smtClean="0"/>
          </a:p>
          <a:p>
            <a:pPr>
              <a:spcAft>
                <a:spcPts val="1200"/>
              </a:spcAft>
            </a:pPr>
            <a:r>
              <a:rPr lang="en-US" sz="2000" dirty="0" smtClean="0"/>
              <a:t>The methods </a:t>
            </a:r>
            <a:r>
              <a:rPr lang="en-US" sz="2000" dirty="0" err="1" smtClean="0"/>
              <a:t>Math.random</a:t>
            </a:r>
            <a:r>
              <a:rPr lang="en-US" sz="2000" dirty="0" smtClean="0"/>
              <a:t>(), </a:t>
            </a:r>
            <a:r>
              <a:rPr lang="en-US" sz="2000" dirty="0" err="1" smtClean="0"/>
              <a:t>Math.sqrt</a:t>
            </a:r>
            <a:r>
              <a:rPr lang="en-US" sz="2000" dirty="0" smtClean="0"/>
              <a:t>(), and Math.abs() are all static methods. </a:t>
            </a:r>
          </a:p>
          <a:p>
            <a:pPr>
              <a:spcAft>
                <a:spcPts val="1200"/>
              </a:spcAft>
            </a:pPr>
            <a:r>
              <a:rPr lang="en-US" sz="2000" dirty="0" smtClean="0"/>
              <a:t>Every method of Java’s Math class is static.   </a:t>
            </a:r>
          </a:p>
          <a:p>
            <a:pPr>
              <a:spcAft>
                <a:spcPts val="1200"/>
              </a:spcAft>
            </a:pPr>
            <a:r>
              <a:rPr lang="en-US" sz="2000" dirty="0" smtClean="0"/>
              <a:t>A static method may be invoked by sending a message to an object, if one exists, or by using the class name</a:t>
            </a:r>
            <a:r>
              <a:rPr lang="en-US" sz="2000" dirty="0" smtClean="0"/>
              <a:t>.</a:t>
            </a:r>
            <a:endParaRPr lang="en-US" sz="2000" i="1" dirty="0" smtClean="0"/>
          </a:p>
          <a:p>
            <a:pPr>
              <a:spcAft>
                <a:spcPts val="1200"/>
              </a:spcAft>
            </a:pPr>
            <a:r>
              <a:rPr lang="en-US" sz="2000" dirty="0" smtClean="0"/>
              <a:t>A static method may be called whether or not an object of the class exists, but a static method cannot invoke an instance method except via an object.</a:t>
            </a:r>
            <a:endParaRPr lang="en-US" sz="1800" i="1" dirty="0" smtClean="0"/>
          </a:p>
          <a:p>
            <a:endParaRPr lang="en-US" sz="1200"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mtClean="0"/>
              <a:t>The keyword </a:t>
            </a:r>
            <a:r>
              <a:rPr lang="en-US" i="1" smtClean="0"/>
              <a:t>this</a:t>
            </a:r>
            <a:endParaRPr lang="en-US" smtClean="0"/>
          </a:p>
        </p:txBody>
      </p:sp>
      <p:sp>
        <p:nvSpPr>
          <p:cNvPr id="43011" name="Content Placeholder 2"/>
          <p:cNvSpPr>
            <a:spLocks noGrp="1"/>
          </p:cNvSpPr>
          <p:nvPr>
            <p:ph idx="1"/>
          </p:nvPr>
        </p:nvSpPr>
        <p:spPr/>
        <p:txBody>
          <a:bodyPr/>
          <a:lstStyle/>
          <a:p>
            <a:r>
              <a:rPr lang="en-US" sz="2400" dirty="0" smtClean="0"/>
              <a:t>The one argument constructor of the Dice class:</a:t>
            </a:r>
            <a:endParaRPr lang="en-US" sz="2400" i="1" dirty="0" smtClean="0"/>
          </a:p>
          <a:p>
            <a:pPr>
              <a:buFont typeface="Times New Roman" pitchFamily="18" charset="0"/>
              <a:buNone/>
            </a:pPr>
            <a:endParaRPr lang="en-US" sz="2400" i="1" dirty="0" smtClean="0"/>
          </a:p>
          <a:p>
            <a:pPr lvl="1">
              <a:buFont typeface="Times New Roman" pitchFamily="18" charset="0"/>
              <a:buNone/>
            </a:pPr>
            <a:r>
              <a:rPr lang="en-US" sz="2000" dirty="0" smtClean="0"/>
              <a:t>    public Dice(</a:t>
            </a:r>
            <a:r>
              <a:rPr lang="en-US" sz="2000" dirty="0" err="1" smtClean="0"/>
              <a:t>int</a:t>
            </a:r>
            <a:r>
              <a:rPr lang="en-US" sz="2000" dirty="0" smtClean="0"/>
              <a:t> n) </a:t>
            </a:r>
          </a:p>
          <a:p>
            <a:pPr lvl="1">
              <a:buFont typeface="Times New Roman" pitchFamily="18" charset="0"/>
              <a:buNone/>
            </a:pPr>
            <a:r>
              <a:rPr lang="en-US" sz="2000" dirty="0" smtClean="0"/>
              <a:t>    {   </a:t>
            </a:r>
          </a:p>
          <a:p>
            <a:pPr lvl="1">
              <a:buFont typeface="Times New Roman" pitchFamily="18" charset="0"/>
              <a:buNone/>
            </a:pPr>
            <a:r>
              <a:rPr lang="en-US" sz="2000" dirty="0" smtClean="0"/>
              <a:t>         	</a:t>
            </a:r>
            <a:r>
              <a:rPr lang="en-US" sz="2000" b="1" dirty="0" err="1" smtClean="0"/>
              <a:t>numDice</a:t>
            </a:r>
            <a:r>
              <a:rPr lang="en-US" sz="2000" b="1" dirty="0" smtClean="0"/>
              <a:t> = n;</a:t>
            </a:r>
            <a:endParaRPr lang="en-US" sz="2000" dirty="0" smtClean="0"/>
          </a:p>
          <a:p>
            <a:pPr lvl="1">
              <a:buFont typeface="Times New Roman" pitchFamily="18" charset="0"/>
              <a:buNone/>
            </a:pPr>
            <a:r>
              <a:rPr lang="en-US" sz="2000" dirty="0" smtClean="0"/>
              <a:t>	</a:t>
            </a:r>
            <a:r>
              <a:rPr lang="en-US" sz="2000" dirty="0" smtClean="0"/>
              <a:t>		random </a:t>
            </a:r>
            <a:r>
              <a:rPr lang="en-US" sz="2000" dirty="0" smtClean="0"/>
              <a:t>= new Random();	</a:t>
            </a:r>
          </a:p>
          <a:p>
            <a:pPr lvl="1">
              <a:buFont typeface="Times New Roman" pitchFamily="18" charset="0"/>
              <a:buNone/>
            </a:pPr>
            <a:r>
              <a:rPr lang="en-US" sz="2000" dirty="0" smtClean="0"/>
              <a:t>    }</a:t>
            </a:r>
          </a:p>
          <a:p>
            <a:pPr>
              <a:buFont typeface="Times New Roman" pitchFamily="18" charset="0"/>
              <a:buNone/>
            </a:pPr>
            <a:endParaRPr lang="en-US" sz="2400" dirty="0" smtClean="0"/>
          </a:p>
          <a:p>
            <a:r>
              <a:rPr lang="en-US" sz="2400" dirty="0" smtClean="0"/>
              <a:t>The </a:t>
            </a:r>
            <a:r>
              <a:rPr lang="en-US" sz="2400" dirty="0" err="1" smtClean="0"/>
              <a:t>statenment</a:t>
            </a:r>
            <a:r>
              <a:rPr lang="en-US" sz="2400" dirty="0" smtClean="0"/>
              <a:t>:</a:t>
            </a:r>
          </a:p>
          <a:p>
            <a:pPr>
              <a:buFont typeface="Times New Roman" pitchFamily="18" charset="0"/>
              <a:buNone/>
            </a:pPr>
            <a:r>
              <a:rPr lang="en-US" sz="2400" b="1" dirty="0" smtClean="0"/>
              <a:t>		</a:t>
            </a:r>
          </a:p>
          <a:p>
            <a:pPr>
              <a:buFont typeface="Times New Roman" pitchFamily="18" charset="0"/>
              <a:buNone/>
            </a:pPr>
            <a:r>
              <a:rPr lang="en-US" sz="2400" b="1" dirty="0" smtClean="0"/>
              <a:t>			</a:t>
            </a:r>
            <a:r>
              <a:rPr lang="en-US" sz="2400" b="1" dirty="0" err="1" smtClean="0"/>
              <a:t>numDice</a:t>
            </a:r>
            <a:r>
              <a:rPr lang="en-US" sz="2400" b="1" dirty="0" smtClean="0"/>
              <a:t> = n;</a:t>
            </a:r>
            <a:endParaRPr lang="en-US" sz="2400" dirty="0" smtClean="0"/>
          </a:p>
          <a:p>
            <a:pPr>
              <a:buFont typeface="Times New Roman" pitchFamily="18" charset="0"/>
              <a:buNone/>
            </a:pPr>
            <a:r>
              <a:rPr lang="en-US" sz="2400" dirty="0" smtClean="0"/>
              <a:t> </a:t>
            </a:r>
          </a:p>
          <a:p>
            <a:pPr>
              <a:buFont typeface="Times New Roman" pitchFamily="18" charset="0"/>
              <a:buNone/>
            </a:pPr>
            <a:r>
              <a:rPr lang="en-US" sz="2400" dirty="0" smtClean="0"/>
              <a:t>	assigns n to the instance variable </a:t>
            </a:r>
            <a:r>
              <a:rPr lang="en-US" sz="2400" dirty="0" err="1" smtClean="0"/>
              <a:t>numDice</a:t>
            </a:r>
            <a:r>
              <a:rPr lang="en-US" sz="2400" i="1" dirty="0" smtClean="0"/>
              <a:t>.</a:t>
            </a:r>
            <a:r>
              <a:rPr lang="en-US" sz="2400" dirty="0" smtClean="0"/>
              <a:t>  </a:t>
            </a:r>
          </a:p>
          <a:p>
            <a:endParaRPr lang="en-US" sz="2400"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The keyword </a:t>
            </a:r>
            <a:r>
              <a:rPr lang="en-US" i="1" smtClean="0"/>
              <a:t>this</a:t>
            </a:r>
            <a:endParaRPr lang="en-US" smtClean="0"/>
          </a:p>
        </p:txBody>
      </p:sp>
      <p:sp>
        <p:nvSpPr>
          <p:cNvPr id="44035" name="Content Placeholder 2"/>
          <p:cNvSpPr>
            <a:spLocks noGrp="1"/>
          </p:cNvSpPr>
          <p:nvPr>
            <p:ph idx="1"/>
          </p:nvPr>
        </p:nvSpPr>
        <p:spPr/>
        <p:txBody>
          <a:bodyPr/>
          <a:lstStyle/>
          <a:p>
            <a:r>
              <a:rPr lang="en-US" sz="2400" dirty="0" smtClean="0"/>
              <a:t>The  parameter name can also be </a:t>
            </a:r>
            <a:r>
              <a:rPr lang="en-US" sz="2400" dirty="0" err="1" smtClean="0"/>
              <a:t>numDice</a:t>
            </a:r>
            <a:r>
              <a:rPr lang="en-US" sz="2400" i="1" dirty="0" smtClean="0"/>
              <a:t>, </a:t>
            </a:r>
            <a:r>
              <a:rPr lang="en-US" sz="2400" dirty="0" smtClean="0"/>
              <a:t>the same name as the instance variable</a:t>
            </a:r>
            <a:r>
              <a:rPr lang="en-US" sz="2400" i="1" dirty="0" smtClean="0"/>
              <a:t>.</a:t>
            </a:r>
            <a:r>
              <a:rPr lang="en-US" sz="2400" dirty="0" smtClean="0"/>
              <a:t>  </a:t>
            </a:r>
          </a:p>
          <a:p>
            <a:endParaRPr lang="en-US" sz="2400" dirty="0" smtClean="0"/>
          </a:p>
          <a:p>
            <a:r>
              <a:rPr lang="en-US" sz="2400" dirty="0" smtClean="0"/>
              <a:t>Doing this, however, requires some way of distinguishing  the instance variable </a:t>
            </a:r>
            <a:r>
              <a:rPr lang="en-US" sz="2400" dirty="0" err="1" smtClean="0"/>
              <a:t>numDice</a:t>
            </a:r>
            <a:r>
              <a:rPr lang="en-US" sz="2400" dirty="0" smtClean="0"/>
              <a:t> from the parameter </a:t>
            </a:r>
            <a:r>
              <a:rPr lang="en-US" sz="2400" dirty="0" err="1" smtClean="0"/>
              <a:t>numDice</a:t>
            </a:r>
            <a:r>
              <a:rPr lang="en-US" sz="2400" dirty="0" smtClean="0"/>
              <a:t>.  </a:t>
            </a:r>
          </a:p>
          <a:p>
            <a:endParaRPr lang="en-US" sz="2400" dirty="0" smtClean="0"/>
          </a:p>
          <a:p>
            <a:r>
              <a:rPr lang="en-US" sz="2400" dirty="0" smtClean="0"/>
              <a:t>If  the parameter is also named </a:t>
            </a:r>
            <a:r>
              <a:rPr lang="en-US" sz="2400" dirty="0" err="1" smtClean="0"/>
              <a:t>numDice</a:t>
            </a:r>
            <a:r>
              <a:rPr lang="en-US" sz="2400" dirty="0" smtClean="0"/>
              <a:t>, the constructor has the form:</a:t>
            </a:r>
          </a:p>
          <a:p>
            <a:pPr>
              <a:buFont typeface="Times New Roman" pitchFamily="18" charset="0"/>
              <a:buNone/>
            </a:pPr>
            <a:endParaRPr lang="en-US" sz="2400" dirty="0" smtClean="0"/>
          </a:p>
          <a:p>
            <a:pPr lvl="1">
              <a:buFont typeface="Times New Roman" pitchFamily="18" charset="0"/>
              <a:buNone/>
            </a:pPr>
            <a:r>
              <a:rPr lang="en-US" sz="2400" dirty="0" smtClean="0"/>
              <a:t>    public Dice(</a:t>
            </a:r>
            <a:r>
              <a:rPr lang="en-US" sz="2400" dirty="0" err="1" smtClean="0"/>
              <a:t>int</a:t>
            </a:r>
            <a:r>
              <a:rPr lang="en-US" sz="2400" dirty="0" smtClean="0"/>
              <a:t> </a:t>
            </a:r>
            <a:r>
              <a:rPr lang="en-US" sz="2400" dirty="0" err="1" smtClean="0"/>
              <a:t>numDice</a:t>
            </a:r>
            <a:r>
              <a:rPr lang="en-US" sz="2400" dirty="0" smtClean="0"/>
              <a:t>) </a:t>
            </a:r>
          </a:p>
          <a:p>
            <a:pPr lvl="1">
              <a:buFont typeface="Times New Roman" pitchFamily="18" charset="0"/>
              <a:buNone/>
            </a:pPr>
            <a:r>
              <a:rPr lang="en-US" sz="2400" dirty="0" smtClean="0"/>
              <a:t>    {    </a:t>
            </a:r>
          </a:p>
          <a:p>
            <a:pPr lvl="1">
              <a:buFont typeface="Times New Roman" pitchFamily="18" charset="0"/>
              <a:buNone/>
            </a:pPr>
            <a:r>
              <a:rPr lang="en-US" sz="2400" dirty="0" smtClean="0"/>
              <a:t>         	</a:t>
            </a:r>
            <a:r>
              <a:rPr lang="en-US" sz="2400" b="1" dirty="0" err="1" smtClean="0"/>
              <a:t>numDice</a:t>
            </a:r>
            <a:r>
              <a:rPr lang="en-US" sz="2400" dirty="0" smtClean="0"/>
              <a:t> = </a:t>
            </a:r>
            <a:r>
              <a:rPr lang="en-US" sz="2400" b="1" dirty="0" err="1" smtClean="0"/>
              <a:t>numDice</a:t>
            </a:r>
            <a:r>
              <a:rPr lang="en-US" sz="2400" dirty="0" smtClean="0"/>
              <a:t>;    //which </a:t>
            </a:r>
            <a:r>
              <a:rPr lang="en-US" sz="2400" dirty="0" err="1" smtClean="0"/>
              <a:t>numDice</a:t>
            </a:r>
            <a:r>
              <a:rPr lang="en-US" sz="2400" dirty="0" smtClean="0"/>
              <a:t>????</a:t>
            </a:r>
          </a:p>
          <a:p>
            <a:pPr lvl="1">
              <a:buFont typeface="Times New Roman" pitchFamily="18" charset="0"/>
              <a:buNone/>
            </a:pPr>
            <a:r>
              <a:rPr lang="en-US" sz="2400" b="1" dirty="0" smtClean="0"/>
              <a:t>	</a:t>
            </a:r>
            <a:r>
              <a:rPr lang="en-US" sz="2400" b="1" dirty="0" smtClean="0"/>
              <a:t>		</a:t>
            </a:r>
            <a:r>
              <a:rPr lang="en-US" sz="2400" dirty="0" smtClean="0"/>
              <a:t>random </a:t>
            </a:r>
            <a:r>
              <a:rPr lang="en-US" sz="2400" dirty="0" smtClean="0"/>
              <a:t>= new Random();</a:t>
            </a:r>
          </a:p>
          <a:p>
            <a:pPr lvl="1">
              <a:buFont typeface="Times New Roman" pitchFamily="18" charset="0"/>
              <a:buNone/>
            </a:pPr>
            <a:r>
              <a:rPr lang="en-US" sz="2400" dirty="0" smtClean="0"/>
              <a:t>    }</a:t>
            </a:r>
          </a:p>
          <a:p>
            <a:pPr lvl="1">
              <a:buFont typeface="Times New Roman" pitchFamily="18" charset="0"/>
              <a:buNone/>
            </a:pPr>
            <a:r>
              <a:rPr lang="en-US" sz="2400" dirty="0" smtClean="0"/>
              <a:t> </a:t>
            </a:r>
          </a:p>
          <a:p>
            <a:endParaRPr lang="en-US" sz="2000"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The keyword </a:t>
            </a:r>
            <a:r>
              <a:rPr lang="en-US" i="1" smtClean="0"/>
              <a:t>this</a:t>
            </a:r>
            <a:endParaRPr lang="en-US" smtClean="0"/>
          </a:p>
        </p:txBody>
      </p:sp>
      <p:sp>
        <p:nvSpPr>
          <p:cNvPr id="45059" name="Content Placeholder 2"/>
          <p:cNvSpPr>
            <a:spLocks noGrp="1"/>
          </p:cNvSpPr>
          <p:nvPr>
            <p:ph idx="1"/>
          </p:nvPr>
        </p:nvSpPr>
        <p:spPr/>
        <p:txBody>
          <a:bodyPr/>
          <a:lstStyle/>
          <a:p>
            <a:r>
              <a:rPr lang="en-US" sz="2400" dirty="0" smtClean="0"/>
              <a:t>The compiler always assumes that </a:t>
            </a:r>
            <a:r>
              <a:rPr lang="en-US" sz="2400" dirty="0" err="1" smtClean="0"/>
              <a:t>numDice</a:t>
            </a:r>
            <a:r>
              <a:rPr lang="en-US" sz="2400" dirty="0" smtClean="0"/>
              <a:t> in the statement </a:t>
            </a:r>
            <a:br>
              <a:rPr lang="en-US" sz="2400" dirty="0" smtClean="0"/>
            </a:br>
            <a:endParaRPr lang="en-US" sz="2400" dirty="0" smtClean="0"/>
          </a:p>
          <a:p>
            <a:pPr>
              <a:buFont typeface="Times New Roman" pitchFamily="18" charset="0"/>
              <a:buNone/>
            </a:pPr>
            <a:r>
              <a:rPr lang="en-US" sz="2400" dirty="0" smtClean="0"/>
              <a:t>	</a:t>
            </a:r>
            <a:r>
              <a:rPr lang="en-US" sz="2400" dirty="0" smtClean="0"/>
              <a:t>		</a:t>
            </a:r>
            <a:r>
              <a:rPr lang="en-US" sz="2400" i="1" dirty="0" err="1" smtClean="0"/>
              <a:t>numDice</a:t>
            </a:r>
            <a:r>
              <a:rPr lang="en-US" sz="2400" i="1" dirty="0" smtClean="0"/>
              <a:t> </a:t>
            </a:r>
            <a:r>
              <a:rPr lang="en-US" sz="2400" i="1" dirty="0" smtClean="0"/>
              <a:t>= </a:t>
            </a:r>
            <a:r>
              <a:rPr lang="en-US" sz="2400" i="1" dirty="0" err="1" smtClean="0"/>
              <a:t>numDice</a:t>
            </a:r>
            <a:r>
              <a:rPr lang="en-US" sz="2400" i="1" dirty="0" smtClean="0"/>
              <a:t>;</a:t>
            </a:r>
          </a:p>
          <a:p>
            <a:pPr>
              <a:buFont typeface="Times New Roman" pitchFamily="18" charset="0"/>
              <a:buNone/>
            </a:pPr>
            <a:r>
              <a:rPr lang="en-US" sz="2400" dirty="0" smtClean="0"/>
              <a:t/>
            </a:r>
            <a:br>
              <a:rPr lang="en-US" sz="2400" dirty="0" smtClean="0"/>
            </a:br>
            <a:r>
              <a:rPr lang="en-US" sz="2400" dirty="0" smtClean="0"/>
              <a:t>refers to the local variable, i.e., the parameter.  </a:t>
            </a:r>
          </a:p>
          <a:p>
            <a:pPr>
              <a:buFont typeface="Times New Roman" pitchFamily="18" charset="0"/>
              <a:buNone/>
            </a:pPr>
            <a:endParaRPr lang="en-US" sz="2400" dirty="0" smtClean="0"/>
          </a:p>
          <a:p>
            <a:r>
              <a:rPr lang="en-US" sz="2400" dirty="0" smtClean="0"/>
              <a:t>Thus, the statement reassigns the parameter </a:t>
            </a:r>
            <a:r>
              <a:rPr lang="en-US" sz="2400" dirty="0" err="1" smtClean="0"/>
              <a:t>numDice</a:t>
            </a:r>
            <a:r>
              <a:rPr lang="en-US" sz="2400" dirty="0" smtClean="0"/>
              <a:t> its own value, and the </a:t>
            </a:r>
            <a:r>
              <a:rPr lang="en-US" sz="2400" i="1" dirty="0" smtClean="0"/>
              <a:t>instance variable</a:t>
            </a:r>
            <a:r>
              <a:rPr lang="en-US" sz="2400" dirty="0" smtClean="0"/>
              <a:t> </a:t>
            </a:r>
            <a:r>
              <a:rPr lang="en-US" sz="2400" dirty="0" err="1" smtClean="0"/>
              <a:t>numDice</a:t>
            </a:r>
            <a:r>
              <a:rPr lang="en-US" sz="2400" dirty="0" smtClean="0"/>
              <a:t> is not assigned </a:t>
            </a:r>
            <a:r>
              <a:rPr lang="en-US" sz="2400" i="1" dirty="0" smtClean="0"/>
              <a:t>any</a:t>
            </a:r>
            <a:r>
              <a:rPr lang="en-US" sz="2400" dirty="0" smtClean="0"/>
              <a:t> value.</a:t>
            </a:r>
          </a:p>
          <a:p>
            <a:endParaRPr lang="en-US" sz="2400" dirty="0" smtClean="0"/>
          </a:p>
          <a:p>
            <a:r>
              <a:rPr lang="en-US" sz="2400" dirty="0" smtClean="0"/>
              <a:t>To distinguish between the instance variable and the parameter, Java provides the reference this</a:t>
            </a:r>
            <a:r>
              <a:rPr lang="en-US" sz="2400" i="1" dirty="0" smtClean="0"/>
              <a:t>. </a:t>
            </a:r>
            <a:r>
              <a:rPr lang="en-US" sz="2400" dirty="0" smtClean="0"/>
              <a:t> </a:t>
            </a:r>
          </a:p>
          <a:p>
            <a:pPr>
              <a:buFont typeface="Times New Roman" pitchFamily="18" charset="0"/>
              <a:buNone/>
            </a:pPr>
            <a:endParaRPr lang="en-US" sz="2400" dirty="0" smtClean="0"/>
          </a:p>
          <a:p>
            <a:r>
              <a:rPr lang="en-US" sz="2400" dirty="0" smtClean="0"/>
              <a:t>The reference this refers to the current instance of a class, the object currently being used.  </a:t>
            </a:r>
          </a:p>
          <a:p>
            <a:endParaRPr lang="en-US" sz="2000"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The keyword </a:t>
            </a:r>
            <a:r>
              <a:rPr lang="en-US" i="1" smtClean="0"/>
              <a:t>this</a:t>
            </a:r>
            <a:endParaRPr lang="en-US" smtClean="0"/>
          </a:p>
        </p:txBody>
      </p:sp>
      <p:sp>
        <p:nvSpPr>
          <p:cNvPr id="46083" name="Content Placeholder 2"/>
          <p:cNvSpPr>
            <a:spLocks noGrp="1"/>
          </p:cNvSpPr>
          <p:nvPr>
            <p:ph idx="1"/>
          </p:nvPr>
        </p:nvSpPr>
        <p:spPr/>
        <p:txBody>
          <a:bodyPr/>
          <a:lstStyle/>
          <a:p>
            <a:r>
              <a:rPr lang="en-US" sz="2400" dirty="0" smtClean="0"/>
              <a:t>By using this</a:t>
            </a:r>
            <a:r>
              <a:rPr lang="en-US" sz="2400" i="1" dirty="0" smtClean="0"/>
              <a:t>,</a:t>
            </a:r>
            <a:r>
              <a:rPr lang="en-US" sz="2400" dirty="0" smtClean="0"/>
              <a:t> an object can refer to itself     </a:t>
            </a:r>
          </a:p>
          <a:p>
            <a:endParaRPr lang="en-US" sz="2400" dirty="0" smtClean="0"/>
          </a:p>
          <a:p>
            <a:pPr lvl="1">
              <a:buFont typeface="Times New Roman" pitchFamily="18" charset="0"/>
              <a:buNone/>
            </a:pPr>
            <a:r>
              <a:rPr lang="en-US" sz="2400" dirty="0" smtClean="0"/>
              <a:t>public Dice( </a:t>
            </a:r>
            <a:r>
              <a:rPr lang="en-US" sz="2400" b="1" dirty="0" err="1" smtClean="0"/>
              <a:t>int</a:t>
            </a:r>
            <a:r>
              <a:rPr lang="en-US" sz="2400" b="1" dirty="0" smtClean="0"/>
              <a:t> </a:t>
            </a:r>
            <a:r>
              <a:rPr lang="en-US" sz="2400" b="1" dirty="0" err="1" smtClean="0"/>
              <a:t>numDice</a:t>
            </a:r>
            <a:r>
              <a:rPr lang="en-US" sz="2400" dirty="0" smtClean="0"/>
              <a:t>)</a:t>
            </a:r>
          </a:p>
          <a:p>
            <a:pPr lvl="1">
              <a:buFont typeface="Times New Roman" pitchFamily="18" charset="0"/>
              <a:buNone/>
            </a:pPr>
            <a:r>
              <a:rPr lang="en-US" sz="2400" dirty="0" smtClean="0"/>
              <a:t>{</a:t>
            </a:r>
          </a:p>
          <a:p>
            <a:pPr lvl="1">
              <a:buFont typeface="Times New Roman" pitchFamily="18" charset="0"/>
              <a:buNone/>
            </a:pPr>
            <a:r>
              <a:rPr lang="en-US" sz="2400" dirty="0" smtClean="0"/>
              <a:t>	</a:t>
            </a:r>
            <a:r>
              <a:rPr lang="en-US" sz="2400" b="1" dirty="0" err="1" smtClean="0"/>
              <a:t>this.numDice</a:t>
            </a:r>
            <a:r>
              <a:rPr lang="en-US" sz="2400" b="1" dirty="0" smtClean="0"/>
              <a:t> = </a:t>
            </a:r>
            <a:r>
              <a:rPr lang="en-US" sz="2400" b="1" dirty="0" err="1" smtClean="0"/>
              <a:t>numDice</a:t>
            </a:r>
            <a:r>
              <a:rPr lang="en-US" sz="2400" b="1" dirty="0" smtClean="0"/>
              <a:t>;   </a:t>
            </a:r>
            <a:endParaRPr lang="en-US" sz="2400" dirty="0" smtClean="0"/>
          </a:p>
          <a:p>
            <a:pPr lvl="1">
              <a:buFont typeface="Times New Roman" pitchFamily="18" charset="0"/>
              <a:buNone/>
            </a:pPr>
            <a:r>
              <a:rPr lang="en-US" sz="2400" b="1" dirty="0" smtClean="0"/>
              <a:t>	// </a:t>
            </a:r>
            <a:r>
              <a:rPr lang="en-US" sz="2400" b="1" dirty="0" err="1" smtClean="0"/>
              <a:t>this.numDice</a:t>
            </a:r>
            <a:r>
              <a:rPr lang="en-US" sz="2400" b="1" dirty="0" smtClean="0"/>
              <a:t> is the </a:t>
            </a:r>
            <a:r>
              <a:rPr lang="en-US" sz="2400" b="1" i="1" dirty="0" smtClean="0"/>
              <a:t>instance variable</a:t>
            </a:r>
            <a:r>
              <a:rPr lang="en-US" sz="2400" b="1" dirty="0" smtClean="0"/>
              <a:t> </a:t>
            </a:r>
            <a:r>
              <a:rPr lang="en-US" sz="2400" b="1" dirty="0" err="1" smtClean="0"/>
              <a:t>numDice</a:t>
            </a:r>
            <a:endParaRPr lang="en-US" sz="2400" dirty="0" smtClean="0"/>
          </a:p>
          <a:p>
            <a:pPr lvl="1">
              <a:buFont typeface="Times New Roman" pitchFamily="18" charset="0"/>
              <a:buNone/>
            </a:pPr>
            <a:r>
              <a:rPr lang="en-US" sz="2400" dirty="0" smtClean="0"/>
              <a:t>	random </a:t>
            </a:r>
            <a:r>
              <a:rPr lang="en-US" sz="2400" dirty="0" smtClean="0"/>
              <a:t>= new Random();</a:t>
            </a:r>
          </a:p>
          <a:p>
            <a:pPr lvl="1">
              <a:buFont typeface="Times New Roman" pitchFamily="18" charset="0"/>
              <a:buNone/>
            </a:pPr>
            <a:r>
              <a:rPr lang="en-US" sz="2400" dirty="0" smtClean="0"/>
              <a:t>}</a:t>
            </a:r>
          </a:p>
          <a:p>
            <a:pPr>
              <a:buFont typeface="Times New Roman" pitchFamily="18" charset="0"/>
              <a:buNone/>
            </a:pPr>
            <a:endParaRPr lang="en-US" sz="2400" dirty="0" smtClean="0"/>
          </a:p>
          <a:p>
            <a:r>
              <a:rPr lang="en-US" sz="2400" dirty="0" smtClean="0"/>
              <a:t>In the assignment statement, the variable </a:t>
            </a:r>
            <a:r>
              <a:rPr lang="en-US" sz="2400" dirty="0" err="1" smtClean="0"/>
              <a:t>this.numDice</a:t>
            </a:r>
            <a:r>
              <a:rPr lang="en-US" sz="2400" dirty="0" smtClean="0"/>
              <a:t> refers to the instance variable </a:t>
            </a:r>
            <a:r>
              <a:rPr lang="en-US" sz="2400" dirty="0" err="1" smtClean="0"/>
              <a:t>numDice</a:t>
            </a:r>
            <a:r>
              <a:rPr lang="en-US" sz="2400" dirty="0" smtClean="0"/>
              <a:t>, that is, the </a:t>
            </a:r>
            <a:r>
              <a:rPr lang="en-US" sz="2400" dirty="0" err="1" smtClean="0"/>
              <a:t>numDice</a:t>
            </a:r>
            <a:r>
              <a:rPr lang="en-US" sz="2400" dirty="0" smtClean="0"/>
              <a:t> that belongs to “this class,” the object currently being created, and not the parameter </a:t>
            </a:r>
            <a:r>
              <a:rPr lang="en-US" sz="2400" dirty="0" err="1" smtClean="0"/>
              <a:t>numDice</a:t>
            </a:r>
            <a:r>
              <a:rPr lang="en-US" sz="2400" dirty="0" smtClean="0"/>
              <a:t>.</a:t>
            </a:r>
          </a:p>
          <a:p>
            <a:endParaRPr lang="en-US" sz="1800"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Using </a:t>
            </a:r>
            <a:r>
              <a:rPr lang="en-US" i="1" smtClean="0"/>
              <a:t>this</a:t>
            </a:r>
            <a:r>
              <a:rPr lang="en-US" smtClean="0"/>
              <a:t> With a Method Call </a:t>
            </a:r>
          </a:p>
        </p:txBody>
      </p:sp>
      <p:sp>
        <p:nvSpPr>
          <p:cNvPr id="47107" name="Content Placeholder 2"/>
          <p:cNvSpPr>
            <a:spLocks noGrp="1"/>
          </p:cNvSpPr>
          <p:nvPr>
            <p:ph idx="1"/>
          </p:nvPr>
        </p:nvSpPr>
        <p:spPr>
          <a:xfrm>
            <a:off x="741362" y="1951037"/>
            <a:ext cx="9175749" cy="4908551"/>
          </a:xfrm>
        </p:spPr>
        <p:txBody>
          <a:bodyPr/>
          <a:lstStyle/>
          <a:p>
            <a:pPr marL="514350" indent="-514350"/>
            <a:r>
              <a:rPr lang="en-US" sz="1400" dirty="0" smtClean="0"/>
              <a:t>The Rectangle class uses this in both the two-argument constructor and the method </a:t>
            </a:r>
            <a:r>
              <a:rPr lang="en-US" sz="1400" dirty="0" err="1" smtClean="0"/>
              <a:t>biggerRectangle</a:t>
            </a:r>
            <a:r>
              <a:rPr lang="en-US" sz="1400" dirty="0" smtClean="0"/>
              <a:t>().</a:t>
            </a:r>
            <a:endParaRPr lang="en-US" sz="1200" dirty="0" smtClean="0"/>
          </a:p>
          <a:p>
            <a:pPr marL="514350" indent="-514350">
              <a:buFont typeface="Arial" charset="0"/>
              <a:buAutoNum type="arabicPeriod"/>
            </a:pPr>
            <a:r>
              <a:rPr lang="en-US" sz="1200" dirty="0" smtClean="0"/>
              <a:t>public class Rectangle</a:t>
            </a:r>
          </a:p>
          <a:p>
            <a:pPr marL="514350" indent="-514350">
              <a:buFont typeface="Arial" charset="0"/>
              <a:buAutoNum type="arabicPeriod"/>
            </a:pPr>
            <a:r>
              <a:rPr lang="en-US" sz="1200" dirty="0" smtClean="0"/>
              <a:t>{</a:t>
            </a:r>
          </a:p>
          <a:p>
            <a:pPr marL="514350" indent="-514350">
              <a:buFont typeface="Arial" charset="0"/>
              <a:buAutoNum type="arabicPeriod"/>
            </a:pPr>
            <a:r>
              <a:rPr lang="en-US" sz="1200" dirty="0" smtClean="0"/>
              <a:t>     private </a:t>
            </a:r>
            <a:r>
              <a:rPr lang="en-US" sz="1200" dirty="0" err="1" smtClean="0"/>
              <a:t>int</a:t>
            </a:r>
            <a:r>
              <a:rPr lang="en-US" sz="1200" dirty="0" smtClean="0"/>
              <a:t> length, width;</a:t>
            </a:r>
          </a:p>
          <a:p>
            <a:pPr marL="514350" indent="-514350">
              <a:buFont typeface="Arial" charset="0"/>
              <a:buAutoNum type="arabicPeriod"/>
            </a:pPr>
            <a:r>
              <a:rPr lang="en-US" sz="1200" dirty="0" smtClean="0"/>
              <a:t>     public Rectangle ()</a:t>
            </a:r>
          </a:p>
          <a:p>
            <a:pPr marL="514350" indent="-514350">
              <a:buFont typeface="Arial" charset="0"/>
              <a:buAutoNum type="arabicPeriod"/>
            </a:pPr>
            <a:r>
              <a:rPr lang="en-US" sz="1200" dirty="0" smtClean="0"/>
              <a:t>     {</a:t>
            </a:r>
          </a:p>
          <a:p>
            <a:pPr marL="514350" indent="-514350">
              <a:buFont typeface="Arial" charset="0"/>
              <a:buAutoNum type="arabicPeriod"/>
            </a:pPr>
            <a:r>
              <a:rPr lang="en-US" sz="1200" dirty="0" smtClean="0"/>
              <a:t>          </a:t>
            </a:r>
            <a:r>
              <a:rPr lang="en-US" sz="1200" dirty="0" err="1" smtClean="0"/>
              <a:t>int</a:t>
            </a:r>
            <a:r>
              <a:rPr lang="en-US" sz="1200" dirty="0" smtClean="0"/>
              <a:t> length = width = 0;</a:t>
            </a:r>
          </a:p>
          <a:p>
            <a:pPr marL="514350" indent="-514350">
              <a:buFont typeface="Arial" charset="0"/>
              <a:buAutoNum type="arabicPeriod"/>
            </a:pPr>
            <a:r>
              <a:rPr lang="en-US" sz="1200" dirty="0" smtClean="0"/>
              <a:t>     } </a:t>
            </a:r>
          </a:p>
          <a:p>
            <a:pPr marL="514350" indent="-514350">
              <a:buFont typeface="Arial" charset="0"/>
              <a:buAutoNum type="arabicPeriod"/>
            </a:pPr>
            <a:r>
              <a:rPr lang="en-US" sz="1200" dirty="0" smtClean="0"/>
              <a:t>     public Rectangle (</a:t>
            </a:r>
            <a:r>
              <a:rPr lang="en-US" sz="1200" dirty="0" err="1" smtClean="0"/>
              <a:t>int</a:t>
            </a:r>
            <a:r>
              <a:rPr lang="en-US" sz="1200" dirty="0" smtClean="0"/>
              <a:t> length, </a:t>
            </a:r>
            <a:r>
              <a:rPr lang="en-US" sz="1200" dirty="0" err="1" smtClean="0"/>
              <a:t>int</a:t>
            </a:r>
            <a:r>
              <a:rPr lang="en-US" sz="1200" dirty="0" smtClean="0"/>
              <a:t> width)</a:t>
            </a:r>
          </a:p>
          <a:p>
            <a:pPr marL="514350" indent="-514350">
              <a:buFont typeface="Arial" charset="0"/>
              <a:buAutoNum type="arabicPeriod"/>
            </a:pPr>
            <a:r>
              <a:rPr lang="en-US" sz="1200" dirty="0" smtClean="0"/>
              <a:t>     {</a:t>
            </a:r>
          </a:p>
          <a:p>
            <a:pPr marL="514350" indent="-514350">
              <a:buFont typeface="Arial" charset="0"/>
              <a:buAutoNum type="arabicPeriod"/>
            </a:pPr>
            <a:r>
              <a:rPr lang="en-US" sz="1200" dirty="0" smtClean="0"/>
              <a:t>          </a:t>
            </a:r>
            <a:r>
              <a:rPr lang="en-US" sz="1200" b="1" dirty="0" err="1" smtClean="0"/>
              <a:t>this.length</a:t>
            </a:r>
            <a:r>
              <a:rPr lang="en-US" sz="1200" dirty="0" smtClean="0"/>
              <a:t> = length; 	 //  </a:t>
            </a:r>
            <a:r>
              <a:rPr lang="en-US" sz="1200" dirty="0" err="1" smtClean="0"/>
              <a:t>this.length</a:t>
            </a:r>
            <a:r>
              <a:rPr lang="en-US" sz="1200" dirty="0" smtClean="0"/>
              <a:t> –  is the instance variable length </a:t>
            </a:r>
          </a:p>
          <a:p>
            <a:pPr marL="514350" indent="-514350">
              <a:buFont typeface="Arial" charset="0"/>
              <a:buAutoNum type="arabicPeriod"/>
            </a:pPr>
            <a:r>
              <a:rPr lang="en-US" sz="1200" dirty="0" smtClean="0"/>
              <a:t>          </a:t>
            </a:r>
            <a:r>
              <a:rPr lang="en-US" sz="1200" b="1" dirty="0" err="1" smtClean="0"/>
              <a:t>this.width</a:t>
            </a:r>
            <a:r>
              <a:rPr lang="en-US" sz="1200" dirty="0" smtClean="0"/>
              <a:t> = width;		//  </a:t>
            </a:r>
            <a:r>
              <a:rPr lang="en-US" sz="1200" dirty="0" err="1" smtClean="0"/>
              <a:t>this.width</a:t>
            </a:r>
            <a:r>
              <a:rPr lang="en-US" sz="1200" dirty="0" smtClean="0"/>
              <a:t> – is the instance variable width</a:t>
            </a:r>
          </a:p>
          <a:p>
            <a:pPr marL="514350" indent="-514350">
              <a:buFont typeface="Arial" charset="0"/>
              <a:buAutoNum type="arabicPeriod"/>
            </a:pPr>
            <a:r>
              <a:rPr lang="en-US" sz="1200" dirty="0" smtClean="0"/>
              <a:t>     }</a:t>
            </a:r>
          </a:p>
          <a:p>
            <a:pPr marL="514350" indent="-514350">
              <a:buFont typeface="Arial" charset="0"/>
              <a:buAutoNum type="arabicPeriod"/>
            </a:pPr>
            <a:r>
              <a:rPr lang="en-US" sz="1200" dirty="0" smtClean="0"/>
              <a:t>     public </a:t>
            </a:r>
            <a:r>
              <a:rPr lang="en-US" sz="1200" dirty="0" err="1" smtClean="0"/>
              <a:t>int</a:t>
            </a:r>
            <a:r>
              <a:rPr lang="en-US" sz="1200" dirty="0" smtClean="0"/>
              <a:t> area()</a:t>
            </a:r>
          </a:p>
          <a:p>
            <a:pPr marL="514350" indent="-514350">
              <a:buFont typeface="Arial" charset="0"/>
              <a:buAutoNum type="arabicPeriod"/>
            </a:pPr>
            <a:r>
              <a:rPr lang="en-US" sz="1200" dirty="0" smtClean="0"/>
              <a:t>     {</a:t>
            </a:r>
          </a:p>
          <a:p>
            <a:pPr marL="514350" indent="-514350">
              <a:buFont typeface="Arial" charset="0"/>
              <a:buAutoNum type="arabicPeriod"/>
            </a:pPr>
            <a:r>
              <a:rPr lang="en-US" sz="1200" dirty="0" smtClean="0"/>
              <a:t>          return length * width;</a:t>
            </a:r>
          </a:p>
          <a:p>
            <a:pPr marL="514350" indent="-514350">
              <a:buFont typeface="Arial" charset="0"/>
              <a:buAutoNum type="arabicPeriod"/>
            </a:pPr>
            <a:r>
              <a:rPr lang="en-US" sz="1200" dirty="0" smtClean="0"/>
              <a:t>     }</a:t>
            </a:r>
          </a:p>
          <a:p>
            <a:pPr marL="514350" indent="-514350">
              <a:buFont typeface="Arial" charset="0"/>
              <a:buAutoNum type="arabicPeriod"/>
            </a:pPr>
            <a:r>
              <a:rPr lang="en-US" sz="1200" dirty="0" smtClean="0"/>
              <a:t>     public Rectangle </a:t>
            </a:r>
            <a:r>
              <a:rPr lang="en-US" sz="1200" dirty="0" err="1" smtClean="0"/>
              <a:t>biggerRectangle</a:t>
            </a:r>
            <a:r>
              <a:rPr lang="en-US" sz="1200" dirty="0" smtClean="0"/>
              <a:t> (Rectangle r)	// returns the rectangle with larger area</a:t>
            </a:r>
          </a:p>
          <a:p>
            <a:pPr marL="514350" indent="-514350">
              <a:buFont typeface="Arial" charset="0"/>
              <a:buAutoNum type="arabicPeriod"/>
            </a:pPr>
            <a:r>
              <a:rPr lang="en-US" sz="1200" dirty="0" smtClean="0"/>
              <a:t>     {</a:t>
            </a:r>
          </a:p>
          <a:p>
            <a:pPr marL="514350" indent="-514350">
              <a:buFont typeface="Arial" charset="0"/>
              <a:buAutoNum type="arabicPeriod"/>
            </a:pPr>
            <a:r>
              <a:rPr lang="en-US" sz="1200" dirty="0" smtClean="0"/>
              <a:t>          if ( </a:t>
            </a:r>
            <a:r>
              <a:rPr lang="en-US" sz="1200" b="1" dirty="0" err="1" smtClean="0"/>
              <a:t>this.area</a:t>
            </a:r>
            <a:r>
              <a:rPr lang="en-US" sz="1200" b="1" dirty="0" smtClean="0"/>
              <a:t>()</a:t>
            </a:r>
            <a:r>
              <a:rPr lang="en-US" sz="1200" dirty="0" smtClean="0"/>
              <a:t> &gt; </a:t>
            </a:r>
            <a:r>
              <a:rPr lang="en-US" sz="1200" dirty="0" err="1" smtClean="0"/>
              <a:t>r.area</a:t>
            </a:r>
            <a:r>
              <a:rPr lang="en-US" sz="1200" dirty="0" smtClean="0"/>
              <a:t>())  // </a:t>
            </a:r>
            <a:r>
              <a:rPr lang="en-US" sz="1200" dirty="0" err="1" smtClean="0"/>
              <a:t>this.area</a:t>
            </a:r>
            <a:r>
              <a:rPr lang="en-US" sz="1200" dirty="0" smtClean="0"/>
              <a:t>() returns the area of the current (calling) object</a:t>
            </a:r>
          </a:p>
          <a:p>
            <a:pPr marL="514350" indent="-514350">
              <a:buFont typeface="Arial" charset="0"/>
              <a:buAutoNum type="arabicPeriod"/>
            </a:pPr>
            <a:r>
              <a:rPr lang="en-US" sz="1200" dirty="0" smtClean="0"/>
              <a:t>                                                  // </a:t>
            </a:r>
            <a:r>
              <a:rPr lang="en-US" sz="1200" dirty="0" err="1" smtClean="0"/>
              <a:t>r.area</a:t>
            </a:r>
            <a:r>
              <a:rPr lang="en-US" sz="1200" dirty="0" smtClean="0"/>
              <a:t>() returns the area of the parameter object</a:t>
            </a:r>
          </a:p>
          <a:p>
            <a:pPr marL="514350" indent="-514350">
              <a:buFont typeface="Arial" charset="0"/>
              <a:buAutoNum type="arabicPeriod"/>
            </a:pPr>
            <a:r>
              <a:rPr lang="en-US" sz="1200" dirty="0" smtClean="0"/>
              <a:t>               return </a:t>
            </a:r>
            <a:r>
              <a:rPr lang="en-US" sz="1200" b="1" dirty="0" smtClean="0"/>
              <a:t>this</a:t>
            </a:r>
            <a:r>
              <a:rPr lang="en-US" sz="1200" dirty="0" smtClean="0"/>
              <a:t>;                 // return a reference to "this object" -- the calling object</a:t>
            </a:r>
          </a:p>
          <a:p>
            <a:pPr marL="514350" indent="-514350">
              <a:buFont typeface="Arial" charset="0"/>
              <a:buAutoNum type="arabicPeriod"/>
            </a:pPr>
            <a:r>
              <a:rPr lang="en-US" sz="1200" dirty="0" smtClean="0"/>
              <a:t>          else</a:t>
            </a:r>
          </a:p>
          <a:p>
            <a:pPr marL="514350" indent="-514350">
              <a:buFont typeface="Arial" charset="0"/>
              <a:buAutoNum type="arabicPeriod"/>
            </a:pPr>
            <a:r>
              <a:rPr lang="en-US" sz="1200" dirty="0" smtClean="0"/>
              <a:t>               return r;</a:t>
            </a:r>
          </a:p>
          <a:p>
            <a:pPr marL="514350" indent="-514350">
              <a:buFont typeface="Arial" charset="0"/>
              <a:buAutoNum type="arabicPeriod"/>
            </a:pPr>
            <a:r>
              <a:rPr lang="en-US" sz="1200" dirty="0" smtClean="0"/>
              <a:t>     }</a:t>
            </a:r>
          </a:p>
          <a:p>
            <a:pPr marL="514350" indent="-514350">
              <a:buFont typeface="Arial" charset="0"/>
              <a:buAutoNum type="arabicPeriod"/>
            </a:pPr>
            <a:r>
              <a:rPr lang="en-US" sz="1200" dirty="0" smtClean="0"/>
              <a:t>     public static void main(String[] </a:t>
            </a:r>
            <a:r>
              <a:rPr lang="en-US" sz="1200" dirty="0" err="1" smtClean="0"/>
              <a:t>args</a:t>
            </a:r>
            <a:r>
              <a:rPr lang="en-US" sz="1200" dirty="0" smtClean="0"/>
              <a:t>)</a:t>
            </a:r>
          </a:p>
          <a:p>
            <a:pPr marL="514350" indent="-514350">
              <a:buFont typeface="Arial" charset="0"/>
              <a:buAutoNum type="arabicPeriod"/>
            </a:pPr>
            <a:r>
              <a:rPr lang="en-US" sz="1200" dirty="0" smtClean="0"/>
              <a:t>     {</a:t>
            </a:r>
          </a:p>
          <a:p>
            <a:pPr marL="514350" indent="-514350">
              <a:buFont typeface="Arial" charset="0"/>
              <a:buAutoNum type="arabicPeriod"/>
            </a:pPr>
            <a:r>
              <a:rPr lang="en-US" sz="1200" dirty="0" smtClean="0"/>
              <a:t>          Rectangle r1 = new Rectangle( 3,5);</a:t>
            </a:r>
          </a:p>
          <a:p>
            <a:pPr marL="514350" indent="-514350">
              <a:buFont typeface="Arial" charset="0"/>
              <a:buAutoNum type="arabicPeriod"/>
            </a:pPr>
            <a:r>
              <a:rPr lang="en-US" sz="1200" dirty="0" smtClean="0"/>
              <a:t>          Rectangle r2 = new Rectangle (1,4);</a:t>
            </a:r>
          </a:p>
          <a:p>
            <a:pPr marL="514350" indent="-514350">
              <a:buFont typeface="Arial" charset="0"/>
              <a:buAutoNum type="arabicPeriod"/>
            </a:pPr>
            <a:r>
              <a:rPr lang="en-US" sz="1200" dirty="0" smtClean="0"/>
              <a:t>          Rectangle r3= r1.biggerRectangle(r2); 		// r1 is the caller; r1 is "this Rectangle"</a:t>
            </a:r>
          </a:p>
          <a:p>
            <a:pPr marL="514350" indent="-514350">
              <a:buFont typeface="Arial" charset="0"/>
              <a:buAutoNum type="arabicPeriod"/>
            </a:pPr>
            <a:r>
              <a:rPr lang="en-US" sz="1200" dirty="0" smtClean="0"/>
              <a:t>          </a:t>
            </a:r>
            <a:r>
              <a:rPr lang="en-US" sz="1200" dirty="0" err="1" smtClean="0"/>
              <a:t>System.out.println</a:t>
            </a:r>
            <a:r>
              <a:rPr lang="en-US" sz="1200" dirty="0" smtClean="0"/>
              <a:t>("The larger area is  " +r3.area());</a:t>
            </a:r>
          </a:p>
          <a:p>
            <a:pPr marL="514350" indent="-514350">
              <a:buFont typeface="Arial" charset="0"/>
              <a:buAutoNum type="arabicPeriod"/>
            </a:pPr>
            <a:r>
              <a:rPr lang="en-US" sz="1200" dirty="0" smtClean="0"/>
              <a:t>     }</a:t>
            </a:r>
          </a:p>
          <a:p>
            <a:pPr marL="514350" indent="-514350">
              <a:buFont typeface="Arial" charset="0"/>
              <a:buAutoNum type="arabicPeriod"/>
            </a:pPr>
            <a:r>
              <a:rPr lang="en-US" sz="1200" dirty="0" smtClean="0"/>
              <a:t>}</a:t>
            </a:r>
            <a:br>
              <a:rPr lang="en-US" sz="1200" dirty="0" smtClean="0"/>
            </a:br>
            <a:endParaRPr lang="en-US" sz="1200"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Garbage Collection</a:t>
            </a:r>
          </a:p>
        </p:txBody>
      </p:sp>
      <p:sp>
        <p:nvSpPr>
          <p:cNvPr id="50179" name="Content Placeholder 2"/>
          <p:cNvSpPr>
            <a:spLocks noGrp="1"/>
          </p:cNvSpPr>
          <p:nvPr>
            <p:ph idx="1"/>
          </p:nvPr>
        </p:nvSpPr>
        <p:spPr/>
        <p:txBody>
          <a:bodyPr/>
          <a:lstStyle/>
          <a:p>
            <a:r>
              <a:rPr lang="en-US" sz="2000" dirty="0" smtClean="0"/>
              <a:t>The following segment incrementally builds the string “Happy”:</a:t>
            </a:r>
            <a:endParaRPr lang="en-US" sz="2000" i="1" dirty="0" smtClean="0"/>
          </a:p>
          <a:p>
            <a:pPr>
              <a:buFont typeface="Times New Roman" pitchFamily="18" charset="0"/>
              <a:buNone/>
            </a:pPr>
            <a:endParaRPr lang="en-US" sz="2000" i="1" dirty="0" smtClean="0"/>
          </a:p>
          <a:p>
            <a:pPr marL="800100" lvl="1" indent="-342900">
              <a:buFont typeface="Arial" charset="0"/>
              <a:buAutoNum type="arabicPeriod"/>
            </a:pPr>
            <a:r>
              <a:rPr lang="en-US" sz="2000" dirty="0" smtClean="0"/>
              <a:t>String  s =  new String(“H”); 	 	// s </a:t>
            </a:r>
            <a:r>
              <a:rPr lang="en-US" sz="2000" dirty="0" smtClean="0">
                <a:sym typeface="Wingdings" pitchFamily="2" charset="2"/>
              </a:rPr>
              <a:t></a:t>
            </a:r>
            <a:r>
              <a:rPr lang="en-US" sz="2000" dirty="0" smtClean="0"/>
              <a:t> “H”</a:t>
            </a:r>
            <a:endParaRPr lang="en-US" sz="2000" i="1" dirty="0" smtClean="0"/>
          </a:p>
          <a:p>
            <a:pPr marL="800100" lvl="1" indent="-342900">
              <a:buFont typeface="Arial" charset="0"/>
              <a:buAutoNum type="arabicPeriod"/>
            </a:pPr>
            <a:r>
              <a:rPr lang="en-US" sz="2000" dirty="0" smtClean="0"/>
              <a:t>s += “a”; 			 	// s </a:t>
            </a:r>
            <a:r>
              <a:rPr lang="en-US" sz="2000" dirty="0" smtClean="0">
                <a:sym typeface="Wingdings" pitchFamily="2" charset="2"/>
              </a:rPr>
              <a:t></a:t>
            </a:r>
            <a:r>
              <a:rPr lang="en-US" sz="2000" dirty="0" smtClean="0"/>
              <a:t> ”Ha”</a:t>
            </a:r>
            <a:endParaRPr lang="en-US" sz="2000" i="1" dirty="0" smtClean="0"/>
          </a:p>
          <a:p>
            <a:pPr marL="800100" lvl="1" indent="-342900">
              <a:buFont typeface="Arial" charset="0"/>
              <a:buAutoNum type="arabicPeriod"/>
            </a:pPr>
            <a:r>
              <a:rPr lang="en-US" sz="2000" dirty="0" smtClean="0"/>
              <a:t>s +=  “p”;			 	// s </a:t>
            </a:r>
            <a:r>
              <a:rPr lang="en-US" sz="2000" dirty="0" smtClean="0">
                <a:sym typeface="Wingdings" pitchFamily="2" charset="2"/>
              </a:rPr>
              <a:t></a:t>
            </a:r>
            <a:r>
              <a:rPr lang="en-US" sz="2000" dirty="0" smtClean="0"/>
              <a:t> “Hap”</a:t>
            </a:r>
            <a:endParaRPr lang="en-US" sz="2000" i="1" dirty="0" smtClean="0"/>
          </a:p>
          <a:p>
            <a:pPr marL="800100" lvl="1" indent="-342900">
              <a:buFont typeface="Arial" charset="0"/>
              <a:buAutoNum type="arabicPeriod"/>
            </a:pPr>
            <a:r>
              <a:rPr lang="en-US" sz="2000" dirty="0" smtClean="0"/>
              <a:t>s += “p”; 				// s </a:t>
            </a:r>
            <a:r>
              <a:rPr lang="en-US" sz="2000" dirty="0" smtClean="0">
                <a:sym typeface="Wingdings" pitchFamily="2" charset="2"/>
              </a:rPr>
              <a:t></a:t>
            </a:r>
            <a:r>
              <a:rPr lang="en-US" sz="2000" dirty="0" smtClean="0"/>
              <a:t> “</a:t>
            </a:r>
            <a:r>
              <a:rPr lang="en-US" sz="2000" dirty="0" err="1" smtClean="0"/>
              <a:t>Happ</a:t>
            </a:r>
            <a:r>
              <a:rPr lang="en-US" sz="2000" dirty="0" smtClean="0"/>
              <a:t>”</a:t>
            </a:r>
            <a:endParaRPr lang="en-US" sz="2000" i="1" dirty="0" smtClean="0"/>
          </a:p>
          <a:p>
            <a:pPr marL="800100" lvl="1" indent="-342900">
              <a:buFont typeface="Arial" charset="0"/>
              <a:buAutoNum type="arabicPeriod"/>
            </a:pPr>
            <a:r>
              <a:rPr lang="en-US" sz="2000" dirty="0" smtClean="0"/>
              <a:t>s += “y’; 				// s </a:t>
            </a:r>
            <a:r>
              <a:rPr lang="en-US" sz="2000" dirty="0" smtClean="0">
                <a:sym typeface="Wingdings" pitchFamily="2" charset="2"/>
              </a:rPr>
              <a:t></a:t>
            </a:r>
            <a:r>
              <a:rPr lang="en-US" sz="2000" dirty="0" smtClean="0"/>
              <a:t> “Happy”</a:t>
            </a:r>
            <a:endParaRPr lang="en-US" sz="2000" i="1" dirty="0" smtClean="0"/>
          </a:p>
          <a:p>
            <a:pPr>
              <a:buFont typeface="Times New Roman" pitchFamily="18" charset="0"/>
              <a:buNone/>
            </a:pPr>
            <a:endParaRPr lang="en-US" sz="2000" i="1" dirty="0" smtClean="0"/>
          </a:p>
          <a:p>
            <a:r>
              <a:rPr lang="en-US" sz="2000" dirty="0" smtClean="0"/>
              <a:t>String objects are immutable and each concatenation operation causes the instantiation of a  new String object.  </a:t>
            </a:r>
          </a:p>
          <a:p>
            <a:endParaRPr lang="en-US" sz="2000" dirty="0" smtClean="0"/>
          </a:p>
          <a:p>
            <a:r>
              <a:rPr lang="en-US" sz="2000" dirty="0" smtClean="0"/>
              <a:t>Thus, the above segment creates five different String objects.  </a:t>
            </a:r>
          </a:p>
          <a:p>
            <a:endParaRPr lang="en-US" sz="2000" dirty="0" smtClean="0"/>
          </a:p>
          <a:p>
            <a:r>
              <a:rPr lang="en-US" sz="2000" dirty="0" smtClean="0"/>
              <a:t>Each time a new object is created, its address is assigned to the reference variable s.  </a:t>
            </a:r>
          </a:p>
          <a:p>
            <a:endParaRPr lang="en-US" sz="2000" dirty="0" smtClean="0"/>
          </a:p>
          <a:p>
            <a:r>
              <a:rPr lang="en-US" sz="2000" dirty="0" smtClean="0"/>
              <a:t>After line 5 executes, there are four </a:t>
            </a:r>
            <a:r>
              <a:rPr lang="en-US" sz="2000" i="1" dirty="0" smtClean="0"/>
              <a:t>unreferenced</a:t>
            </a:r>
            <a:r>
              <a:rPr lang="en-US" sz="2000" dirty="0" smtClean="0"/>
              <a:t> String objects in existence. </a:t>
            </a:r>
            <a:endParaRPr lang="en-US" sz="2000" i="1" dirty="0" smtClean="0"/>
          </a:p>
          <a:p>
            <a:endParaRPr lang="en-US" sz="1800"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Garbage Collection</a:t>
            </a:r>
          </a:p>
        </p:txBody>
      </p:sp>
      <p:sp>
        <p:nvSpPr>
          <p:cNvPr id="51203" name="Content Placeholder 2"/>
          <p:cNvSpPr>
            <a:spLocks noGrp="1"/>
          </p:cNvSpPr>
          <p:nvPr>
            <p:ph idx="1"/>
          </p:nvPr>
        </p:nvSpPr>
        <p:spPr/>
        <p:txBody>
          <a:bodyPr/>
          <a:lstStyle/>
          <a:p>
            <a:pPr algn="ctr">
              <a:buFont typeface="Times New Roman" pitchFamily="18" charset="0"/>
              <a:buNone/>
            </a:pPr>
            <a:endParaRPr lang="en-US" sz="2000" smtClean="0"/>
          </a:p>
          <a:p>
            <a:pPr algn="ctr">
              <a:buFont typeface="Times New Roman" pitchFamily="18" charset="0"/>
              <a:buNone/>
            </a:pPr>
            <a:endParaRPr lang="en-US" sz="2000" smtClean="0"/>
          </a:p>
          <a:p>
            <a:pPr algn="ctr">
              <a:buFont typeface="Times New Roman" pitchFamily="18" charset="0"/>
              <a:buNone/>
            </a:pPr>
            <a:endParaRPr lang="en-US" sz="2000" smtClean="0"/>
          </a:p>
          <a:p>
            <a:pPr algn="ctr">
              <a:buFont typeface="Times New Roman" pitchFamily="18" charset="0"/>
              <a:buNone/>
            </a:pPr>
            <a:endParaRPr lang="en-US" sz="2000" smtClean="0"/>
          </a:p>
          <a:p>
            <a:pPr algn="ctr">
              <a:buFont typeface="Times New Roman" pitchFamily="18" charset="0"/>
              <a:buNone/>
            </a:pPr>
            <a:endParaRPr lang="en-US" sz="2000" smtClean="0"/>
          </a:p>
          <a:p>
            <a:pPr algn="ctr">
              <a:buFont typeface="Times New Roman" pitchFamily="18" charset="0"/>
              <a:buNone/>
            </a:pPr>
            <a:endParaRPr lang="en-US" sz="2000" smtClean="0"/>
          </a:p>
          <a:p>
            <a:pPr algn="ctr">
              <a:buFont typeface="Times New Roman" pitchFamily="18" charset="0"/>
              <a:buNone/>
            </a:pPr>
            <a:endParaRPr lang="en-US" sz="2000" smtClean="0"/>
          </a:p>
          <a:p>
            <a:pPr algn="ctr">
              <a:buFont typeface="Times New Roman" pitchFamily="18" charset="0"/>
              <a:buNone/>
            </a:pPr>
            <a:endParaRPr lang="en-US" sz="2000" smtClean="0"/>
          </a:p>
          <a:p>
            <a:pPr algn="ctr">
              <a:buFont typeface="Times New Roman" pitchFamily="18" charset="0"/>
              <a:buNone/>
            </a:pPr>
            <a:endParaRPr lang="en-US" sz="2000" smtClean="0"/>
          </a:p>
          <a:p>
            <a:pPr algn="ctr">
              <a:buFont typeface="Times New Roman" pitchFamily="18" charset="0"/>
              <a:buNone/>
            </a:pPr>
            <a:r>
              <a:rPr lang="en-US" sz="2000" smtClean="0"/>
              <a:t> </a:t>
            </a:r>
            <a:endParaRPr lang="en-US" sz="2000" i="1" smtClean="0"/>
          </a:p>
          <a:p>
            <a:pPr algn="ctr">
              <a:buFont typeface="Times New Roman" pitchFamily="18" charset="0"/>
              <a:buNone/>
            </a:pPr>
            <a:r>
              <a:rPr lang="en-US" sz="2000" b="1" smtClean="0"/>
              <a:t>With the creation of each new String object, previously created objects are no longer accessible</a:t>
            </a:r>
            <a:endParaRPr lang="en-US" sz="2000" i="1" smtClean="0"/>
          </a:p>
          <a:p>
            <a:pPr algn="ctr">
              <a:buFont typeface="Times New Roman" pitchFamily="18" charset="0"/>
              <a:buNone/>
            </a:pPr>
            <a:endParaRPr lang="en-US" sz="2000" smtClean="0"/>
          </a:p>
        </p:txBody>
      </p:sp>
      <p:pic>
        <p:nvPicPr>
          <p:cNvPr id="51204" name="Picture 2"/>
          <p:cNvPicPr>
            <a:picLocks noChangeAspect="1" noChangeArrowheads="1"/>
          </p:cNvPicPr>
          <p:nvPr/>
        </p:nvPicPr>
        <p:blipFill>
          <a:blip r:embed="rId2"/>
          <a:srcRect/>
          <a:stretch>
            <a:fillRect/>
          </a:stretch>
        </p:blipFill>
        <p:spPr bwMode="auto">
          <a:xfrm>
            <a:off x="773113" y="2484438"/>
            <a:ext cx="8542337" cy="22098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Garbage Collection</a:t>
            </a:r>
          </a:p>
        </p:txBody>
      </p:sp>
      <p:sp>
        <p:nvSpPr>
          <p:cNvPr id="52227" name="Content Placeholder 2"/>
          <p:cNvSpPr>
            <a:spLocks noGrp="1"/>
          </p:cNvSpPr>
          <p:nvPr>
            <p:ph idx="1"/>
          </p:nvPr>
        </p:nvSpPr>
        <p:spPr/>
        <p:txBody>
          <a:bodyPr/>
          <a:lstStyle/>
          <a:p>
            <a:pPr>
              <a:spcAft>
                <a:spcPts val="1200"/>
              </a:spcAft>
            </a:pPr>
            <a:r>
              <a:rPr lang="en-US" sz="2400" dirty="0" smtClean="0"/>
              <a:t>The Java Virtual Machine automatically reclaims all memory allocated to unreferenced objects for future use.  </a:t>
            </a:r>
          </a:p>
          <a:p>
            <a:pPr>
              <a:spcAft>
                <a:spcPts val="1200"/>
              </a:spcAft>
            </a:pPr>
            <a:r>
              <a:rPr lang="en-US" sz="2400" dirty="0" smtClean="0"/>
              <a:t>If an object is no longer referenced and accessible, the memory allocated to that object is freed and made available for the creation of other objects. </a:t>
            </a:r>
          </a:p>
          <a:p>
            <a:pPr>
              <a:spcAft>
                <a:spcPts val="1200"/>
              </a:spcAft>
            </a:pPr>
            <a:r>
              <a:rPr lang="en-US" sz="2400" dirty="0" smtClean="0"/>
              <a:t>This clean-up process is called </a:t>
            </a:r>
            <a:r>
              <a:rPr lang="en-US" sz="2400" i="1" dirty="0" smtClean="0"/>
              <a:t>garbage collection</a:t>
            </a:r>
            <a:r>
              <a:rPr lang="en-US" sz="2400" dirty="0" smtClean="0"/>
              <a:t>. </a:t>
            </a:r>
            <a:endParaRPr lang="en-US" sz="2400" i="1" dirty="0" smtClean="0"/>
          </a:p>
          <a:p>
            <a:pPr>
              <a:spcAft>
                <a:spcPts val="1200"/>
              </a:spcAft>
            </a:pPr>
            <a:r>
              <a:rPr lang="en-US" sz="2400" dirty="0" smtClean="0"/>
              <a:t>Java’s </a:t>
            </a:r>
            <a:r>
              <a:rPr lang="en-US" sz="2400" i="1" dirty="0" smtClean="0"/>
              <a:t>garbage collection</a:t>
            </a:r>
            <a:r>
              <a:rPr lang="en-US" sz="2400" dirty="0" smtClean="0"/>
              <a:t> is more like recycling.  </a:t>
            </a:r>
          </a:p>
          <a:p>
            <a:pPr>
              <a:spcAft>
                <a:spcPts val="1200"/>
              </a:spcAft>
            </a:pPr>
            <a:r>
              <a:rPr lang="en-US" sz="2400" dirty="0" smtClean="0"/>
              <a:t>Java’s garbage collector periodically determines which objects are unreferenced and reclaims the space allocated to those objects.  </a:t>
            </a:r>
          </a:p>
          <a:p>
            <a:pPr>
              <a:lnSpc>
                <a:spcPct val="100000"/>
              </a:lnSpc>
              <a:spcAft>
                <a:spcPts val="1200"/>
              </a:spcAft>
            </a:pPr>
            <a:r>
              <a:rPr lang="en-US" sz="2400" dirty="0" smtClean="0"/>
              <a:t>As a program runs, garbage collection occurs transparently in the background</a:t>
            </a:r>
            <a:r>
              <a:rPr lang="en-US" dirty="0" smtClean="0"/>
              <a:t>.</a:t>
            </a:r>
            <a:endParaRPr lang="en-US" i="1" dirty="0" smtClean="0"/>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49312" y="503237"/>
            <a:ext cx="8604250" cy="1258888"/>
          </a:xfrm>
        </p:spPr>
        <p:txBody>
          <a:bodyPr/>
          <a:lstStyle/>
          <a:p>
            <a:r>
              <a:rPr lang="en-US" sz="3600" dirty="0" smtClean="0"/>
              <a:t>A </a:t>
            </a:r>
            <a:r>
              <a:rPr lang="en-US" sz="3600" i="1" dirty="0" smtClean="0"/>
              <a:t>Dice</a:t>
            </a:r>
            <a:r>
              <a:rPr lang="en-US" sz="3600" dirty="0" smtClean="0"/>
              <a:t> Class</a:t>
            </a:r>
          </a:p>
        </p:txBody>
      </p:sp>
      <p:sp>
        <p:nvSpPr>
          <p:cNvPr id="6147" name="Content Placeholder 2"/>
          <p:cNvSpPr>
            <a:spLocks noGrp="1"/>
          </p:cNvSpPr>
          <p:nvPr>
            <p:ph idx="1"/>
          </p:nvPr>
        </p:nvSpPr>
        <p:spPr/>
        <p:txBody>
          <a:bodyPr/>
          <a:lstStyle/>
          <a:p>
            <a:pPr>
              <a:buFont typeface="Times New Roman" pitchFamily="18" charset="0"/>
              <a:buNone/>
            </a:pPr>
            <a:r>
              <a:rPr lang="en-US" b="1" dirty="0" smtClean="0"/>
              <a:t>Problem Statement: </a:t>
            </a:r>
            <a:endParaRPr lang="en-US" dirty="0" smtClean="0"/>
          </a:p>
          <a:p>
            <a:pPr>
              <a:spcBef>
                <a:spcPts val="600"/>
              </a:spcBef>
            </a:pPr>
            <a:r>
              <a:rPr lang="en-US" sz="2400" dirty="0" smtClean="0"/>
              <a:t>Design a Dice class that models a collection of </a:t>
            </a:r>
            <a:r>
              <a:rPr lang="en-US" sz="2400" i="1" dirty="0" smtClean="0"/>
              <a:t>n</a:t>
            </a:r>
            <a:r>
              <a:rPr lang="en-US" sz="2400" dirty="0" smtClean="0"/>
              <a:t> six-sided dice.  </a:t>
            </a:r>
          </a:p>
          <a:p>
            <a:pPr>
              <a:spcBef>
                <a:spcPts val="600"/>
              </a:spcBef>
            </a:pPr>
            <a:r>
              <a:rPr lang="en-US" sz="2400" dirty="0" smtClean="0"/>
              <a:t>The class should provide three methods:</a:t>
            </a:r>
          </a:p>
          <a:p>
            <a:pPr lvl="1">
              <a:spcBef>
                <a:spcPts val="600"/>
              </a:spcBef>
            </a:pPr>
            <a:r>
              <a:rPr lang="en-US" sz="2400" dirty="0" err="1" smtClean="0"/>
              <a:t>int</a:t>
            </a:r>
            <a:r>
              <a:rPr lang="en-US" sz="2400" dirty="0" smtClean="0"/>
              <a:t> </a:t>
            </a:r>
            <a:r>
              <a:rPr lang="en-US" sz="2400" dirty="0" err="1" smtClean="0"/>
              <a:t>rollDice</a:t>
            </a:r>
            <a:r>
              <a:rPr lang="en-US" sz="2400" dirty="0" smtClean="0"/>
              <a:t>(), which simulates tossing the dice and returns the total number of spots displayed on the dice,</a:t>
            </a:r>
          </a:p>
          <a:p>
            <a:pPr lvl="1">
              <a:spcBef>
                <a:spcPts val="600"/>
              </a:spcBef>
            </a:pPr>
            <a:r>
              <a:rPr lang="en-US" sz="2400" dirty="0" err="1" smtClean="0"/>
              <a:t>int</a:t>
            </a:r>
            <a:r>
              <a:rPr lang="en-US" sz="2400" dirty="0" smtClean="0"/>
              <a:t> </a:t>
            </a:r>
            <a:r>
              <a:rPr lang="en-US" sz="2400" dirty="0" err="1" smtClean="0"/>
              <a:t>getNumDice</a:t>
            </a:r>
            <a:r>
              <a:rPr lang="en-US" sz="2400" dirty="0" smtClean="0"/>
              <a:t>(), which returns the number of dice in the set; and</a:t>
            </a:r>
          </a:p>
          <a:p>
            <a:pPr lvl="1">
              <a:spcBef>
                <a:spcPts val="600"/>
              </a:spcBef>
            </a:pPr>
            <a:r>
              <a:rPr lang="en-US" sz="2400" dirty="0" smtClean="0"/>
              <a:t>void </a:t>
            </a:r>
            <a:r>
              <a:rPr lang="en-US" sz="2400" dirty="0" err="1" smtClean="0"/>
              <a:t>setNumDice</a:t>
            </a:r>
            <a:r>
              <a:rPr lang="en-US" sz="2400" dirty="0" smtClean="0"/>
              <a:t>(</a:t>
            </a:r>
            <a:r>
              <a:rPr lang="en-US" sz="2400" dirty="0" err="1" smtClean="0"/>
              <a:t>int</a:t>
            </a:r>
            <a:r>
              <a:rPr lang="en-US" sz="2400" dirty="0" smtClean="0"/>
              <a:t> n), which sets or changes the number of dice.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Garbage Collection</a:t>
            </a:r>
          </a:p>
        </p:txBody>
      </p:sp>
      <p:sp>
        <p:nvSpPr>
          <p:cNvPr id="54275" name="Content Placeholder 2"/>
          <p:cNvSpPr>
            <a:spLocks noGrp="1"/>
          </p:cNvSpPr>
          <p:nvPr>
            <p:ph idx="1"/>
          </p:nvPr>
        </p:nvSpPr>
        <p:spPr/>
        <p:txBody>
          <a:bodyPr/>
          <a:lstStyle/>
          <a:p>
            <a:r>
              <a:rPr lang="en-US" sz="2000" dirty="0" smtClean="0"/>
              <a:t>If an object remains referenced but is no longer used in a program, the garbage collector does </a:t>
            </a:r>
            <a:r>
              <a:rPr lang="en-US" sz="2000" i="1" dirty="0" smtClean="0"/>
              <a:t>not</a:t>
            </a:r>
            <a:r>
              <a:rPr lang="en-US" sz="2000" dirty="0" smtClean="0"/>
              <a:t> recycle the memory:</a:t>
            </a:r>
            <a:endParaRPr lang="en-US" sz="2000" i="1" dirty="0" smtClean="0"/>
          </a:p>
          <a:p>
            <a:pPr>
              <a:buFont typeface="Times New Roman" pitchFamily="18" charset="0"/>
              <a:buNone/>
            </a:pPr>
            <a:endParaRPr lang="en-US" sz="2000" i="1" dirty="0" smtClean="0"/>
          </a:p>
          <a:p>
            <a:pPr lvl="1">
              <a:buFont typeface="Times New Roman" pitchFamily="18" charset="0"/>
              <a:buNone/>
            </a:pPr>
            <a:r>
              <a:rPr lang="en-US" sz="2000" dirty="0" smtClean="0"/>
              <a:t>Square </a:t>
            </a:r>
            <a:r>
              <a:rPr lang="en-US" sz="2000" dirty="0" err="1" smtClean="0"/>
              <a:t>mySquare</a:t>
            </a:r>
            <a:r>
              <a:rPr lang="en-US" sz="2000" dirty="0" smtClean="0"/>
              <a:t> = new Square (5.0); 		// a 5.0 x 5.0 square</a:t>
            </a:r>
            <a:endParaRPr lang="en-US" sz="2000" i="1" dirty="0" smtClean="0"/>
          </a:p>
          <a:p>
            <a:pPr lvl="1">
              <a:buFont typeface="Times New Roman" pitchFamily="18" charset="0"/>
              <a:buNone/>
            </a:pPr>
            <a:r>
              <a:rPr lang="en-US" sz="2000" dirty="0" smtClean="0"/>
              <a:t>double </a:t>
            </a:r>
            <a:r>
              <a:rPr lang="en-US" sz="2000" dirty="0" err="1" smtClean="0"/>
              <a:t>areaSquare</a:t>
            </a:r>
            <a:r>
              <a:rPr lang="en-US" sz="2000" dirty="0" smtClean="0"/>
              <a:t> = </a:t>
            </a:r>
            <a:r>
              <a:rPr lang="en-US" sz="2000" dirty="0" err="1" smtClean="0"/>
              <a:t>mySquare.area</a:t>
            </a:r>
            <a:r>
              <a:rPr lang="en-US" sz="2000" dirty="0" smtClean="0"/>
              <a:t>();</a:t>
            </a:r>
            <a:br>
              <a:rPr lang="en-US" sz="2000" dirty="0" smtClean="0"/>
            </a:br>
            <a:endParaRPr lang="en-US" sz="2000" i="1" dirty="0" smtClean="0"/>
          </a:p>
          <a:p>
            <a:pPr lvl="1">
              <a:buFont typeface="Times New Roman" pitchFamily="18" charset="0"/>
              <a:buNone/>
            </a:pPr>
            <a:r>
              <a:rPr lang="en-US" sz="2000" dirty="0" smtClean="0"/>
              <a:t>Triangle </a:t>
            </a:r>
            <a:r>
              <a:rPr lang="en-US" sz="2000" dirty="0" err="1" smtClean="0"/>
              <a:t>myTriangle</a:t>
            </a:r>
            <a:r>
              <a:rPr lang="en-US" sz="2000" dirty="0" smtClean="0"/>
              <a:t> = new Triangle(6.0, 8.0);	// right triangle base = 6.0, height = 8.0</a:t>
            </a:r>
            <a:endParaRPr lang="en-US" sz="2000" i="1" dirty="0" smtClean="0"/>
          </a:p>
          <a:p>
            <a:pPr lvl="1">
              <a:buFont typeface="Times New Roman" pitchFamily="18" charset="0"/>
              <a:buNone/>
            </a:pPr>
            <a:r>
              <a:rPr lang="en-US" sz="2000" dirty="0" smtClean="0"/>
              <a:t>double </a:t>
            </a:r>
            <a:r>
              <a:rPr lang="en-US" sz="2000" dirty="0" err="1" smtClean="0"/>
              <a:t>areaTriangle</a:t>
            </a:r>
            <a:r>
              <a:rPr lang="en-US" sz="2000" dirty="0" smtClean="0"/>
              <a:t> = </a:t>
            </a:r>
            <a:r>
              <a:rPr lang="en-US" sz="2000" dirty="0" err="1" smtClean="0"/>
              <a:t>myTriangle.area</a:t>
            </a:r>
            <a:r>
              <a:rPr lang="en-US" sz="2000" dirty="0" smtClean="0"/>
              <a:t>();</a:t>
            </a:r>
            <a:br>
              <a:rPr lang="en-US" sz="2000" dirty="0" smtClean="0"/>
            </a:br>
            <a:endParaRPr lang="en-US" sz="2000" i="1" dirty="0" smtClean="0"/>
          </a:p>
          <a:p>
            <a:pPr lvl="1">
              <a:buFont typeface="Times New Roman" pitchFamily="18" charset="0"/>
              <a:buNone/>
            </a:pPr>
            <a:r>
              <a:rPr lang="en-US" sz="2000" dirty="0" smtClean="0"/>
              <a:t>Circle </a:t>
            </a:r>
            <a:r>
              <a:rPr lang="en-US" sz="2000" dirty="0" err="1" smtClean="0"/>
              <a:t>myCircle</a:t>
            </a:r>
            <a:r>
              <a:rPr lang="en-US" sz="2000" dirty="0" smtClean="0"/>
              <a:t> = new Circle(4.0); 		// a circle of radius 4.0</a:t>
            </a:r>
            <a:endParaRPr lang="en-US" sz="2000" i="1" dirty="0" smtClean="0"/>
          </a:p>
          <a:p>
            <a:pPr lvl="1">
              <a:buFont typeface="Times New Roman" pitchFamily="18" charset="0"/>
              <a:buNone/>
            </a:pPr>
            <a:r>
              <a:rPr lang="en-US" sz="2000" dirty="0" smtClean="0"/>
              <a:t>double </a:t>
            </a:r>
            <a:r>
              <a:rPr lang="en-US" sz="2000" dirty="0" err="1" smtClean="0"/>
              <a:t>areaCircle</a:t>
            </a:r>
            <a:r>
              <a:rPr lang="en-US" sz="2000" dirty="0" smtClean="0"/>
              <a:t> = </a:t>
            </a:r>
            <a:r>
              <a:rPr lang="en-US" sz="2000" dirty="0" err="1" smtClean="0"/>
              <a:t>myCirclearea</a:t>
            </a:r>
            <a:r>
              <a:rPr lang="en-US" sz="2000" dirty="0" smtClean="0"/>
              <a:t>();</a:t>
            </a:r>
            <a:endParaRPr lang="en-US" sz="2000" i="1" dirty="0" smtClean="0"/>
          </a:p>
          <a:p>
            <a:pPr lvl="1">
              <a:buFont typeface="Times New Roman" pitchFamily="18" charset="0"/>
              <a:buNone/>
            </a:pPr>
            <a:r>
              <a:rPr lang="en-US" sz="2000" dirty="0" smtClean="0"/>
              <a:t>…</a:t>
            </a:r>
            <a:endParaRPr lang="en-US" sz="2000" i="1" dirty="0" smtClean="0"/>
          </a:p>
          <a:p>
            <a:pPr lvl="1">
              <a:buFont typeface="Times New Roman" pitchFamily="18" charset="0"/>
              <a:buNone/>
            </a:pPr>
            <a:r>
              <a:rPr lang="en-US" sz="2000" dirty="0" smtClean="0"/>
              <a:t>// code that uses these objects</a:t>
            </a:r>
            <a:endParaRPr lang="en-US" sz="2000" i="1" dirty="0" smtClean="0"/>
          </a:p>
          <a:p>
            <a:pPr lvl="1">
              <a:buFont typeface="Times New Roman" pitchFamily="18" charset="0"/>
              <a:buNone/>
            </a:pPr>
            <a:r>
              <a:rPr lang="en-US" sz="2000" b="1" dirty="0" smtClean="0"/>
              <a:t>…</a:t>
            </a:r>
            <a:endParaRPr lang="en-US" sz="2000" i="1" dirty="0" smtClean="0"/>
          </a:p>
          <a:p>
            <a:pPr lvl="1">
              <a:buFont typeface="Times New Roman" pitchFamily="18" charset="0"/>
              <a:buNone/>
            </a:pPr>
            <a:r>
              <a:rPr lang="en-US" sz="2000" dirty="0" smtClean="0"/>
              <a:t>// more code that does</a:t>
            </a:r>
            <a:r>
              <a:rPr lang="en-US" sz="2000" b="1" dirty="0" smtClean="0"/>
              <a:t> </a:t>
            </a:r>
            <a:r>
              <a:rPr lang="en-US" sz="2000" i="1" dirty="0" smtClean="0"/>
              <a:t>not </a:t>
            </a:r>
            <a:r>
              <a:rPr lang="en-US" sz="2000" dirty="0" smtClean="0"/>
              <a:t>use the objects created above</a:t>
            </a:r>
            <a:br>
              <a:rPr lang="en-US" sz="2000" dirty="0" smtClean="0"/>
            </a:br>
            <a:r>
              <a:rPr lang="en-US" sz="2000" dirty="0" smtClean="0"/>
              <a:t>...</a:t>
            </a:r>
            <a:endParaRPr lang="en-US" sz="2000" i="1"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t>Garbage Collection</a:t>
            </a:r>
          </a:p>
        </p:txBody>
      </p:sp>
      <p:sp>
        <p:nvSpPr>
          <p:cNvPr id="55299" name="Content Placeholder 2"/>
          <p:cNvSpPr>
            <a:spLocks noGrp="1"/>
          </p:cNvSpPr>
          <p:nvPr>
            <p:ph idx="1"/>
          </p:nvPr>
        </p:nvSpPr>
        <p:spPr>
          <a:xfrm>
            <a:off x="741363" y="1951037"/>
            <a:ext cx="8604250" cy="4908551"/>
          </a:xfrm>
        </p:spPr>
        <p:txBody>
          <a:bodyPr/>
          <a:lstStyle/>
          <a:p>
            <a:r>
              <a:rPr lang="en-US" sz="2000" dirty="0" smtClean="0"/>
              <a:t>When Square, Triangle and Circle objects are no longer used by the program, if the objects remain referenced, that is, if references </a:t>
            </a:r>
            <a:r>
              <a:rPr lang="en-US" sz="2000" dirty="0" err="1" smtClean="0"/>
              <a:t>mySquare</a:t>
            </a:r>
            <a:r>
              <a:rPr lang="en-US" sz="2000" dirty="0" smtClean="0"/>
              <a:t>, </a:t>
            </a:r>
            <a:r>
              <a:rPr lang="en-US" sz="2000" dirty="0" err="1" smtClean="0"/>
              <a:t>myTriangle</a:t>
            </a:r>
            <a:r>
              <a:rPr lang="en-US" sz="2000" i="1" dirty="0" smtClean="0"/>
              <a:t>,</a:t>
            </a:r>
            <a:r>
              <a:rPr lang="en-US" sz="2000" dirty="0" smtClean="0"/>
              <a:t> and</a:t>
            </a:r>
            <a:r>
              <a:rPr lang="en-US" sz="2000" i="1" dirty="0" smtClean="0"/>
              <a:t> </a:t>
            </a:r>
            <a:r>
              <a:rPr lang="en-US" sz="2000" dirty="0" err="1" smtClean="0"/>
              <a:t>myCircle</a:t>
            </a:r>
            <a:r>
              <a:rPr lang="en-US" sz="2000" dirty="0" smtClean="0"/>
              <a:t> continue to hold the addresses of these obsolete objects, the garbage collector will not reclaim the memory for these three objects.  </a:t>
            </a:r>
          </a:p>
          <a:p>
            <a:endParaRPr lang="en-US" sz="2000" dirty="0" smtClean="0"/>
          </a:p>
          <a:p>
            <a:r>
              <a:rPr lang="en-US" sz="2000" dirty="0" smtClean="0"/>
              <a:t>Such a scenario causes a </a:t>
            </a:r>
            <a:r>
              <a:rPr lang="en-US" sz="2000" i="1" dirty="0" smtClean="0"/>
              <a:t>memory leak</a:t>
            </a:r>
            <a:r>
              <a:rPr lang="en-US" sz="2000" dirty="0" smtClean="0"/>
              <a:t>.</a:t>
            </a:r>
            <a:endParaRPr lang="en-US" sz="2000" i="1" dirty="0" smtClean="0"/>
          </a:p>
          <a:p>
            <a:endParaRPr lang="en-US" sz="2000" dirty="0" smtClean="0"/>
          </a:p>
          <a:p>
            <a:r>
              <a:rPr lang="en-US" sz="2000" dirty="0" smtClean="0"/>
              <a:t>A </a:t>
            </a:r>
            <a:r>
              <a:rPr lang="en-US" sz="2000" dirty="0" smtClean="0"/>
              <a:t>memory leak occurs when an application fails to release or recycle memory that is no longer needed.  </a:t>
            </a:r>
            <a:endParaRPr lang="en-US" sz="2000" i="1" dirty="0" smtClean="0"/>
          </a:p>
          <a:p>
            <a:pPr>
              <a:buFont typeface="Times New Roman" pitchFamily="18" charset="0"/>
              <a:buNone/>
            </a:pPr>
            <a:endParaRPr lang="en-US" sz="2000" i="1" dirty="0" smtClean="0"/>
          </a:p>
          <a:p>
            <a:r>
              <a:rPr lang="en-US" sz="2000" dirty="0" smtClean="0"/>
              <a:t>The memory leak caused by the Square-Triangle-Circle fragment can be easily rectified by adding a few lines of </a:t>
            </a:r>
            <a:r>
              <a:rPr lang="en-US" sz="2000" dirty="0" smtClean="0"/>
              <a:t>code.</a:t>
            </a:r>
            <a:endParaRPr lang="en-US" sz="2000" i="1"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smtClean="0"/>
              <a:t>Garbage Collection</a:t>
            </a:r>
          </a:p>
        </p:txBody>
      </p:sp>
      <p:sp>
        <p:nvSpPr>
          <p:cNvPr id="55299" name="Content Placeholder 2"/>
          <p:cNvSpPr>
            <a:spLocks noGrp="1"/>
          </p:cNvSpPr>
          <p:nvPr>
            <p:ph idx="1"/>
          </p:nvPr>
        </p:nvSpPr>
        <p:spPr>
          <a:xfrm>
            <a:off x="741362" y="1951037"/>
            <a:ext cx="8870949" cy="4908551"/>
          </a:xfrm>
        </p:spPr>
        <p:txBody>
          <a:bodyPr/>
          <a:lstStyle/>
          <a:p>
            <a:pPr lvl="2">
              <a:buFont typeface="Times New Roman" pitchFamily="18" charset="0"/>
              <a:buNone/>
            </a:pPr>
            <a:r>
              <a:rPr lang="en-US" sz="1800" dirty="0" smtClean="0"/>
              <a:t>Square </a:t>
            </a:r>
            <a:r>
              <a:rPr lang="en-US" sz="1800" dirty="0" err="1" smtClean="0"/>
              <a:t>mySquare</a:t>
            </a:r>
            <a:r>
              <a:rPr lang="en-US" sz="1800" dirty="0" smtClean="0"/>
              <a:t> = new Square (5.0); 		// a 5.0 x 5.0 square</a:t>
            </a:r>
            <a:endParaRPr lang="en-US" sz="1800" i="1" dirty="0" smtClean="0"/>
          </a:p>
          <a:p>
            <a:pPr lvl="2">
              <a:buFont typeface="Times New Roman" pitchFamily="18" charset="0"/>
              <a:buNone/>
            </a:pPr>
            <a:r>
              <a:rPr lang="en-US" sz="1800" dirty="0" smtClean="0"/>
              <a:t>double </a:t>
            </a:r>
            <a:r>
              <a:rPr lang="en-US" sz="1800" dirty="0" err="1" smtClean="0"/>
              <a:t>areaSquare</a:t>
            </a:r>
            <a:r>
              <a:rPr lang="en-US" sz="1800" dirty="0" smtClean="0"/>
              <a:t> = </a:t>
            </a:r>
            <a:r>
              <a:rPr lang="en-US" sz="1800" dirty="0" err="1" smtClean="0"/>
              <a:t>mySquare.area</a:t>
            </a:r>
            <a:r>
              <a:rPr lang="en-US" sz="1800" dirty="0" smtClean="0"/>
              <a:t>();</a:t>
            </a:r>
            <a:endParaRPr lang="en-US" sz="1800" i="1" dirty="0" smtClean="0"/>
          </a:p>
          <a:p>
            <a:pPr lvl="2">
              <a:buFont typeface="Times New Roman" pitchFamily="18" charset="0"/>
              <a:buNone/>
            </a:pPr>
            <a:r>
              <a:rPr lang="en-US" sz="1800" dirty="0" smtClean="0"/>
              <a:t>Triangle </a:t>
            </a:r>
            <a:r>
              <a:rPr lang="en-US" sz="1800" dirty="0" err="1" smtClean="0"/>
              <a:t>myTriangle</a:t>
            </a:r>
            <a:r>
              <a:rPr lang="en-US" sz="1800" dirty="0" smtClean="0"/>
              <a:t> = new Triangle(6.0, 8.0);	// right triangle base = 6.0, height = 8.0</a:t>
            </a:r>
            <a:endParaRPr lang="en-US" sz="1800" i="1" dirty="0" smtClean="0"/>
          </a:p>
          <a:p>
            <a:pPr lvl="2">
              <a:buFont typeface="Times New Roman" pitchFamily="18" charset="0"/>
              <a:buNone/>
            </a:pPr>
            <a:r>
              <a:rPr lang="en-US" sz="1800" dirty="0" smtClean="0"/>
              <a:t>double </a:t>
            </a:r>
            <a:r>
              <a:rPr lang="en-US" sz="1800" dirty="0" err="1" smtClean="0"/>
              <a:t>areaTriangle</a:t>
            </a:r>
            <a:r>
              <a:rPr lang="en-US" sz="1800" dirty="0" smtClean="0"/>
              <a:t> = </a:t>
            </a:r>
            <a:r>
              <a:rPr lang="en-US" sz="1800" dirty="0" err="1" smtClean="0"/>
              <a:t>myTriangle.area</a:t>
            </a:r>
            <a:r>
              <a:rPr lang="en-US" sz="1800" dirty="0" smtClean="0"/>
              <a:t>();</a:t>
            </a:r>
            <a:r>
              <a:rPr lang="en-US" sz="1800" b="1" dirty="0" smtClean="0"/>
              <a:t> </a:t>
            </a:r>
            <a:endParaRPr lang="en-US" sz="1800" i="1" dirty="0" smtClean="0"/>
          </a:p>
          <a:p>
            <a:pPr lvl="2">
              <a:buFont typeface="Times New Roman" pitchFamily="18" charset="0"/>
              <a:buNone/>
            </a:pPr>
            <a:r>
              <a:rPr lang="en-US" sz="1800" dirty="0" smtClean="0"/>
              <a:t>Circle </a:t>
            </a:r>
            <a:r>
              <a:rPr lang="en-US" sz="1800" dirty="0" err="1" smtClean="0"/>
              <a:t>myCircle</a:t>
            </a:r>
            <a:r>
              <a:rPr lang="en-US" sz="1800" dirty="0" smtClean="0"/>
              <a:t> = new Circle(4.0); 		// a circle of radius 4.0</a:t>
            </a:r>
            <a:endParaRPr lang="en-US" sz="1800" i="1" dirty="0" smtClean="0"/>
          </a:p>
          <a:p>
            <a:pPr lvl="2">
              <a:buFont typeface="Times New Roman" pitchFamily="18" charset="0"/>
              <a:buNone/>
            </a:pPr>
            <a:r>
              <a:rPr lang="en-US" sz="1800" dirty="0" smtClean="0"/>
              <a:t>double </a:t>
            </a:r>
            <a:r>
              <a:rPr lang="en-US" sz="1800" dirty="0" err="1" smtClean="0"/>
              <a:t>areaCircle</a:t>
            </a:r>
            <a:r>
              <a:rPr lang="en-US" sz="1800" dirty="0" smtClean="0"/>
              <a:t> = </a:t>
            </a:r>
            <a:r>
              <a:rPr lang="en-US" sz="1800" dirty="0" err="1" smtClean="0"/>
              <a:t>myCircle.area</a:t>
            </a:r>
            <a:r>
              <a:rPr lang="en-US" sz="1800" dirty="0" smtClean="0"/>
              <a:t>()</a:t>
            </a:r>
            <a:endParaRPr lang="en-US" sz="1800" i="1" dirty="0" smtClean="0"/>
          </a:p>
          <a:p>
            <a:pPr lvl="2">
              <a:buFont typeface="Times New Roman" pitchFamily="18" charset="0"/>
              <a:buNone/>
            </a:pPr>
            <a:endParaRPr lang="en-US" sz="1800" dirty="0" smtClean="0"/>
          </a:p>
          <a:p>
            <a:pPr lvl="2">
              <a:buFont typeface="Times New Roman" pitchFamily="18" charset="0"/>
              <a:buNone/>
            </a:pPr>
            <a:r>
              <a:rPr lang="en-US" sz="1800" dirty="0" smtClean="0"/>
              <a:t>// </a:t>
            </a:r>
            <a:r>
              <a:rPr lang="en-US" sz="1800" dirty="0" smtClean="0"/>
              <a:t>code that uses these objects</a:t>
            </a:r>
            <a:endParaRPr lang="en-US" sz="1800" i="1" dirty="0" smtClean="0"/>
          </a:p>
          <a:p>
            <a:pPr lvl="2">
              <a:buFont typeface="Times New Roman" pitchFamily="18" charset="0"/>
              <a:buNone/>
            </a:pPr>
            <a:r>
              <a:rPr lang="en-US" sz="1800" dirty="0" smtClean="0"/>
              <a:t>…</a:t>
            </a:r>
            <a:endParaRPr lang="en-US" sz="1800" i="1" dirty="0" smtClean="0"/>
          </a:p>
          <a:p>
            <a:pPr lvl="2">
              <a:buFont typeface="Times New Roman" pitchFamily="18" charset="0"/>
              <a:buNone/>
            </a:pPr>
            <a:r>
              <a:rPr lang="en-US" sz="1800" b="1" dirty="0" err="1" smtClean="0"/>
              <a:t>mySquare</a:t>
            </a:r>
            <a:r>
              <a:rPr lang="en-US" sz="1800" b="1" dirty="0" smtClean="0"/>
              <a:t> = null;    </a:t>
            </a:r>
            <a:endParaRPr lang="en-US" sz="1800" i="1" dirty="0" smtClean="0"/>
          </a:p>
          <a:p>
            <a:pPr lvl="2">
              <a:buFont typeface="Times New Roman" pitchFamily="18" charset="0"/>
              <a:buNone/>
            </a:pPr>
            <a:r>
              <a:rPr lang="en-US" sz="1800" b="1" dirty="0" err="1" smtClean="0"/>
              <a:t>myTriangle</a:t>
            </a:r>
            <a:r>
              <a:rPr lang="en-US" sz="1800" b="1" dirty="0" smtClean="0"/>
              <a:t> = null;</a:t>
            </a:r>
            <a:endParaRPr lang="en-US" sz="1800" i="1" dirty="0" smtClean="0"/>
          </a:p>
          <a:p>
            <a:pPr lvl="2">
              <a:buFont typeface="Times New Roman" pitchFamily="18" charset="0"/>
              <a:buNone/>
            </a:pPr>
            <a:r>
              <a:rPr lang="en-US" sz="1800" b="1" dirty="0" err="1" smtClean="0"/>
              <a:t>myCircle</a:t>
            </a:r>
            <a:r>
              <a:rPr lang="en-US" sz="1800" b="1" dirty="0" smtClean="0"/>
              <a:t> = null</a:t>
            </a:r>
            <a:r>
              <a:rPr lang="en-US" sz="1800" b="1" dirty="0" smtClean="0"/>
              <a:t>;</a:t>
            </a:r>
            <a:endParaRPr lang="en-US" sz="1800" i="1" dirty="0" smtClean="0"/>
          </a:p>
          <a:p>
            <a:pPr lvl="2">
              <a:buFont typeface="Times New Roman" pitchFamily="18" charset="0"/>
              <a:buNone/>
            </a:pPr>
            <a:endParaRPr lang="en-US" sz="1800" dirty="0" smtClean="0"/>
          </a:p>
          <a:p>
            <a:pPr lvl="2">
              <a:buFont typeface="Times New Roman" pitchFamily="18" charset="0"/>
              <a:buNone/>
            </a:pPr>
            <a:r>
              <a:rPr lang="en-US" sz="1800" dirty="0" smtClean="0"/>
              <a:t>// </a:t>
            </a:r>
            <a:r>
              <a:rPr lang="en-US" sz="1800" dirty="0" smtClean="0"/>
              <a:t>more code that does </a:t>
            </a:r>
            <a:r>
              <a:rPr lang="en-US" sz="1800" i="1" dirty="0" smtClean="0"/>
              <a:t>not</a:t>
            </a:r>
            <a:r>
              <a:rPr lang="en-US" sz="1800" dirty="0" smtClean="0"/>
              <a:t> use the objects created above</a:t>
            </a:r>
            <a:br>
              <a:rPr lang="en-US" sz="1800" dirty="0" smtClean="0"/>
            </a:br>
            <a:r>
              <a:rPr lang="en-US" sz="1800" dirty="0" smtClean="0"/>
              <a:t>...</a:t>
            </a:r>
            <a:endParaRPr lang="en-US" sz="1800" i="1" dirty="0" smtClean="0"/>
          </a:p>
          <a:p>
            <a:endParaRPr lang="en-US" sz="1800" dirty="0" smtClean="0"/>
          </a:p>
          <a:p>
            <a:r>
              <a:rPr lang="en-US" sz="1800" dirty="0" smtClean="0"/>
              <a:t>The </a:t>
            </a:r>
            <a:r>
              <a:rPr lang="en-US" sz="1800" dirty="0" smtClean="0"/>
              <a:t>Java constant </a:t>
            </a:r>
            <a:r>
              <a:rPr lang="en-US" sz="1800" i="1" dirty="0" smtClean="0"/>
              <a:t>null</a:t>
            </a:r>
            <a:r>
              <a:rPr lang="en-US" sz="1800" dirty="0" smtClean="0"/>
              <a:t> can be assigned to a reference.  </a:t>
            </a:r>
          </a:p>
          <a:p>
            <a:endParaRPr lang="en-US" sz="1800" dirty="0" smtClean="0"/>
          </a:p>
          <a:p>
            <a:r>
              <a:rPr lang="en-US" sz="1800" dirty="0" smtClean="0"/>
              <a:t>A reference with value null refers to no object and holds no address; it is called a </a:t>
            </a:r>
            <a:r>
              <a:rPr lang="en-US" sz="1800" i="1" dirty="0" smtClean="0"/>
              <a:t>void reference</a:t>
            </a:r>
            <a:r>
              <a:rPr lang="en-US" sz="1800" dirty="0" smtClean="0"/>
              <a:t>.</a:t>
            </a:r>
            <a:endParaRPr lang="en-US" sz="1600" i="1" dirty="0" smtClean="0"/>
          </a:p>
          <a:p>
            <a:endParaRPr lang="en-US" sz="1200"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Garbage Collection</a:t>
            </a:r>
          </a:p>
        </p:txBody>
      </p:sp>
      <p:sp>
        <p:nvSpPr>
          <p:cNvPr id="56323" name="Content Placeholder 2"/>
          <p:cNvSpPr>
            <a:spLocks noGrp="1"/>
          </p:cNvSpPr>
          <p:nvPr>
            <p:ph idx="1"/>
          </p:nvPr>
        </p:nvSpPr>
        <p:spPr/>
        <p:txBody>
          <a:bodyPr/>
          <a:lstStyle/>
          <a:p>
            <a:endParaRPr lang="en-US" b="1" i="1" smtClean="0"/>
          </a:p>
          <a:p>
            <a:endParaRPr lang="en-US" b="1" i="1" smtClean="0"/>
          </a:p>
          <a:p>
            <a:endParaRPr lang="en-US" b="1" i="1" smtClean="0"/>
          </a:p>
          <a:p>
            <a:endParaRPr lang="en-US" b="1" i="1" smtClean="0"/>
          </a:p>
          <a:p>
            <a:endParaRPr lang="en-US" b="1" i="1" smtClean="0"/>
          </a:p>
          <a:p>
            <a:endParaRPr lang="en-US" b="1" i="1" smtClean="0"/>
          </a:p>
          <a:p>
            <a:endParaRPr lang="en-US" b="1" i="1" smtClean="0"/>
          </a:p>
          <a:p>
            <a:endParaRPr lang="en-US" b="1" i="1" smtClean="0"/>
          </a:p>
          <a:p>
            <a:pPr algn="ctr">
              <a:buFont typeface="Times New Roman" pitchFamily="18" charset="0"/>
              <a:buNone/>
            </a:pPr>
            <a:r>
              <a:rPr lang="en-US" b="1" i="1" smtClean="0"/>
              <a:t>Referenced and unreferenced objects</a:t>
            </a:r>
            <a:endParaRPr lang="en-US" smtClean="0"/>
          </a:p>
        </p:txBody>
      </p:sp>
      <p:pic>
        <p:nvPicPr>
          <p:cNvPr id="56324" name="Picture 2"/>
          <p:cNvPicPr>
            <a:picLocks noChangeAspect="1" noChangeArrowheads="1"/>
          </p:cNvPicPr>
          <p:nvPr/>
        </p:nvPicPr>
        <p:blipFill>
          <a:blip r:embed="rId2"/>
          <a:srcRect/>
          <a:stretch>
            <a:fillRect/>
          </a:stretch>
        </p:blipFill>
        <p:spPr bwMode="auto">
          <a:xfrm>
            <a:off x="1154113" y="2103438"/>
            <a:ext cx="7766050" cy="3276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z="3600" dirty="0" smtClean="0"/>
              <a:t>A </a:t>
            </a:r>
            <a:r>
              <a:rPr lang="en-US" sz="3600" i="1" dirty="0" smtClean="0"/>
              <a:t>Dice</a:t>
            </a:r>
            <a:r>
              <a:rPr lang="en-US" sz="3600" dirty="0" smtClean="0"/>
              <a:t> Class</a:t>
            </a:r>
          </a:p>
        </p:txBody>
      </p:sp>
      <p:sp>
        <p:nvSpPr>
          <p:cNvPr id="7171" name="Content Placeholder 2"/>
          <p:cNvSpPr>
            <a:spLocks noGrp="1"/>
          </p:cNvSpPr>
          <p:nvPr>
            <p:ph idx="1"/>
          </p:nvPr>
        </p:nvSpPr>
        <p:spPr>
          <a:xfrm>
            <a:off x="544512" y="2103437"/>
            <a:ext cx="9383713" cy="5105400"/>
          </a:xfrm>
        </p:spPr>
        <p:txBody>
          <a:bodyPr/>
          <a:lstStyle/>
          <a:p>
            <a:pPr>
              <a:buFont typeface="Times New Roman" pitchFamily="18" charset="0"/>
              <a:buNone/>
            </a:pPr>
            <a:r>
              <a:rPr lang="en-US" sz="2800" b="1" dirty="0" smtClean="0"/>
              <a:t>Analysis and Design:</a:t>
            </a:r>
          </a:p>
          <a:p>
            <a:pPr>
              <a:spcBef>
                <a:spcPts val="600"/>
              </a:spcBef>
            </a:pPr>
            <a:r>
              <a:rPr lang="en-US" sz="2400" dirty="0" smtClean="0"/>
              <a:t>Dice contains no main(...) method.  </a:t>
            </a:r>
          </a:p>
          <a:p>
            <a:pPr>
              <a:spcBef>
                <a:spcPts val="600"/>
              </a:spcBef>
            </a:pPr>
            <a:r>
              <a:rPr lang="en-US" sz="2400" dirty="0" smtClean="0"/>
              <a:t>Like the String class, Dice is a class that cannot run independently.  </a:t>
            </a:r>
          </a:p>
          <a:p>
            <a:pPr>
              <a:spcBef>
                <a:spcPts val="600"/>
              </a:spcBef>
            </a:pPr>
            <a:r>
              <a:rPr lang="en-US" sz="2400" dirty="0" smtClean="0"/>
              <a:t>Two constructors</a:t>
            </a:r>
          </a:p>
          <a:p>
            <a:pPr lvl="1">
              <a:spcBef>
                <a:spcPts val="600"/>
              </a:spcBef>
            </a:pPr>
            <a:r>
              <a:rPr lang="en-US" sz="2000" dirty="0" smtClean="0"/>
              <a:t>No parameter: Dice() – default 1 die</a:t>
            </a:r>
          </a:p>
          <a:p>
            <a:pPr lvl="1">
              <a:spcBef>
                <a:spcPts val="600"/>
              </a:spcBef>
            </a:pPr>
            <a:r>
              <a:rPr lang="en-US" sz="2000" dirty="0" smtClean="0"/>
              <a:t>One parameter for initial number of dice: Dice(</a:t>
            </a:r>
            <a:r>
              <a:rPr lang="en-US" sz="2000" dirty="0" err="1" smtClean="0"/>
              <a:t>int</a:t>
            </a:r>
            <a:r>
              <a:rPr lang="en-US" sz="2000" dirty="0" smtClean="0"/>
              <a:t> n)</a:t>
            </a:r>
            <a:endParaRPr lang="en-US" sz="2400" dirty="0" smtClean="0"/>
          </a:p>
          <a:p>
            <a:pPr>
              <a:spcBef>
                <a:spcPts val="600"/>
              </a:spcBef>
            </a:pPr>
            <a:r>
              <a:rPr lang="en-US" sz="2400" dirty="0" smtClean="0"/>
              <a:t>Two data items: </a:t>
            </a:r>
            <a:r>
              <a:rPr lang="en-US" sz="2400" i="1" dirty="0" err="1" smtClean="0"/>
              <a:t>int</a:t>
            </a:r>
            <a:r>
              <a:rPr lang="en-US" sz="2400" i="1" dirty="0" smtClean="0"/>
              <a:t> </a:t>
            </a:r>
            <a:r>
              <a:rPr lang="en-US" sz="2400" i="1" dirty="0" err="1" smtClean="0"/>
              <a:t>numDice</a:t>
            </a:r>
            <a:endParaRPr lang="en-US" sz="2400" i="1" dirty="0" smtClean="0"/>
          </a:p>
          <a:p>
            <a:pPr>
              <a:spcBef>
                <a:spcPts val="600"/>
              </a:spcBef>
              <a:buNone/>
            </a:pPr>
            <a:r>
              <a:rPr lang="en-US" sz="2400" dirty="0" smtClean="0"/>
              <a:t>					and: </a:t>
            </a:r>
            <a:r>
              <a:rPr lang="en-US" sz="2400" i="1" dirty="0" smtClean="0"/>
              <a:t>Random </a:t>
            </a:r>
            <a:r>
              <a:rPr lang="en-US" sz="2400" i="1" dirty="0" err="1" smtClean="0"/>
              <a:t>random</a:t>
            </a:r>
            <a:r>
              <a:rPr lang="en-US" sz="2400" i="1" dirty="0" smtClean="0"/>
              <a:t> </a:t>
            </a:r>
          </a:p>
          <a:p>
            <a:pPr>
              <a:spcBef>
                <a:spcPts val="600"/>
              </a:spcBef>
            </a:pPr>
            <a:r>
              <a:rPr lang="en-US" sz="2400" dirty="0" smtClean="0"/>
              <a:t>Three methods:</a:t>
            </a:r>
          </a:p>
          <a:p>
            <a:pPr lvl="1">
              <a:spcBef>
                <a:spcPts val="600"/>
              </a:spcBef>
            </a:pPr>
            <a:r>
              <a:rPr lang="en-US" sz="2000" dirty="0" err="1" smtClean="0"/>
              <a:t>int</a:t>
            </a:r>
            <a:r>
              <a:rPr lang="en-US" sz="2000" dirty="0" smtClean="0"/>
              <a:t> </a:t>
            </a:r>
            <a:r>
              <a:rPr lang="en-US" sz="2000" dirty="0" err="1" smtClean="0"/>
              <a:t>rollDice</a:t>
            </a:r>
            <a:r>
              <a:rPr lang="en-US" sz="2000" dirty="0" smtClean="0"/>
              <a:t>() --  use a Random object and the Random method </a:t>
            </a:r>
            <a:r>
              <a:rPr lang="en-US" sz="2000" dirty="0" err="1" smtClean="0"/>
              <a:t>nextInt</a:t>
            </a:r>
            <a:r>
              <a:rPr lang="en-US" sz="2000" dirty="0" smtClean="0"/>
              <a:t>(</a:t>
            </a:r>
            <a:r>
              <a:rPr lang="en-US" sz="2000" dirty="0" err="1" smtClean="0"/>
              <a:t>int</a:t>
            </a:r>
            <a:r>
              <a:rPr lang="en-US" sz="1600" dirty="0" smtClean="0"/>
              <a:t>  </a:t>
            </a:r>
            <a:r>
              <a:rPr lang="en-US" sz="2000" dirty="0" smtClean="0"/>
              <a:t>n), which returns an integer in the range 0 to n – 1. </a:t>
            </a:r>
          </a:p>
          <a:p>
            <a:pPr lvl="1">
              <a:spcBef>
                <a:spcPts val="600"/>
              </a:spcBef>
            </a:pPr>
            <a:r>
              <a:rPr lang="en-US" sz="2000" dirty="0" err="1" smtClean="0"/>
              <a:t>int</a:t>
            </a:r>
            <a:r>
              <a:rPr lang="en-US" sz="2000" dirty="0" smtClean="0"/>
              <a:t> </a:t>
            </a:r>
            <a:r>
              <a:rPr lang="en-US" sz="2000" dirty="0" err="1" smtClean="0"/>
              <a:t>getNumberDice</a:t>
            </a:r>
            <a:r>
              <a:rPr lang="en-US" sz="2000" dirty="0" smtClean="0"/>
              <a:t>()  – return </a:t>
            </a:r>
            <a:r>
              <a:rPr lang="en-US" sz="2000" dirty="0" err="1" smtClean="0"/>
              <a:t>numDice</a:t>
            </a:r>
            <a:endParaRPr lang="en-US" sz="2000" dirty="0" smtClean="0"/>
          </a:p>
          <a:p>
            <a:pPr lvl="1">
              <a:spcBef>
                <a:spcPts val="600"/>
              </a:spcBef>
            </a:pPr>
            <a:r>
              <a:rPr lang="en-US" sz="2000" dirty="0" smtClean="0"/>
              <a:t>void </a:t>
            </a:r>
            <a:r>
              <a:rPr lang="en-US" sz="2000" dirty="0" err="1" smtClean="0"/>
              <a:t>setNumberDice</a:t>
            </a:r>
            <a:r>
              <a:rPr lang="en-US" sz="2000" dirty="0" smtClean="0"/>
              <a:t>(</a:t>
            </a:r>
            <a:r>
              <a:rPr lang="en-US" sz="2000" dirty="0" err="1" smtClean="0"/>
              <a:t>int</a:t>
            </a:r>
            <a:r>
              <a:rPr lang="en-US" sz="2000" dirty="0" smtClean="0"/>
              <a:t> dices) – </a:t>
            </a:r>
            <a:r>
              <a:rPr lang="en-US" sz="2000" dirty="0" err="1" smtClean="0"/>
              <a:t>numDice</a:t>
            </a:r>
            <a:r>
              <a:rPr lang="en-US" sz="2000" dirty="0" smtClean="0"/>
              <a:t> </a:t>
            </a:r>
            <a:r>
              <a:rPr lang="en-US" sz="2000" dirty="0" smtClean="0">
                <a:sym typeface="Wingdings" pitchFamily="2" charset="2"/>
              </a:rPr>
              <a:t> dice</a:t>
            </a:r>
            <a:endParaRPr lang="en-US" sz="16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3600" dirty="0" smtClean="0"/>
              <a:t>A </a:t>
            </a:r>
            <a:r>
              <a:rPr lang="en-US" sz="3600" i="1" dirty="0" smtClean="0"/>
              <a:t>Dice</a:t>
            </a:r>
            <a:r>
              <a:rPr lang="en-US" sz="3600" dirty="0" smtClean="0"/>
              <a:t> Class</a:t>
            </a:r>
          </a:p>
        </p:txBody>
      </p:sp>
      <p:sp>
        <p:nvSpPr>
          <p:cNvPr id="8195" name="Content Placeholder 2"/>
          <p:cNvSpPr>
            <a:spLocks noGrp="1"/>
          </p:cNvSpPr>
          <p:nvPr>
            <p:ph idx="1"/>
          </p:nvPr>
        </p:nvSpPr>
        <p:spPr>
          <a:xfrm>
            <a:off x="741363" y="2101850"/>
            <a:ext cx="8604250" cy="4725988"/>
          </a:xfrm>
        </p:spPr>
        <p:txBody>
          <a:bodyPr>
            <a:normAutofit lnSpcReduction="10000"/>
          </a:bodyPr>
          <a:lstStyle/>
          <a:p>
            <a:pPr>
              <a:buFont typeface="Arial" charset="0"/>
              <a:buAutoNum type="arabicPeriod"/>
            </a:pPr>
            <a:r>
              <a:rPr lang="en-US" sz="2000" dirty="0" smtClean="0"/>
              <a:t>import </a:t>
            </a:r>
            <a:r>
              <a:rPr lang="en-US" sz="2000" dirty="0" err="1" smtClean="0"/>
              <a:t>java.util</a:t>
            </a:r>
            <a:r>
              <a:rPr lang="en-US" sz="2000" dirty="0" smtClean="0"/>
              <a:t>.*; 				// for the Random class </a:t>
            </a:r>
          </a:p>
          <a:p>
            <a:pPr>
              <a:buFont typeface="Arial" charset="0"/>
              <a:buAutoNum type="arabicPeriod"/>
            </a:pPr>
            <a:r>
              <a:rPr lang="en-US" sz="2000" dirty="0" smtClean="0"/>
              <a:t>public class Dice</a:t>
            </a:r>
          </a:p>
          <a:p>
            <a:pPr>
              <a:buFont typeface="Arial" charset="0"/>
              <a:buAutoNum type="arabicPeriod"/>
            </a:pPr>
            <a:r>
              <a:rPr lang="en-US" sz="2000" dirty="0" smtClean="0"/>
              <a:t>{</a:t>
            </a:r>
          </a:p>
          <a:p>
            <a:pPr>
              <a:buFont typeface="Arial" charset="0"/>
              <a:buAutoNum type="arabicPeriod"/>
            </a:pPr>
            <a:r>
              <a:rPr lang="en-US" sz="2000" dirty="0" smtClean="0"/>
              <a:t>     private </a:t>
            </a:r>
            <a:r>
              <a:rPr lang="en-US" sz="2000" dirty="0" err="1" smtClean="0"/>
              <a:t>int</a:t>
            </a:r>
            <a:r>
              <a:rPr lang="en-US" sz="2000" dirty="0" smtClean="0"/>
              <a:t> </a:t>
            </a:r>
            <a:r>
              <a:rPr lang="en-US" sz="2000" dirty="0" err="1" smtClean="0"/>
              <a:t>numDice</a:t>
            </a:r>
            <a:r>
              <a:rPr lang="en-US" sz="2000" dirty="0" smtClean="0"/>
              <a:t>;      		// two data items -- fields</a:t>
            </a:r>
          </a:p>
          <a:p>
            <a:pPr>
              <a:buFont typeface="Arial" charset="0"/>
              <a:buAutoNum type="arabicPeriod"/>
            </a:pPr>
            <a:r>
              <a:rPr lang="en-US" sz="2000" dirty="0" smtClean="0"/>
              <a:t>     private Random </a:t>
            </a:r>
            <a:r>
              <a:rPr lang="en-US" sz="2000" dirty="0" err="1" smtClean="0"/>
              <a:t>random</a:t>
            </a:r>
            <a:r>
              <a:rPr lang="en-US" sz="2000" dirty="0" smtClean="0"/>
              <a:t>; 	</a:t>
            </a:r>
          </a:p>
          <a:p>
            <a:pPr>
              <a:buFont typeface="Arial" charset="0"/>
              <a:buAutoNum type="arabicPeriod"/>
            </a:pPr>
            <a:endParaRPr lang="en-US" sz="2000" dirty="0" smtClean="0"/>
          </a:p>
          <a:p>
            <a:pPr>
              <a:buFont typeface="Arial" charset="0"/>
              <a:buAutoNum type="arabicPeriod"/>
            </a:pPr>
            <a:r>
              <a:rPr lang="en-US" sz="2000" dirty="0" smtClean="0"/>
              <a:t>     public Dice()  					//default constructor: one die in the set</a:t>
            </a:r>
          </a:p>
          <a:p>
            <a:pPr>
              <a:buFont typeface="Arial" charset="0"/>
              <a:buAutoNum type="arabicPeriod"/>
            </a:pPr>
            <a:r>
              <a:rPr lang="en-US" sz="2000" dirty="0" smtClean="0"/>
              <a:t>     {</a:t>
            </a:r>
          </a:p>
          <a:p>
            <a:pPr>
              <a:buFont typeface="Arial" charset="0"/>
              <a:buAutoNum type="arabicPeriod"/>
            </a:pPr>
            <a:r>
              <a:rPr lang="en-US" sz="2000" dirty="0" smtClean="0"/>
              <a:t>          </a:t>
            </a:r>
            <a:r>
              <a:rPr lang="en-US" sz="2000" dirty="0" err="1" smtClean="0"/>
              <a:t>numDice</a:t>
            </a:r>
            <a:r>
              <a:rPr lang="en-US" sz="2000" dirty="0" smtClean="0"/>
              <a:t> = 1;</a:t>
            </a:r>
          </a:p>
          <a:p>
            <a:pPr>
              <a:buFont typeface="Arial" charset="0"/>
              <a:buAutoNum type="arabicPeriod"/>
            </a:pPr>
            <a:r>
              <a:rPr lang="en-US" sz="2000" dirty="0" smtClean="0"/>
              <a:t>          random = new Random();</a:t>
            </a:r>
          </a:p>
          <a:p>
            <a:pPr>
              <a:buFont typeface="Arial" charset="0"/>
              <a:buAutoNum type="arabicPeriod"/>
            </a:pPr>
            <a:r>
              <a:rPr lang="en-US" sz="2000" dirty="0" smtClean="0"/>
              <a:t>     }</a:t>
            </a:r>
          </a:p>
          <a:p>
            <a:pPr>
              <a:buFont typeface="Arial" charset="0"/>
              <a:buAutoNum type="arabicPeriod"/>
            </a:pPr>
            <a:r>
              <a:rPr lang="en-US" sz="2000" dirty="0" smtClean="0"/>
              <a:t>     public Dice(</a:t>
            </a:r>
            <a:r>
              <a:rPr lang="en-US" sz="2000" dirty="0" err="1" smtClean="0"/>
              <a:t>int</a:t>
            </a:r>
            <a:r>
              <a:rPr lang="en-US" sz="2000" dirty="0" smtClean="0"/>
              <a:t> n) 		// one argument constructor -- n dice in the set</a:t>
            </a:r>
          </a:p>
          <a:p>
            <a:pPr>
              <a:buFont typeface="Arial" charset="0"/>
              <a:buAutoNum type="arabicPeriod"/>
            </a:pPr>
            <a:r>
              <a:rPr lang="en-US" sz="2000" dirty="0" smtClean="0"/>
              <a:t>     {</a:t>
            </a:r>
          </a:p>
          <a:p>
            <a:pPr>
              <a:buFont typeface="Arial" charset="0"/>
              <a:buAutoNum type="arabicPeriod"/>
            </a:pPr>
            <a:r>
              <a:rPr lang="en-US" sz="2000" dirty="0" smtClean="0"/>
              <a:t>          </a:t>
            </a:r>
            <a:r>
              <a:rPr lang="en-US" sz="2000" dirty="0" err="1" smtClean="0"/>
              <a:t>numDice</a:t>
            </a:r>
            <a:r>
              <a:rPr lang="en-US" sz="2000" dirty="0" smtClean="0"/>
              <a:t> = n;</a:t>
            </a:r>
          </a:p>
          <a:p>
            <a:pPr>
              <a:buFont typeface="Arial" charset="0"/>
              <a:buAutoNum type="arabicPeriod"/>
            </a:pPr>
            <a:r>
              <a:rPr lang="en-US" sz="2000" dirty="0" smtClean="0"/>
              <a:t>          random = new Random();</a:t>
            </a:r>
          </a:p>
          <a:p>
            <a:pPr>
              <a:buFont typeface="Arial" charset="0"/>
              <a:buAutoNum type="arabicPeriod"/>
            </a:pPr>
            <a:r>
              <a:rPr lang="en-US" sz="2000" dirty="0" smtClean="0"/>
              <a:t>     }</a:t>
            </a:r>
          </a:p>
          <a:p>
            <a:pPr>
              <a:buFont typeface="Arial" charset="0"/>
              <a:buAutoNum type="arabicPeriod"/>
            </a:pPr>
            <a:r>
              <a:rPr lang="en-US" sz="2000" dirty="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z="3600" dirty="0" smtClean="0"/>
              <a:t>A </a:t>
            </a:r>
            <a:r>
              <a:rPr lang="en-US" sz="3600" i="1" dirty="0" smtClean="0"/>
              <a:t>Dice</a:t>
            </a:r>
            <a:r>
              <a:rPr lang="en-US" sz="3600" dirty="0" smtClean="0"/>
              <a:t> Class </a:t>
            </a:r>
          </a:p>
        </p:txBody>
      </p:sp>
      <p:sp>
        <p:nvSpPr>
          <p:cNvPr id="70659" name="Rectangle 3"/>
          <p:cNvSpPr>
            <a:spLocks noGrp="1" noChangeArrowheads="1"/>
          </p:cNvSpPr>
          <p:nvPr>
            <p:ph type="body" idx="1"/>
          </p:nvPr>
        </p:nvSpPr>
        <p:spPr>
          <a:xfrm>
            <a:off x="741362" y="2101850"/>
            <a:ext cx="9023349" cy="4757738"/>
          </a:xfrm>
        </p:spPr>
        <p:txBody>
          <a:bodyPr/>
          <a:lstStyle/>
          <a:p>
            <a:pPr marL="609600" indent="-609600">
              <a:buFont typeface="Arial" charset="0"/>
              <a:buAutoNum type="arabicPeriod" startAt="17"/>
            </a:pPr>
            <a:r>
              <a:rPr lang="en-US" sz="2000" dirty="0" smtClean="0"/>
              <a:t>     public </a:t>
            </a:r>
            <a:r>
              <a:rPr lang="en-US" sz="2000" dirty="0" err="1" smtClean="0"/>
              <a:t>int</a:t>
            </a:r>
            <a:r>
              <a:rPr lang="en-US" sz="2000" dirty="0" smtClean="0"/>
              <a:t> </a:t>
            </a:r>
            <a:r>
              <a:rPr lang="en-US" sz="2000" dirty="0" err="1" smtClean="0"/>
              <a:t>rollDice</a:t>
            </a:r>
            <a:r>
              <a:rPr lang="en-US" sz="2000" dirty="0" smtClean="0"/>
              <a:t>()				// Method </a:t>
            </a:r>
            <a:r>
              <a:rPr lang="en-US" sz="2000" dirty="0" err="1" smtClean="0"/>
              <a:t>rollDice</a:t>
            </a:r>
            <a:endParaRPr lang="en-US" sz="2000" dirty="0" smtClean="0"/>
          </a:p>
          <a:p>
            <a:pPr marL="609600" indent="-609600">
              <a:buFont typeface="Arial" charset="0"/>
              <a:buAutoNum type="arabicPeriod" startAt="17"/>
            </a:pPr>
            <a:r>
              <a:rPr lang="en-US" sz="2000" dirty="0" smtClean="0"/>
              <a:t>          // Returns the number of spots shown when tossing </a:t>
            </a:r>
            <a:r>
              <a:rPr lang="en-US" sz="2000" dirty="0" err="1" smtClean="0"/>
              <a:t>numDice</a:t>
            </a:r>
            <a:r>
              <a:rPr lang="en-US" sz="2000" dirty="0" smtClean="0"/>
              <a:t> dice</a:t>
            </a:r>
          </a:p>
          <a:p>
            <a:pPr marL="609600" indent="-609600">
              <a:buFont typeface="Arial" charset="0"/>
              <a:buAutoNum type="arabicPeriod" startAt="17"/>
            </a:pPr>
            <a:r>
              <a:rPr lang="en-US" sz="2000" dirty="0" smtClean="0"/>
              <a:t>     {</a:t>
            </a:r>
          </a:p>
          <a:p>
            <a:pPr marL="609600" indent="-609600">
              <a:buFont typeface="Arial" charset="0"/>
              <a:buAutoNum type="arabicPeriod" startAt="17"/>
            </a:pPr>
            <a:r>
              <a:rPr lang="en-US" sz="2000" dirty="0" smtClean="0"/>
              <a:t>          </a:t>
            </a:r>
            <a:r>
              <a:rPr lang="en-US" sz="2000" dirty="0" err="1" smtClean="0"/>
              <a:t>int</a:t>
            </a:r>
            <a:r>
              <a:rPr lang="en-US" sz="2000" dirty="0" smtClean="0"/>
              <a:t> sum = 0; </a:t>
            </a:r>
          </a:p>
          <a:p>
            <a:pPr marL="609600" indent="-609600">
              <a:buFont typeface="Arial" charset="0"/>
              <a:buAutoNum type="arabicPeriod" startAt="17"/>
            </a:pPr>
            <a:r>
              <a:rPr lang="en-US" sz="2000" dirty="0" smtClean="0"/>
              <a:t>          for (</a:t>
            </a:r>
            <a:r>
              <a:rPr lang="en-US" sz="2000" dirty="0" err="1" smtClean="0"/>
              <a:t>int</a:t>
            </a:r>
            <a:r>
              <a:rPr lang="en-US" sz="2000" dirty="0" smtClean="0"/>
              <a:t> </a:t>
            </a:r>
            <a:r>
              <a:rPr lang="en-US" sz="2000" dirty="0" err="1" smtClean="0"/>
              <a:t>i</a:t>
            </a:r>
            <a:r>
              <a:rPr lang="en-US" sz="2000" dirty="0" smtClean="0"/>
              <a:t> = 1; </a:t>
            </a:r>
            <a:r>
              <a:rPr lang="en-US" sz="2000" dirty="0" err="1" smtClean="0"/>
              <a:t>i</a:t>
            </a:r>
            <a:r>
              <a:rPr lang="en-US" sz="2000" dirty="0" smtClean="0"/>
              <a:t> &lt;= </a:t>
            </a:r>
            <a:r>
              <a:rPr lang="en-US" sz="2000" dirty="0" err="1" smtClean="0"/>
              <a:t>numDice</a:t>
            </a:r>
            <a:r>
              <a:rPr lang="en-US" sz="2000" dirty="0" smtClean="0"/>
              <a:t>; </a:t>
            </a:r>
            <a:r>
              <a:rPr lang="en-US" sz="2000" dirty="0" err="1" smtClean="0"/>
              <a:t>i</a:t>
            </a:r>
            <a:r>
              <a:rPr lang="en-US" sz="2000" dirty="0" smtClean="0"/>
              <a:t>++)       	// for each die in the set</a:t>
            </a:r>
          </a:p>
          <a:p>
            <a:pPr marL="609600" indent="-609600">
              <a:buFont typeface="Arial" charset="0"/>
              <a:buAutoNum type="arabicPeriod" startAt="17"/>
            </a:pPr>
            <a:r>
              <a:rPr lang="en-US" sz="2000" dirty="0" smtClean="0"/>
              <a:t>               sum += </a:t>
            </a:r>
            <a:r>
              <a:rPr lang="en-US" sz="2000" dirty="0" err="1" smtClean="0"/>
              <a:t>random.nextInt</a:t>
            </a:r>
            <a:r>
              <a:rPr lang="en-US" sz="2000" dirty="0" smtClean="0"/>
              <a:t>(6) + 1;   	// sum  =  an integer </a:t>
            </a:r>
            <a:br>
              <a:rPr lang="en-US" sz="2000" dirty="0" smtClean="0"/>
            </a:br>
            <a:r>
              <a:rPr lang="en-US" sz="2000" dirty="0" smtClean="0"/>
              <a:t>                                                                   // between 1 and 6, inclusive</a:t>
            </a:r>
          </a:p>
          <a:p>
            <a:pPr marL="609600" indent="-609600">
              <a:buFont typeface="Arial" charset="0"/>
              <a:buAutoNum type="arabicPeriod" startAt="17"/>
            </a:pPr>
            <a:r>
              <a:rPr lang="en-US" sz="2000" dirty="0" smtClean="0"/>
              <a:t>          return sum;</a:t>
            </a:r>
          </a:p>
          <a:p>
            <a:pPr marL="609600" indent="-609600">
              <a:buFont typeface="Arial" charset="0"/>
              <a:buAutoNum type="arabicPeriod" startAt="17"/>
            </a:pPr>
            <a:r>
              <a:rPr lang="en-US" sz="2000" dirty="0" smtClean="0"/>
              <a:t>     }</a:t>
            </a:r>
          </a:p>
          <a:p>
            <a:pPr marL="609600" indent="-609600">
              <a:buFont typeface="Arial" charset="0"/>
              <a:buAutoNum type="arabicPeriod" startAt="17"/>
            </a:pPr>
            <a:r>
              <a:rPr lang="en-US" sz="2000" dirty="0" smtClean="0"/>
              <a:t>     public </a:t>
            </a:r>
            <a:r>
              <a:rPr lang="en-US" sz="2000" dirty="0" err="1" smtClean="0"/>
              <a:t>int</a:t>
            </a:r>
            <a:r>
              <a:rPr lang="en-US" sz="2000" dirty="0" smtClean="0"/>
              <a:t> </a:t>
            </a:r>
            <a:r>
              <a:rPr lang="en-US" sz="2000" dirty="0" err="1" smtClean="0"/>
              <a:t>getNumDice</a:t>
            </a:r>
            <a:r>
              <a:rPr lang="en-US" sz="2000" dirty="0" smtClean="0"/>
              <a:t>()		// Method </a:t>
            </a:r>
            <a:r>
              <a:rPr lang="en-US" sz="2000" dirty="0" err="1" smtClean="0"/>
              <a:t>getNumDice</a:t>
            </a:r>
            <a:endParaRPr lang="en-US" sz="2000" dirty="0" smtClean="0"/>
          </a:p>
          <a:p>
            <a:pPr marL="609600" indent="-609600">
              <a:buFont typeface="Arial" charset="0"/>
              <a:buAutoNum type="arabicPeriod" startAt="17"/>
            </a:pPr>
            <a:r>
              <a:rPr lang="en-US" sz="2000" dirty="0" smtClean="0"/>
              <a:t>     {</a:t>
            </a:r>
          </a:p>
          <a:p>
            <a:pPr marL="609600" indent="-609600">
              <a:buFont typeface="Arial" charset="0"/>
              <a:buAutoNum type="arabicPeriod" startAt="17"/>
            </a:pPr>
            <a:r>
              <a:rPr lang="en-US" sz="2000" dirty="0" smtClean="0"/>
              <a:t>          return </a:t>
            </a:r>
            <a:r>
              <a:rPr lang="en-US" sz="2000" dirty="0" err="1" smtClean="0"/>
              <a:t>numDice</a:t>
            </a:r>
            <a:r>
              <a:rPr lang="en-US" sz="2000" dirty="0" smtClean="0"/>
              <a:t>;</a:t>
            </a:r>
          </a:p>
          <a:p>
            <a:pPr marL="609600" indent="-609600">
              <a:buFont typeface="Arial" charset="0"/>
              <a:buAutoNum type="arabicPeriod" startAt="17"/>
            </a:pPr>
            <a:r>
              <a:rPr lang="en-US" sz="2000" dirty="0" smtClean="0"/>
              <a:t>     }</a:t>
            </a:r>
          </a:p>
          <a:p>
            <a:pPr marL="609600" indent="-609600">
              <a:buFont typeface="Arial" charset="0"/>
              <a:buAutoNum type="arabicPeriod" startAt="17"/>
            </a:pPr>
            <a:r>
              <a:rPr lang="en-US" sz="2000" dirty="0" smtClean="0"/>
              <a:t>     public void </a:t>
            </a:r>
            <a:r>
              <a:rPr lang="en-US" sz="2000" dirty="0" err="1" smtClean="0"/>
              <a:t>setNumDice</a:t>
            </a:r>
            <a:r>
              <a:rPr lang="en-US" sz="2000" dirty="0" smtClean="0"/>
              <a:t>(</a:t>
            </a:r>
            <a:r>
              <a:rPr lang="en-US" sz="2000" dirty="0" err="1" smtClean="0"/>
              <a:t>int</a:t>
            </a:r>
            <a:r>
              <a:rPr lang="en-US" sz="2000" dirty="0" smtClean="0"/>
              <a:t> n)	// Method </a:t>
            </a:r>
            <a:r>
              <a:rPr lang="en-US" sz="2000" dirty="0" err="1" smtClean="0"/>
              <a:t>setNumDice</a:t>
            </a:r>
            <a:endParaRPr lang="en-US" sz="2000" dirty="0" smtClean="0"/>
          </a:p>
          <a:p>
            <a:pPr marL="609600" indent="-609600">
              <a:buFont typeface="Arial" charset="0"/>
              <a:buAutoNum type="arabicPeriod" startAt="17"/>
            </a:pPr>
            <a:r>
              <a:rPr lang="en-US" sz="2000" dirty="0" smtClean="0"/>
              <a:t>     {</a:t>
            </a:r>
          </a:p>
          <a:p>
            <a:pPr marL="609600" indent="-609600">
              <a:buFont typeface="Arial" charset="0"/>
              <a:buAutoNum type="arabicPeriod" startAt="17"/>
            </a:pPr>
            <a:r>
              <a:rPr lang="en-US" sz="2000" dirty="0" smtClean="0"/>
              <a:t>          </a:t>
            </a:r>
            <a:r>
              <a:rPr lang="en-US" sz="2000" dirty="0" err="1" smtClean="0"/>
              <a:t>numDice</a:t>
            </a:r>
            <a:r>
              <a:rPr lang="en-US" sz="2000" dirty="0" smtClean="0"/>
              <a:t> = n;</a:t>
            </a:r>
          </a:p>
          <a:p>
            <a:pPr marL="609600" indent="-609600">
              <a:buFont typeface="Arial" charset="0"/>
              <a:buAutoNum type="arabicPeriod" startAt="17"/>
            </a:pPr>
            <a:r>
              <a:rPr lang="en-US" sz="2000" dirty="0" smtClean="0"/>
              <a:t>     }</a:t>
            </a:r>
          </a:p>
          <a:p>
            <a:pPr marL="609600" indent="-609600">
              <a:buFont typeface="Arial" charset="0"/>
              <a:buAutoNum type="arabicPeriod" startAt="17"/>
            </a:pPr>
            <a:r>
              <a:rPr lang="en-US" sz="2000" dirty="0" smtClean="0"/>
              <a:t>}</a:t>
            </a:r>
          </a:p>
          <a:p>
            <a:pPr marL="609600" indent="-609600">
              <a:buFont typeface="Arial" charset="0"/>
              <a:buAutoNum type="arabicPeriod" startAt="17"/>
            </a:pPr>
            <a:endParaRPr lang="en-US" sz="2000" dirty="0" smtClean="0"/>
          </a:p>
          <a:p>
            <a:pPr marL="609600" indent="-609600"/>
            <a:r>
              <a:rPr lang="en-US" sz="2000" dirty="0" smtClean="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z="3600" dirty="0" smtClean="0"/>
              <a:t>A </a:t>
            </a:r>
            <a:r>
              <a:rPr lang="en-US" sz="3600" i="1" dirty="0" smtClean="0"/>
              <a:t>Dice</a:t>
            </a:r>
            <a:r>
              <a:rPr lang="en-US" sz="3600" dirty="0" smtClean="0"/>
              <a:t> Class</a:t>
            </a:r>
          </a:p>
        </p:txBody>
      </p:sp>
      <p:sp>
        <p:nvSpPr>
          <p:cNvPr id="9219" name="Content Placeholder 2"/>
          <p:cNvSpPr>
            <a:spLocks noGrp="1"/>
          </p:cNvSpPr>
          <p:nvPr>
            <p:ph idx="1"/>
          </p:nvPr>
        </p:nvSpPr>
        <p:spPr>
          <a:xfrm>
            <a:off x="741362" y="2101849"/>
            <a:ext cx="8947149" cy="5106987"/>
          </a:xfrm>
        </p:spPr>
        <p:txBody>
          <a:bodyPr/>
          <a:lstStyle/>
          <a:p>
            <a:r>
              <a:rPr lang="en-US" sz="2400" dirty="0" smtClean="0"/>
              <a:t>Dice must be saved in a file named Dice.java</a:t>
            </a:r>
            <a:r>
              <a:rPr lang="en-US" sz="2400" i="1" dirty="0" smtClean="0"/>
              <a:t>.</a:t>
            </a:r>
            <a:endParaRPr lang="en-US" sz="2400" dirty="0" smtClean="0"/>
          </a:p>
          <a:p>
            <a:pPr>
              <a:spcBef>
                <a:spcPts val="600"/>
              </a:spcBef>
            </a:pPr>
            <a:r>
              <a:rPr lang="en-US" sz="2400" b="1" dirty="0" smtClean="0"/>
              <a:t>Class declaration:	public class Dice</a:t>
            </a:r>
            <a:endParaRPr lang="en-US" sz="2400" dirty="0" smtClean="0"/>
          </a:p>
          <a:p>
            <a:pPr lvl="1">
              <a:spcBef>
                <a:spcPts val="600"/>
              </a:spcBef>
            </a:pPr>
            <a:r>
              <a:rPr lang="en-US" sz="2400" dirty="0" smtClean="0"/>
              <a:t>The name of the class is Dice. </a:t>
            </a:r>
          </a:p>
          <a:p>
            <a:pPr lvl="1">
              <a:spcBef>
                <a:spcPts val="600"/>
              </a:spcBef>
            </a:pPr>
            <a:r>
              <a:rPr lang="en-US" sz="2400" dirty="0" smtClean="0"/>
              <a:t>Java convention dictates that the name of a class begins with an uppercase letter. </a:t>
            </a:r>
          </a:p>
          <a:p>
            <a:pPr lvl="1">
              <a:spcBef>
                <a:spcPts val="600"/>
              </a:spcBef>
            </a:pPr>
            <a:r>
              <a:rPr lang="en-US" sz="2400" dirty="0" smtClean="0"/>
              <a:t>All other letters are lowercase, except those that begin new words.   </a:t>
            </a:r>
          </a:p>
          <a:p>
            <a:pPr lvl="1">
              <a:spcBef>
                <a:spcPts val="600"/>
              </a:spcBef>
            </a:pPr>
            <a:r>
              <a:rPr lang="en-US" sz="2400" dirty="0" smtClean="0"/>
              <a:t>The word public is an </a:t>
            </a:r>
            <a:r>
              <a:rPr lang="en-US" sz="2400" i="1" dirty="0" smtClean="0"/>
              <a:t>access modifier</a:t>
            </a:r>
            <a:r>
              <a:rPr lang="en-US" sz="2400" dirty="0" smtClean="0"/>
              <a:t>.  If a class is specified as public then the class can be used by any other class.  Only one public class can be saved in any file.  </a:t>
            </a:r>
          </a:p>
          <a:p>
            <a:pPr>
              <a:buFont typeface="Times New Roman" pitchFamily="18" charset="0"/>
              <a:buNone/>
            </a:pPr>
            <a:endParaRPr lang="en-US" sz="2000" dirty="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3"/>
  <p:tag name="MMPROD_UIDATA" val="&lt;database version=&quot;6.0&quot;&gt;&lt;object type=&quot;1&quot; unique_id=&quot;10001&quot;&gt;&lt;object type=&quot;8&quot; unique_id=&quot;10627&quot;&gt;&lt;/object&gt;&lt;object type=&quot;2&quot; unique_id=&quot;10628&quot;&gt;&lt;object type=&quot;3&quot; unique_id=&quot;10629&quot;&gt;&lt;property id=&quot;20148&quot; value=&quot;5&quot;/&gt;&lt;property id=&quot;20300&quot; value=&quot;Slide 1 - &amp;quot;Java Programming:&amp;#x0D;&amp;#x0A;From the Ground Up&amp;quot;&quot;/&gt;&lt;property id=&quot;20307&quot; value=&quot;256&quot;/&gt;&lt;/object&gt;&lt;object type=&quot;3&quot; unique_id=&quot;10630&quot;&gt;&lt;property id=&quot;20148&quot; value=&quot;5&quot;/&gt;&lt;property id=&quot;20300&quot; value=&quot;Slide 2 - &amp;quot;A Dice Class&amp;quot;&quot;/&gt;&lt;property id=&quot;20307&quot; value=&quot;257&quot;/&gt;&lt;/object&gt;&lt;object type=&quot;3&quot; unique_id=&quot;10631&quot;&gt;&lt;property id=&quot;20148&quot; value=&quot;5&quot;/&gt;&lt;property id=&quot;20300&quot; value=&quot;Slide 3 - &amp;quot;A Dice Class&amp;quot;&quot;/&gt;&lt;property id=&quot;20307&quot; value=&quot;258&quot;/&gt;&lt;/object&gt;&lt;object type=&quot;3&quot; unique_id=&quot;10632&quot;&gt;&lt;property id=&quot;20148&quot; value=&quot;5&quot;/&gt;&lt;property id=&quot;20300&quot; value=&quot;Slide 4 - &amp;quot;A Dice Class&amp;quot;&quot;/&gt;&lt;property id=&quot;20307&quot; value=&quot;259&quot;/&gt;&lt;/object&gt;&lt;object type=&quot;3&quot; unique_id=&quot;10633&quot;&gt;&lt;property id=&quot;20148&quot; value=&quot;5&quot;/&gt;&lt;property id=&quot;20300&quot; value=&quot;Slide 5 - &amp;quot;A Dice Class&amp;quot;&quot;/&gt;&lt;property id=&quot;20307&quot; value=&quot;260&quot;/&gt;&lt;/object&gt;&lt;object type=&quot;3&quot; unique_id=&quot;10634&quot;&gt;&lt;property id=&quot;20148&quot; value=&quot;5&quot;/&gt;&lt;property id=&quot;20300&quot; value=&quot;Slide 6 - &amp;quot;A Dice Class&amp;quot;&quot;/&gt;&lt;property id=&quot;20307&quot; value=&quot;261&quot;/&gt;&lt;/object&gt;&lt;object type=&quot;3&quot; unique_id=&quot;10635&quot;&gt;&lt;property id=&quot;20148&quot; value=&quot;5&quot;/&gt;&lt;property id=&quot;20300&quot; value=&quot;Slide 7 - &amp;quot;A Dice Class&amp;quot;&quot;/&gt;&lt;property id=&quot;20307&quot; value=&quot;262&quot;/&gt;&lt;/object&gt;&lt;object type=&quot;3&quot; unique_id=&quot;10636&quot;&gt;&lt;property id=&quot;20148&quot; value=&quot;5&quot;/&gt;&lt;property id=&quot;20300&quot; value=&quot;Slide 8 - &amp;quot;A Dice class &amp;quot;&quot;/&gt;&lt;property id=&quot;20307&quot; value=&quot;310&quot;/&gt;&lt;/object&gt;&lt;object type=&quot;3&quot; unique_id=&quot;10637&quot;&gt;&lt;property id=&quot;20148&quot; value=&quot;5&quot;/&gt;&lt;property id=&quot;20300&quot; value=&quot;Slide 9 - &amp;quot;A Dice Class&amp;quot;&quot;/&gt;&lt;property id=&quot;20307&quot; value=&quot;263&quot;/&gt;&lt;/object&gt;&lt;object type=&quot;3&quot; unique_id=&quot;10638&quot;&gt;&lt;property id=&quot;20148&quot; value=&quot;5&quot;/&gt;&lt;property id=&quot;20300&quot; value=&quot;Slide 10 - &amp;quot;A Dice Class&amp;quot;&quot;/&gt;&lt;property id=&quot;20307&quot; value=&quot;264&quot;/&gt;&lt;/object&gt;&lt;object type=&quot;3&quot; unique_id=&quot;10639&quot;&gt;&lt;property id=&quot;20148&quot; value=&quot;5&quot;/&gt;&lt;property id=&quot;20300&quot; value=&quot;Slide 11 - &amp;quot;A Dice Class&amp;quot;&quot;/&gt;&lt;property id=&quot;20307&quot; value=&quot;265&quot;/&gt;&lt;/object&gt;&lt;object type=&quot;3&quot; unique_id=&quot;10640&quot;&gt;&lt;property id=&quot;20148&quot; value=&quot;5&quot;/&gt;&lt;property id=&quot;20300&quot; value=&quot;Slide 12 - &amp;quot;A Dice Class&amp;quot;&quot;/&gt;&lt;property id=&quot;20307&quot; value=&quot;311&quot;/&gt;&lt;/object&gt;&lt;object type=&quot;3&quot; unique_id=&quot;10641&quot;&gt;&lt;property id=&quot;20148&quot; value=&quot;5&quot;/&gt;&lt;property id=&quot;20300&quot; value=&quot;Slide 13 - &amp;quot;A Dice Class&amp;quot;&quot;/&gt;&lt;property id=&quot;20307&quot; value=&quot;266&quot;/&gt;&lt;/object&gt;&lt;object type=&quot;3&quot; unique_id=&quot;10642&quot;&gt;&lt;property id=&quot;20148&quot; value=&quot;5&quot;/&gt;&lt;property id=&quot;20300&quot; value=&quot;Slide 14 - &amp;quot;A Dice Class&amp;quot;&quot;/&gt;&lt;property id=&quot;20307&quot; value=&quot;312&quot;/&gt;&lt;/object&gt;&lt;object type=&quot;3&quot; unique_id=&quot;10643&quot;&gt;&lt;property id=&quot;20148&quot; value=&quot;5&quot;/&gt;&lt;property id=&quot;20300&quot; value=&quot;Slide 15 - &amp;quot;A Dice Class&amp;quot;&quot;/&gt;&lt;property id=&quot;20307&quot; value=&quot;267&quot;/&gt;&lt;/object&gt;&lt;object type=&quot;3&quot; unique_id=&quot;10644&quot;&gt;&lt;property id=&quot;20148&quot; value=&quot;5&quot;/&gt;&lt;property id=&quot;20300&quot; value=&quot;Slide 16 - &amp;quot;A Dice Class&amp;quot;&quot;/&gt;&lt;property id=&quot;20307&quot; value=&quot;268&quot;/&gt;&lt;/object&gt;&lt;object type=&quot;3&quot; unique_id=&quot;10645&quot;&gt;&lt;property id=&quot;20148&quot; value=&quot;5&quot;/&gt;&lt;property id=&quot;20300&quot; value=&quot;Slide 17 - &amp;quot;A Dice Class&amp;quot;&quot;/&gt;&lt;property id=&quot;20307&quot; value=&quot;313&quot;/&gt;&lt;/object&gt;&lt;object type=&quot;3&quot; unique_id=&quot;10646&quot;&gt;&lt;property id=&quot;20148&quot; value=&quot;5&quot;/&gt;&lt;property id=&quot;20300&quot; value=&quot;Slide 18 - &amp;quot;A Test Class for Dice&amp;quot;&quot;/&gt;&lt;property id=&quot;20307&quot; value=&quot;269&quot;/&gt;&lt;/object&gt;&lt;object type=&quot;3&quot; unique_id=&quot;10647&quot;&gt;&lt;property id=&quot;20148&quot; value=&quot;5&quot;/&gt;&lt;property id=&quot;20300&quot; value=&quot;Slide 19 - &amp;quot;A More General Look At Classes&amp;quot;&quot;/&gt;&lt;property id=&quot;20307&quot; value=&quot;270&quot;/&gt;&lt;/object&gt;&lt;object type=&quot;3&quot; unique_id=&quot;10648&quot;&gt;&lt;property id=&quot;20148&quot; value=&quot;5&quot;/&gt;&lt;property id=&quot;20300&quot; value=&quot;Slide 20 - &amp;quot;A More General Look At Classes&amp;quot;&quot;/&gt;&lt;property id=&quot;20307&quot; value=&quot;271&quot;/&gt;&lt;/object&gt;&lt;object type=&quot;3&quot; unique_id=&quot;10649&quot;&gt;&lt;property id=&quot;20148&quot; value=&quot;5&quot;/&gt;&lt;property id=&quot;20300&quot; value=&quot;Slide 21 - &amp;quot;A More General Look At Classes&amp;quot;&quot;/&gt;&lt;property id=&quot;20307&quot; value=&quot;272&quot;/&gt;&lt;/object&gt;&lt;object type=&quot;3&quot; unique_id=&quot;10650&quot;&gt;&lt;property id=&quot;20148&quot; value=&quot;5&quot;/&gt;&lt;property id=&quot;20300&quot; value=&quot;Slide 22 - &amp;quot;A More General Look At Classes&amp;quot;&quot;/&gt;&lt;property id=&quot;20307&quot; value=&quot;273&quot;/&gt;&lt;/object&gt;&lt;object type=&quot;3&quot; unique_id=&quot;10651&quot;&gt;&lt;property id=&quot;20148&quot; value=&quot;5&quot;/&gt;&lt;property id=&quot;20300&quot; value=&quot;Slide 23 - &amp;quot;A More General Look At Classes&amp;quot;&quot;/&gt;&lt;property id=&quot;20307&quot; value=&quot;274&quot;/&gt;&lt;/object&gt;&lt;object type=&quot;3&quot; unique_id=&quot;10652&quot;&gt;&lt;property id=&quot;20148&quot; value=&quot;5&quot;/&gt;&lt;property id=&quot;20300&quot; value=&quot;Slide 24 - &amp;quot;A More General Look At Classes&amp;quot;&quot;/&gt;&lt;property id=&quot;20307&quot; value=&quot;275&quot;/&gt;&lt;/object&gt;&lt;object type=&quot;3&quot; unique_id=&quot;10653&quot;&gt;&lt;property id=&quot;20148&quot; value=&quot;5&quot;/&gt;&lt;property id=&quot;20300&quot; value=&quot;Slide 25 - &amp;quot;A More General Look At Classes&amp;quot;&quot;/&gt;&lt;property id=&quot;20307&quot; value=&quot;276&quot;/&gt;&lt;/object&gt;&lt;object type=&quot;3&quot; unique_id=&quot;10654&quot;&gt;&lt;property id=&quot;20148&quot; value=&quot;5&quot;/&gt;&lt;property id=&quot;20300&quot; value=&quot;Slide 26 - &amp;quot;Using the Dice Class&amp;quot;&quot;/&gt;&lt;property id=&quot;20307&quot; value=&quot;277&quot;/&gt;&lt;/object&gt;&lt;object type=&quot;3&quot; unique_id=&quot;10655&quot;&gt;&lt;property id=&quot;20148&quot; value=&quot;5&quot;/&gt;&lt;property id=&quot;20300&quot; value=&quot;Slide 27 - &amp;quot;Using the Dice Class&amp;quot;&quot;/&gt;&lt;property id=&quot;20307&quot; value=&quot;278&quot;/&gt;&lt;/object&gt;&lt;object type=&quot;3&quot; unique_id=&quot;10656&quot;&gt;&lt;property id=&quot;20148&quot; value=&quot;5&quot;/&gt;&lt;property id=&quot;20300&quot; value=&quot;Slide 28 - &amp;quot;Using the Dice Class&amp;quot;&quot;/&gt;&lt;property id=&quot;20307&quot; value=&quot;279&quot;/&gt;&lt;/object&gt;&lt;object type=&quot;3&quot; unique_id=&quot;10657&quot;&gt;&lt;property id=&quot;20148&quot; value=&quot;5&quot;/&gt;&lt;property id=&quot;20300&quot; value=&quot;Slide 29 - &amp;quot;Using the Dice Class&amp;quot;&quot;/&gt;&lt;property id=&quot;20307&quot; value=&quot;280&quot;/&gt;&lt;/object&gt;&lt;object type=&quot;3&quot; unique_id=&quot;10658&quot;&gt;&lt;property id=&quot;20148&quot; value=&quot;5&quot;/&gt;&lt;property id=&quot;20300&quot; value=&quot;Slide 30 - &amp;quot;Using the Dice Class&amp;quot;&quot;/&gt;&lt;property id=&quot;20307&quot; value=&quot;281&quot;/&gt;&lt;/object&gt;&lt;object type=&quot;3&quot; unique_id=&quot;10659&quot;&gt;&lt;property id=&quot;20148&quot; value=&quot;5&quot;/&gt;&lt;property id=&quot;20300&quot; value=&quot;Slide 31 - &amp;quot;Using the Dice Class&amp;quot;&quot;/&gt;&lt;property id=&quot;20307&quot; value=&quot;282&quot;/&gt;&lt;/object&gt;&lt;object type=&quot;3&quot; unique_id=&quot;10660&quot;&gt;&lt;property id=&quot;20148&quot; value=&quot;5&quot;/&gt;&lt;property id=&quot;20300&quot; value=&quot;Slide 32 - &amp;quot;Static Data or Class Variables&amp;quot;&quot;/&gt;&lt;property id=&quot;20307&quot; value=&quot;283&quot;/&gt;&lt;/object&gt;&lt;object type=&quot;3&quot; unique_id=&quot;10661&quot;&gt;&lt;property id=&quot;20148&quot; value=&quot;5&quot;/&gt;&lt;property id=&quot;20300&quot; value=&quot;Slide 33 - &amp;quot;Static Data or Class Variables&amp;quot;&quot;/&gt;&lt;property id=&quot;20307&quot; value=&quot;284&quot;/&gt;&lt;/object&gt;&lt;object type=&quot;3&quot; unique_id=&quot;10662&quot;&gt;&lt;property id=&quot;20148&quot; value=&quot;5&quot;/&gt;&lt;property id=&quot;20300&quot; value=&quot;Slide 34 - &amp;quot;Static Data or Class Variables&amp;quot;&quot;/&gt;&lt;property id=&quot;20307&quot; value=&quot;285&quot;/&gt;&lt;/object&gt;&lt;object type=&quot;3&quot; unique_id=&quot;10663&quot;&gt;&lt;property id=&quot;20148&quot; value=&quot;5&quot;/&gt;&lt;property id=&quot;20300&quot; value=&quot;Slide 35 - &amp;quot;Static Data or Class Variables&amp;quot;&quot;/&gt;&lt;property id=&quot;20307&quot; value=&quot;286&quot;/&gt;&lt;/object&gt;&lt;object type=&quot;3&quot; unique_id=&quot;10664&quot;&gt;&lt;property id=&quot;20148&quot; value=&quot;5&quot;/&gt;&lt;property id=&quot;20300&quot; value=&quot;Slide 36 - &amp;quot;Static Data or Class Variables&amp;quot;&quot;/&gt;&lt;property id=&quot;20307&quot; value=&quot;287&quot;/&gt;&lt;/object&gt;&lt;object type=&quot;3&quot; unique_id=&quot;10665&quot;&gt;&lt;property id=&quot;20148&quot; value=&quot;5&quot;/&gt;&lt;property id=&quot;20300&quot; value=&quot;Slide 37 - &amp;quot;Static Data or Class Variables&amp;quot;&quot;/&gt;&lt;property id=&quot;20307&quot; value=&quot;288&quot;/&gt;&lt;/object&gt;&lt;object type=&quot;3&quot; unique_id=&quot;10666&quot;&gt;&lt;property id=&quot;20148&quot; value=&quot;5&quot;/&gt;&lt;property id=&quot;20300&quot; value=&quot;Slide 38 - &amp;quot;Static Data or Class Variables&amp;quot;&quot;/&gt;&lt;property id=&quot;20307&quot; value=&quot;289&quot;/&gt;&lt;/object&gt;&lt;object type=&quot;3&quot; unique_id=&quot;10667&quot;&gt;&lt;property id=&quot;20148&quot; value=&quot;5&quot;/&gt;&lt;property id=&quot;20300&quot; value=&quot;Slide 39 - &amp;quot;Static Data or Class Variables&amp;quot;&quot;/&gt;&lt;property id=&quot;20307&quot; value=&quot;290&quot;/&gt;&lt;/object&gt;&lt;object type=&quot;3&quot; unique_id=&quot;10668&quot;&gt;&lt;property id=&quot;20148&quot; value=&quot;5&quot;/&gt;&lt;property id=&quot;20300&quot; value=&quot;Slide 40 - &amp;quot;Static Data or Class Variables&amp;quot;&quot;/&gt;&lt;property id=&quot;20307&quot; value=&quot;291&quot;/&gt;&lt;/object&gt;&lt;object type=&quot;3&quot; unique_id=&quot;10669&quot;&gt;&lt;property id=&quot;20148&quot; value=&quot;5&quot;/&gt;&lt;property id=&quot;20300&quot; value=&quot;Slide 41 - &amp;quot;Static Data or Class Variables&amp;quot;&quot;/&gt;&lt;property id=&quot;20307&quot; value=&quot;292&quot;/&gt;&lt;/object&gt;&lt;object type=&quot;3&quot; unique_id=&quot;10670&quot;&gt;&lt;property id=&quot;20148&quot; value=&quot;5&quot;/&gt;&lt;property id=&quot;20300&quot; value=&quot;Slide 42 - &amp;quot;Static Data or Class Variables&amp;quot;&quot;/&gt;&lt;property id=&quot;20307&quot; value=&quot;293&quot;/&gt;&lt;/object&gt;&lt;object type=&quot;3&quot; unique_id=&quot;10671&quot;&gt;&lt;property id=&quot;20148&quot; value=&quot;5&quot;/&gt;&lt;property id=&quot;20300&quot; value=&quot;Slide 43 - &amp;quot;Static Methods&amp;quot;&quot;/&gt;&lt;property id=&quot;20307&quot; value=&quot;294&quot;/&gt;&lt;/object&gt;&lt;object type=&quot;3&quot; unique_id=&quot;10672&quot;&gt;&lt;property id=&quot;20148&quot; value=&quot;5&quot;/&gt;&lt;property id=&quot;20300&quot; value=&quot;Slide 44 - &amp;quot;Static Methods&amp;quot;&quot;/&gt;&lt;property id=&quot;20307&quot; value=&quot;295&quot;/&gt;&lt;/object&gt;&lt;object type=&quot;3&quot; unique_id=&quot;10673&quot;&gt;&lt;property id=&quot;20148&quot; value=&quot;5&quot;/&gt;&lt;property id=&quot;20300&quot; value=&quot;Slide 45 - &amp;quot;The keyword this&amp;quot;&quot;/&gt;&lt;property id=&quot;20307&quot; value=&quot;296&quot;/&gt;&lt;/object&gt;&lt;object type=&quot;3&quot; unique_id=&quot;10674&quot;&gt;&lt;property id=&quot;20148&quot; value=&quot;5&quot;/&gt;&lt;property id=&quot;20300&quot; value=&quot;Slide 46 - &amp;quot;The keyword this&amp;quot;&quot;/&gt;&lt;property id=&quot;20307&quot; value=&quot;297&quot;/&gt;&lt;/object&gt;&lt;object type=&quot;3&quot; unique_id=&quot;10675&quot;&gt;&lt;property id=&quot;20148&quot; value=&quot;5&quot;/&gt;&lt;property id=&quot;20300&quot; value=&quot;Slide 47 - &amp;quot;The keyword this&amp;quot;&quot;/&gt;&lt;property id=&quot;20307&quot; value=&quot;298&quot;/&gt;&lt;/object&gt;&lt;object type=&quot;3&quot; unique_id=&quot;10676&quot;&gt;&lt;property id=&quot;20148&quot; value=&quot;5&quot;/&gt;&lt;property id=&quot;20300&quot; value=&quot;Slide 48 - &amp;quot;The keyword this&amp;quot;&quot;/&gt;&lt;property id=&quot;20307&quot; value=&quot;299&quot;/&gt;&lt;/object&gt;&lt;object type=&quot;3&quot; unique_id=&quot;10677&quot;&gt;&lt;property id=&quot;20148&quot; value=&quot;5&quot;/&gt;&lt;property id=&quot;20300&quot; value=&quot;Slide 49 - &amp;quot;Using this With a Method Call &amp;quot;&quot;/&gt;&lt;property id=&quot;20307&quot; value=&quot;300&quot;/&gt;&lt;/object&gt;&lt;object type=&quot;3&quot; unique_id=&quot;10678&quot;&gt;&lt;property id=&quot;20148&quot; value=&quot;5&quot;/&gt;&lt;property id=&quot;20300&quot; value=&quot;Slide 50 - &amp;quot;A Constructor Can Call Another Constructor Using this&amp;quot;&quot;/&gt;&lt;property id=&quot;20307&quot; value=&quot;301&quot;/&gt;&lt;/object&gt;&lt;object type=&quot;3&quot; unique_id=&quot;10679&quot;&gt;&lt;property id=&quot;20148&quot; value=&quot;5&quot;/&gt;&lt;property id=&quot;20300&quot; value=&quot;Slide 51 - &amp;quot;A Constructor Can Call Another Constructor Using this&amp;quot;&quot;/&gt;&lt;property id=&quot;20307&quot; value=&quot;302&quot;/&gt;&lt;/object&gt;&lt;object type=&quot;3&quot; unique_id=&quot;10680&quot;&gt;&lt;property id=&quot;20148&quot; value=&quot;5&quot;/&gt;&lt;property id=&quot;20300&quot; value=&quot;Slide 52 - &amp;quot;Garbage Collection&amp;quot;&quot;/&gt;&lt;property id=&quot;20307&quot; value=&quot;303&quot;/&gt;&lt;/object&gt;&lt;object type=&quot;3&quot; unique_id=&quot;10681&quot;&gt;&lt;property id=&quot;20148&quot; value=&quot;5&quot;/&gt;&lt;property id=&quot;20300&quot; value=&quot;Slide 53 - &amp;quot;Garbage Collection&amp;quot;&quot;/&gt;&lt;property id=&quot;20307&quot; value=&quot;304&quot;/&gt;&lt;/object&gt;&lt;object type=&quot;3&quot; unique_id=&quot;10682&quot;&gt;&lt;property id=&quot;20148&quot; value=&quot;5&quot;/&gt;&lt;property id=&quot;20300&quot; value=&quot;Slide 54 - &amp;quot;Garbage Collection&amp;quot;&quot;/&gt;&lt;property id=&quot;20307&quot; value=&quot;305&quot;/&gt;&lt;/object&gt;&lt;object type=&quot;3&quot; unique_id=&quot;10683&quot;&gt;&lt;property id=&quot;20148&quot; value=&quot;5&quot;/&gt;&lt;property id=&quot;20300&quot; value=&quot;Slide 55 - &amp;quot;Garbage Collection&amp;quot;&quot;/&gt;&lt;property id=&quot;20307&quot; value=&quot;306&quot;/&gt;&lt;/object&gt;&lt;object type=&quot;3&quot; unique_id=&quot;10684&quot;&gt;&lt;property id=&quot;20148&quot; value=&quot;5&quot;/&gt;&lt;property id=&quot;20300&quot; value=&quot;Slide 56 - &amp;quot;Garbage Collection&amp;quot;&quot;/&gt;&lt;property id=&quot;20307&quot; value=&quot;307&quot;/&gt;&lt;/object&gt;&lt;object type=&quot;3&quot; unique_id=&quot;10685&quot;&gt;&lt;property id=&quot;20148&quot; value=&quot;5&quot;/&gt;&lt;property id=&quot;20300&quot; value=&quot;Slide 57 - &amp;quot;Garbage Collection&amp;quot;&quot;/&gt;&lt;property id=&quot;20307&quot; value=&quot;308&quot;/&gt;&lt;/object&gt;&lt;object type=&quot;3&quot; unique_id=&quot;10686&quot;&gt;&lt;property id=&quot;20148&quot; value=&quot;5&quot;/&gt;&lt;property id=&quot;20300&quot; value=&quot;Slide 58 - &amp;quot;Garbage Collection&amp;quot;&quot;/&gt;&lt;property id=&quot;20307&quot; value=&quot;309&quot;/&gt;&lt;/object&gt;&lt;/object&gt;&lt;/object&gt;&lt;/database&gt;"/>
</p:tagLst>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mincho"/>
        <a:cs typeface="msmincho"/>
      </a:majorFont>
      <a:minorFont>
        <a:latin typeface="Arial"/>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5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998</TotalTime>
  <Words>3006</Words>
  <PresentationFormat>Custom</PresentationFormat>
  <Paragraphs>681</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Java Programming: From the Ground Up</vt:lpstr>
      <vt:lpstr>A Dice Class</vt:lpstr>
      <vt:lpstr>A Dice Class</vt:lpstr>
      <vt:lpstr>A Dice Class</vt:lpstr>
      <vt:lpstr>A Dice Class</vt:lpstr>
      <vt:lpstr>A Dice Class</vt:lpstr>
      <vt:lpstr>A Dice Class</vt:lpstr>
      <vt:lpstr>A Dice Class </vt:lpstr>
      <vt:lpstr>A Dice Class</vt:lpstr>
      <vt:lpstr>A Dice Class</vt:lpstr>
      <vt:lpstr>A Dice Class</vt:lpstr>
      <vt:lpstr>A Dice Class</vt:lpstr>
      <vt:lpstr>A Dice Class</vt:lpstr>
      <vt:lpstr>A Dice Class</vt:lpstr>
      <vt:lpstr>A Dice Class</vt:lpstr>
      <vt:lpstr>A Test Class for Dice</vt:lpstr>
      <vt:lpstr>A More General Look At Classes</vt:lpstr>
      <vt:lpstr>A More General Look At Classes</vt:lpstr>
      <vt:lpstr>A More General Look At Classes</vt:lpstr>
      <vt:lpstr>A More General Look At Classes</vt:lpstr>
      <vt:lpstr>A More General Look At Classes</vt:lpstr>
      <vt:lpstr>Using the Dice Class</vt:lpstr>
      <vt:lpstr>Using the Dice Class</vt:lpstr>
      <vt:lpstr>Using the Dice Class</vt:lpstr>
      <vt:lpstr>Using the Dice Class</vt:lpstr>
      <vt:lpstr>Using the Dice Class</vt:lpstr>
      <vt:lpstr>Using the Dice Class</vt:lpstr>
      <vt:lpstr>Using the Dice Class</vt:lpstr>
      <vt:lpstr>Using the Dice Class</vt:lpstr>
      <vt:lpstr>Static Data or Class Variables</vt:lpstr>
      <vt:lpstr>Static Data or Class Variables</vt:lpstr>
      <vt:lpstr>Static Data or Class Variables</vt:lpstr>
      <vt:lpstr>Static Data or Class Variables</vt:lpstr>
      <vt:lpstr>Static Data or Class Variables</vt:lpstr>
      <vt:lpstr>Static Data or Class Variables</vt:lpstr>
      <vt:lpstr>Static Data or Class Variables</vt:lpstr>
      <vt:lpstr>Static Data or Class Variables</vt:lpstr>
      <vt:lpstr>Static Data or Class Variables</vt:lpstr>
      <vt:lpstr>Static Data or Class Variables</vt:lpstr>
      <vt:lpstr>Static Data or Class Variables</vt:lpstr>
      <vt:lpstr>Static Methods</vt:lpstr>
      <vt:lpstr>The keyword this</vt:lpstr>
      <vt:lpstr>The keyword this</vt:lpstr>
      <vt:lpstr>The keyword this</vt:lpstr>
      <vt:lpstr>The keyword this</vt:lpstr>
      <vt:lpstr>Using this With a Method Call </vt:lpstr>
      <vt:lpstr>Garbage Collection</vt:lpstr>
      <vt:lpstr>Garbage Collection</vt:lpstr>
      <vt:lpstr>Garbage Collection</vt:lpstr>
      <vt:lpstr>Garbage Collection</vt:lpstr>
      <vt:lpstr>Garbage Collection</vt:lpstr>
      <vt:lpstr>Garbage Collection</vt:lpstr>
      <vt:lpstr>Garbage Collection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TITLE</dc:title>
  <dc:description>Lilac title area and left border with three blue-green accent elements on left border, gray background</dc:description>
  <cp:lastModifiedBy>Jack Han</cp:lastModifiedBy>
  <cp:revision>62</cp:revision>
  <cp:lastPrinted>1601-01-01T00:00:00Z</cp:lastPrinted>
  <dcterms:created xsi:type="dcterms:W3CDTF">1601-01-01T00:00:00Z</dcterms:created>
  <dcterms:modified xsi:type="dcterms:W3CDTF">2017-01-17T20:26:08Z</dcterms:modified>
</cp:coreProperties>
</file>