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332" r:id="rId3"/>
    <p:sldId id="257" r:id="rId4"/>
    <p:sldId id="258" r:id="rId5"/>
    <p:sldId id="259" r:id="rId6"/>
    <p:sldId id="260" r:id="rId7"/>
    <p:sldId id="333" r:id="rId8"/>
    <p:sldId id="261" r:id="rId9"/>
    <p:sldId id="262" r:id="rId10"/>
    <p:sldId id="263" r:id="rId11"/>
    <p:sldId id="264" r:id="rId12"/>
    <p:sldId id="334" r:id="rId13"/>
    <p:sldId id="266" r:id="rId14"/>
    <p:sldId id="267" r:id="rId15"/>
    <p:sldId id="268" r:id="rId16"/>
    <p:sldId id="33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36" r:id="rId29"/>
    <p:sldId id="282" r:id="rId30"/>
    <p:sldId id="283" r:id="rId31"/>
    <p:sldId id="284" r:id="rId32"/>
    <p:sldId id="285" r:id="rId33"/>
    <p:sldId id="337" r:id="rId34"/>
    <p:sldId id="338" r:id="rId35"/>
  </p:sldIdLst>
  <p:sldSz cx="10080625" cy="7559675"/>
  <p:notesSz cx="7559675" cy="10691813"/>
  <p:custDataLst>
    <p:tags r:id="rId37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7680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5</a:t>
            </a:r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11: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i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Designing With Classes and Objects</a:t>
            </a:r>
            <a:endParaRPr lang="en-US" i="1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2628900" lvl="6" indent="0" algn="ctr">
              <a:buSzPct val="45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Part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and implement of an object based model for a video poker game. </a:t>
            </a:r>
          </a:p>
          <a:p>
            <a:pPr>
              <a:buFont typeface="Times New Roman" pitchFamily="18" charset="0"/>
              <a:buNone/>
            </a:pPr>
            <a:endParaRPr lang="en-US" sz="4000" dirty="0" smtClean="0"/>
          </a:p>
          <a:p>
            <a:r>
              <a:rPr lang="en-US" sz="2800" dirty="0" smtClean="0"/>
              <a:t>A simple analysis and design process that incorporates the following three steps:</a:t>
            </a:r>
            <a:endParaRPr lang="en-US" sz="4000" dirty="0" smtClean="0"/>
          </a:p>
          <a:p>
            <a:pPr>
              <a:buFont typeface="Times New Roman" pitchFamily="18" charset="0"/>
              <a:buNone/>
            </a:pPr>
            <a:endParaRPr lang="en-US" dirty="0" smtClean="0"/>
          </a:p>
          <a:p>
            <a:pPr marL="1371600" lvl="2" indent="-457200">
              <a:buFont typeface="Arial" pitchFamily="34" charset="0"/>
              <a:buAutoNum type="arabicPeriod"/>
            </a:pPr>
            <a:r>
              <a:rPr lang="en-US" dirty="0" smtClean="0"/>
              <a:t>Determine the classes.</a:t>
            </a:r>
            <a:endParaRPr lang="en-US" sz="3600" dirty="0" smtClean="0"/>
          </a:p>
          <a:p>
            <a:pPr marL="1371600" lvl="2" indent="-457200">
              <a:buFont typeface="Arial" pitchFamily="34" charset="0"/>
              <a:buAutoNum type="arabicPeriod"/>
            </a:pPr>
            <a:r>
              <a:rPr lang="en-US" dirty="0" smtClean="0"/>
              <a:t>Determine the responsibilities of each class.</a:t>
            </a:r>
            <a:endParaRPr lang="en-US" sz="3600" dirty="0" smtClean="0"/>
          </a:p>
          <a:p>
            <a:pPr marL="1371600" lvl="2" indent="-457200">
              <a:buFont typeface="Arial" pitchFamily="34" charset="0"/>
              <a:buAutoNum type="arabicPeriod"/>
            </a:pPr>
            <a:r>
              <a:rPr lang="en-US" dirty="0" smtClean="0"/>
              <a:t>Determine the interactions and collaborations among the classes.</a:t>
            </a:r>
            <a:endParaRPr lang="en-US" sz="3600" dirty="0" smtClean="0"/>
          </a:p>
          <a:p>
            <a:pPr>
              <a:buFont typeface="Times New Roman" pitchFamily="18" charset="0"/>
              <a:buNone/>
            </a:pPr>
            <a:endParaRPr lang="en-US" sz="4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 the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common methodology for determining the classes and objects appropriate for an application entails noting and marking the nouns of the problem specification.  </a:t>
            </a:r>
          </a:p>
          <a:p>
            <a:endParaRPr lang="en-US" sz="2400" dirty="0" smtClean="0"/>
          </a:p>
          <a:p>
            <a:r>
              <a:rPr lang="en-US" sz="2400" dirty="0" smtClean="0"/>
              <a:t>Although every noun does not necessarily give rise to a class, examining the nouns is a good starting point.  </a:t>
            </a:r>
          </a:p>
          <a:p>
            <a:endParaRPr lang="en-US" sz="2400" dirty="0" smtClean="0"/>
          </a:p>
          <a:p>
            <a:r>
              <a:rPr lang="en-US" sz="2400" dirty="0" smtClean="0"/>
              <a:t>Implicit here is the assumption that </a:t>
            </a:r>
            <a:r>
              <a:rPr lang="en-US" sz="2400" i="1" dirty="0" smtClean="0"/>
              <a:t>the problem is clearly specified</a:t>
            </a:r>
            <a:r>
              <a:rPr lang="en-US" sz="2400" dirty="0" smtClean="0"/>
              <a:t>.   </a:t>
            </a:r>
          </a:p>
          <a:p>
            <a:endParaRPr lang="en-US" sz="2400" dirty="0" smtClean="0"/>
          </a:p>
          <a:p>
            <a:r>
              <a:rPr lang="en-US" sz="2400" dirty="0" smtClean="0"/>
              <a:t>If the problem is unclear, vaguely stated, or poorly formulated, then you are on soft terrain.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Classes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44512" y="1951037"/>
            <a:ext cx="9220200" cy="5257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Highlight the nouns in boldface in the problem specification.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To play the </a:t>
            </a:r>
            <a:r>
              <a:rPr lang="en-US" sz="2000" b="1" dirty="0" smtClean="0">
                <a:solidFill>
                  <a:srgbClr val="FF0000"/>
                </a:solidFill>
              </a:rPr>
              <a:t>video poker game</a:t>
            </a:r>
            <a:r>
              <a:rPr lang="en-US" sz="20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FF0000"/>
                </a:solidFill>
              </a:rPr>
              <a:t>player</a:t>
            </a:r>
            <a:r>
              <a:rPr lang="en-US" sz="2000" dirty="0" smtClean="0"/>
              <a:t> deposits an arbitrary number of </a:t>
            </a:r>
            <a:r>
              <a:rPr lang="en-US" sz="2000" b="1" dirty="0" smtClean="0">
                <a:solidFill>
                  <a:srgbClr val="FF0000"/>
                </a:solidFill>
              </a:rPr>
              <a:t>coins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FF0000"/>
                </a:solidFill>
              </a:rPr>
              <a:t>tokens</a:t>
            </a:r>
            <a:r>
              <a:rPr lang="en-US" sz="2000" dirty="0" smtClean="0"/>
              <a:t> into the </a:t>
            </a:r>
            <a:r>
              <a:rPr lang="en-US" sz="2000" b="1" dirty="0" smtClean="0">
                <a:solidFill>
                  <a:srgbClr val="FF0000"/>
                </a:solidFill>
              </a:rPr>
              <a:t>machine</a:t>
            </a:r>
            <a:r>
              <a:rPr lang="en-US" sz="2000" dirty="0" smtClean="0"/>
              <a:t>.  We call this </a:t>
            </a:r>
            <a:r>
              <a:rPr lang="en-US" sz="2000" b="1" dirty="0" smtClean="0">
                <a:solidFill>
                  <a:srgbClr val="FF0000"/>
                </a:solidFill>
              </a:rPr>
              <a:t>amount</a:t>
            </a:r>
            <a:r>
              <a:rPr lang="en-US" sz="2000" dirty="0" smtClean="0"/>
              <a:t> the player’s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bankroll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makes a </a:t>
            </a:r>
            <a:r>
              <a:rPr lang="en-US" sz="2000" b="1" dirty="0" smtClean="0">
                <a:solidFill>
                  <a:srgbClr val="FF0000"/>
                </a:solidFill>
              </a:rPr>
              <a:t>bet</a:t>
            </a:r>
            <a:r>
              <a:rPr lang="en-US" sz="2000" dirty="0" smtClean="0"/>
              <a:t> (one to five coins but not more than the bankroll).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FF0000"/>
                </a:solidFill>
              </a:rPr>
              <a:t>hand</a:t>
            </a:r>
            <a:r>
              <a:rPr lang="en-US" sz="2000" dirty="0" smtClean="0"/>
              <a:t> of five </a:t>
            </a:r>
            <a:r>
              <a:rPr lang="en-US" sz="2000" b="1" dirty="0" smtClean="0">
                <a:solidFill>
                  <a:srgbClr val="FF0000"/>
                </a:solidFill>
              </a:rPr>
              <a:t>cards</a:t>
            </a:r>
            <a:r>
              <a:rPr lang="en-US" sz="2000" dirty="0" smtClean="0"/>
              <a:t> is dealt from a </a:t>
            </a:r>
            <a:r>
              <a:rPr lang="en-US" sz="2000" b="1" dirty="0" smtClean="0">
                <a:solidFill>
                  <a:srgbClr val="FF0000"/>
                </a:solidFill>
              </a:rPr>
              <a:t>deck</a:t>
            </a:r>
            <a:r>
              <a:rPr lang="en-US" sz="2000" dirty="0" smtClean="0"/>
              <a:t> of 52 cards.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deck is reshuffled before each </a:t>
            </a:r>
            <a:r>
              <a:rPr lang="en-US" sz="2000" b="1" dirty="0" smtClean="0">
                <a:solidFill>
                  <a:srgbClr val="FF0000"/>
                </a:solidFill>
              </a:rPr>
              <a:t>game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After viewing his/her hand, the player decides which cards he/she wishes to keep and which he/she would like to replace.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New cards are dealt for those cards that the player chooses to discard.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hand is evaluated and scored.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If the hand is a winner, a payout amount is added to the bankroll; otherwise, the bet is deducted from the bankroll.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quit and cash out at any time.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continue to play as long as the bankroll is not depleted.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add coins to the bankroll before each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 the Classes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dirty="0" smtClean="0"/>
              <a:t>The following nouns serve as “class candidates.”: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video poker game</a:t>
            </a:r>
          </a:p>
          <a:p>
            <a:pPr lvl="1"/>
            <a:r>
              <a:rPr lang="en-US" sz="2000" dirty="0" smtClean="0"/>
              <a:t>player</a:t>
            </a:r>
          </a:p>
          <a:p>
            <a:pPr lvl="1"/>
            <a:r>
              <a:rPr lang="en-US" sz="2000" dirty="0" smtClean="0"/>
              <a:t>Coins</a:t>
            </a:r>
          </a:p>
          <a:p>
            <a:pPr lvl="1"/>
            <a:r>
              <a:rPr lang="en-US" sz="2000" dirty="0" smtClean="0"/>
              <a:t>tokens</a:t>
            </a:r>
          </a:p>
          <a:p>
            <a:pPr lvl="1"/>
            <a:r>
              <a:rPr lang="en-US" sz="2000" dirty="0" smtClean="0"/>
              <a:t>machine</a:t>
            </a:r>
          </a:p>
          <a:p>
            <a:pPr lvl="1"/>
            <a:r>
              <a:rPr lang="en-US" sz="2000" dirty="0" smtClean="0"/>
              <a:t>amount</a:t>
            </a:r>
          </a:p>
          <a:p>
            <a:pPr lvl="1"/>
            <a:r>
              <a:rPr lang="en-US" sz="2000" dirty="0" smtClean="0"/>
              <a:t>bankroll</a:t>
            </a:r>
          </a:p>
          <a:p>
            <a:pPr lvl="1"/>
            <a:r>
              <a:rPr lang="en-US" sz="2000" dirty="0" smtClean="0"/>
              <a:t>game</a:t>
            </a:r>
          </a:p>
          <a:p>
            <a:pPr lvl="1"/>
            <a:r>
              <a:rPr lang="en-US" sz="2000" dirty="0" smtClean="0"/>
              <a:t>bet</a:t>
            </a:r>
          </a:p>
          <a:p>
            <a:pPr lvl="1"/>
            <a:r>
              <a:rPr lang="en-US" sz="2000" dirty="0" smtClean="0"/>
              <a:t>hand</a:t>
            </a:r>
          </a:p>
          <a:p>
            <a:pPr lvl="1"/>
            <a:r>
              <a:rPr lang="en-US" sz="2000" dirty="0" smtClean="0"/>
              <a:t>card</a:t>
            </a:r>
          </a:p>
          <a:p>
            <a:pPr lvl="1"/>
            <a:r>
              <a:rPr lang="en-US" sz="2000" dirty="0" smtClean="0"/>
              <a:t>deck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 the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8870949" cy="47577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Some words from this list are redundant.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 For example, </a:t>
            </a:r>
            <a:r>
              <a:rPr lang="en-US" sz="2000" i="1" dirty="0" smtClean="0"/>
              <a:t>amount</a:t>
            </a:r>
            <a:r>
              <a:rPr lang="en-US" sz="2000" dirty="0" smtClean="0"/>
              <a:t> and </a:t>
            </a:r>
            <a:r>
              <a:rPr lang="en-US" sz="2000" i="1" dirty="0" smtClean="0"/>
              <a:t>bankroll</a:t>
            </a:r>
            <a:r>
              <a:rPr lang="en-US" sz="2000" dirty="0" smtClean="0"/>
              <a:t> refer to the same thing. </a:t>
            </a:r>
          </a:p>
          <a:p>
            <a:pPr>
              <a:spcAft>
                <a:spcPts val="600"/>
              </a:spcAft>
            </a:pPr>
            <a:r>
              <a:rPr lang="en-US" sz="2000" i="1" dirty="0" smtClean="0"/>
              <a:t>Coin</a:t>
            </a:r>
            <a:r>
              <a:rPr lang="en-US" sz="2000" dirty="0" smtClean="0"/>
              <a:t> and </a:t>
            </a:r>
            <a:r>
              <a:rPr lang="en-US" sz="2000" i="1" dirty="0" smtClean="0"/>
              <a:t>token</a:t>
            </a:r>
            <a:r>
              <a:rPr lang="en-US" sz="2000" dirty="0" smtClean="0"/>
              <a:t> refer to the same thing.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 </a:t>
            </a:r>
            <a:r>
              <a:rPr lang="en-US" sz="2000" i="1" dirty="0" smtClean="0"/>
              <a:t>coin</a:t>
            </a:r>
            <a:r>
              <a:rPr lang="en-US" sz="2000" dirty="0" smtClean="0"/>
              <a:t> probably does not warrant a class of itself.</a:t>
            </a:r>
            <a:endParaRPr lang="en-US" sz="2000" i="1" dirty="0" smtClean="0"/>
          </a:p>
          <a:p>
            <a:pPr>
              <a:spcAft>
                <a:spcPts val="600"/>
              </a:spcAft>
            </a:pPr>
            <a:r>
              <a:rPr lang="en-US" sz="2000" i="1" dirty="0" smtClean="0"/>
              <a:t>video poker game</a:t>
            </a:r>
            <a:r>
              <a:rPr lang="en-US" sz="2000" dirty="0" smtClean="0"/>
              <a:t> and </a:t>
            </a:r>
            <a:r>
              <a:rPr lang="en-US" sz="2000" i="1" dirty="0" smtClean="0"/>
              <a:t>game</a:t>
            </a:r>
            <a:r>
              <a:rPr lang="en-US" sz="2000" dirty="0" smtClean="0"/>
              <a:t> are identical.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Not all nouns will necessarily correspond to classes, and not all classes will always have a corresponding noun.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So, for now, we settle on seven classes: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Player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Bankroll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Bet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Hand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Card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Deck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PokerGame</a:t>
            </a:r>
            <a:endParaRPr lang="en-US" sz="20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Determine Responsibilities of Each Class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service/operation/function does a class provide? 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each class’s responsibility?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What are the actions and behaviors of each class?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As the nouns indicate classes, the verbs of the problem statement help determine class responsibilities.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Just as every noun does not correspond to a class, every verb does not necessarily designate a class action or responsibility. 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Determine Responsibilities of Each Class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44512" y="1951037"/>
            <a:ext cx="9220200" cy="5257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Highlight the verbs in the problem specification.  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70C0"/>
                </a:solidFill>
              </a:rPr>
              <a:t>play</a:t>
            </a:r>
            <a:r>
              <a:rPr lang="en-US" sz="2000" dirty="0" smtClean="0"/>
              <a:t> the video poker game: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player </a:t>
            </a:r>
            <a:r>
              <a:rPr lang="en-US" sz="2000" b="1" dirty="0" smtClean="0">
                <a:solidFill>
                  <a:srgbClr val="0070C0"/>
                </a:solidFill>
              </a:rPr>
              <a:t>deposits</a:t>
            </a:r>
            <a:r>
              <a:rPr lang="en-US" sz="2000" dirty="0" smtClean="0"/>
              <a:t> an arbitrary number of coins or tokens into the machine.  We call this amount the player’s</a:t>
            </a:r>
            <a:r>
              <a:rPr lang="en-US" sz="2000" i="1" dirty="0" smtClean="0"/>
              <a:t> bankroll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</a:t>
            </a:r>
            <a:r>
              <a:rPr lang="en-US" sz="2000" b="1" dirty="0" smtClean="0">
                <a:solidFill>
                  <a:srgbClr val="0070C0"/>
                </a:solidFill>
              </a:rPr>
              <a:t>makes</a:t>
            </a:r>
            <a:r>
              <a:rPr lang="en-US" sz="2000" dirty="0" smtClean="0"/>
              <a:t> a bet (one to five coins but not more than the bankroll).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hand of five cards is </a:t>
            </a:r>
            <a:r>
              <a:rPr lang="en-US" sz="2000" b="1" dirty="0" smtClean="0">
                <a:solidFill>
                  <a:srgbClr val="0070C0"/>
                </a:solidFill>
              </a:rPr>
              <a:t>dealt</a:t>
            </a:r>
            <a:r>
              <a:rPr lang="en-US" sz="2000" dirty="0" smtClean="0"/>
              <a:t> from a deck of 52 cards.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deck is </a:t>
            </a:r>
            <a:r>
              <a:rPr lang="en-US" sz="2000" b="1" dirty="0" smtClean="0">
                <a:solidFill>
                  <a:srgbClr val="0070C0"/>
                </a:solidFill>
              </a:rPr>
              <a:t>reshuffled</a:t>
            </a:r>
            <a:r>
              <a:rPr lang="en-US" sz="2000" dirty="0" smtClean="0"/>
              <a:t> before each game.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After viewing his/her hand, the player </a:t>
            </a:r>
            <a:r>
              <a:rPr lang="en-US" sz="2000" b="1" dirty="0" smtClean="0">
                <a:solidFill>
                  <a:srgbClr val="0070C0"/>
                </a:solidFill>
              </a:rPr>
              <a:t>decides</a:t>
            </a:r>
            <a:r>
              <a:rPr lang="en-US" sz="2000" dirty="0" smtClean="0"/>
              <a:t> which cards he/she wishes to keep and which he/she would like to replace.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New cards are </a:t>
            </a:r>
            <a:r>
              <a:rPr lang="en-US" sz="2000" b="1" dirty="0" smtClean="0">
                <a:solidFill>
                  <a:srgbClr val="0070C0"/>
                </a:solidFill>
              </a:rPr>
              <a:t>dealt</a:t>
            </a:r>
            <a:r>
              <a:rPr lang="en-US" sz="2000" dirty="0" smtClean="0"/>
              <a:t> for those cards that the player chooses to </a:t>
            </a:r>
            <a:r>
              <a:rPr lang="en-US" sz="2000" b="1" dirty="0" smtClean="0">
                <a:solidFill>
                  <a:srgbClr val="0070C0"/>
                </a:solidFill>
              </a:rPr>
              <a:t>discard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hand is </a:t>
            </a:r>
            <a:r>
              <a:rPr lang="en-US" sz="2000" b="1" dirty="0" smtClean="0">
                <a:solidFill>
                  <a:srgbClr val="0070C0"/>
                </a:solidFill>
              </a:rPr>
              <a:t>evaluated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scored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If the hand is a winner, a payout amount is </a:t>
            </a:r>
            <a:r>
              <a:rPr lang="en-US" sz="2000" b="1" dirty="0" smtClean="0">
                <a:solidFill>
                  <a:srgbClr val="0070C0"/>
                </a:solidFill>
              </a:rPr>
              <a:t>added</a:t>
            </a:r>
            <a:r>
              <a:rPr lang="en-US" sz="2000" dirty="0" smtClean="0"/>
              <a:t> to the bankroll; otherwise, the bet is </a:t>
            </a:r>
            <a:r>
              <a:rPr lang="en-US" sz="2000" b="1" dirty="0" smtClean="0">
                <a:solidFill>
                  <a:srgbClr val="0070C0"/>
                </a:solidFill>
              </a:rPr>
              <a:t>deducted</a:t>
            </a:r>
            <a:r>
              <a:rPr lang="en-US" sz="2000" dirty="0" smtClean="0"/>
              <a:t> from the bankroll.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</a:t>
            </a:r>
            <a:r>
              <a:rPr lang="en-US" sz="2000" b="1" dirty="0" smtClean="0">
                <a:solidFill>
                  <a:srgbClr val="0070C0"/>
                </a:solidFill>
              </a:rPr>
              <a:t>quit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cash out </a:t>
            </a:r>
            <a:r>
              <a:rPr lang="en-US" sz="2000" dirty="0" smtClean="0"/>
              <a:t>at any time.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</a:t>
            </a:r>
            <a:r>
              <a:rPr lang="en-US" sz="2000" b="1" dirty="0" smtClean="0">
                <a:solidFill>
                  <a:srgbClr val="0070C0"/>
                </a:solidFill>
              </a:rPr>
              <a:t>continue</a:t>
            </a:r>
            <a:r>
              <a:rPr lang="en-US" sz="2000" dirty="0" smtClean="0"/>
              <a:t> to play as long as the bankroll is not </a:t>
            </a:r>
            <a:r>
              <a:rPr lang="en-US" sz="2000" b="1" dirty="0" smtClean="0">
                <a:solidFill>
                  <a:srgbClr val="0070C0"/>
                </a:solidFill>
              </a:rPr>
              <a:t>depleted</a:t>
            </a:r>
            <a:r>
              <a:rPr lang="en-US" sz="2000" dirty="0" smtClean="0"/>
              <a:t>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</a:t>
            </a:r>
            <a:r>
              <a:rPr lang="en-US" sz="2000" b="1" dirty="0" smtClean="0">
                <a:solidFill>
                  <a:srgbClr val="0070C0"/>
                </a:solidFill>
              </a:rPr>
              <a:t>add</a:t>
            </a:r>
            <a:r>
              <a:rPr lang="en-US" sz="2000" dirty="0" smtClean="0"/>
              <a:t> coins to the bankroll before each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Player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106988"/>
          </a:xfrm>
        </p:spPr>
        <p:txBody>
          <a:bodyPr/>
          <a:lstStyle/>
          <a:p>
            <a:r>
              <a:rPr lang="en-US" smtClean="0"/>
              <a:t> What can a poker player do?    </a:t>
            </a:r>
          </a:p>
          <a:p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A player can:</a:t>
            </a:r>
            <a:br>
              <a:rPr lang="en-US" smtClean="0"/>
            </a:br>
            <a:r>
              <a:rPr lang="en-US" smtClean="0"/>
              <a:t> </a:t>
            </a:r>
          </a:p>
          <a:p>
            <a:pPr lvl="1"/>
            <a:r>
              <a:rPr lang="en-US" smtClean="0"/>
              <a:t>Deposit coins (add to the bankroll).</a:t>
            </a:r>
          </a:p>
          <a:p>
            <a:pPr lvl="1"/>
            <a:r>
              <a:rPr lang="en-US" smtClean="0"/>
              <a:t>Play the game.</a:t>
            </a:r>
          </a:p>
          <a:p>
            <a:pPr lvl="1"/>
            <a:r>
              <a:rPr lang="en-US" smtClean="0"/>
              <a:t>Make a bet.</a:t>
            </a:r>
          </a:p>
          <a:p>
            <a:pPr lvl="1"/>
            <a:r>
              <a:rPr lang="en-US" smtClean="0"/>
              <a:t>Decide which cards to hold/discard.</a:t>
            </a:r>
          </a:p>
          <a:p>
            <a:pPr lvl="1"/>
            <a:r>
              <a:rPr lang="en-US" smtClean="0"/>
              <a:t>Cash out</a:t>
            </a:r>
          </a:p>
          <a:p>
            <a:pPr lvl="1"/>
            <a:r>
              <a:rPr lang="en-US" smtClean="0"/>
              <a:t>Quit.</a:t>
            </a:r>
          </a:p>
          <a:p>
            <a:pPr lvl="1"/>
            <a:r>
              <a:rPr lang="en-US" smtClean="0"/>
              <a:t>Play another game.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 Class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The  actions of a player correspond to the buttons on the machine. 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Player provides the user interface. 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The buttons on the machine and the actions of Player are a good match.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Each machine action lends itself to a method of the Player class.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Because Player serves as the user interface,  confine all IO to the Player class. 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Player is responsible for displaying the cards as well as any other appropriate output.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44512" y="2027237"/>
            <a:ext cx="8604250" cy="55324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dirty="0" smtClean="0"/>
              <a:t> </a:t>
            </a:r>
            <a:r>
              <a:rPr lang="en-US" sz="2000" b="1" dirty="0" smtClean="0"/>
              <a:t>Bet:</a:t>
            </a:r>
          </a:p>
          <a:p>
            <a:pPr lvl="1"/>
            <a:r>
              <a:rPr lang="en-US" sz="2000" dirty="0" smtClean="0"/>
              <a:t>Give (return) its value (a getter method).</a:t>
            </a:r>
          </a:p>
          <a:p>
            <a:pPr lvl="1"/>
            <a:r>
              <a:rPr lang="en-US" sz="2000" dirty="0" smtClean="0"/>
              <a:t>Set a value (a setter method).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Deck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Shuffle the cards.</a:t>
            </a:r>
          </a:p>
          <a:p>
            <a:pPr lvl="1"/>
            <a:r>
              <a:rPr lang="en-US" sz="2000" dirty="0" smtClean="0"/>
              <a:t>Deal a card, i.e., return one card.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Card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Return its suit ( a getter method).</a:t>
            </a:r>
          </a:p>
          <a:p>
            <a:pPr lvl="1"/>
            <a:r>
              <a:rPr lang="en-US" sz="2000" dirty="0" smtClean="0"/>
              <a:t>Return its value (a getter method).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Hand</a:t>
            </a:r>
            <a:r>
              <a:rPr lang="en-US" sz="2000" dirty="0" smtClean="0"/>
              <a:t>:	</a:t>
            </a:r>
          </a:p>
          <a:p>
            <a:pPr lvl="1"/>
            <a:r>
              <a:rPr lang="en-US" sz="2000" dirty="0" smtClean="0"/>
              <a:t>Deal and store a new hand.</a:t>
            </a:r>
          </a:p>
          <a:p>
            <a:pPr lvl="1"/>
            <a:r>
              <a:rPr lang="en-US" sz="2000" dirty="0" smtClean="0"/>
              <a:t>Update a hand after the player discards cards.</a:t>
            </a:r>
          </a:p>
          <a:p>
            <a:pPr lvl="1"/>
            <a:r>
              <a:rPr lang="en-US" sz="2000" dirty="0" smtClean="0"/>
              <a:t>Score a hand.</a:t>
            </a:r>
          </a:p>
          <a:p>
            <a:pPr lvl="1"/>
            <a:r>
              <a:rPr lang="en-US" sz="2000" dirty="0" smtClean="0"/>
              <a:t>Return the hand, i.e., return the list of cards in the hand.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Bankroll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Update the current number of coins in the machine, i.e. increase or decrease the number of coins.</a:t>
            </a:r>
          </a:p>
          <a:p>
            <a:pPr lvl="1"/>
            <a:r>
              <a:rPr lang="en-US" sz="2000" dirty="0" smtClean="0"/>
              <a:t>Return the number of coins in the machine (a getter method).</a:t>
            </a:r>
          </a:p>
          <a:p>
            <a:pPr lvl="1"/>
            <a:r>
              <a:rPr lang="en-US" sz="2000" dirty="0" smtClean="0"/>
              <a:t>Change the number of coins in the machine its (a setter method).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489949" cy="3049587"/>
          </a:xfrm>
        </p:spPr>
        <p:txBody>
          <a:bodyPr/>
          <a:lstStyle/>
          <a:p>
            <a:r>
              <a:rPr lang="en-US" dirty="0" smtClean="0"/>
              <a:t>Introduce a problem: a video poker game</a:t>
            </a:r>
          </a:p>
          <a:p>
            <a:r>
              <a:rPr lang="en-US" dirty="0" smtClean="0"/>
              <a:t>Identify classes</a:t>
            </a:r>
          </a:p>
          <a:p>
            <a:r>
              <a:rPr lang="en-US" dirty="0" smtClean="0"/>
              <a:t>Identify class attributes</a:t>
            </a:r>
          </a:p>
          <a:p>
            <a:r>
              <a:rPr lang="en-US" dirty="0" smtClean="0"/>
              <a:t>Identify class methods</a:t>
            </a:r>
          </a:p>
          <a:p>
            <a:r>
              <a:rPr lang="en-US" dirty="0" smtClean="0"/>
              <a:t>Identify relationships among classes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PokerGame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poker game has a dealer who distributes the cards and, for the most part, coordinates play. 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object coordinates the action of our game. 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object requests a new hand from the Hand object and “deals” that hand to the Player object.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PokerGame</a:t>
            </a:r>
            <a:r>
              <a:rPr lang="en-US" sz="2400" dirty="0" smtClean="0"/>
              <a:t> is the “middleman” between Player and the other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PokerGame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actions of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might be listed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Get a new hand from Hand.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Tell Player to display the hand ( all IO is via  Player).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Get the  list of discard/hold cards from Player.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Update the hand, i.e., tell Hand which cards to hold and which to displace.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Score the hand, i.e., get the score from Hand.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Tell Player to display the final results.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Update Bankroll when the game is finished.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Issues – The Data Model and the View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Good OOP design demands the separation of the user interface, or the </a:t>
            </a:r>
            <a:r>
              <a:rPr lang="en-US" sz="2400" i="1" dirty="0" smtClean="0"/>
              <a:t>view</a:t>
            </a:r>
            <a:r>
              <a:rPr lang="en-US" sz="2400" dirty="0" smtClean="0"/>
              <a:t>, from the underlying representation of the data, or the </a:t>
            </a:r>
            <a:r>
              <a:rPr lang="en-US" sz="2400" i="1" dirty="0" smtClean="0"/>
              <a:t>data model</a:t>
            </a:r>
            <a:r>
              <a:rPr lang="en-US" sz="2400" dirty="0" smtClean="0"/>
              <a:t>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According to the current design, all output is via the Player object. </a:t>
            </a:r>
          </a:p>
          <a:p>
            <a:endParaRPr lang="en-US" sz="2400" dirty="0" smtClean="0"/>
          </a:p>
          <a:p>
            <a:r>
              <a:rPr lang="en-US" sz="2400" dirty="0" smtClean="0"/>
              <a:t>A Hand does not</a:t>
            </a:r>
            <a:r>
              <a:rPr lang="en-US" sz="2400" i="1" dirty="0" smtClean="0"/>
              <a:t> </a:t>
            </a:r>
            <a:r>
              <a:rPr lang="en-US" sz="2400" dirty="0" smtClean="0"/>
              <a:t>know how to print itself.   </a:t>
            </a:r>
          </a:p>
          <a:p>
            <a:endParaRPr lang="en-US" sz="2400" dirty="0" smtClean="0"/>
          </a:p>
          <a:p>
            <a:r>
              <a:rPr lang="en-US" sz="2400" dirty="0" smtClean="0"/>
              <a:t>It is the Player class that handles the user interface or view.</a:t>
            </a:r>
          </a:p>
          <a:p>
            <a:endParaRPr lang="en-US" sz="2400" dirty="0" smtClean="0"/>
          </a:p>
          <a:p>
            <a:r>
              <a:rPr lang="en-US" sz="2400" dirty="0" smtClean="0"/>
              <a:t>The separation of the view from the data model is a flexible design methodology.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Refinement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responsibilities of Player might be reduced to the following four actions: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Deposit coins.</a:t>
            </a:r>
          </a:p>
          <a:p>
            <a:pPr lvl="1"/>
            <a:r>
              <a:rPr lang="en-US" sz="2400" dirty="0" smtClean="0"/>
              <a:t>Make a bet  (start the game).</a:t>
            </a:r>
          </a:p>
          <a:p>
            <a:pPr lvl="1"/>
            <a:r>
              <a:rPr lang="en-US" sz="2400" dirty="0" smtClean="0"/>
              <a:t>Decide which cards to hold/discard.</a:t>
            </a:r>
          </a:p>
          <a:p>
            <a:pPr lvl="1"/>
            <a:r>
              <a:rPr lang="en-US" sz="2400" dirty="0" smtClean="0"/>
              <a:t>Quit (cash out).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The responsibility of displaying the cards as well as the number of remaining coins also falls to Player. </a:t>
            </a:r>
          </a:p>
          <a:p>
            <a:endParaRPr lang="en-US" sz="2400" dirty="0" smtClean="0"/>
          </a:p>
          <a:p>
            <a:r>
              <a:rPr lang="en-US" sz="2400" dirty="0" smtClean="0"/>
              <a:t>Player should provide some type of a menu that corresponds to the buttons on the machine.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Refinement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9144000" cy="5181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The behaviors of the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fit  into three groups of actions that mimic the progression of a single game: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Get the initial hand: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get a new hand,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tell Player to display the hand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	Discard and hold cards: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get the discard/hold cards from Player,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update the hand, ( replace some cards)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score a hand,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tell Player to display the results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 Update the bankroll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actions of 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are messages or requests sent to other objects.   For example, to obtain a new hand, a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object sends a request to a Hand object, which returns a hand of five cards.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Remember,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is the coordinator, the casino dealer.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Refinement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6912" y="2027238"/>
          <a:ext cx="9143999" cy="4267200"/>
        </p:xfrm>
        <a:graphic>
          <a:graphicData uri="http://schemas.openxmlformats.org/drawingml/2006/table">
            <a:tbl>
              <a:tblPr/>
              <a:tblGrid>
                <a:gridCol w="2832624"/>
                <a:gridCol w="2328185"/>
                <a:gridCol w="2001991"/>
                <a:gridCol w="1781307"/>
                <a:gridCol w="199892"/>
              </a:tblGrid>
              <a:tr h="196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PokerGame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1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Deposit or accept coins.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Make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 bet (starts game).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Decide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which cards to hold/discard.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Cash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out.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a menu.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initial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Discard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and  hold cards.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Update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bankroll.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Set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bet 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Shuffle the deck.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card.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Card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8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Get the suit.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Get the rank.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Get the name of a card.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Score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Deal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 new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Give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hand.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Change the bankroll.</a:t>
                      </a: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8323" marR="88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7690" name="Rectangle 4"/>
          <p:cNvSpPr>
            <a:spLocks noChangeArrowheads="1"/>
          </p:cNvSpPr>
          <p:nvPr/>
        </p:nvSpPr>
        <p:spPr bwMode="auto">
          <a:xfrm>
            <a:off x="2830512" y="6904037"/>
            <a:ext cx="48053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Classes and actions for video poker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Determine the Interactions Among the Classes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Objects interact with other objects by sending messages to each other.  </a:t>
            </a:r>
          </a:p>
          <a:p>
            <a:endParaRPr lang="en-US" sz="2800" dirty="0" smtClean="0"/>
          </a:p>
          <a:p>
            <a:r>
              <a:rPr lang="en-US" sz="2800" dirty="0" smtClean="0"/>
              <a:t>A message sent by object A to object B is a request for B to provide some service or information to A.  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PokerGame</a:t>
            </a:r>
            <a:r>
              <a:rPr lang="en-US" sz="2800" dirty="0" smtClean="0"/>
              <a:t> object sends messages to other objects.  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PokerGame</a:t>
            </a:r>
            <a:r>
              <a:rPr lang="en-US" sz="2800" dirty="0" smtClean="0"/>
              <a:t> coordinates.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Determine the Interactions Among the Classes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44512" y="2101850"/>
            <a:ext cx="9372599" cy="4757738"/>
          </a:xfrm>
        </p:spPr>
        <p:txBody>
          <a:bodyPr/>
          <a:lstStyle/>
          <a:p>
            <a:r>
              <a:rPr lang="en-US" sz="2400" dirty="0" smtClean="0"/>
              <a:t>Messages that one object </a:t>
            </a:r>
            <a:r>
              <a:rPr lang="en-US" sz="2400" i="1" dirty="0" smtClean="0"/>
              <a:t>might </a:t>
            </a:r>
            <a:r>
              <a:rPr lang="en-US" sz="2400" dirty="0" smtClean="0"/>
              <a:t>send to another during a video poker session: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PokerGame</a:t>
            </a:r>
            <a:r>
              <a:rPr lang="en-US" sz="2400" dirty="0" smtClean="0"/>
              <a:t>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sends a message to Hand requesting a new hand of  five cards,</a:t>
            </a:r>
          </a:p>
          <a:p>
            <a:pPr lvl="1"/>
            <a:r>
              <a:rPr lang="en-US" sz="2000" dirty="0" smtClean="0"/>
              <a:t>sends a message to Player requesting that Player display the hand to the user,</a:t>
            </a:r>
          </a:p>
          <a:p>
            <a:pPr lvl="1"/>
            <a:r>
              <a:rPr lang="en-US" sz="2000" dirty="0" smtClean="0"/>
              <a:t>sends a message to Player requesting the user's list of discarded cards,</a:t>
            </a:r>
          </a:p>
          <a:p>
            <a:pPr lvl="1"/>
            <a:r>
              <a:rPr lang="en-US" sz="2000" dirty="0" smtClean="0"/>
              <a:t>sends a message to Hand requesting an updated hand,</a:t>
            </a:r>
          </a:p>
          <a:p>
            <a:pPr lvl="1"/>
            <a:r>
              <a:rPr lang="en-US" sz="2000" dirty="0" smtClean="0"/>
              <a:t>sends a message to Player requesting that the new hand be displayed,</a:t>
            </a:r>
          </a:p>
          <a:p>
            <a:pPr lvl="1"/>
            <a:r>
              <a:rPr lang="en-US" sz="2000" dirty="0" smtClean="0"/>
              <a:t>sends a message to Hand requesting a score for the hand,</a:t>
            </a:r>
          </a:p>
          <a:p>
            <a:pPr lvl="1"/>
            <a:r>
              <a:rPr lang="en-US" sz="2000" dirty="0" smtClean="0"/>
              <a:t>sends a message to Player requesting that Player display the results, and</a:t>
            </a:r>
          </a:p>
          <a:p>
            <a:pPr lvl="1"/>
            <a:r>
              <a:rPr lang="en-US" sz="2000" dirty="0" smtClean="0"/>
              <a:t>sends a message to Bankroll  updating the current number of coins.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Determine the Interactions Among the Classes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175749" cy="4757738"/>
          </a:xfrm>
        </p:spPr>
        <p:txBody>
          <a:bodyPr/>
          <a:lstStyle/>
          <a:p>
            <a:r>
              <a:rPr lang="en-US" sz="2400" dirty="0" smtClean="0"/>
              <a:t>A Player :</a:t>
            </a:r>
          </a:p>
          <a:p>
            <a:pPr lvl="1"/>
            <a:r>
              <a:rPr lang="en-US" sz="2400" dirty="0" smtClean="0"/>
              <a:t>instantiates an initial Bankroll object,</a:t>
            </a:r>
          </a:p>
          <a:p>
            <a:pPr lvl="1"/>
            <a:r>
              <a:rPr lang="en-US" sz="2400" dirty="0" smtClean="0"/>
              <a:t>sends a message to the Bankroll object when coins are added,</a:t>
            </a:r>
          </a:p>
          <a:p>
            <a:pPr lvl="1"/>
            <a:r>
              <a:rPr lang="en-US" sz="2400" dirty="0" smtClean="0"/>
              <a:t>instantiates and initializes a Bet,</a:t>
            </a:r>
          </a:p>
          <a:p>
            <a:pPr lvl="1"/>
            <a:r>
              <a:rPr lang="en-US" sz="2400" dirty="0" smtClean="0"/>
              <a:t>instantiates a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sends a  message to the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requesting the initial hand,</a:t>
            </a:r>
          </a:p>
          <a:p>
            <a:pPr lvl="1"/>
            <a:r>
              <a:rPr lang="en-US" sz="2400" dirty="0" smtClean="0"/>
              <a:t>sends a message to </a:t>
            </a:r>
            <a:r>
              <a:rPr lang="en-US" sz="2400" dirty="0" err="1" smtClean="0"/>
              <a:t>PokerGame</a:t>
            </a:r>
            <a:r>
              <a:rPr lang="en-US" sz="2400" dirty="0" smtClean="0"/>
              <a:t> indicating which cards to discard and which to hold, and</a:t>
            </a:r>
          </a:p>
          <a:p>
            <a:pPr lvl="1"/>
            <a:r>
              <a:rPr lang="en-US" sz="2400" dirty="0" smtClean="0"/>
              <a:t>sends a message to Bankroll requesting the final coin count.</a:t>
            </a:r>
          </a:p>
          <a:p>
            <a:pPr>
              <a:buFont typeface="Times New Roman" pitchFamily="18" charset="0"/>
              <a:buNone/>
            </a:pPr>
            <a:endParaRPr lang="en-US" sz="1200" dirty="0" smtClean="0"/>
          </a:p>
          <a:p>
            <a:r>
              <a:rPr lang="en-US" sz="2400" dirty="0" smtClean="0"/>
              <a:t>Hand asks Deck to deal a new hand.</a:t>
            </a:r>
          </a:p>
          <a:p>
            <a:r>
              <a:rPr lang="en-US" sz="2400" dirty="0" smtClean="0"/>
              <a:t>Deck requests five Card objects.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Determine the Interactions Among the Classes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373312" y="6675437"/>
            <a:ext cx="4908549" cy="687387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dirty="0" smtClean="0"/>
              <a:t>Interacting objects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112" y="1951037"/>
            <a:ext cx="5105400" cy="4716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Video Poker Game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183188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algn="ctr">
              <a:buFont typeface="Times New Roman" pitchFamily="18" charset="0"/>
              <a:buNone/>
            </a:pPr>
            <a:r>
              <a:rPr lang="en-US" smtClean="0"/>
              <a:t>A Video Poker Machine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912" y="2027238"/>
            <a:ext cx="5943599" cy="457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Attributes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Every class consists of both attributes and behaviors.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For example, </a:t>
            </a:r>
            <a:r>
              <a:rPr lang="en-US" sz="2400" i="1" dirty="0" smtClean="0"/>
              <a:t>Bet</a:t>
            </a:r>
            <a:r>
              <a:rPr lang="en-US" sz="2400" dirty="0" smtClean="0"/>
              <a:t> must store the number of coins that comprise the bet, so a </a:t>
            </a:r>
            <a:r>
              <a:rPr lang="en-US" sz="2400" i="1" dirty="0" smtClean="0"/>
              <a:t>Bet</a:t>
            </a:r>
            <a:r>
              <a:rPr lang="en-US" sz="2400" dirty="0" smtClean="0"/>
              <a:t> object should have an instance variable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bet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i="1" dirty="0" smtClean="0"/>
              <a:t>Hand</a:t>
            </a:r>
            <a:r>
              <a:rPr lang="en-US" sz="2400" dirty="0" smtClean="0"/>
              <a:t> cannot function without </a:t>
            </a:r>
            <a:r>
              <a:rPr lang="en-US" sz="2400" i="1" dirty="0" smtClean="0"/>
              <a:t>Deck</a:t>
            </a:r>
            <a:r>
              <a:rPr lang="en-US" sz="2400" dirty="0" smtClean="0"/>
              <a:t>, so </a:t>
            </a:r>
            <a:r>
              <a:rPr lang="en-US" sz="2400" i="1" dirty="0" smtClean="0"/>
              <a:t>Hand</a:t>
            </a:r>
            <a:r>
              <a:rPr lang="en-US" sz="2400" dirty="0" smtClean="0"/>
              <a:t> must include a </a:t>
            </a:r>
            <a:r>
              <a:rPr lang="en-US" sz="2400" i="1" dirty="0" smtClean="0"/>
              <a:t>Deck</a:t>
            </a:r>
            <a:r>
              <a:rPr lang="en-US" sz="2400" dirty="0" smtClean="0"/>
              <a:t> object to get its job done.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standard deck of cards consists of 52 cards.</a:t>
            </a:r>
          </a:p>
          <a:p>
            <a:pPr>
              <a:spcAft>
                <a:spcPts val="1200"/>
              </a:spcAft>
            </a:pPr>
            <a:r>
              <a:rPr lang="en-US" sz="2400" i="1" dirty="0" smtClean="0"/>
              <a:t>Deck</a:t>
            </a:r>
            <a:r>
              <a:rPr lang="en-US" sz="2400" dirty="0" smtClean="0"/>
              <a:t> requires an array of 52 </a:t>
            </a:r>
            <a:r>
              <a:rPr lang="en-US" sz="2400" i="1" dirty="0" smtClean="0"/>
              <a:t>Card</a:t>
            </a:r>
            <a:r>
              <a:rPr lang="en-US" sz="2400" dirty="0" smtClean="0"/>
              <a:t> references.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Every </a:t>
            </a:r>
            <a:r>
              <a:rPr lang="en-US" sz="2400" i="1" dirty="0" smtClean="0"/>
              <a:t>Card</a:t>
            </a:r>
            <a:r>
              <a:rPr lang="en-US" sz="2400" dirty="0" smtClean="0"/>
              <a:t> object should include two integer fields, </a:t>
            </a:r>
            <a:r>
              <a:rPr lang="en-US" sz="2400" i="1" dirty="0" smtClean="0"/>
              <a:t>rank</a:t>
            </a:r>
            <a:r>
              <a:rPr lang="en-US" sz="2400" dirty="0" smtClean="0"/>
              <a:t> and </a:t>
            </a:r>
            <a:r>
              <a:rPr lang="en-US" sz="2400" i="1" dirty="0" smtClean="0"/>
              <a:t>suit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Attributes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1831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err="1" smtClean="0"/>
              <a:t>PokerGame</a:t>
            </a:r>
            <a:r>
              <a:rPr lang="en-US" sz="2000" dirty="0" smtClean="0"/>
              <a:t> is a bit more involved.   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/>
              <a:t>PokerGame</a:t>
            </a:r>
            <a:r>
              <a:rPr lang="en-US" sz="2000" dirty="0" smtClean="0"/>
              <a:t> collaborates with Player, Bankroll and Hand.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Furthermore, to update the bankroll,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also needs to know the amount of the current bet.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 class includes the following instance variables: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Player </a:t>
            </a:r>
            <a:r>
              <a:rPr lang="en-US" sz="2000" dirty="0" err="1" smtClean="0"/>
              <a:t>player</a:t>
            </a:r>
            <a:r>
              <a:rPr lang="en-US" sz="2000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Bet </a:t>
            </a:r>
            <a:r>
              <a:rPr lang="en-US" sz="2000" dirty="0" err="1" smtClean="0"/>
              <a:t>bet</a:t>
            </a:r>
            <a:r>
              <a:rPr lang="en-US" sz="2000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Bankroll </a:t>
            </a:r>
            <a:r>
              <a:rPr lang="en-US" sz="2000" dirty="0" err="1" smtClean="0"/>
              <a:t>bankroll</a:t>
            </a:r>
            <a:r>
              <a:rPr lang="en-US" sz="2000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Hand </a:t>
            </a:r>
            <a:r>
              <a:rPr lang="en-US" sz="2000" dirty="0" err="1" smtClean="0"/>
              <a:t>hand</a:t>
            </a:r>
            <a:r>
              <a:rPr lang="en-US" sz="2000" dirty="0" smtClean="0"/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Player collaborates with Bankroll, Bet, and </a:t>
            </a:r>
            <a:r>
              <a:rPr lang="en-US" sz="2000" dirty="0" err="1" smtClean="0"/>
              <a:t>PokerGame</a:t>
            </a:r>
            <a:r>
              <a:rPr lang="en-US" sz="2000" dirty="0" smtClean="0"/>
              <a:t>. 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Player class includes instance variables: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Bankroll </a:t>
            </a:r>
            <a:r>
              <a:rPr lang="en-US" sz="2000" dirty="0" err="1" smtClean="0"/>
              <a:t>bankroll</a:t>
            </a:r>
            <a:r>
              <a:rPr lang="en-US" sz="2000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Bet </a:t>
            </a:r>
            <a:r>
              <a:rPr lang="en-US" sz="2000" dirty="0" err="1" smtClean="0"/>
              <a:t>bet</a:t>
            </a:r>
            <a:r>
              <a:rPr lang="en-US" sz="2000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PokerGame</a:t>
            </a:r>
            <a:r>
              <a:rPr lang="en-US" sz="2000" dirty="0" smtClean="0"/>
              <a:t> pg;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9312" y="2332037"/>
          <a:ext cx="8915399" cy="3169920"/>
        </p:xfrm>
        <a:graphic>
          <a:graphicData uri="http://schemas.openxmlformats.org/drawingml/2006/table">
            <a:tbl>
              <a:tblPr/>
              <a:tblGrid>
                <a:gridCol w="1371599"/>
                <a:gridCol w="2157429"/>
                <a:gridCol w="2262171"/>
                <a:gridCol w="1600200"/>
                <a:gridCol w="672316"/>
                <a:gridCol w="851684"/>
              </a:tblGrid>
              <a:tr h="188814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Arial"/>
                          <a:ea typeface="Times New Roman"/>
                        </a:rPr>
                        <a:t>Player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PokerGame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Bet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Deck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PokerGame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pg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bet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Player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player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bet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bankroll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Hand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hand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2000" dirty="0" smtClean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Card deck[]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5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6577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 smtClean="0">
                          <a:latin typeface="Times New Roman"/>
                        </a:rPr>
                        <a:t>Class</a:t>
                      </a:r>
                      <a:endParaRPr lang="en-US" sz="2000" b="1" dirty="0">
                        <a:latin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latin typeface="Arial"/>
                          <a:ea typeface="Times New Roman"/>
                        </a:rPr>
                        <a:t>Card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Hand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suit</a:t>
                      </a:r>
                      <a:endParaRPr lang="en-US" sz="2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value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Card [] hand</a:t>
                      </a:r>
                      <a:br>
                        <a:rPr lang="en-US" sz="2000" dirty="0" smtClean="0">
                          <a:latin typeface="Arial"/>
                          <a:ea typeface="Times New Roman"/>
                        </a:rPr>
                      </a:b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Deck 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deck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bankroll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2678113" y="6523038"/>
            <a:ext cx="503872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</a:t>
            </a:r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>
                <a:solidFill>
                  <a:schemeClr val="tx1"/>
                </a:solidFill>
              </a:rPr>
              <a:t>video </a:t>
            </a:r>
            <a:r>
              <a:rPr lang="en-US" b="1" dirty="0" smtClean="0">
                <a:solidFill>
                  <a:schemeClr val="tx1"/>
                </a:solidFill>
              </a:rPr>
              <a:t>poker classes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5912" y="2027237"/>
          <a:ext cx="9448800" cy="4175759"/>
        </p:xfrm>
        <a:graphic>
          <a:graphicData uri="http://schemas.openxmlformats.org/drawingml/2006/table">
            <a:tbl>
              <a:tblPr/>
              <a:tblGrid>
                <a:gridCol w="1295401"/>
                <a:gridCol w="2438400"/>
                <a:gridCol w="2590799"/>
                <a:gridCol w="1447800"/>
                <a:gridCol w="1676400"/>
              </a:tblGrid>
              <a:tr h="29464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PokerGame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PokerGame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pg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Player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player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Bet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Hand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bet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Card deck[]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1759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Initialize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Add coins.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Bet and Play.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a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Quit.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Display final results.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Present a menu.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View initial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Discard or hold cards.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Shuffle the deck.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card.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2678112" y="6675437"/>
            <a:ext cx="5638799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poker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together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6914" y="2179636"/>
          <a:ext cx="9143998" cy="2286001"/>
        </p:xfrm>
        <a:graphic>
          <a:graphicData uri="http://schemas.openxmlformats.org/drawingml/2006/table">
            <a:tbl>
              <a:tblPr/>
              <a:tblGrid>
                <a:gridCol w="1295398"/>
                <a:gridCol w="2819400"/>
                <a:gridCol w="2209800"/>
                <a:gridCol w="2438400"/>
                <a:gridCol w="223439"/>
                <a:gridCol w="157561"/>
              </a:tblGrid>
              <a:tr h="199834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 dirty="0">
                          <a:latin typeface="Times New Roman"/>
                        </a:rPr>
                        <a:t>Class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Card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Hand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Attributes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suit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 value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Card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[] hand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Deck 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deck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bankroll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0220">
                <a:tc>
                  <a:txBody>
                    <a:bodyPr/>
                    <a:lstStyle/>
                    <a:p>
                      <a:pPr marL="640080" marR="0" indent="-64008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0080" algn="l"/>
                        </a:tabLst>
                      </a:pPr>
                      <a:r>
                        <a:rPr lang="en-US" sz="2000" b="1">
                          <a:latin typeface="Times New Roman"/>
                        </a:rPr>
                        <a:t>Actions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Get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the suit.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value, i.e., rank.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name of a card.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Evaluate the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Deal a new hand.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Update a hand.</a:t>
                      </a:r>
                      <a:br>
                        <a:rPr lang="en-US" sz="2000" dirty="0">
                          <a:latin typeface="Times New Roman"/>
                          <a:ea typeface="Times New Roman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Give the hand.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Get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Set the bankroll.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Change the bankroll.</a:t>
                      </a: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84966" marR="849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854" name="Rectangle 4"/>
          <p:cNvSpPr>
            <a:spLocks noChangeArrowheads="1"/>
          </p:cNvSpPr>
          <p:nvPr/>
        </p:nvSpPr>
        <p:spPr bwMode="auto">
          <a:xfrm>
            <a:off x="1763712" y="5303837"/>
            <a:ext cx="67056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Attributes and behaviors for video </a:t>
            </a:r>
            <a:r>
              <a:rPr lang="en-US" b="1" dirty="0" smtClean="0">
                <a:solidFill>
                  <a:schemeClr val="tx1"/>
                </a:solidFill>
              </a:rPr>
              <a:t>poker (cont.)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Playing the Game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44512" y="1951037"/>
            <a:ext cx="9220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The poker machine simulates a single hand of five card stud poker.  To play the video poker game: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player deposits an arbitrary number of coins or tokens into the machine.  We call this amount the player’s</a:t>
            </a:r>
            <a:r>
              <a:rPr lang="en-US" sz="2000" i="1" dirty="0" smtClean="0"/>
              <a:t> bankroll</a:t>
            </a:r>
            <a:r>
              <a:rPr lang="en-US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makes a bet (one to five coins but not more than the bankroll).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hand of five cards is dealt from a deck of 52 cards.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deck is reshuffled before each game.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After viewing his/her hand, the player decides which cards he/she wishes to keep and which he/she would like to replace.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New cards are dealt for those cards that the player chooses to discard.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hand is evaluated and scored.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If the hand is a winner, a payout amount is added to the bankroll; otherwise, the bet is deducted from the bankroll.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quit and cash out at any time.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continue to play as long as the bankroll is not depleted.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player can add coins to the bankroll before each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Scoring the Game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standard deck of cards consists of 52 different cards. </a:t>
            </a:r>
          </a:p>
          <a:p>
            <a:endParaRPr lang="en-US" sz="2400" dirty="0" smtClean="0"/>
          </a:p>
          <a:p>
            <a:r>
              <a:rPr lang="en-US" sz="2400" dirty="0" smtClean="0"/>
              <a:t>Each card has a </a:t>
            </a:r>
            <a:r>
              <a:rPr lang="en-US" sz="2400" i="1" dirty="0" smtClean="0"/>
              <a:t>rank</a:t>
            </a:r>
            <a:r>
              <a:rPr lang="en-US" sz="2400" dirty="0" smtClean="0"/>
              <a:t> or </a:t>
            </a:r>
            <a:r>
              <a:rPr lang="en-US" sz="2400" i="1" dirty="0" smtClean="0"/>
              <a:t>value </a:t>
            </a:r>
            <a:r>
              <a:rPr lang="en-US" sz="2400" dirty="0" smtClean="0"/>
              <a:t>as well as a </a:t>
            </a:r>
            <a:r>
              <a:rPr lang="en-US" sz="2400" i="1" dirty="0" smtClean="0"/>
              <a:t>suit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ordered ranks are: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		Ace, 2, 3, 4, 5, 6, 7, 8, 9, 10, Jack, Queen, King, (Ace)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Note that, in rank, an Ace precedes 2 and also follows King.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  </a:t>
            </a:r>
          </a:p>
          <a:p>
            <a:r>
              <a:rPr lang="en-US" sz="2400" dirty="0" smtClean="0"/>
              <a:t>The suits are Hearts, Diamonds, Spades, and Clubs.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Scoring the Game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9023349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The winning hands listed highest to lowest are: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Royal Flush</a:t>
            </a:r>
            <a:r>
              <a:rPr lang="en-US" sz="2000" dirty="0" smtClean="0"/>
              <a:t>: Ten, Jack, Queen, King, Ace of the same suit.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 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b="1" dirty="0" smtClean="0"/>
              <a:t>	10 , Jack , Queen, King, and Ace, all Clubs</a:t>
            </a:r>
            <a:r>
              <a:rPr lang="en-US" sz="2000" dirty="0" smtClean="0"/>
              <a:t>.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250 to 1. That is, if a player bets one coin and is dealt a royal flush, then he/she wins 250 coins.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Straight Flush</a:t>
            </a:r>
            <a:r>
              <a:rPr lang="en-US" sz="2000" dirty="0" smtClean="0"/>
              <a:t>: Five cards in rank sequence having the same suit but not a Royal Flush. 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Ace of Hearts,  2 of Hearts,  3 of Hearts,  4 of Hearts,  5 of Hearts.</a:t>
            </a:r>
            <a:endParaRPr lang="en-US" sz="2000" dirty="0" smtClean="0"/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50 to 1.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Four of a Kind</a:t>
            </a:r>
            <a:r>
              <a:rPr lang="en-US" sz="2000" dirty="0" smtClean="0"/>
              <a:t>:  Four cards of the same rank.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3 of Hearts,  3 of Diamonds,  3 of Clubs,  3 of Spades</a:t>
            </a:r>
            <a:r>
              <a:rPr lang="en-US" sz="2000" dirty="0" smtClean="0"/>
              <a:t>,  6 of Hearts.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25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Scoring the Game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44513" y="2101850"/>
            <a:ext cx="9536112" cy="47577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Full House</a:t>
            </a:r>
            <a:r>
              <a:rPr lang="en-US" sz="2000" dirty="0" smtClean="0"/>
              <a:t>: Three cards of one rank and two of another.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4 of Hearts,  4 of Spades,  4 of Clubs</a:t>
            </a:r>
            <a:r>
              <a:rPr lang="en-US" sz="2000" dirty="0" smtClean="0"/>
              <a:t>,  </a:t>
            </a:r>
            <a:r>
              <a:rPr lang="en-US" sz="2000" b="1" dirty="0" smtClean="0"/>
              <a:t>7 of Clubs,  7 of Spades.</a:t>
            </a:r>
            <a:endParaRPr lang="en-US" sz="2000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Pays 9 to 1.</a:t>
            </a:r>
            <a:r>
              <a:rPr lang="en-US" sz="400" dirty="0" smtClean="0"/>
              <a:t/>
            </a:r>
            <a:br>
              <a:rPr lang="en-US" sz="400" dirty="0" smtClean="0"/>
            </a:br>
            <a:endParaRPr lang="en-US" sz="400" dirty="0" smtClean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Flush</a:t>
            </a:r>
            <a:r>
              <a:rPr lang="en-US" sz="2000" dirty="0" smtClean="0"/>
              <a:t>: All five cards of the same suit but not a straight flush. 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3 of </a:t>
            </a:r>
            <a:r>
              <a:rPr lang="en-US" sz="2000" b="1" dirty="0" smtClean="0"/>
              <a:t>Hearts</a:t>
            </a:r>
            <a:r>
              <a:rPr lang="en-US" sz="2000" dirty="0" smtClean="0"/>
              <a:t>, 6 of </a:t>
            </a:r>
            <a:r>
              <a:rPr lang="en-US" sz="2000" b="1" dirty="0" smtClean="0"/>
              <a:t>Hearts</a:t>
            </a:r>
            <a:r>
              <a:rPr lang="en-US" sz="2000" dirty="0" smtClean="0"/>
              <a:t>, 7 of </a:t>
            </a:r>
            <a:r>
              <a:rPr lang="en-US" sz="2000" b="1" dirty="0" smtClean="0"/>
              <a:t>Hearts</a:t>
            </a:r>
            <a:r>
              <a:rPr lang="en-US" sz="2000" dirty="0" smtClean="0"/>
              <a:t>, 10 of </a:t>
            </a:r>
            <a:r>
              <a:rPr lang="en-US" sz="2000" b="1" dirty="0" smtClean="0"/>
              <a:t>Hearts</a:t>
            </a:r>
            <a:r>
              <a:rPr lang="en-US" sz="2000" dirty="0" smtClean="0"/>
              <a:t>, Jack of </a:t>
            </a:r>
            <a:r>
              <a:rPr lang="en-US" sz="2000" b="1" dirty="0" smtClean="0"/>
              <a:t>Hearts.</a:t>
            </a:r>
            <a:endParaRPr lang="en-US" sz="2000" dirty="0" smtClean="0"/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6 to 1.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Straight</a:t>
            </a:r>
            <a:r>
              <a:rPr lang="en-US" sz="2000" dirty="0" smtClean="0"/>
              <a:t>:  Five cards in rank sequence but not a flush. 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Ace</a:t>
            </a:r>
            <a:r>
              <a:rPr lang="en-US" sz="2000" dirty="0" smtClean="0"/>
              <a:t> of Hearts, </a:t>
            </a:r>
            <a:r>
              <a:rPr lang="en-US" sz="2000" b="1" dirty="0" smtClean="0"/>
              <a:t>2</a:t>
            </a:r>
            <a:r>
              <a:rPr lang="en-US" sz="2000" dirty="0" smtClean="0"/>
              <a:t> of Spades, </a:t>
            </a:r>
            <a:r>
              <a:rPr lang="en-US" sz="2000" b="1" dirty="0" smtClean="0"/>
              <a:t>3</a:t>
            </a:r>
            <a:r>
              <a:rPr lang="en-US" sz="2000" dirty="0" smtClean="0"/>
              <a:t> of Hearts, </a:t>
            </a:r>
            <a:r>
              <a:rPr lang="en-US" sz="2000" b="1" dirty="0" smtClean="0"/>
              <a:t>4</a:t>
            </a:r>
            <a:r>
              <a:rPr lang="en-US" sz="2000" dirty="0" smtClean="0"/>
              <a:t> of Clubs, </a:t>
            </a:r>
            <a:r>
              <a:rPr lang="en-US" sz="2000" b="1" dirty="0" smtClean="0"/>
              <a:t>5</a:t>
            </a:r>
            <a:r>
              <a:rPr lang="en-US" sz="2000" dirty="0" smtClean="0"/>
              <a:t> of Diamonds.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4 to 1.</a:t>
            </a:r>
          </a:p>
          <a:p>
            <a:pPr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Scoring the Game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44513" y="1951037"/>
            <a:ext cx="9220199" cy="49085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Three of a Kind</a:t>
            </a:r>
            <a:r>
              <a:rPr lang="en-US" sz="2000" dirty="0" smtClean="0"/>
              <a:t>: Three cards of the same rank and two cards of two other ranks, that is, not a full house or four of a kind. 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5 of Hearts,  5 of Clubs,  5 of Spades</a:t>
            </a:r>
            <a:r>
              <a:rPr lang="en-US" sz="2000" dirty="0" smtClean="0"/>
              <a:t>,  7 of Clubs,  9 of Diamonds.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3 to 1.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Two Pair</a:t>
            </a:r>
            <a:r>
              <a:rPr lang="en-US" sz="2000" dirty="0" smtClean="0"/>
              <a:t>: Two cards of one rank, two of another, and one card of a third.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6 of Hearts, 6 of Clubs</a:t>
            </a:r>
            <a:r>
              <a:rPr lang="en-US" sz="2000" dirty="0" smtClean="0"/>
              <a:t>, </a:t>
            </a:r>
            <a:r>
              <a:rPr lang="en-US" sz="2000" b="1" dirty="0" smtClean="0"/>
              <a:t>9 of Clubs, 9 of Spades</a:t>
            </a:r>
            <a:r>
              <a:rPr lang="en-US" sz="2000" dirty="0" smtClean="0"/>
              <a:t>, Ace of Hearts.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2 to 1.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Jacks or Better</a:t>
            </a:r>
            <a:r>
              <a:rPr lang="en-US" sz="2000" dirty="0" smtClean="0"/>
              <a:t>: Exactly one pair of Jacks, Queens, Kings, or Aces and nothing else of interest.  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For example,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Jack of Hearts, Jack of Clubs</a:t>
            </a:r>
            <a:r>
              <a:rPr lang="en-US" sz="2000" dirty="0" smtClean="0"/>
              <a:t>, 2 of  Spades, 3 of Clubs, 3 of Hearts.</a:t>
            </a:r>
          </a:p>
          <a:p>
            <a:pPr lvl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000" dirty="0" smtClean="0"/>
              <a:t>	Pays 1 to 1.</a:t>
            </a:r>
          </a:p>
          <a:p>
            <a:pPr>
              <a:buNone/>
            </a:pPr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Scoring the Game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1936749" cy="4757738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endParaRPr lang="en-US" dirty="0" smtClean="0"/>
          </a:p>
          <a:p>
            <a:pPr algn="ctr">
              <a:buFont typeface="Times New Roman" pitchFamily="18" charset="0"/>
              <a:buNone/>
            </a:pPr>
            <a:endParaRPr lang="en-US" dirty="0" smtClean="0"/>
          </a:p>
          <a:p>
            <a:pPr algn="ctr">
              <a:buFont typeface="Times New Roman" pitchFamily="18" charset="0"/>
              <a:buNone/>
            </a:pPr>
            <a:r>
              <a:rPr lang="en-US" dirty="0" smtClean="0"/>
              <a:t>A Few Winning Poker Hands</a:t>
            </a: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211512" y="2103437"/>
          <a:ext cx="6186487" cy="4970462"/>
        </p:xfrm>
        <a:graphic>
          <a:graphicData uri="http://schemas.openxmlformats.org/presentationml/2006/ole">
            <p:oleObj spid="_x0000_s1026" name="Bitmap Image" r:id="rId3" imgW="3162574" imgH="28348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2"/>
  <p:tag name="MMPROD_UIDATA" val="&lt;database version=&quot;6.0&quot;&gt;&lt;object type=&quot;1&quot; unique_id=&quot;10001&quot;&gt;&lt;object type=&quot;8&quot; unique_id=&quot;12439&quot;&gt;&lt;/object&gt;&lt;object type=&quot;2&quot; unique_id=&quot;12440&quot;&gt;&lt;object type=&quot;3&quot; unique_id=&quot;1244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442&quot;&gt;&lt;property id=&quot;20148&quot; value=&quot;5&quot;/&gt;&lt;property id=&quot;20300&quot; value=&quot;Slide 2 - &amp;quot;A Video Poker Game&amp;quot;&quot;/&gt;&lt;property id=&quot;20307&quot; value=&quot;257&quot;/&gt;&lt;/object&gt;&lt;object type=&quot;3&quot; unique_id=&quot;12443&quot;&gt;&lt;property id=&quot;20148&quot; value=&quot;5&quot;/&gt;&lt;property id=&quot;20300&quot; value=&quot;Slide 3 - &amp;quot;Playing the Game&amp;quot;&quot;/&gt;&lt;property id=&quot;20307&quot; value=&quot;258&quot;/&gt;&lt;/object&gt;&lt;object type=&quot;3&quot; unique_id=&quot;12444&quot;&gt;&lt;property id=&quot;20148&quot; value=&quot;5&quot;/&gt;&lt;property id=&quot;20300&quot; value=&quot;Slide 4 - &amp;quot;Scoring the Game&amp;quot;&quot;/&gt;&lt;property id=&quot;20307&quot; value=&quot;259&quot;/&gt;&lt;/object&gt;&lt;object type=&quot;3&quot; unique_id=&quot;12445&quot;&gt;&lt;property id=&quot;20148&quot; value=&quot;5&quot;/&gt;&lt;property id=&quot;20300&quot; value=&quot;Slide 5 - &amp;quot;Scoring the Game&amp;quot;&quot;/&gt;&lt;property id=&quot;20307&quot; value=&quot;260&quot;/&gt;&lt;/object&gt;&lt;object type=&quot;3&quot; unique_id=&quot;12446&quot;&gt;&lt;property id=&quot;20148&quot; value=&quot;5&quot;/&gt;&lt;property id=&quot;20300&quot; value=&quot;Slide 6 - &amp;quot;Scoring the Game&amp;quot;&quot;/&gt;&lt;property id=&quot;20307&quot; value=&quot;261&quot;/&gt;&lt;/object&gt;&lt;object type=&quot;3&quot; unique_id=&quot;12447&quot;&gt;&lt;property id=&quot;20148&quot; value=&quot;5&quot;/&gt;&lt;property id=&quot;20300&quot; value=&quot;Slide 7 - &amp;quot;Scoring the Game&amp;quot;&quot;/&gt;&lt;property id=&quot;20307&quot; value=&quot;262&quot;/&gt;&lt;/object&gt;&lt;object type=&quot;3&quot; unique_id=&quot;12448&quot;&gt;&lt;property id=&quot;20148&quot; value=&quot;5&quot;/&gt;&lt;property id=&quot;20300&quot; value=&quot;Slide 8 - &amp;quot;Problem Statement&amp;quot;&quot;/&gt;&lt;property id=&quot;20307&quot; value=&quot;263&quot;/&gt;&lt;/object&gt;&lt;object type=&quot;3&quot; unique_id=&quot;12449&quot;&gt;&lt;property id=&quot;20148&quot; value=&quot;5&quot;/&gt;&lt;property id=&quot;20300&quot; value=&quot;Slide 9 - &amp;quot;Determine the Classes&amp;quot;&quot;/&gt;&lt;property id=&quot;20307&quot; value=&quot;264&quot;/&gt;&lt;/object&gt;&lt;object type=&quot;3&quot; unique_id=&quot;12450&quot;&gt;&lt;property id=&quot;20148&quot; value=&quot;5&quot;/&gt;&lt;property id=&quot;20300&quot; value=&quot;Slide 10 - &amp;quot;Determine the Classes&amp;quot;&quot;/&gt;&lt;property id=&quot;20307&quot; value=&quot;265&quot;/&gt;&lt;/object&gt;&lt;object type=&quot;3&quot; unique_id=&quot;12451&quot;&gt;&lt;property id=&quot;20148&quot; value=&quot;5&quot;/&gt;&lt;property id=&quot;20300&quot; value=&quot;Slide 11 - &amp;quot;Determine the Classes&amp;quot;&quot;/&gt;&lt;property id=&quot;20307&quot; value=&quot;266&quot;/&gt;&lt;/object&gt;&lt;object type=&quot;3&quot; unique_id=&quot;12452&quot;&gt;&lt;property id=&quot;20148&quot; value=&quot;5&quot;/&gt;&lt;property id=&quot;20300&quot; value=&quot;Slide 12 - &amp;quot;Determine the Classes&amp;quot;&quot;/&gt;&lt;property id=&quot;20307&quot; value=&quot;267&quot;/&gt;&lt;/object&gt;&lt;object type=&quot;3&quot; unique_id=&quot;12453&quot;&gt;&lt;property id=&quot;20148&quot; value=&quot;5&quot;/&gt;&lt;property id=&quot;20300&quot; value=&quot;Slide 13 - &amp;quot;Determine Responsibilities of Each Class&amp;quot;&quot;/&gt;&lt;property id=&quot;20307&quot; value=&quot;268&quot;/&gt;&lt;/object&gt;&lt;object type=&quot;3&quot; unique_id=&quot;12454&quot;&gt;&lt;property id=&quot;20148&quot; value=&quot;5&quot;/&gt;&lt;property id=&quot;20300&quot; value=&quot;Slide 14 - &amp;quot;Determine Responsibilities of Each Class&amp;quot;&quot;/&gt;&lt;property id=&quot;20307&quot; value=&quot;269&quot;/&gt;&lt;/object&gt;&lt;object type=&quot;3&quot; unique_id=&quot;12455&quot;&gt;&lt;property id=&quot;20148&quot; value=&quot;5&quot;/&gt;&lt;property id=&quot;20300&quot; value=&quot;Slide 15 - &amp;quot;Determine Responsibilities of Each Class&amp;quot;&quot;/&gt;&lt;property id=&quot;20307&quot; value=&quot;270&quot;/&gt;&lt;/object&gt;&lt;object type=&quot;3&quot; unique_id=&quot;12456&quot;&gt;&lt;property id=&quot;20148&quot; value=&quot;5&quot;/&gt;&lt;property id=&quot;20300&quot; value=&quot;Slide 16 - &amp;quot;The Player Class&amp;quot;&quot;/&gt;&lt;property id=&quot;20307&quot; value=&quot;271&quot;/&gt;&lt;/object&gt;&lt;object type=&quot;3&quot; unique_id=&quot;12457&quot;&gt;&lt;property id=&quot;20148&quot; value=&quot;5&quot;/&gt;&lt;property id=&quot;20300&quot; value=&quot;Slide 17 - &amp;quot;The Player Class&amp;quot;&quot;/&gt;&lt;property id=&quot;20307&quot; value=&quot;272&quot;/&gt;&lt;/object&gt;&lt;object type=&quot;3&quot; unique_id=&quot;12458&quot;&gt;&lt;property id=&quot;20148&quot; value=&quot;5&quot;/&gt;&lt;property id=&quot;20300&quot; value=&quot;Slide 18 - &amp;quot;The Player Class&amp;quot;&quot;/&gt;&lt;property id=&quot;20307&quot; value=&quot;273&quot;/&gt;&lt;/object&gt;&lt;object type=&quot;3&quot; unique_id=&quot;12459&quot;&gt;&lt;property id=&quot;20148&quot; value=&quot;5&quot;/&gt;&lt;property id=&quot;20300&quot; value=&quot;Slide 19 - &amp;quot;PokerGame&amp;quot;&quot;/&gt;&lt;property id=&quot;20307&quot; value=&quot;274&quot;/&gt;&lt;/object&gt;&lt;object type=&quot;3&quot; unique_id=&quot;12460&quot;&gt;&lt;property id=&quot;20148&quot; value=&quot;5&quot;/&gt;&lt;property id=&quot;20300&quot; value=&quot;Slide 20 - &amp;quot;PokerGame&amp;quot;&quot;/&gt;&lt;property id=&quot;20307&quot; value=&quot;275&quot;/&gt;&lt;/object&gt;&lt;object type=&quot;3&quot; unique_id=&quot;12461&quot;&gt;&lt;property id=&quot;20148&quot; value=&quot;5&quot;/&gt;&lt;property id=&quot;20300&quot; value=&quot;Slide 21 - &amp;quot;Design Issues – The Data Model and the View&amp;quot;&quot;/&gt;&lt;property id=&quot;20307&quot; value=&quot;276&quot;/&gt;&lt;/object&gt;&lt;object type=&quot;3&quot; unique_id=&quot;12462&quot;&gt;&lt;property id=&quot;20148&quot; value=&quot;5&quot;/&gt;&lt;property id=&quot;20300&quot; value=&quot;Slide 22 - &amp;quot;Iterative Refinement&amp;quot;&quot;/&gt;&lt;property id=&quot;20307&quot; value=&quot;277&quot;/&gt;&lt;/object&gt;&lt;object type=&quot;3&quot; unique_id=&quot;12463&quot;&gt;&lt;property id=&quot;20148&quot; value=&quot;5&quot;/&gt;&lt;property id=&quot;20300&quot; value=&quot;Slide 23 - &amp;quot;Iterative Refinement&amp;quot;&quot;/&gt;&lt;property id=&quot;20307&quot; value=&quot;278&quot;/&gt;&lt;/object&gt;&lt;object type=&quot;3&quot; unique_id=&quot;12464&quot;&gt;&lt;property id=&quot;20148&quot; value=&quot;5&quot;/&gt;&lt;property id=&quot;20300&quot; value=&quot;Slide 24 - &amp;quot;Iterative Refinement&amp;quot;&quot;/&gt;&lt;property id=&quot;20307&quot; value=&quot;279&quot;/&gt;&lt;/object&gt;&lt;object type=&quot;3&quot; unique_id=&quot;12465&quot;&gt;&lt;property id=&quot;20148&quot; value=&quot;5&quot;/&gt;&lt;property id=&quot;20300&quot; value=&quot;Slide 25 - &amp;quot;Determine the Interactions Among the Classes&amp;quot;&quot;/&gt;&lt;property id=&quot;20307&quot; value=&quot;280&quot;/&gt;&lt;/object&gt;&lt;object type=&quot;3&quot; unique_id=&quot;12466&quot;&gt;&lt;property id=&quot;20148&quot; value=&quot;5&quot;/&gt;&lt;property id=&quot;20300&quot; value=&quot;Slide 26 - &amp;quot;Determine the Interactions Among the Classes&amp;quot;&quot;/&gt;&lt;property id=&quot;20307&quot; value=&quot;281&quot;/&gt;&lt;/object&gt;&lt;object type=&quot;3&quot; unique_id=&quot;12467&quot;&gt;&lt;property id=&quot;20148&quot; value=&quot;5&quot;/&gt;&lt;property id=&quot;20300&quot; value=&quot;Slide 27 - &amp;quot;Determine the Interactions Among the Classes&amp;quot;&quot;/&gt;&lt;property id=&quot;20307&quot; value=&quot;282&quot;/&gt;&lt;/object&gt;&lt;object type=&quot;3&quot; unique_id=&quot;12468&quot;&gt;&lt;property id=&quot;20148&quot; value=&quot;5&quot;/&gt;&lt;property id=&quot;20300&quot; value=&quot;Slide 28 - &amp;quot;Some Attributes&amp;quot;&quot;/&gt;&lt;property id=&quot;20307&quot; value=&quot;283&quot;/&gt;&lt;/object&gt;&lt;object type=&quot;3&quot; unique_id=&quot;12469&quot;&gt;&lt;property id=&quot;20148&quot; value=&quot;5&quot;/&gt;&lt;property id=&quot;20300&quot; value=&quot;Slide 29 - &amp;quot;Some Attributes&amp;quot;&quot;/&gt;&lt;property id=&quot;20307&quot; value=&quot;284&quot;/&gt;&lt;/object&gt;&lt;object type=&quot;3&quot; unique_id=&quot;12470&quot;&gt;&lt;property id=&quot;20148&quot; value=&quot;5&quot;/&gt;&lt;property id=&quot;20300&quot; value=&quot;Slide 30 - &amp;quot;Some Attributes&amp;quot;&quot;/&gt;&lt;property id=&quot;20307&quot; value=&quot;285&quot;/&gt;&lt;/object&gt;&lt;object type=&quot;3&quot; unique_id=&quot;12471&quot;&gt;&lt;property id=&quot;20148&quot; value=&quot;5&quot;/&gt;&lt;property id=&quot;20300&quot; value=&quot;Slide 31 - &amp;quot;The Bet Class&amp;quot;&quot;/&gt;&lt;property id=&quot;20307&quot; value=&quot;286&quot;/&gt;&lt;/object&gt;&lt;object type=&quot;3&quot; unique_id=&quot;12472&quot;&gt;&lt;property id=&quot;20148&quot; value=&quot;5&quot;/&gt;&lt;property id=&quot;20300&quot; value=&quot;Slide 32 - &amp;quot;Some Attributes&amp;quot;&quot;/&gt;&lt;property id=&quot;20307&quot; value=&quot;288&quot;/&gt;&lt;/object&gt;&lt;object type=&quot;3&quot; unique_id=&quot;12473&quot;&gt;&lt;property id=&quot;20148&quot; value=&quot;5&quot;/&gt;&lt;property id=&quot;20300&quot; value=&quot;Slide 33 - &amp;quot;The Card Class&amp;quot;&quot;/&gt;&lt;property id=&quot;20307&quot; value=&quot;289&quot;/&gt;&lt;/object&gt;&lt;object type=&quot;3&quot; unique_id=&quot;12474&quot;&gt;&lt;property id=&quot;20148&quot; value=&quot;5&quot;/&gt;&lt;property id=&quot;20300&quot; value=&quot;Slide 34 - &amp;quot;The Card Class&amp;quot;&quot;/&gt;&lt;property id=&quot;20307&quot; value=&quot;290&quot;/&gt;&lt;/object&gt;&lt;object type=&quot;3&quot; unique_id=&quot;12475&quot;&gt;&lt;property id=&quot;20148&quot; value=&quot;5&quot;/&gt;&lt;property id=&quot;20300&quot; value=&quot;Slide 35 - &amp;quot;The Card Class&amp;quot;&quot;/&gt;&lt;property id=&quot;20307&quot; value=&quot;291&quot;/&gt;&lt;/object&gt;&lt;object type=&quot;3&quot; unique_id=&quot;12476&quot;&gt;&lt;property id=&quot;20148&quot; value=&quot;5&quot;/&gt;&lt;property id=&quot;20300&quot; value=&quot;Slide 36 - &amp;quot;The Bankroll Class&amp;quot;&quot;/&gt;&lt;property id=&quot;20307&quot; value=&quot;292&quot;/&gt;&lt;/object&gt;&lt;object type=&quot;3&quot; unique_id=&quot;12477&quot;&gt;&lt;property id=&quot;20148&quot; value=&quot;5&quot;/&gt;&lt;property id=&quot;20300&quot; value=&quot;Slide 37 - &amp;quot;The Deck Class&amp;quot;&quot;/&gt;&lt;property id=&quot;20307&quot; value=&quot;293&quot;/&gt;&lt;/object&gt;&lt;object type=&quot;3&quot; unique_id=&quot;12478&quot;&gt;&lt;property id=&quot;20148&quot; value=&quot;5&quot;/&gt;&lt;property id=&quot;20300&quot; value=&quot;Slide 38 - &amp;quot;The Deck Class&amp;quot;&quot;/&gt;&lt;property id=&quot;20307&quot; value=&quot;294&quot;/&gt;&lt;/object&gt;&lt;object type=&quot;3&quot; unique_id=&quot;12479&quot;&gt;&lt;property id=&quot;20148&quot; value=&quot;5&quot;/&gt;&lt;property id=&quot;20300&quot; value=&quot;Slide 39 - &amp;quot;The Deck Class&amp;quot;&quot;/&gt;&lt;property id=&quot;20307&quot; value=&quot;295&quot;/&gt;&lt;/object&gt;&lt;object type=&quot;3&quot; unique_id=&quot;12480&quot;&gt;&lt;property id=&quot;20148&quot; value=&quot;5&quot;/&gt;&lt;property id=&quot;20300&quot; value=&quot;Slide 40 - &amp;quot;The Deck Class&amp;quot;&quot;/&gt;&lt;property id=&quot;20307&quot; value=&quot;296&quot;/&gt;&lt;/object&gt;&lt;object type=&quot;3&quot; unique_id=&quot;12481&quot;&gt;&lt;property id=&quot;20148&quot; value=&quot;5&quot;/&gt;&lt;property id=&quot;20300&quot; value=&quot;Slide 41 - &amp;quot;The Deck Class&amp;quot;&quot;/&gt;&lt;property id=&quot;20307&quot; value=&quot;287&quot;/&gt;&lt;/object&gt;&lt;object type=&quot;3&quot; unique_id=&quot;12482&quot;&gt;&lt;property id=&quot;20148&quot; value=&quot;5&quot;/&gt;&lt;property id=&quot;20300&quot; value=&quot;Slide 42 - &amp;quot;The Hand Class&amp;quot;&quot;/&gt;&lt;property id=&quot;20307&quot; value=&quot;297&quot;/&gt;&lt;/object&gt;&lt;object type=&quot;3&quot; unique_id=&quot;12483&quot;&gt;&lt;property id=&quot;20148&quot; value=&quot;5&quot;/&gt;&lt;property id=&quot;20300&quot; value=&quot;Slide 43 - &amp;quot;The Hand Class&amp;quot;&quot;/&gt;&lt;property id=&quot;20307&quot; value=&quot;298&quot;/&gt;&lt;/object&gt;&lt;object type=&quot;3&quot; unique_id=&quot;12484&quot;&gt;&lt;property id=&quot;20148&quot; value=&quot;5&quot;/&gt;&lt;property id=&quot;20300&quot; value=&quot;Slide 44 - &amp;quot;The Hand Class&amp;quot;&quot;/&gt;&lt;property id=&quot;20307&quot; value=&quot;299&quot;/&gt;&lt;/object&gt;&lt;object type=&quot;3&quot; unique_id=&quot;12485&quot;&gt;&lt;property id=&quot;20148&quot; value=&quot;5&quot;/&gt;&lt;property id=&quot;20300&quot; value=&quot;Slide 45 - &amp;quot;The Hand Class&amp;quot;&quot;/&gt;&lt;property id=&quot;20307&quot; value=&quot;300&quot;/&gt;&lt;/object&gt;&lt;object type=&quot;3&quot; unique_id=&quot;12486&quot;&gt;&lt;property id=&quot;20148&quot; value=&quot;5&quot;/&gt;&lt;property id=&quot;20300&quot; value=&quot;Slide 46 - &amp;quot;The Hand Class&amp;quot;&quot;/&gt;&lt;property id=&quot;20307&quot; value=&quot;301&quot;/&gt;&lt;/object&gt;&lt;object type=&quot;3&quot; unique_id=&quot;12487&quot;&gt;&lt;property id=&quot;20148&quot; value=&quot;5&quot;/&gt;&lt;property id=&quot;20300&quot; value=&quot;Slide 47 - &amp;quot;The Hand Class&amp;quot;&quot;/&gt;&lt;property id=&quot;20307&quot; value=&quot;302&quot;/&gt;&lt;/object&gt;&lt;object type=&quot;3&quot; unique_id=&quot;12488&quot;&gt;&lt;property id=&quot;20148&quot; value=&quot;5&quot;/&gt;&lt;property id=&quot;20300&quot; value=&quot;Slide 48 - &amp;quot;The Hand Class&amp;quot;&quot;/&gt;&lt;property id=&quot;20307&quot; value=&quot;303&quot;/&gt;&lt;/object&gt;&lt;object type=&quot;3&quot; unique_id=&quot;12489&quot;&gt;&lt;property id=&quot;20148&quot; value=&quot;5&quot;/&gt;&lt;property id=&quot;20300&quot; value=&quot;Slide 49 - &amp;quot;The Hand Class&amp;quot;&quot;/&gt;&lt;property id=&quot;20307&quot; value=&quot;304&quot;/&gt;&lt;/object&gt;&lt;object type=&quot;3&quot; unique_id=&quot;12490&quot;&gt;&lt;property id=&quot;20148&quot; value=&quot;5&quot;/&gt;&lt;property id=&quot;20300&quot; value=&quot;Slide 50 - &amp;quot;The Hand Class&amp;quot;&quot;/&gt;&lt;property id=&quot;20307&quot; value=&quot;305&quot;/&gt;&lt;/object&gt;&lt;object type=&quot;3&quot; unique_id=&quot;12491&quot;&gt;&lt;property id=&quot;20148&quot; value=&quot;5&quot;/&gt;&lt;property id=&quot;20300&quot; value=&quot;Slide 51 - &amp;quot;The Hand Class&amp;quot;&quot;/&gt;&lt;property id=&quot;20307&quot; value=&quot;306&quot;/&gt;&lt;/object&gt;&lt;object type=&quot;3&quot; unique_id=&quot;12492&quot;&gt;&lt;property id=&quot;20148&quot; value=&quot;5&quot;/&gt;&lt;property id=&quot;20300&quot; value=&quot;Slide 52 - &amp;quot;The Hand Class&amp;quot;&quot;/&gt;&lt;property id=&quot;20307&quot; value=&quot;307&quot;/&gt;&lt;/object&gt;&lt;object type=&quot;3&quot; unique_id=&quot;12493&quot;&gt;&lt;property id=&quot;20148&quot; value=&quot;5&quot;/&gt;&lt;property id=&quot;20300&quot; value=&quot;Slide 53 - &amp;quot;The Hand Class&amp;quot;&quot;/&gt;&lt;property id=&quot;20307&quot; value=&quot;308&quot;/&gt;&lt;/object&gt;&lt;object type=&quot;3&quot; unique_id=&quot;12494&quot;&gt;&lt;property id=&quot;20148&quot; value=&quot;5&quot;/&gt;&lt;property id=&quot;20300&quot; value=&quot;Slide 54 - &amp;quot;The Hand Class&amp;quot;&quot;/&gt;&lt;property id=&quot;20307&quot; value=&quot;309&quot;/&gt;&lt;/object&gt;&lt;object type=&quot;3&quot; unique_id=&quot;12495&quot;&gt;&lt;property id=&quot;20148&quot; value=&quot;5&quot;/&gt;&lt;property id=&quot;20300&quot; value=&quot;Slide 55 - &amp;quot;The Hand Class&amp;quot;&quot;/&gt;&lt;property id=&quot;20307&quot; value=&quot;310&quot;/&gt;&lt;/object&gt;&lt;object type=&quot;3&quot; unique_id=&quot;12496&quot;&gt;&lt;property id=&quot;20148&quot; value=&quot;5&quot;/&gt;&lt;property id=&quot;20300&quot; value=&quot;Slide 56 - &amp;quot;The Hand Class&amp;quot;&quot;/&gt;&lt;property id=&quot;20307&quot; value=&quot;311&quot;/&gt;&lt;/object&gt;&lt;object type=&quot;3&quot; unique_id=&quot;12497&quot;&gt;&lt;property id=&quot;20148&quot; value=&quot;5&quot;/&gt;&lt;property id=&quot;20300&quot; value=&quot;Slide 57 - &amp;quot;The Hand Class&amp;quot;&quot;/&gt;&lt;property id=&quot;20307&quot; value=&quot;312&quot;/&gt;&lt;/object&gt;&lt;object type=&quot;3&quot; unique_id=&quot;12498&quot;&gt;&lt;property id=&quot;20148&quot; value=&quot;5&quot;/&gt;&lt;property id=&quot;20300&quot; value=&quot;Slide 58 - &amp;quot;The Hand Class&amp;quot;&quot;/&gt;&lt;property id=&quot;20307&quot; value=&quot;313&quot;/&gt;&lt;/object&gt;&lt;object type=&quot;3&quot; unique_id=&quot;12499&quot;&gt;&lt;property id=&quot;20148&quot; value=&quot;5&quot;/&gt;&lt;property id=&quot;20300&quot; value=&quot;Slide 59 - &amp;quot;The Hand Class&amp;quot;&quot;/&gt;&lt;property id=&quot;20307&quot; value=&quot;314&quot;/&gt;&lt;/object&gt;&lt;object type=&quot;3&quot; unique_id=&quot;12500&quot;&gt;&lt;property id=&quot;20148&quot; value=&quot;5&quot;/&gt;&lt;property id=&quot;20300&quot; value=&quot;Slide 60 - &amp;quot;The PokerGame Class&amp;quot;&quot;/&gt;&lt;property id=&quot;20307&quot; value=&quot;315&quot;/&gt;&lt;/object&gt;&lt;object type=&quot;3&quot; unique_id=&quot;12501&quot;&gt;&lt;property id=&quot;20148&quot; value=&quot;5&quot;/&gt;&lt;property id=&quot;20300&quot; value=&quot;Slide 61 - &amp;quot;The PokerGame Class&amp;quot;&quot;/&gt;&lt;property id=&quot;20307&quot; value=&quot;316&quot;/&gt;&lt;/object&gt;&lt;object type=&quot;3&quot; unique_id=&quot;12502&quot;&gt;&lt;property id=&quot;20148&quot; value=&quot;5&quot;/&gt;&lt;property id=&quot;20300&quot; value=&quot;Slide 62 - &amp;quot;The PokerGame Class&amp;quot;&quot;/&gt;&lt;property id=&quot;20307&quot; value=&quot;317&quot;/&gt;&lt;/object&gt;&lt;object type=&quot;3&quot; unique_id=&quot;12503&quot;&gt;&lt;property id=&quot;20148&quot; value=&quot;5&quot;/&gt;&lt;property id=&quot;20300&quot; value=&quot;Slide 63 - &amp;quot;The Player Class&amp;quot;&quot;/&gt;&lt;property id=&quot;20307&quot; value=&quot;318&quot;/&gt;&lt;/object&gt;&lt;object type=&quot;3&quot; unique_id=&quot;12504&quot;&gt;&lt;property id=&quot;20148&quot; value=&quot;5&quot;/&gt;&lt;property id=&quot;20300&quot; value=&quot;Slide 64 - &amp;quot;The Player Class&amp;quot;&quot;/&gt;&lt;property id=&quot;20307&quot; value=&quot;319&quot;/&gt;&lt;/object&gt;&lt;object type=&quot;3&quot; unique_id=&quot;12505&quot;&gt;&lt;property id=&quot;20148&quot; value=&quot;5&quot;/&gt;&lt;property id=&quot;20300&quot; value=&quot;Slide 65 - &amp;quot;The Player Class&amp;quot;&quot;/&gt;&lt;property id=&quot;20307&quot; value=&quot;320&quot;/&gt;&lt;/object&gt;&lt;object type=&quot;3&quot; unique_id=&quot;12506&quot;&gt;&lt;property id=&quot;20148&quot; value=&quot;5&quot;/&gt;&lt;property id=&quot;20300&quot; value=&quot;Slide 66 - &amp;quot;The Complete Application&amp;quot;&quot;/&gt;&lt;property id=&quot;20307&quot; value=&quot;321&quot;/&gt;&lt;/object&gt;&lt;object type=&quot;3&quot; unique_id=&quot;12507&quot;&gt;&lt;property id=&quot;20148&quot; value=&quot;5&quot;/&gt;&lt;property id=&quot;20300&quot; value=&quot;Slide 67 - &amp;quot;The Complete Application&amp;quot;&quot;/&gt;&lt;property id=&quot;20307&quot; value=&quot;322&quot;/&gt;&lt;/object&gt;&lt;object type=&quot;3&quot; unique_id=&quot;12508&quot;&gt;&lt;property id=&quot;20148&quot; value=&quot;5&quot;/&gt;&lt;property id=&quot;20300&quot; value=&quot;Slide 68 - &amp;quot;The Complete Application&amp;quot;&quot;/&gt;&lt;property id=&quot;20307&quot; value=&quot;323&quot;/&gt;&lt;/object&gt;&lt;object type=&quot;3&quot; unique_id=&quot;12509&quot;&gt;&lt;property id=&quot;20148&quot; value=&quot;5&quot;/&gt;&lt;property id=&quot;20300&quot; value=&quot;Slide 69 - &amp;quot;The Complete Application&amp;quot;&quot;/&gt;&lt;property id=&quot;20307&quot; value=&quot;324&quot;/&gt;&lt;/object&gt;&lt;object type=&quot;3&quot; unique_id=&quot;12510&quot;&gt;&lt;property id=&quot;20148&quot; value=&quot;5&quot;/&gt;&lt;property id=&quot;20300&quot; value=&quot;Slide 70 - &amp;quot;The Complete Application&amp;quot;&quot;/&gt;&lt;property id=&quot;20307&quot; value=&quot;328&quot;/&gt;&lt;/object&gt;&lt;object type=&quot;3&quot; unique_id=&quot;12511&quot;&gt;&lt;property id=&quot;20148&quot; value=&quot;5&quot;/&gt;&lt;property id=&quot;20300&quot; value=&quot;Slide 71 - &amp;quot;The Complete Application&amp;quot;&quot;/&gt;&lt;property id=&quot;20307&quot; value=&quot;329&quot;/&gt;&lt;/object&gt;&lt;object type=&quot;3&quot; unique_id=&quot;12512&quot;&gt;&lt;property id=&quot;20148&quot; value=&quot;5&quot;/&gt;&lt;property id=&quot;20300&quot; value=&quot;Slide 72 - &amp;quot;The Complete Application&amp;quot;&quot;/&gt;&lt;property id=&quot;20307&quot; value=&quot;330&quot;/&gt;&lt;/object&gt;&lt;object type=&quot;3&quot; unique_id=&quot;12513&quot;&gt;&lt;property id=&quot;20148&quot; value=&quot;5&quot;/&gt;&lt;property id=&quot;20300&quot; value=&quot;Slide 73 - &amp;quot;The Complete Application&amp;quot;&quot;/&gt;&lt;property id=&quot;20307&quot; value=&quot;331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2188</Words>
  <PresentationFormat>Custom</PresentationFormat>
  <Paragraphs>452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Bitmap Image</vt:lpstr>
      <vt:lpstr>Java Programming: From the Ground Up</vt:lpstr>
      <vt:lpstr>Objectives</vt:lpstr>
      <vt:lpstr>A Video Poker Game</vt:lpstr>
      <vt:lpstr>Playing the Game</vt:lpstr>
      <vt:lpstr>Scoring the Game</vt:lpstr>
      <vt:lpstr>Scoring the Game</vt:lpstr>
      <vt:lpstr>Scoring the Game</vt:lpstr>
      <vt:lpstr>Scoring the Game</vt:lpstr>
      <vt:lpstr>Scoring the Game</vt:lpstr>
      <vt:lpstr>Problem Statement</vt:lpstr>
      <vt:lpstr>Determine the Classes</vt:lpstr>
      <vt:lpstr>Determine the Classes</vt:lpstr>
      <vt:lpstr>Determine the Classes</vt:lpstr>
      <vt:lpstr>Determine the Classes</vt:lpstr>
      <vt:lpstr>Determine Responsibilities of Each Class</vt:lpstr>
      <vt:lpstr>Determine Responsibilities of Each Class</vt:lpstr>
      <vt:lpstr>The Player Class</vt:lpstr>
      <vt:lpstr>The Player Class</vt:lpstr>
      <vt:lpstr>Other Classes</vt:lpstr>
      <vt:lpstr>PokerGame</vt:lpstr>
      <vt:lpstr>PokerGame</vt:lpstr>
      <vt:lpstr>Design Issues – The Data Model and the View</vt:lpstr>
      <vt:lpstr>Iterative Refinement</vt:lpstr>
      <vt:lpstr>Iterative Refinement</vt:lpstr>
      <vt:lpstr>Iterative Refinement</vt:lpstr>
      <vt:lpstr>Determine the Interactions Among the Classes</vt:lpstr>
      <vt:lpstr>Determine the Interactions Among the Classes</vt:lpstr>
      <vt:lpstr>Determine the Interactions Among the Classes</vt:lpstr>
      <vt:lpstr>Determine the Interactions Among the Classes</vt:lpstr>
      <vt:lpstr>Some Attributes</vt:lpstr>
      <vt:lpstr>Some Attributes</vt:lpstr>
      <vt:lpstr>Class Attributes</vt:lpstr>
      <vt:lpstr>Putting together</vt:lpstr>
      <vt:lpstr>Putting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135</cp:revision>
  <cp:lastPrinted>1601-01-01T00:00:00Z</cp:lastPrinted>
  <dcterms:created xsi:type="dcterms:W3CDTF">1601-01-01T00:00:00Z</dcterms:created>
  <dcterms:modified xsi:type="dcterms:W3CDTF">2017-01-24T01:37:49Z</dcterms:modified>
</cp:coreProperties>
</file>