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37" r:id="rId4"/>
    <p:sldId id="338" r:id="rId5"/>
    <p:sldId id="339" r:id="rId6"/>
    <p:sldId id="341" r:id="rId7"/>
    <p:sldId id="286" r:id="rId8"/>
    <p:sldId id="288" r:id="rId9"/>
    <p:sldId id="340" r:id="rId10"/>
    <p:sldId id="289" r:id="rId11"/>
    <p:sldId id="290" r:id="rId12"/>
    <p:sldId id="291" r:id="rId13"/>
    <p:sldId id="292" r:id="rId14"/>
    <p:sldId id="342" r:id="rId15"/>
    <p:sldId id="355" r:id="rId16"/>
    <p:sldId id="293" r:id="rId17"/>
    <p:sldId id="343" r:id="rId18"/>
    <p:sldId id="294" r:id="rId19"/>
    <p:sldId id="295" r:id="rId20"/>
    <p:sldId id="296" r:id="rId21"/>
    <p:sldId id="287" r:id="rId22"/>
    <p:sldId id="357" r:id="rId23"/>
    <p:sldId id="297" r:id="rId24"/>
    <p:sldId id="298" r:id="rId25"/>
    <p:sldId id="344" r:id="rId26"/>
    <p:sldId id="345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56" r:id="rId44"/>
  </p:sldIdLst>
  <p:sldSz cx="10080625" cy="7559675"/>
  <p:notesSz cx="7559675" cy="10691813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7680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</a:t>
            </a:r>
            <a:r>
              <a:rPr lang="en-GB" dirty="0" smtClean="0"/>
              <a:t>6</a:t>
            </a: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11: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i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Designing With Classes and Objects</a:t>
            </a:r>
            <a:endParaRPr lang="en-US" i="1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smtClean="0"/>
              <a:t>Part </a:t>
            </a:r>
            <a:r>
              <a:rPr lang="en-GB" smtClean="0"/>
              <a:t>2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Card</a:t>
            </a:r>
            <a:r>
              <a:rPr lang="en-US" sz="4000" dirty="0" smtClean="0"/>
              <a:t> Class Specification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41363" y="2027237"/>
            <a:ext cx="8604250" cy="5257799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en-US" sz="2400" dirty="0" smtClean="0"/>
              <a:t>Because a Card object should return its name, a third method </a:t>
            </a:r>
            <a:r>
              <a:rPr lang="en-US" sz="2400" dirty="0" err="1" smtClean="0"/>
              <a:t>getName</a:t>
            </a:r>
            <a:r>
              <a:rPr lang="en-US" sz="2400" dirty="0" smtClean="0"/>
              <a:t>() returns the name of a card as a string such as “2 of Spades” or “Queen of Hearts.”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String </a:t>
            </a:r>
            <a:r>
              <a:rPr lang="en-US" sz="2400" i="1" dirty="0" err="1" smtClean="0"/>
              <a:t>getName</a:t>
            </a:r>
            <a:r>
              <a:rPr lang="en-US" sz="2400" i="1" dirty="0" smtClean="0"/>
              <a:t>();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Use the following suits conversion: 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1 – Hearts, 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2 -- Diamonds, 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3 -- Clubs,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	4 – Spades.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and the following value conversion: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1 – Ace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11 – Jack</a:t>
            </a:r>
          </a:p>
          <a:p>
            <a:pPr lvl="1">
              <a:spcAft>
                <a:spcPts val="0"/>
              </a:spcAft>
              <a:buNone/>
            </a:pPr>
            <a:r>
              <a:rPr lang="en-US" sz="2400" dirty="0" smtClean="0"/>
              <a:t>			12 – Queue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	13 -- 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Card</a:t>
            </a:r>
            <a:r>
              <a:rPr lang="en-US" sz="4000" dirty="0" smtClean="0"/>
              <a:t> Class Implementation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15912" y="2101850"/>
            <a:ext cx="5105401" cy="4757738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public class Card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suit;    //1= Hearts, 2= Diamonds, 3=Clubs, 4 = Spades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value;  //1 = Ace…11 = Jack, 12 = Queen, 13 = King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Card()  //Ace of Hearts, by default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suit = 1;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value = 1;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Card(</a:t>
            </a:r>
            <a:r>
              <a:rPr lang="en-US" sz="1200" dirty="0" err="1" smtClean="0"/>
              <a:t>int</a:t>
            </a:r>
            <a:r>
              <a:rPr lang="en-US" sz="1200" dirty="0" smtClean="0"/>
              <a:t> s, </a:t>
            </a:r>
            <a:r>
              <a:rPr lang="en-US" sz="1200" dirty="0" err="1" smtClean="0"/>
              <a:t>int</a:t>
            </a:r>
            <a:r>
              <a:rPr lang="en-US" sz="1200" dirty="0" smtClean="0"/>
              <a:t> v)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suit = s;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value = v;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getSuit</a:t>
            </a:r>
            <a:r>
              <a:rPr lang="en-US" sz="12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return suit;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getValue</a:t>
            </a:r>
            <a:r>
              <a:rPr lang="en-US" sz="12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return value;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public void </a:t>
            </a:r>
            <a:r>
              <a:rPr lang="en-US" sz="1200" dirty="0" err="1" smtClean="0">
                <a:solidFill>
                  <a:schemeClr val="tx1"/>
                </a:solidFill>
              </a:rPr>
              <a:t>setSuit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s)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          suit = s;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     }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AutoNum type="arabicPeriod"/>
            </a:pPr>
            <a:endParaRPr lang="en-US" sz="1100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45112" y="2027237"/>
            <a:ext cx="457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</a:rPr>
              <a:t>setValue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v)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value = v;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public String </a:t>
            </a:r>
            <a:r>
              <a:rPr lang="en-US" sz="1200" dirty="0" err="1">
                <a:solidFill>
                  <a:schemeClr val="tx1"/>
                </a:solidFill>
              </a:rPr>
              <a:t>getName</a:t>
            </a:r>
            <a:r>
              <a:rPr lang="en-US" sz="1200" dirty="0">
                <a:solidFill>
                  <a:schemeClr val="tx1"/>
                </a:solidFill>
              </a:rPr>
              <a:t>()  // returns string, e.g., "Ace of Hearts"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String name = "";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if (value == 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= "Ace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if (value == 11)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= "Jack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if ( value == 12)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= "Queen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if (value == 13)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= "King of 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// use the numerical value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= value + " of </a:t>
            </a:r>
            <a:r>
              <a:rPr lang="en-US" sz="1200" dirty="0" smtClean="0">
                <a:solidFill>
                  <a:schemeClr val="tx1"/>
                </a:solidFill>
              </a:rPr>
              <a:t>";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// Add on the </a:t>
            </a:r>
            <a:r>
              <a:rPr lang="en-US" sz="1200" dirty="0" smtClean="0">
                <a:solidFill>
                  <a:schemeClr val="tx1"/>
                </a:solidFill>
              </a:rPr>
              <a:t>suit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if (suit == 1)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+= "Hearts";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if ( suit == 2)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+= "Diamonds";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 if ( suit == 3)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+= "Clubs";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else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     name += "Spades";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     return name;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2"/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Card</a:t>
            </a:r>
            <a:r>
              <a:rPr lang="en-US" sz="4000" dirty="0" smtClean="0"/>
              <a:t> Class Testing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r>
              <a:rPr lang="en-US" sz="2000" dirty="0" smtClean="0"/>
              <a:t>Testing the getter and setter methods is straightforward.  To test the 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 method include a loop that tests each card :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s = 1; s &lt;= 4; s++)			// 4 suits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 1; </a:t>
            </a:r>
            <a:r>
              <a:rPr lang="en-US" sz="1800" dirty="0" err="1" smtClean="0"/>
              <a:t>val</a:t>
            </a:r>
            <a:r>
              <a:rPr lang="en-US" sz="1800" dirty="0" smtClean="0"/>
              <a:t> &lt;= 13; </a:t>
            </a:r>
            <a:r>
              <a:rPr lang="en-US" sz="1800" dirty="0" err="1" smtClean="0"/>
              <a:t>val</a:t>
            </a:r>
            <a:r>
              <a:rPr lang="en-US" sz="1800" dirty="0" smtClean="0"/>
              <a:t>++)  	// 13 cards per suit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	Card </a:t>
            </a:r>
            <a:r>
              <a:rPr lang="en-US" sz="1800" dirty="0" err="1" smtClean="0"/>
              <a:t>cd</a:t>
            </a:r>
            <a:r>
              <a:rPr lang="en-US" sz="1800" dirty="0" smtClean="0"/>
              <a:t> = new Card(s, </a:t>
            </a:r>
            <a:r>
              <a:rPr lang="en-US" sz="1800" dirty="0" err="1" smtClean="0"/>
              <a:t>val</a:t>
            </a:r>
            <a:r>
              <a:rPr lang="en-US" sz="18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 s+ ","+ </a:t>
            </a:r>
            <a:r>
              <a:rPr lang="en-US" sz="1800" dirty="0" err="1" smtClean="0"/>
              <a:t>val</a:t>
            </a:r>
            <a:r>
              <a:rPr lang="en-US" sz="1800" dirty="0" smtClean="0"/>
              <a:t>+ ": "+ </a:t>
            </a:r>
            <a:r>
              <a:rPr lang="en-US" sz="1800" dirty="0" err="1" smtClean="0"/>
              <a:t>cd.getName</a:t>
            </a:r>
            <a:r>
              <a:rPr lang="en-US" sz="1800" dirty="0" smtClean="0"/>
              <a:t>());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};  </a:t>
            </a:r>
          </a:p>
          <a:p>
            <a:endParaRPr lang="en-US" sz="1800" dirty="0" smtClean="0"/>
          </a:p>
          <a:p>
            <a:r>
              <a:rPr lang="en-US" sz="2000" dirty="0" smtClean="0"/>
              <a:t>Alternatively, a segment that prompts for a suit and rank and displays the name of the corresponding card: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 (“Suit: “);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s = </a:t>
            </a:r>
            <a:r>
              <a:rPr lang="en-US" sz="1800" dirty="0" err="1" smtClean="0"/>
              <a:t>input.nextInt</a:t>
            </a:r>
            <a:r>
              <a:rPr lang="en-US" sz="18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(“Value: “);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 </a:t>
            </a:r>
            <a:r>
              <a:rPr lang="en-US" sz="1800" dirty="0" err="1" smtClean="0"/>
              <a:t>input.nextInt</a:t>
            </a:r>
            <a:r>
              <a:rPr lang="en-US" sz="18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Card </a:t>
            </a:r>
            <a:r>
              <a:rPr lang="en-US" sz="1800" dirty="0" err="1" smtClean="0"/>
              <a:t>cd</a:t>
            </a:r>
            <a:r>
              <a:rPr lang="en-US" sz="1800" dirty="0" smtClean="0"/>
              <a:t> = new Card(s, </a:t>
            </a:r>
            <a:r>
              <a:rPr lang="en-US" sz="1800" dirty="0" err="1" smtClean="0"/>
              <a:t>val</a:t>
            </a:r>
            <a:r>
              <a:rPr lang="en-US" sz="18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 s+ ","+ </a:t>
            </a:r>
            <a:r>
              <a:rPr lang="en-US" sz="1800" dirty="0" err="1" smtClean="0"/>
              <a:t>val</a:t>
            </a:r>
            <a:r>
              <a:rPr lang="en-US" sz="1800" dirty="0" smtClean="0"/>
              <a:t>+ ": "+ </a:t>
            </a:r>
            <a:r>
              <a:rPr lang="en-US" sz="1800" dirty="0" err="1" smtClean="0"/>
              <a:t>cd.getName</a:t>
            </a:r>
            <a:r>
              <a:rPr lang="en-US" sz="1800" dirty="0" smtClean="0"/>
              <a:t>());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Bankroll </a:t>
            </a:r>
            <a:r>
              <a:rPr lang="en-US" sz="4000" dirty="0" smtClean="0"/>
              <a:t>Class Specification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1069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Attributes: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single attribute:	</a:t>
            </a:r>
            <a:r>
              <a:rPr lang="en-US" sz="2400" dirty="0" err="1" smtClean="0"/>
              <a:t>int</a:t>
            </a:r>
            <a:r>
              <a:rPr lang="en-US" sz="2400" dirty="0" smtClean="0"/>
              <a:t> bankroll;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Constructors: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Default constructor: reset bankroll to zero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1-argument constructor: initialize bankroll to a given value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Methods: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Getter/setter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getBankroll</a:t>
            </a:r>
            <a:r>
              <a:rPr lang="en-US" sz="2400" dirty="0" smtClean="0"/>
              <a:t>();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void </a:t>
            </a:r>
            <a:r>
              <a:rPr lang="en-US" sz="2400" dirty="0" err="1" smtClean="0"/>
              <a:t>setBankroll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n);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Alter the value of bankroll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void </a:t>
            </a:r>
            <a:r>
              <a:rPr lang="en-US" sz="2400" dirty="0" err="1" smtClean="0"/>
              <a:t>alterBankroll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n);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by adding the input value to bankroll.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Bankroll </a:t>
            </a:r>
            <a:r>
              <a:rPr lang="en-US" sz="4000" dirty="0" smtClean="0"/>
              <a:t>Class Implementation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457825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smtClean="0"/>
              <a:t>public class Bankroll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private int bankroll;</a:t>
            </a:r>
            <a:br>
              <a:rPr lang="en-US" sz="1400" smtClean="0"/>
            </a:b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public Bankroll() 	// default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bankroll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public Bankroll (int n) 	// one-argument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bankroll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public int getBankroll()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return bankroll;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public void setBankroll(int n)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bankroll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public void alterBankroll(int n) // n can be negative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bankroll+=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Bankroll</a:t>
            </a:r>
            <a:r>
              <a:rPr lang="en-US" sz="4000" dirty="0" smtClean="0"/>
              <a:t> Class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This class is not complex; so testing is very simple.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To test and subsequently debug the class,  include a main(..) method that tests the methods of Bet. 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	  Scanner input = 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Bankroll bankroll1 = new Bankroll();  	// default constructor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 Getter “+ bankroll1.getBankroll());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 (“Enter an integer: “);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 = </a:t>
            </a:r>
            <a:r>
              <a:rPr lang="en-US" sz="1800" dirty="0" err="1" smtClean="0"/>
              <a:t>input.nextInt</a:t>
            </a:r>
            <a:r>
              <a:rPr lang="en-US" sz="1800" dirty="0" smtClean="0"/>
              <a:t>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bankroll1.setBankroll(n); 	 		// test setter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(“After setter “+ bankroll1.getBankroll());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Bankroll bankroll2 = new Bankroll(n); 		 // one argument constructor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(“Getter “+ bankroll2.getBankroll());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bankroll2.alterBankroll(10); 			// test alter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(“Getter; “+ bankroll2.getBankroll());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} 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Specification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604250" cy="47577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Attributes:</a:t>
            </a:r>
            <a:r>
              <a:rPr lang="en-US" sz="2400" dirty="0" smtClean="0"/>
              <a:t> 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	The only instance variable of the Deck class is an array of 52 Card references.  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	You can also use a 2-dimensional array.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/>
              <a:t>Constructors:</a:t>
            </a:r>
            <a:r>
              <a:rPr lang="en-US" sz="2400" dirty="0" smtClean="0"/>
              <a:t> 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	The only default constructor instantiate and populate a deck</a:t>
            </a:r>
          </a:p>
          <a:p>
            <a:pPr>
              <a:spcAft>
                <a:spcPts val="600"/>
              </a:spcAft>
            </a:pPr>
            <a:r>
              <a:rPr lang="en-US" sz="2400" b="1" dirty="0" smtClean="0"/>
              <a:t>Methods: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deal a card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return the “next” card in deck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shuffle the deck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rearrange deck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Specification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604250" cy="4757737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public class Deck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Card[] deck; 		// array of  52 Card references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public Deck()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{  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	//instantiate and populate a deck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public void shuffle()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	//rearrange deck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public Card deal()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	//return the "next" card in deck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	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-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sz="2000" dirty="0" smtClean="0"/>
              <a:t>The Constructor: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The  cards of a deck are numbered from 1 to 52, so use an array of size 53, ignoring position 0.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To initialize deck, use a  loop:</a:t>
            </a:r>
          </a:p>
          <a:p>
            <a:pPr>
              <a:buFont typeface="Times New Roman" pitchFamily="18" charset="0"/>
              <a:buNone/>
              <a:defRPr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rank =1;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&lt;= 13; </a:t>
            </a:r>
            <a:r>
              <a:rPr lang="en-US" sz="1800" dirty="0" err="1" smtClean="0"/>
              <a:t>i</a:t>
            </a:r>
            <a:r>
              <a:rPr lang="en-US" sz="1800" dirty="0" smtClean="0"/>
              <a:t>++) 			// for each rank Ace...King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{	// place cards in order in deck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	deck[rank]        = new Card(1,rank);     	// first suit; 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	deck[rank+13] = new Card(2,rank);		// second suit; 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	deck[rank+26] = new Card(3,rank); 		// third suit; 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	deck[rank+39] = new Card(4,rank); 		// fourth suit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1800" dirty="0" smtClean="0"/>
              <a:t>}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– Method </a:t>
            </a:r>
            <a:r>
              <a:rPr lang="en-US" sz="4000" i="1" dirty="0" smtClean="0"/>
              <a:t>Shuffle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44512" y="2027237"/>
            <a:ext cx="9372600" cy="48323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The shuffle() method may not be as obvious as the other methods: </a:t>
            </a:r>
          </a:p>
          <a:p>
            <a:pPr>
              <a:spcAft>
                <a:spcPts val="0"/>
              </a:spcAft>
              <a:buFont typeface="Times New Roman" pitchFamily="18" charset="0"/>
              <a:buNone/>
            </a:pPr>
            <a:r>
              <a:rPr lang="en-US" sz="2000" dirty="0" smtClean="0"/>
              <a:t>			for </a:t>
            </a:r>
            <a:r>
              <a:rPr lang="en-US" sz="2000" i="1" dirty="0" smtClean="0"/>
              <a:t>card</a:t>
            </a:r>
            <a:r>
              <a:rPr lang="en-US" sz="2000" dirty="0" smtClean="0"/>
              <a:t> = 1 to 52</a:t>
            </a:r>
          </a:p>
          <a:p>
            <a:pPr>
              <a:spcAft>
                <a:spcPts val="0"/>
              </a:spcAft>
              <a:buFont typeface="Times New Roman" pitchFamily="18" charset="0"/>
              <a:buNone/>
            </a:pPr>
            <a:r>
              <a:rPr lang="en-US" sz="2000" dirty="0" smtClean="0"/>
              <a:t>				generate a random integer, </a:t>
            </a:r>
            <a:r>
              <a:rPr lang="en-US" sz="2000" i="1" dirty="0" smtClean="0"/>
              <a:t>rand</a:t>
            </a:r>
            <a:r>
              <a:rPr lang="en-US" sz="2000" dirty="0" smtClean="0"/>
              <a:t>, in the range 1 through 52.</a:t>
            </a:r>
          </a:p>
          <a:p>
            <a:pPr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			swap deck[</a:t>
            </a:r>
            <a:r>
              <a:rPr lang="en-US" sz="2000" i="1" dirty="0" smtClean="0"/>
              <a:t>card</a:t>
            </a:r>
            <a:r>
              <a:rPr lang="en-US" sz="2000" dirty="0" smtClean="0"/>
              <a:t>] with deck[</a:t>
            </a:r>
            <a:r>
              <a:rPr lang="en-US" sz="2000" i="1" dirty="0" smtClean="0"/>
              <a:t>rand</a:t>
            </a:r>
            <a:r>
              <a:rPr lang="en-US" sz="2000" dirty="0" smtClean="0"/>
              <a:t>].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Written in Java: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public void shuffle()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 Random </a:t>
            </a:r>
            <a:r>
              <a:rPr lang="en-US" sz="1800" dirty="0" err="1" smtClean="0"/>
              <a:t>randomNumber</a:t>
            </a:r>
            <a:r>
              <a:rPr lang="en-US" sz="1800" dirty="0" smtClean="0"/>
              <a:t> = new Random();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 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card = 1; card&lt;= 52; card++)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 {        // find a random place in the deck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	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rand = </a:t>
            </a:r>
            <a:r>
              <a:rPr lang="en-US" sz="1800" dirty="0" err="1" smtClean="0"/>
              <a:t>randomNumber.nextInt</a:t>
            </a:r>
            <a:r>
              <a:rPr lang="en-US" sz="1800" dirty="0" smtClean="0"/>
              <a:t>(52) + 1;  // </a:t>
            </a:r>
            <a:r>
              <a:rPr lang="en-US" sz="1800" dirty="0" err="1" smtClean="0"/>
              <a:t>int</a:t>
            </a:r>
            <a:r>
              <a:rPr lang="en-US" sz="1800" dirty="0" smtClean="0"/>
              <a:t> btw 1 and 52, inclusive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		     //swap deck[card] with deck[rand]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		    Card temp = deck[card];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		    deck[card] = deck[rand];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		    deck[rand] = temp;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}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}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489949" cy="3049587"/>
          </a:xfrm>
        </p:spPr>
        <p:txBody>
          <a:bodyPr/>
          <a:lstStyle/>
          <a:p>
            <a:r>
              <a:rPr lang="en-US" dirty="0" smtClean="0"/>
              <a:t>Implement a video poker game</a:t>
            </a:r>
          </a:p>
          <a:p>
            <a:r>
              <a:rPr lang="en-US" dirty="0" smtClean="0"/>
              <a:t>Specify and implement classes</a:t>
            </a:r>
          </a:p>
          <a:p>
            <a:r>
              <a:rPr lang="en-US" dirty="0" smtClean="0"/>
              <a:t>Design and implement methods</a:t>
            </a:r>
          </a:p>
          <a:p>
            <a:r>
              <a:rPr lang="en-US" dirty="0" smtClean="0"/>
              <a:t>Test classes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– Method </a:t>
            </a:r>
            <a:r>
              <a:rPr lang="en-US" sz="4000" i="1" dirty="0" smtClean="0"/>
              <a:t>Deal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49545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deal():  Include another instance variable:</a:t>
            </a:r>
          </a:p>
          <a:p>
            <a:pPr>
              <a:spcAft>
                <a:spcPts val="600"/>
              </a:spcAft>
              <a:buFont typeface="Times New Roman" pitchFamily="18" charset="0"/>
              <a:buNone/>
            </a:pPr>
            <a:r>
              <a:rPr lang="en-US" sz="2400" dirty="0" smtClean="0"/>
              <a:t>	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next</a:t>
            </a:r>
            <a:r>
              <a:rPr lang="en-US" sz="2400" dirty="0" smtClean="0"/>
              <a:t>;   </a:t>
            </a:r>
          </a:p>
          <a:p>
            <a:pPr>
              <a:spcAft>
                <a:spcPts val="600"/>
              </a:spcAft>
              <a:buFont typeface="Times New Roman" pitchFamily="18" charset="0"/>
              <a:buNone/>
            </a:pPr>
            <a:r>
              <a:rPr lang="en-US" sz="2400" dirty="0" smtClean="0"/>
              <a:t>	that holds the index of the next card. 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This attribute should be initialized to 1.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The variable </a:t>
            </a:r>
            <a:r>
              <a:rPr lang="en-US" sz="2400" i="1" dirty="0" smtClean="0"/>
              <a:t>next</a:t>
            </a:r>
            <a:r>
              <a:rPr lang="en-US" sz="2400" dirty="0" smtClean="0"/>
              <a:t> must also be reset to 1 whenever the deck is shuffled. 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So both the constructor and </a:t>
            </a:r>
            <a:r>
              <a:rPr lang="en-US" sz="2400" i="1" dirty="0" smtClean="0"/>
              <a:t>shuffle() </a:t>
            </a:r>
            <a:r>
              <a:rPr lang="en-US" sz="2400" dirty="0" smtClean="0"/>
              <a:t>must be adjusted.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At the end of the constructor: reset </a:t>
            </a:r>
            <a:r>
              <a:rPr lang="en-US" sz="2000" i="1" dirty="0" smtClean="0"/>
              <a:t>next</a:t>
            </a:r>
            <a:r>
              <a:rPr lang="en-US" sz="2000" dirty="0" smtClean="0"/>
              <a:t> to 1.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 At the end of </a:t>
            </a:r>
            <a:r>
              <a:rPr lang="en-US" sz="2000" i="1" dirty="0" smtClean="0"/>
              <a:t>shuffle</a:t>
            </a:r>
            <a:r>
              <a:rPr lang="en-US" sz="2000" dirty="0" smtClean="0"/>
              <a:t>: reset </a:t>
            </a:r>
            <a:r>
              <a:rPr lang="en-US" sz="2000" i="1" dirty="0" smtClean="0"/>
              <a:t>next</a:t>
            </a:r>
            <a:r>
              <a:rPr lang="en-US" sz="2000" dirty="0" smtClean="0"/>
              <a:t> to 1.</a:t>
            </a:r>
          </a:p>
          <a:p>
            <a:r>
              <a:rPr lang="en-US" sz="2400" dirty="0" smtClean="0"/>
              <a:t>public Card deal():</a:t>
            </a:r>
          </a:p>
          <a:p>
            <a:pPr>
              <a:buNone/>
            </a:pPr>
            <a:r>
              <a:rPr lang="en-US" sz="2400" dirty="0" smtClean="0"/>
              <a:t>			if next &gt; 52 reset next to 1;</a:t>
            </a:r>
          </a:p>
          <a:p>
            <a:pPr>
              <a:buNone/>
            </a:pPr>
            <a:r>
              <a:rPr lang="en-US" sz="2400" dirty="0" smtClean="0"/>
              <a:t>			return card[next++];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Deck</a:t>
            </a:r>
            <a:r>
              <a:rPr lang="en-US" sz="4000" dirty="0" smtClean="0"/>
              <a:t> Class Implementation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20712" y="2179637"/>
            <a:ext cx="4451349" cy="4757738"/>
          </a:xfrm>
        </p:spPr>
        <p:txBody>
          <a:bodyPr/>
          <a:lstStyle/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public class Deck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{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private Card deck[];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	// holds position of next card to be dealt 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b="1" dirty="0" smtClean="0"/>
              <a:t> 	private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next</a:t>
            </a:r>
            <a:r>
              <a:rPr lang="en-US" sz="1400" dirty="0" smtClean="0"/>
              <a:t>;  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public Deck()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{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deck =new Card[53]; // uses 1…52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 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rank=1; rank &lt;= 13; rank++)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{	// place cards in order in deck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		//  "rank of first suit" e.g. 3 of hearts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		deck[rank] = new Card(1,rank);    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		// rank of second suit e.g. 3 of diamonds 	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     deck[rank+13] = new Card(2,rank); 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		    // "rank of third suit" </a:t>
            </a:r>
            <a:r>
              <a:rPr lang="en-US" sz="1400" dirty="0" err="1" smtClean="0"/>
              <a:t>e.g</a:t>
            </a:r>
            <a:r>
              <a:rPr lang="en-US" sz="1400" dirty="0" smtClean="0"/>
              <a:t> 3 of clubs 	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     deck[rank+26] = new Card(3,rank); 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		   // "rank of fourth suit" e.g. 3 of spades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		deck[rank+39] = new Card(4,rank); 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     }</a:t>
            </a:r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b="1" dirty="0" smtClean="0"/>
              <a:t>          next = 1;  // first card dealt is deck[next]</a:t>
            </a:r>
            <a:endParaRPr lang="en-US" sz="1400" dirty="0" smtClean="0"/>
          </a:p>
          <a:p>
            <a:pPr marL="231775" indent="-231775">
              <a:buFont typeface="Arial" pitchFamily="34" charset="0"/>
              <a:buAutoNum type="arabicPeriod"/>
            </a:pPr>
            <a:r>
              <a:rPr lang="en-US" sz="1400" dirty="0" smtClean="0"/>
              <a:t>     }</a:t>
            </a:r>
          </a:p>
          <a:p>
            <a:pPr marL="231775" indent="-231775">
              <a:buNone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45112" y="2179637"/>
            <a:ext cx="4451349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shuffle()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Random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randomNumber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Random();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for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card = 1; card &lt;= 52; card++)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// find a random place in the deck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rand=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randomNumber.nextInt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(52)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//swap deck[card] with deck[rand]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Card temp = deck[card];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deck[card] = deck[rand];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deck[rand] = temp;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}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= 1; 	// top card of the deck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public Card deal()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if ( next &gt; 52)     // if deck is depleted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shuffle();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Card c = deck[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	// return (next++];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next++;		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return c;</a:t>
            </a:r>
          </a:p>
          <a:p>
            <a:pPr marL="231775" marR="0" lvl="0" indent="-231775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</a:p>
          <a:p>
            <a:pPr marL="231775" marR="0" lvl="0" indent="-231775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AutoNum type="arabicPeriod" startAt="23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31775" marR="0" lvl="0" indent="-231775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Deck </a:t>
            </a:r>
            <a:r>
              <a:rPr lang="en-US" dirty="0" smtClean="0"/>
              <a:t>Class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Attributes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 a poker hand with an array of five Card references.  </a:t>
            </a:r>
          </a:p>
          <a:p>
            <a:endParaRPr lang="en-US" smtClean="0"/>
          </a:p>
          <a:p>
            <a:r>
              <a:rPr lang="en-US" smtClean="0"/>
              <a:t>Each time that Hand requires a new Card, Hand sends a request to Deck.  </a:t>
            </a:r>
          </a:p>
          <a:p>
            <a:endParaRPr lang="en-US" smtClean="0"/>
          </a:p>
          <a:p>
            <a:r>
              <a:rPr lang="en-US" smtClean="0"/>
              <a:t>The  instance variables of Hand are: 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		Card[] hand;  // holds 5 Card references</a:t>
            </a:r>
          </a:p>
          <a:p>
            <a:pPr lvl="1"/>
            <a:r>
              <a:rPr lang="en-US" smtClean="0"/>
              <a:t>		Deck deck;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Constructor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single default constructor is simple and does no more than instantiate the instance variables: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	</a:t>
            </a:r>
            <a:r>
              <a:rPr lang="en-US" sz="2000" dirty="0" smtClean="0"/>
              <a:t>public Hand()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         hand = new Card[5]; 	 // 5 cards per hand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	deck = new Deck();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}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Methods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There are four method in the Hand class: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newHand</a:t>
            </a:r>
            <a:r>
              <a:rPr lang="en-US" sz="2000" dirty="0" smtClean="0"/>
              <a:t>() method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		</a:t>
            </a:r>
            <a:r>
              <a:rPr lang="en-US" sz="2000" i="1" dirty="0" smtClean="0"/>
              <a:t>public void </a:t>
            </a:r>
            <a:r>
              <a:rPr lang="en-US" sz="2000" i="1" dirty="0" err="1" smtClean="0"/>
              <a:t>newHand</a:t>
            </a:r>
            <a:r>
              <a:rPr lang="en-US" sz="2000" i="1" dirty="0" smtClean="0"/>
              <a:t>()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creates deals a five-card hand. 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getHand</a:t>
            </a:r>
            <a:r>
              <a:rPr lang="en-US" sz="2000" dirty="0" smtClean="0"/>
              <a:t>() method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		</a:t>
            </a:r>
            <a:r>
              <a:rPr lang="en-US" sz="2000" i="1" dirty="0" smtClean="0"/>
              <a:t>public String[] </a:t>
            </a:r>
            <a:r>
              <a:rPr lang="en-US" sz="2000" i="1" dirty="0" err="1" smtClean="0"/>
              <a:t>getHand</a:t>
            </a:r>
            <a:r>
              <a:rPr lang="en-US" sz="2000" i="1" dirty="0" smtClean="0"/>
              <a:t>()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returns some representation of a hand.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updateHand</a:t>
            </a:r>
            <a:r>
              <a:rPr lang="en-US" sz="2000" dirty="0" smtClean="0"/>
              <a:t>(...) method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		</a:t>
            </a:r>
            <a:r>
              <a:rPr lang="en-US" sz="2000" i="1" dirty="0" smtClean="0"/>
              <a:t>public void </a:t>
            </a:r>
            <a:r>
              <a:rPr lang="en-US" sz="2000" i="1" dirty="0" err="1" smtClean="0"/>
              <a:t>updateHand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boolean</a:t>
            </a:r>
            <a:r>
              <a:rPr lang="en-US" sz="2000" i="1" dirty="0" smtClean="0"/>
              <a:t> [] x)</a:t>
            </a:r>
            <a:endParaRPr lang="en-US" sz="2000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updates or revises a poker hand.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evaluateHand</a:t>
            </a:r>
            <a:r>
              <a:rPr lang="en-US" sz="2000" dirty="0" smtClean="0"/>
              <a:t>() method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		</a:t>
            </a:r>
            <a:r>
              <a:rPr lang="en-US" sz="2000" i="1" dirty="0" smtClean="0"/>
              <a:t>public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evaluateHand</a:t>
            </a:r>
            <a:r>
              <a:rPr lang="en-US" sz="2000" i="1" dirty="0" smtClean="0"/>
              <a:t>()</a:t>
            </a:r>
            <a:endParaRPr lang="en-US" sz="2000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determines whether or not a particular hand is a winner. 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newHand</a:t>
            </a:r>
            <a:endParaRPr lang="en-US" sz="4000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deck is first shuffled</a:t>
            </a:r>
          </a:p>
          <a:p>
            <a:r>
              <a:rPr lang="en-US" sz="2400" dirty="0" smtClean="0"/>
              <a:t>Then deal card to hands from deck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800" dirty="0" smtClean="0"/>
              <a:t>	</a:t>
            </a:r>
            <a:r>
              <a:rPr lang="en-US" sz="2000" dirty="0" smtClean="0"/>
              <a:t>public void </a:t>
            </a:r>
            <a:r>
              <a:rPr lang="en-US" sz="2000" dirty="0" err="1" smtClean="0"/>
              <a:t>newHand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	</a:t>
            </a:r>
            <a:r>
              <a:rPr lang="en-US" sz="2000" dirty="0" err="1" smtClean="0"/>
              <a:t>deck.shuffle</a:t>
            </a:r>
            <a:r>
              <a:rPr lang="en-US" sz="2000" dirty="0" smtClean="0"/>
              <a:t>();				// a message to deck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         for 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	      hand[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deck.deal</a:t>
            </a:r>
            <a:r>
              <a:rPr lang="en-US" sz="2000" dirty="0" smtClean="0"/>
              <a:t>();  	// request one card from deck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	}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getHand</a:t>
            </a:r>
            <a:endParaRPr lang="en-US" sz="4000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implementation uses a String representation:</a:t>
            </a:r>
          </a:p>
          <a:p>
            <a:endParaRPr lang="en-US" sz="20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 </a:t>
            </a:r>
            <a:r>
              <a:rPr lang="en-US" sz="1800" dirty="0" smtClean="0"/>
              <a:t>public String[] </a:t>
            </a:r>
            <a:r>
              <a:rPr lang="en-US" sz="1800" dirty="0" err="1" smtClean="0"/>
              <a:t>getHand</a:t>
            </a:r>
            <a:r>
              <a:rPr lang="en-US" sz="1800" dirty="0" smtClean="0"/>
              <a:t>()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800" dirty="0" smtClean="0"/>
              <a:t> 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800" dirty="0" smtClean="0"/>
              <a:t>      String[] </a:t>
            </a:r>
            <a:r>
              <a:rPr lang="en-US" sz="1800" dirty="0" err="1" smtClean="0"/>
              <a:t>cardsInHand</a:t>
            </a:r>
            <a:r>
              <a:rPr lang="en-US" sz="1800" dirty="0" smtClean="0"/>
              <a:t> = new String[5];</a:t>
            </a:r>
            <a:br>
              <a:rPr lang="en-US" sz="1800" dirty="0" smtClean="0"/>
            </a:br>
            <a:r>
              <a:rPr lang="en-US" sz="1800" dirty="0" smtClean="0"/>
              <a:t>      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5;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cardsInHand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 = cards[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  <a:r>
              <a:rPr lang="en-US" sz="1800" dirty="0" err="1" smtClean="0"/>
              <a:t>getName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       return </a:t>
            </a:r>
            <a:r>
              <a:rPr lang="en-US" sz="1800" dirty="0" err="1" smtClean="0"/>
              <a:t>cardsInHand</a:t>
            </a:r>
            <a:r>
              <a:rPr lang="en-US" sz="1800" dirty="0" smtClean="0"/>
              <a:t>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800" dirty="0" smtClean="0"/>
              <a:t> }</a:t>
            </a:r>
          </a:p>
          <a:p>
            <a:pPr marL="800100" lvl="1" indent="-342900">
              <a:buFont typeface="Times New Roman" pitchFamily="18" charset="0"/>
              <a:buNone/>
            </a:pPr>
            <a:endParaRPr lang="en-US" sz="1600" dirty="0" smtClean="0"/>
          </a:p>
          <a:p>
            <a:r>
              <a:rPr lang="en-US" sz="2000" dirty="0" smtClean="0"/>
              <a:t>Hand does more than store an array of Card references.  </a:t>
            </a:r>
          </a:p>
          <a:p>
            <a:endParaRPr lang="en-US" sz="2000" dirty="0" smtClean="0"/>
          </a:p>
          <a:p>
            <a:r>
              <a:rPr lang="en-US" sz="2000" dirty="0" smtClean="0"/>
              <a:t>Hand sends a message (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())  to Card. 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92112" y="555625"/>
            <a:ext cx="9448799" cy="1258888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updateHand</a:t>
            </a:r>
            <a:endParaRPr lang="en-US" sz="4000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update or revise a poker hand, a Hand object must know those cards that the player wishes to discard and replace. 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PokerGame</a:t>
            </a:r>
            <a:r>
              <a:rPr lang="en-US" sz="2000" dirty="0" smtClean="0"/>
              <a:t>, in the role of game coordinator, queries Player for the discards and communicate this information to Hand. </a:t>
            </a:r>
          </a:p>
          <a:p>
            <a:endParaRPr lang="en-US" sz="2000" dirty="0" smtClean="0"/>
          </a:p>
          <a:p>
            <a:r>
              <a:rPr lang="en-US" sz="2000" dirty="0" smtClean="0"/>
              <a:t>We choose to send this data from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to Hand as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array parameter: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boolean</a:t>
            </a:r>
            <a:r>
              <a:rPr lang="en-US" sz="2000" dirty="0" smtClean="0"/>
              <a:t>[] keep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such that if keep[</a:t>
            </a:r>
            <a:r>
              <a:rPr lang="en-US" sz="2000" dirty="0" err="1" smtClean="0"/>
              <a:t>i</a:t>
            </a:r>
            <a:r>
              <a:rPr lang="en-US" sz="2000" dirty="0" smtClean="0"/>
              <a:t>] == false,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card of the hand must be replaced.  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392112" y="555625"/>
            <a:ext cx="9448799" cy="1258888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updatHand</a:t>
            </a:r>
            <a:endParaRPr lang="en-US" sz="4000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  <a:p>
            <a:pPr algn="ctr">
              <a:buFont typeface="Times New Roman" pitchFamily="18" charset="0"/>
              <a:buNone/>
            </a:pPr>
            <a:r>
              <a:rPr lang="en-US" sz="2000" b="1" smtClean="0"/>
              <a:t> A player chooses to replace two cards and hold three.  </a:t>
            </a:r>
          </a:p>
          <a:p>
            <a:pPr algn="ctr">
              <a:buFont typeface="Times New Roman" pitchFamily="18" charset="0"/>
              <a:buNone/>
            </a:pPr>
            <a:r>
              <a:rPr lang="en-US" sz="2000" b="1" smtClean="0"/>
              <a:t>This information is passed to </a:t>
            </a:r>
            <a:r>
              <a:rPr lang="en-US" sz="2000" b="1" i="1" smtClean="0"/>
              <a:t>UpdateHand</a:t>
            </a:r>
            <a:r>
              <a:rPr lang="en-US" sz="2000" b="1" smtClean="0"/>
              <a:t>() in the </a:t>
            </a:r>
            <a:r>
              <a:rPr lang="en-US" sz="2000" b="1" i="1" smtClean="0"/>
              <a:t>boolean</a:t>
            </a:r>
            <a:r>
              <a:rPr lang="en-US" sz="2000" b="1" smtClean="0"/>
              <a:t> array </a:t>
            </a:r>
            <a:r>
              <a:rPr lang="en-US" sz="2000" b="1" i="1" smtClean="0"/>
              <a:t>keep</a:t>
            </a:r>
            <a:r>
              <a:rPr lang="en-US" sz="2000" b="1" smtClean="0"/>
              <a:t>[]</a:t>
            </a:r>
            <a:r>
              <a:rPr lang="en-US" sz="2000" b="1" i="1" smtClean="0"/>
              <a:t>.</a:t>
            </a:r>
            <a:endParaRPr lang="en-US" sz="2000" smtClean="0"/>
          </a:p>
          <a:p>
            <a:pPr algn="ctr">
              <a:buFont typeface="Times New Roman" pitchFamily="18" charset="0"/>
              <a:buNone/>
            </a:pPr>
            <a:endParaRPr lang="en-US" sz="200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773113" y="2713038"/>
          <a:ext cx="8483600" cy="1752600"/>
        </p:xfrm>
        <a:graphic>
          <a:graphicData uri="http://schemas.openxmlformats.org/presentationml/2006/ole">
            <p:oleObj spid="_x0000_s2050" name="Bitmap Image" r:id="rId3" imgW="6335009" imgH="13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5912" y="2027237"/>
          <a:ext cx="9448800" cy="4175759"/>
        </p:xfrm>
        <a:graphic>
          <a:graphicData uri="http://schemas.openxmlformats.org/drawingml/2006/table">
            <a:tbl>
              <a:tblPr/>
              <a:tblGrid>
                <a:gridCol w="1295401"/>
                <a:gridCol w="2438400"/>
                <a:gridCol w="2590799"/>
                <a:gridCol w="1447800"/>
                <a:gridCol w="1676400"/>
              </a:tblGrid>
              <a:tr h="29464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PokerGame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PokerGame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pg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Player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Hand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Card deck[]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1759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Initialize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Add coins.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Bet and Play.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a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Quit.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final results.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Present a menu.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View initial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 or hold cards.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Shuffle the deck.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card.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2678112" y="6675437"/>
            <a:ext cx="563879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poker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92112" y="555625"/>
            <a:ext cx="9372599" cy="1258888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updateHand</a:t>
            </a:r>
            <a:endParaRPr lang="en-US" sz="4000" dirty="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for </a:t>
            </a:r>
            <a:r>
              <a:rPr lang="en-US" dirty="0" err="1" smtClean="0"/>
              <a:t>updateHand</a:t>
            </a:r>
            <a:r>
              <a:rPr lang="en-US" dirty="0" smtClean="0"/>
              <a:t>() follows:</a:t>
            </a:r>
          </a:p>
          <a:p>
            <a:pPr>
              <a:buFont typeface="Times New Roman" pitchFamily="18" charset="0"/>
              <a:buNone/>
            </a:pPr>
            <a:endParaRPr lang="en-US" dirty="0" smtClean="0"/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public void </a:t>
            </a:r>
            <a:r>
              <a:rPr lang="en-US" dirty="0" err="1" smtClean="0"/>
              <a:t>updateHand</a:t>
            </a:r>
            <a:r>
              <a:rPr lang="en-US" dirty="0" smtClean="0"/>
              <a:t>(</a:t>
            </a:r>
            <a:r>
              <a:rPr lang="en-US" b="1" dirty="0" err="1" smtClean="0"/>
              <a:t>boolean</a:t>
            </a:r>
            <a:r>
              <a:rPr lang="en-US" b="1" dirty="0" smtClean="0"/>
              <a:t> keep[]</a:t>
            </a:r>
            <a:r>
              <a:rPr lang="en-US" dirty="0" smtClean="0"/>
              <a:t>)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{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	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	     if (!keep[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	     	hand[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deck.deal</a:t>
            </a:r>
            <a:r>
              <a:rPr lang="en-US" dirty="0" smtClean="0"/>
              <a:t>();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9712" y="579437"/>
            <a:ext cx="9688513" cy="1258888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Method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4268787"/>
          </a:xfrm>
        </p:spPr>
        <p:txBody>
          <a:bodyPr/>
          <a:lstStyle/>
          <a:p>
            <a:r>
              <a:rPr lang="en-US" sz="2400" dirty="0" smtClean="0"/>
              <a:t> The </a:t>
            </a:r>
            <a:r>
              <a:rPr lang="en-US" sz="2400" dirty="0" err="1" smtClean="0"/>
              <a:t>evaluateHand</a:t>
            </a:r>
            <a:r>
              <a:rPr lang="en-US" sz="2400" dirty="0" smtClean="0"/>
              <a:t>() method determines whether or not a particular hand is a winner.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When a player is dealt a hand of cards, he/she usually arranges or sorts the cards.  </a:t>
            </a:r>
          </a:p>
          <a:p>
            <a:endParaRPr lang="en-US" sz="2400" dirty="0" smtClean="0"/>
          </a:p>
          <a:p>
            <a:r>
              <a:rPr lang="en-US" sz="2400" dirty="0" smtClean="0"/>
              <a:t>Seeing the cards arranged in order makes it easier to recognize a winning hand.  </a:t>
            </a:r>
          </a:p>
          <a:p>
            <a:endParaRPr lang="en-US" sz="2400" dirty="0" smtClean="0"/>
          </a:p>
          <a:p>
            <a:r>
              <a:rPr lang="en-US" sz="2400" dirty="0" smtClean="0"/>
              <a:t>Include a sort() method that orders a hand based on rank.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44512" y="2101849"/>
            <a:ext cx="8991600" cy="5183187"/>
          </a:xfrm>
        </p:spPr>
        <p:txBody>
          <a:bodyPr/>
          <a:lstStyle/>
          <a:p>
            <a:r>
              <a:rPr lang="en-US" sz="2000" dirty="0" smtClean="0"/>
              <a:t>One type winning hand is a flush.  </a:t>
            </a:r>
          </a:p>
          <a:p>
            <a:endParaRPr lang="en-US" sz="2000" dirty="0" smtClean="0"/>
          </a:p>
          <a:p>
            <a:r>
              <a:rPr lang="en-US" sz="2000" dirty="0" smtClean="0"/>
              <a:t>A flush is a hand in which all five cards have the same suit.</a:t>
            </a:r>
          </a:p>
          <a:p>
            <a:endParaRPr lang="en-US" sz="2000" dirty="0" smtClean="0"/>
          </a:p>
          <a:p>
            <a:r>
              <a:rPr lang="en-US" sz="2000" dirty="0" smtClean="0"/>
              <a:t>We number the suits 1 to 4  and arbitrarily assign 1 to hearts, 2 to diamonds, 3 to clubs and 4 to spades. </a:t>
            </a:r>
          </a:p>
          <a:p>
            <a:endParaRPr lang="en-US" sz="2000" dirty="0" smtClean="0"/>
          </a:p>
          <a:p>
            <a:r>
              <a:rPr lang="en-US" sz="2000" dirty="0" smtClean="0"/>
              <a:t>Accordingly, we can keep track of the number of hearts, diamonds, clubs, and spades with an array suits[] such that: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suits[1] holds the number of hearts,</a:t>
            </a:r>
          </a:p>
          <a:p>
            <a:pPr lvl="1"/>
            <a:r>
              <a:rPr lang="en-US" sz="2000" dirty="0" smtClean="0"/>
              <a:t>suits[2] holds the number of diamonds,</a:t>
            </a:r>
          </a:p>
          <a:p>
            <a:pPr lvl="1"/>
            <a:r>
              <a:rPr lang="en-US" sz="2000" dirty="0" smtClean="0"/>
              <a:t>suits[3] holds the number of clubs, and</a:t>
            </a:r>
          </a:p>
          <a:p>
            <a:pPr lvl="1"/>
            <a:r>
              <a:rPr lang="en-US" sz="2000" dirty="0" smtClean="0"/>
              <a:t>suits[4] holds the number of spades.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Since we have numbered the suits 1 to 4, we do not use suits[0].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If for any </a:t>
            </a:r>
            <a:r>
              <a:rPr lang="en-US" sz="2000" dirty="0" err="1" smtClean="0"/>
              <a:t>i</a:t>
            </a:r>
            <a:r>
              <a:rPr lang="en-US" sz="2000" dirty="0" smtClean="0"/>
              <a:t>, suits[</a:t>
            </a:r>
            <a:r>
              <a:rPr lang="en-US" sz="2000" dirty="0" err="1" smtClean="0"/>
              <a:t>i</a:t>
            </a:r>
            <a:r>
              <a:rPr lang="en-US" sz="2000" dirty="0" smtClean="0"/>
              <a:t>] has the value 5, the hand is a flush.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39712" y="579437"/>
            <a:ext cx="9688513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Method - </a:t>
            </a: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evaluateHand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39712" y="555625"/>
            <a:ext cx="9677399" cy="1258888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259388"/>
          </a:xfrm>
        </p:spPr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r>
              <a:rPr lang="en-US" sz="2400" b="1" smtClean="0"/>
              <a:t> (a) The </a:t>
            </a:r>
            <a:r>
              <a:rPr lang="en-US" sz="2400" b="1" i="1" smtClean="0"/>
              <a:t>suits</a:t>
            </a:r>
            <a:r>
              <a:rPr lang="en-US" sz="2400" b="1" smtClean="0"/>
              <a:t>[] array: 1 Heart, 2 Diamonds, 1 Club, and 1 Spade</a:t>
            </a:r>
            <a:endParaRPr lang="en-US" sz="2400" smtClean="0"/>
          </a:p>
          <a:p>
            <a:pPr algn="ctr">
              <a:buFont typeface="Times New Roman" pitchFamily="18" charset="0"/>
              <a:buNone/>
            </a:pPr>
            <a:r>
              <a:rPr lang="en-US" sz="2400" b="1" smtClean="0"/>
              <a:t>                                  </a:t>
            </a:r>
          </a:p>
          <a:p>
            <a:pPr algn="ctr">
              <a:buFont typeface="Times New Roman" pitchFamily="18" charset="0"/>
              <a:buNone/>
            </a:pPr>
            <a:r>
              <a:rPr lang="en-US" sz="2400" b="1" smtClean="0"/>
              <a:t> (b) A flush: </a:t>
            </a:r>
            <a:r>
              <a:rPr lang="en-US" sz="2400" b="1" i="1" smtClean="0"/>
              <a:t>suits</a:t>
            </a:r>
            <a:r>
              <a:rPr lang="en-US" sz="2400" b="1" smtClean="0"/>
              <a:t>[1] == 5</a:t>
            </a:r>
            <a:endParaRPr lang="en-US" sz="2400" smtClean="0"/>
          </a:p>
        </p:txBody>
      </p:sp>
      <p:pic>
        <p:nvPicPr>
          <p:cNvPr id="5325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513" y="2027238"/>
            <a:ext cx="8310562" cy="3246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8718549" cy="5030787"/>
          </a:xfrm>
        </p:spPr>
        <p:txBody>
          <a:bodyPr/>
          <a:lstStyle/>
          <a:p>
            <a:r>
              <a:rPr lang="en-US" sz="2000" dirty="0" smtClean="0"/>
              <a:t>Several winning hands are comprised of two, three, or four cards of the same value or rank.</a:t>
            </a:r>
          </a:p>
          <a:p>
            <a:endParaRPr lang="en-US" sz="2000" dirty="0" smtClean="0"/>
          </a:p>
          <a:p>
            <a:r>
              <a:rPr lang="en-US" sz="2000" dirty="0" smtClean="0"/>
              <a:t>Use an integer array values[] such that  values[</a:t>
            </a:r>
            <a:r>
              <a:rPr lang="en-US" sz="2000" i="1" dirty="0" err="1" smtClean="0"/>
              <a:t>i</a:t>
            </a:r>
            <a:r>
              <a:rPr lang="en-US" sz="2000" dirty="0" smtClean="0"/>
              <a:t>] holds the number of cards dealt with rank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.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For example: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			</a:t>
            </a:r>
            <a:r>
              <a:rPr lang="en-US" sz="2000" dirty="0" smtClean="0"/>
              <a:t>values[1] holds the number of Aces,</a:t>
            </a:r>
          </a:p>
          <a:p>
            <a:pPr lvl="1"/>
            <a:r>
              <a:rPr lang="en-US" sz="2000" dirty="0" smtClean="0"/>
              <a:t>			values[2] holds the number of 2's,</a:t>
            </a:r>
          </a:p>
          <a:p>
            <a:pPr lvl="1"/>
            <a:r>
              <a:rPr lang="en-US" sz="2000" dirty="0" smtClean="0"/>
              <a:t>			values[3] holds the number of 3's,</a:t>
            </a:r>
          </a:p>
          <a:p>
            <a:pPr lvl="1"/>
            <a:r>
              <a:rPr lang="en-US" sz="2000" dirty="0" smtClean="0"/>
              <a:t>			…</a:t>
            </a:r>
          </a:p>
          <a:p>
            <a:pPr lvl="1"/>
            <a:r>
              <a:rPr lang="en-US" sz="2000" dirty="0" smtClean="0"/>
              <a:t>			values[11] holds the number of Jacks,</a:t>
            </a:r>
          </a:p>
          <a:p>
            <a:pPr lvl="1"/>
            <a:r>
              <a:rPr lang="en-US" sz="2000" dirty="0" smtClean="0"/>
              <a:t>			values[12] holds the number of Queens, and</a:t>
            </a:r>
          </a:p>
          <a:p>
            <a:pPr lvl="1"/>
            <a:r>
              <a:rPr lang="en-US" sz="2000" dirty="0" smtClean="0"/>
              <a:t>			values[13] holds the number of Kings.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Do not use values[0] since no card has value 0.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sz="2000" b="1" smtClean="0"/>
              <a:t>The array </a:t>
            </a:r>
            <a:r>
              <a:rPr lang="en-US" sz="2000" b="1" i="1" smtClean="0"/>
              <a:t>values</a:t>
            </a:r>
            <a:r>
              <a:rPr lang="en-US" sz="2000" b="1" smtClean="0"/>
              <a:t>[] shows 1 two, 2 sevens, 1 ten, and 1 queen</a:t>
            </a:r>
            <a:endParaRPr lang="en-US" sz="2000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535113" y="2103438"/>
          <a:ext cx="7169150" cy="3094037"/>
        </p:xfrm>
        <a:graphic>
          <a:graphicData uri="http://schemas.openxmlformats.org/presentationml/2006/ole">
            <p:oleObj spid="_x0000_s3074" name="Bitmap Image" r:id="rId3" imgW="4105848" imgH="17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Using values[], it is easy to discern whether or not a hand holds two pair, four of a kind, or a full house.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For example, if values[2] = 3 and values[7] = 2, then the hand is a full house consisting of 3 Twos and 2 Sevens.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Thus to implement </a:t>
            </a:r>
            <a:r>
              <a:rPr lang="en-US" sz="2000" dirty="0" err="1" smtClean="0"/>
              <a:t>evaluateHand</a:t>
            </a:r>
            <a:r>
              <a:rPr lang="en-US" sz="2000" dirty="0" smtClean="0"/>
              <a:t>() we need: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 helper function: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		void sort()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that sorts a hand based on the ranks of the cards, and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two instance variables: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[] suits and </a:t>
            </a:r>
            <a:r>
              <a:rPr lang="en-US" sz="2000" dirty="0" err="1" smtClean="0"/>
              <a:t>int</a:t>
            </a:r>
            <a:r>
              <a:rPr lang="en-US" sz="2000" dirty="0" smtClean="0"/>
              <a:t>[] values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that store information about a hand.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Hand </a:t>
            </a:r>
            <a:r>
              <a:rPr lang="en-US" dirty="0" smtClean="0"/>
              <a:t>Class Revised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68312" y="1951037"/>
            <a:ext cx="5137150" cy="5608638"/>
          </a:xfrm>
        </p:spPr>
        <p:txBody>
          <a:bodyPr/>
          <a:lstStyle/>
          <a:p>
            <a:r>
              <a:rPr lang="en-US" sz="1200" dirty="0" smtClean="0"/>
              <a:t>The following revised implementation of Hand includes these arrays and also a sort() method.  </a:t>
            </a:r>
          </a:p>
          <a:p>
            <a:pPr>
              <a:buFont typeface="Times New Roman" pitchFamily="18" charset="0"/>
              <a:buNone/>
            </a:pP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class Hand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Card[] cards;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Deck </a:t>
            </a:r>
            <a:r>
              <a:rPr lang="en-US" sz="1000" dirty="0" err="1" smtClean="0"/>
              <a:t>deck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</a:t>
            </a:r>
            <a:r>
              <a:rPr lang="en-US" sz="1000" b="1" dirty="0" smtClean="0"/>
              <a:t>private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suits[];  // holds the number of each suit in a hand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b="1" dirty="0" smtClean="0"/>
              <a:t>     private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values[]; // holds the number of each type card (A,2,3,4,...K) 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public Hand()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cards = new Card[5];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b="1" dirty="0" smtClean="0"/>
              <a:t>suits = new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[5];      // uses indices 1..4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b="1" dirty="0" smtClean="0"/>
              <a:t>          values = new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[14];   // uses indices 1..13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deck = new Deck();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public void </a:t>
            </a:r>
            <a:r>
              <a:rPr lang="en-US" sz="1000" dirty="0" err="1" smtClean="0"/>
              <a:t>newHand</a:t>
            </a:r>
            <a:r>
              <a:rPr lang="en-US" sz="10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deck.shuffle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for (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 = 0; </a:t>
            </a:r>
            <a:r>
              <a:rPr lang="en-US" sz="1000" dirty="0" err="1" smtClean="0"/>
              <a:t>i</a:t>
            </a:r>
            <a:r>
              <a:rPr lang="en-US" sz="1000" dirty="0" smtClean="0"/>
              <a:t> &lt; 5; </a:t>
            </a:r>
            <a:r>
              <a:rPr lang="en-US" sz="1000" dirty="0" err="1" smtClean="0"/>
              <a:t>i</a:t>
            </a:r>
            <a:r>
              <a:rPr lang="en-US" sz="1000" dirty="0" smtClean="0"/>
              <a:t>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cards[</a:t>
            </a:r>
            <a:r>
              <a:rPr lang="en-US" sz="1000" dirty="0" err="1" smtClean="0"/>
              <a:t>i</a:t>
            </a:r>
            <a:r>
              <a:rPr lang="en-US" sz="1000" dirty="0" smtClean="0"/>
              <a:t>] = </a:t>
            </a:r>
            <a:r>
              <a:rPr lang="en-US" sz="1000" dirty="0" err="1" smtClean="0"/>
              <a:t>deck.deal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b="1" dirty="0" smtClean="0"/>
              <a:t>               suits[cards[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].</a:t>
            </a:r>
            <a:r>
              <a:rPr lang="en-US" sz="1000" b="1" dirty="0" err="1" smtClean="0"/>
              <a:t>getSuit</a:t>
            </a:r>
            <a:r>
              <a:rPr lang="en-US" sz="1000" b="1" dirty="0" smtClean="0"/>
              <a:t>()]++ ;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</a:t>
            </a:r>
            <a:r>
              <a:rPr lang="en-US" sz="1000" b="1" dirty="0" smtClean="0"/>
              <a:t>values[cards[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].</a:t>
            </a:r>
            <a:r>
              <a:rPr lang="en-US" sz="1000" b="1" dirty="0" err="1" smtClean="0"/>
              <a:t>getValue</a:t>
            </a:r>
            <a:r>
              <a:rPr lang="en-US" sz="1000" b="1" dirty="0" smtClean="0"/>
              <a:t>()]++;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sort();   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}</a:t>
            </a:r>
          </a:p>
          <a:p>
            <a:pPr>
              <a:buFont typeface="Arial" pitchFamily="34" charset="0"/>
              <a:buAutoNum type="arabicPeriod"/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 public void  </a:t>
            </a:r>
            <a:r>
              <a:rPr lang="en-US" sz="1000" dirty="0" err="1" smtClean="0">
                <a:solidFill>
                  <a:schemeClr val="tx1"/>
                </a:solidFill>
              </a:rPr>
              <a:t>updateHand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boolean</a:t>
            </a:r>
            <a:r>
              <a:rPr lang="en-US" sz="1000" dirty="0" smtClean="0">
                <a:solidFill>
                  <a:schemeClr val="tx1"/>
                </a:solidFill>
              </a:rPr>
              <a:t>[] x)</a:t>
            </a: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{</a:t>
            </a: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     for 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0;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&lt; 5;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++)</a:t>
            </a: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     if ( !x[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])</a:t>
            </a: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     {</a:t>
            </a: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		// remove card data for card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b="1" dirty="0" smtClean="0">
                <a:solidFill>
                  <a:schemeClr val="tx1"/>
                </a:solidFill>
              </a:rPr>
              <a:t>suits[cards[</a:t>
            </a:r>
            <a:r>
              <a:rPr lang="en-US" sz="1000" b="1" dirty="0" err="1" smtClean="0">
                <a:solidFill>
                  <a:schemeClr val="tx1"/>
                </a:solidFill>
              </a:rPr>
              <a:t>i</a:t>
            </a:r>
            <a:r>
              <a:rPr lang="en-US" sz="1000" b="1" dirty="0" smtClean="0">
                <a:solidFill>
                  <a:schemeClr val="tx1"/>
                </a:solidFill>
              </a:rPr>
              <a:t>].</a:t>
            </a:r>
            <a:r>
              <a:rPr lang="en-US" sz="1000" b="1" dirty="0" err="1" smtClean="0">
                <a:solidFill>
                  <a:schemeClr val="tx1"/>
                </a:solidFill>
              </a:rPr>
              <a:t>getSuit</a:t>
            </a:r>
            <a:r>
              <a:rPr lang="en-US" sz="1000" b="1" dirty="0" smtClean="0">
                <a:solidFill>
                  <a:schemeClr val="tx1"/>
                </a:solidFill>
              </a:rPr>
              <a:t>()]-- ;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95000"/>
              </a:lnSpc>
              <a:buFont typeface="Arial" pitchFamily="34" charset="0"/>
              <a:buAutoNum type="arabicPeriod" startAt="26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b="1" dirty="0" smtClean="0">
                <a:solidFill>
                  <a:schemeClr val="tx1"/>
                </a:solidFill>
              </a:rPr>
              <a:t>values[cards[</a:t>
            </a:r>
            <a:r>
              <a:rPr lang="en-US" sz="1000" b="1" dirty="0" err="1" smtClean="0">
                <a:solidFill>
                  <a:schemeClr val="tx1"/>
                </a:solidFill>
              </a:rPr>
              <a:t>i</a:t>
            </a:r>
            <a:r>
              <a:rPr lang="en-US" sz="1000" b="1" dirty="0" smtClean="0">
                <a:solidFill>
                  <a:schemeClr val="tx1"/>
                </a:solidFill>
              </a:rPr>
              <a:t>].</a:t>
            </a:r>
            <a:r>
              <a:rPr lang="en-US" sz="1000" b="1" dirty="0" err="1" smtClean="0">
                <a:solidFill>
                  <a:schemeClr val="tx1"/>
                </a:solidFill>
              </a:rPr>
              <a:t>getValue</a:t>
            </a:r>
            <a:r>
              <a:rPr lang="en-US" sz="1000" b="1" dirty="0" smtClean="0">
                <a:solidFill>
                  <a:schemeClr val="tx1"/>
                </a:solidFill>
              </a:rPr>
              <a:t>()]--;</a:t>
            </a:r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5421312" y="2027237"/>
            <a:ext cx="434340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3"/>
            </a:pPr>
            <a:r>
              <a:rPr lang="en-US" sz="1000" dirty="0" smtClean="0">
                <a:solidFill>
                  <a:schemeClr val="tx1"/>
                </a:solidFill>
              </a:rPr>
              <a:t>               </a:t>
            </a:r>
            <a:r>
              <a:rPr lang="en-US" sz="1000" dirty="0">
                <a:solidFill>
                  <a:schemeClr val="tx1"/>
                </a:solidFill>
              </a:rPr>
              <a:t>// get a new card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     cards[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] = </a:t>
            </a:r>
            <a:r>
              <a:rPr lang="en-US" sz="1000" dirty="0" err="1">
                <a:solidFill>
                  <a:schemeClr val="tx1"/>
                </a:solidFill>
              </a:rPr>
              <a:t>deck.deal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     // update data for card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b="1" dirty="0">
                <a:solidFill>
                  <a:schemeClr val="tx1"/>
                </a:solidFill>
              </a:rPr>
              <a:t>suits[cards[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].</a:t>
            </a:r>
            <a:r>
              <a:rPr lang="en-US" sz="1000" b="1" dirty="0" err="1">
                <a:solidFill>
                  <a:schemeClr val="tx1"/>
                </a:solidFill>
              </a:rPr>
              <a:t>getSuit</a:t>
            </a:r>
            <a:r>
              <a:rPr lang="en-US" sz="1000" b="1" dirty="0">
                <a:solidFill>
                  <a:schemeClr val="tx1"/>
                </a:solidFill>
              </a:rPr>
              <a:t>()]++ 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b="1" dirty="0">
                <a:solidFill>
                  <a:schemeClr val="tx1"/>
                </a:solidFill>
              </a:rPr>
              <a:t>values[cards[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].</a:t>
            </a:r>
            <a:r>
              <a:rPr lang="en-US" sz="1000" b="1" dirty="0" err="1">
                <a:solidFill>
                  <a:schemeClr val="tx1"/>
                </a:solidFill>
              </a:rPr>
              <a:t>getValue</a:t>
            </a:r>
            <a:r>
              <a:rPr lang="en-US" sz="1000" b="1" dirty="0">
                <a:solidFill>
                  <a:schemeClr val="tx1"/>
                </a:solidFill>
              </a:rPr>
              <a:t>()]++;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b="1" dirty="0">
                <a:solidFill>
                  <a:schemeClr val="tx1"/>
                </a:solidFill>
              </a:rPr>
              <a:t>sort();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public String[] </a:t>
            </a:r>
            <a:r>
              <a:rPr lang="en-US" sz="1000" dirty="0" err="1">
                <a:solidFill>
                  <a:schemeClr val="tx1"/>
                </a:solidFill>
              </a:rPr>
              <a:t>getHand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String[] </a:t>
            </a:r>
            <a:r>
              <a:rPr lang="en-US" sz="1000" dirty="0" err="1">
                <a:solidFill>
                  <a:schemeClr val="tx1"/>
                </a:solidFill>
              </a:rPr>
              <a:t>cardsInHand</a:t>
            </a:r>
            <a:r>
              <a:rPr lang="en-US" sz="1000" dirty="0">
                <a:solidFill>
                  <a:schemeClr val="tx1"/>
                </a:solidFill>
              </a:rPr>
              <a:t> = new String[5];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for (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= 0;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&lt; 5;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</a:rPr>
              <a:t>cardsInHand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] = cards[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].</a:t>
            </a:r>
            <a:r>
              <a:rPr lang="en-US" sz="1000" dirty="0" err="1">
                <a:solidFill>
                  <a:schemeClr val="tx1"/>
                </a:solidFill>
              </a:rPr>
              <a:t>getName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return </a:t>
            </a:r>
            <a:r>
              <a:rPr lang="en-US" sz="1000" dirty="0" err="1">
                <a:solidFill>
                  <a:schemeClr val="tx1"/>
                </a:solidFill>
              </a:rPr>
              <a:t>cardsInHand</a:t>
            </a:r>
            <a:r>
              <a:rPr lang="en-US" sz="1000" dirty="0">
                <a:solidFill>
                  <a:schemeClr val="tx1"/>
                </a:solidFill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</a:t>
            </a:r>
            <a:r>
              <a:rPr lang="en-US" sz="1000" b="1" dirty="0">
                <a:solidFill>
                  <a:schemeClr val="tx1"/>
                </a:solidFill>
              </a:rPr>
              <a:t>private void sort()  </a:t>
            </a:r>
            <a:r>
              <a:rPr lang="en-US" sz="1000" b="1" dirty="0" smtClean="0">
                <a:solidFill>
                  <a:schemeClr val="tx1"/>
                </a:solidFill>
              </a:rPr>
              <a:t>// </a:t>
            </a:r>
            <a:r>
              <a:rPr lang="en-US" sz="1000" b="1" dirty="0">
                <a:solidFill>
                  <a:schemeClr val="tx1"/>
                </a:solidFill>
              </a:rPr>
              <a:t>orders cards by value field; a helper function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</a:t>
            </a:r>
            <a:r>
              <a:rPr lang="en-US" sz="1000" b="1" dirty="0">
                <a:solidFill>
                  <a:schemeClr val="tx1"/>
                </a:solidFill>
              </a:rPr>
              <a:t>{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max; // holds the position of the highest valued card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b="1" dirty="0">
                <a:solidFill>
                  <a:schemeClr val="tx1"/>
                </a:solidFill>
              </a:rPr>
              <a:t>for (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place = 4; place &gt; 0; place--)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{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max = 0;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</a:t>
            </a:r>
            <a:r>
              <a:rPr lang="en-US" sz="1000" b="1" dirty="0" smtClean="0">
                <a:solidFill>
                  <a:schemeClr val="tx1"/>
                </a:solidFill>
              </a:rPr>
              <a:t>  </a:t>
            </a:r>
            <a:r>
              <a:rPr lang="en-US" sz="1000" b="1" dirty="0">
                <a:solidFill>
                  <a:schemeClr val="tx1"/>
                </a:solidFill>
              </a:rPr>
              <a:t>// find the position of the highest valued card between 0 and place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// the position of the high card is stored in max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for (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= 1;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&lt;= place;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++)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     if ( cards[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].</a:t>
            </a:r>
            <a:r>
              <a:rPr lang="en-US" sz="1000" b="1" dirty="0" err="1">
                <a:solidFill>
                  <a:schemeClr val="tx1"/>
                </a:solidFill>
              </a:rPr>
              <a:t>getValue</a:t>
            </a:r>
            <a:r>
              <a:rPr lang="en-US" sz="1000" b="1" dirty="0">
                <a:solidFill>
                  <a:schemeClr val="tx1"/>
                </a:solidFill>
              </a:rPr>
              <a:t>() &gt; cards[max].</a:t>
            </a:r>
            <a:r>
              <a:rPr lang="en-US" sz="1000" b="1" dirty="0" err="1">
                <a:solidFill>
                  <a:schemeClr val="tx1"/>
                </a:solidFill>
              </a:rPr>
              <a:t>getValue</a:t>
            </a:r>
            <a:r>
              <a:rPr lang="en-US" sz="1000" b="1" dirty="0">
                <a:solidFill>
                  <a:schemeClr val="tx1"/>
                </a:solidFill>
              </a:rPr>
              <a:t>())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          max =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// swap the highest valued card with the card in position place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Card temp = cards[place];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cards[place] = cards[max];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     cards[max] = temp;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     }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b="1" dirty="0">
                <a:solidFill>
                  <a:schemeClr val="tx1"/>
                </a:solidFill>
              </a:rPr>
              <a:t>     }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3"/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Revised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9296400" cy="4832351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sz="2000" dirty="0" smtClean="0"/>
              <a:t>The additions to the previous Hand class are: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5 and 6 contain declarations for the instance variable suits[] and values[].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10 and 11 (in the constructor) instantiate suits[] and values[].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20 and 21 update the arrays for each card dealt to a new hand.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31 and 32 update the arrays when a card is discarded.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36 and 37 update the arrays when a discarded card is replaced.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Lines 48 through 64 implement a standard sort method called selection sort.  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The method arranges the array hand[]</a:t>
            </a:r>
            <a:r>
              <a:rPr lang="en-US" sz="2000" i="1" dirty="0" smtClean="0"/>
              <a:t> </a:t>
            </a:r>
            <a:r>
              <a:rPr lang="en-US" sz="2000" dirty="0" smtClean="0"/>
              <a:t>according to rank (retrieved by the </a:t>
            </a:r>
            <a:r>
              <a:rPr lang="en-US" sz="2000" dirty="0" err="1" smtClean="0"/>
              <a:t>getValue</a:t>
            </a:r>
            <a:r>
              <a:rPr lang="en-US" sz="2000" dirty="0" smtClean="0"/>
              <a:t>() method on line 57).  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The sort() method is a helper method that has private access.  </a:t>
            </a:r>
          </a:p>
          <a:p>
            <a:pPr lvl="1">
              <a:spcAft>
                <a:spcPts val="900"/>
              </a:spcAft>
            </a:pPr>
            <a:r>
              <a:rPr lang="en-US" sz="2000" dirty="0" smtClean="0"/>
              <a:t>Thus, sort() is not visible outside the Hand class; only the methods of Hand can invoke sort().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Helpers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8947149" cy="47577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Rather than create one gigantic method that checks each winning hand, implement nine smaller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methods: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royalFlush</a:t>
            </a:r>
            <a:r>
              <a:rPr lang="en-US" sz="2000" dirty="0" smtClean="0"/>
              <a:t>(); 			// returns true if a hand is a royal flush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straightFlush</a:t>
            </a:r>
            <a:r>
              <a:rPr lang="en-US" sz="2000" dirty="0" smtClean="0"/>
              <a:t>();		// returns true if a hand is a straight flush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fourOfAKind</a:t>
            </a:r>
            <a:r>
              <a:rPr lang="en-US" sz="2000" dirty="0" smtClean="0"/>
              <a:t>();		// returns true if a hand is four of a kind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fullHouse</a:t>
            </a:r>
            <a:r>
              <a:rPr lang="en-US" sz="2000" dirty="0" smtClean="0"/>
              <a:t>();			// returns true if a hand is a full house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flush();				// returns true if a hand is a flush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straight();			// returns true if a hand is a straight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threeOfAKind</a:t>
            </a:r>
            <a:r>
              <a:rPr lang="en-US" sz="2000" dirty="0" smtClean="0"/>
              <a:t>();		// returns true if a hand is three of a kind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twoPair</a:t>
            </a:r>
            <a:r>
              <a:rPr lang="en-US" sz="2000" dirty="0" smtClean="0"/>
              <a:t>();			// returns true if a hand is two pair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boolean</a:t>
            </a:r>
            <a:r>
              <a:rPr lang="en-US" sz="2000" dirty="0" smtClean="0"/>
              <a:t> pair();		</a:t>
            </a:r>
            <a:r>
              <a:rPr lang="en-US" sz="1600" dirty="0" smtClean="0"/>
              <a:t>		</a:t>
            </a:r>
            <a:r>
              <a:rPr lang="en-US" sz="2000" dirty="0" smtClean="0"/>
              <a:t>// returns true if a hand is a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6914" y="2179636"/>
          <a:ext cx="9143998" cy="2286001"/>
        </p:xfrm>
        <a:graphic>
          <a:graphicData uri="http://schemas.openxmlformats.org/drawingml/2006/table">
            <a:tbl>
              <a:tblPr/>
              <a:tblGrid>
                <a:gridCol w="1295398"/>
                <a:gridCol w="2819400"/>
                <a:gridCol w="2209800"/>
                <a:gridCol w="2438400"/>
                <a:gridCol w="223439"/>
                <a:gridCol w="157561"/>
              </a:tblGrid>
              <a:tr h="199834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Card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suit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value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Card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[] hand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Deck 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022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Get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suit.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value, i.e., rank.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name of a card.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Evaluate the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new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Give the hand.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Change the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1763712" y="5303837"/>
            <a:ext cx="67056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</a:t>
            </a:r>
            <a:r>
              <a:rPr lang="en-US" b="1" dirty="0" smtClean="0">
                <a:solidFill>
                  <a:schemeClr val="tx1"/>
                </a:solidFill>
              </a:rPr>
              <a:t>poker (cont.)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741362" y="1951037"/>
            <a:ext cx="8947150" cy="5410200"/>
          </a:xfrm>
        </p:spPr>
        <p:txBody>
          <a:bodyPr/>
          <a:lstStyle/>
          <a:p>
            <a:r>
              <a:rPr lang="en-US" sz="2000" dirty="0" smtClean="0"/>
              <a:t>Each method checks for one particular type of hand so that </a:t>
            </a:r>
            <a:r>
              <a:rPr lang="en-US" sz="2000" dirty="0" err="1" smtClean="0"/>
              <a:t>evaluateHand</a:t>
            </a:r>
            <a:r>
              <a:rPr lang="en-US" sz="2000" dirty="0" smtClean="0"/>
              <a:t>() has the following structure:  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600" dirty="0" err="1" smtClean="0"/>
              <a:t>TypeOfHand</a:t>
            </a:r>
            <a:r>
              <a:rPr lang="en-US" sz="1600" dirty="0" smtClean="0"/>
              <a:t> </a:t>
            </a:r>
            <a:r>
              <a:rPr lang="en-US" sz="1600" dirty="0" err="1" smtClean="0"/>
              <a:t>evaluateHand</a:t>
            </a:r>
            <a:r>
              <a:rPr lang="en-US" sz="16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if (</a:t>
            </a:r>
            <a:r>
              <a:rPr lang="en-US" sz="1600" dirty="0" err="1" smtClean="0"/>
              <a:t>royalFlush</a:t>
            </a:r>
            <a:r>
              <a:rPr lang="en-US" sz="1600" dirty="0" smtClean="0"/>
              <a:t>())  			// if the hand is a  royal flush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Royal Flush;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straightFlush</a:t>
            </a:r>
            <a:r>
              <a:rPr lang="en-US" sz="1600" dirty="0" smtClean="0"/>
              <a:t>()) 		//else if the hand is a  straight flush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Straight Flush;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fourOfAKind</a:t>
            </a:r>
            <a:r>
              <a:rPr lang="en-US" sz="1600" dirty="0" smtClean="0"/>
              <a:t>()) 		//else if the hand is  four of a kind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Four of A Kind; 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fullHouse</a:t>
            </a:r>
            <a:r>
              <a:rPr lang="en-US" sz="1600" dirty="0" smtClean="0"/>
              <a:t>()) 		//else if the hand is a  full house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Full House;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(flush())			//else if the hand is a  flush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Flush;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(straight())			//else if the hand is a straight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Straight;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threeOfAKind</a:t>
            </a:r>
            <a:r>
              <a:rPr lang="en-US" sz="1600" dirty="0" smtClean="0"/>
              <a:t>()) 		//else if the hand is three of a kind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Three of a Kind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twoPair</a:t>
            </a:r>
            <a:r>
              <a:rPr lang="en-US" sz="1600" dirty="0" smtClean="0"/>
              <a:t>())			//else if the hand is two pair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Two Pair;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else if (pair())  			//else if the hand is a  pair of Jacks or better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     return Pair of Jacks or Better;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     return  Losing Hand;   		// otherwise, a losing hand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50" cy="4878387"/>
          </a:xfrm>
        </p:spPr>
        <p:txBody>
          <a:bodyPr/>
          <a:lstStyle/>
          <a:p>
            <a:r>
              <a:rPr lang="en-US" sz="2400" dirty="0" smtClean="0"/>
              <a:t>The return type of the previous algorithm is </a:t>
            </a:r>
            <a:r>
              <a:rPr lang="en-US" sz="2400" dirty="0" err="1" smtClean="0"/>
              <a:t>TypeOfHand</a:t>
            </a:r>
            <a:r>
              <a:rPr lang="en-US" sz="2400" dirty="0" smtClean="0"/>
              <a:t>, which is not a defined type.  </a:t>
            </a:r>
          </a:p>
          <a:p>
            <a:endParaRPr lang="en-US" sz="2400" dirty="0" smtClean="0"/>
          </a:p>
          <a:p>
            <a:r>
              <a:rPr lang="en-US" sz="2400" dirty="0" smtClean="0"/>
              <a:t>Define </a:t>
            </a:r>
            <a:r>
              <a:rPr lang="en-US" sz="2400" dirty="0" err="1" smtClean="0"/>
              <a:t>TypeOfHand</a:t>
            </a:r>
            <a:r>
              <a:rPr lang="en-US" sz="2400" dirty="0" smtClean="0"/>
              <a:t> as the payout associated with each hand.   </a:t>
            </a:r>
          </a:p>
          <a:p>
            <a:endParaRPr lang="en-US" sz="2400" dirty="0" smtClean="0"/>
          </a:p>
          <a:p>
            <a:r>
              <a:rPr lang="en-US" sz="2400" dirty="0" smtClean="0"/>
              <a:t>If a hand is a royal flush, </a:t>
            </a:r>
            <a:r>
              <a:rPr lang="en-US" sz="2400" dirty="0" err="1" smtClean="0"/>
              <a:t>evaluateHand</a:t>
            </a:r>
            <a:r>
              <a:rPr lang="en-US" sz="2400" dirty="0" smtClean="0"/>
              <a:t>() returns 250, since a royal flush pays 250 to 1;.</a:t>
            </a:r>
          </a:p>
          <a:p>
            <a:endParaRPr lang="en-US" sz="2400" dirty="0" smtClean="0"/>
          </a:p>
          <a:p>
            <a:r>
              <a:rPr lang="en-US" sz="2400" dirty="0" smtClean="0"/>
              <a:t>If a hand is a straight flush, </a:t>
            </a:r>
            <a:r>
              <a:rPr lang="en-US" sz="2400" dirty="0" err="1" smtClean="0"/>
              <a:t>evaluateHand</a:t>
            </a:r>
            <a:r>
              <a:rPr lang="en-US" sz="2400" dirty="0" smtClean="0"/>
              <a:t>() returns 50, etc. </a:t>
            </a:r>
          </a:p>
          <a:p>
            <a:endParaRPr lang="en-US" sz="2400" dirty="0" smtClean="0"/>
          </a:p>
          <a:p>
            <a:r>
              <a:rPr lang="en-US" sz="2400" dirty="0" smtClean="0"/>
              <a:t>A losing hand returns -1.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Hand </a:t>
            </a:r>
            <a:r>
              <a:rPr lang="en-US" sz="4000" dirty="0" smtClean="0"/>
              <a:t>Class - </a:t>
            </a:r>
            <a:r>
              <a:rPr lang="en-US" sz="4000" dirty="0" err="1" smtClean="0"/>
              <a:t>evaluateHand</a:t>
            </a:r>
            <a:endParaRPr lang="en-US" sz="4000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20712" y="1951037"/>
            <a:ext cx="8763000" cy="5410200"/>
          </a:xfrm>
        </p:spPr>
        <p:txBody>
          <a:bodyPr/>
          <a:lstStyle/>
          <a:p>
            <a:r>
              <a:rPr lang="en-US" sz="2000" dirty="0" smtClean="0"/>
              <a:t>The payout  uniquely identifies the hand </a:t>
            </a:r>
            <a:r>
              <a:rPr lang="en-US" sz="2000" i="1" dirty="0" smtClean="0"/>
              <a:t>and</a:t>
            </a:r>
            <a:r>
              <a:rPr lang="en-US" sz="2000" dirty="0" smtClean="0"/>
              <a:t> can also be used to calculate a player’s winnings.   </a:t>
            </a:r>
            <a:r>
              <a:rPr lang="en-US" sz="2000" dirty="0" err="1" smtClean="0"/>
              <a:t>evaluateHand</a:t>
            </a:r>
            <a:r>
              <a:rPr lang="en-US" sz="2000" dirty="0" smtClean="0"/>
              <a:t>() is implemented as:</a:t>
            </a:r>
            <a:endParaRPr lang="en-US" sz="1400" dirty="0" smtClean="0"/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evaluateHand</a:t>
            </a:r>
            <a:r>
              <a:rPr lang="en-US" sz="1600" dirty="0" smtClean="0"/>
              <a:t>()	// returns the payout for each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if (</a:t>
            </a:r>
            <a:r>
              <a:rPr lang="en-US" sz="1600" dirty="0" err="1" smtClean="0"/>
              <a:t>royalFlush</a:t>
            </a:r>
            <a:r>
              <a:rPr lang="en-US" sz="1600" dirty="0" smtClean="0"/>
              <a:t>()) 		 // royal flush pays 250 to1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250;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straightFlush</a:t>
            </a:r>
            <a:r>
              <a:rPr lang="en-US" sz="1600" dirty="0" smtClean="0"/>
              <a:t>()) 	// straight flush pays 50 to1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50;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fourOfAKind</a:t>
            </a:r>
            <a:r>
              <a:rPr lang="en-US" sz="1600" dirty="0" smtClean="0"/>
              <a:t>()) 	// four of a kind plays 25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25; 			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fullHouse</a:t>
            </a:r>
            <a:r>
              <a:rPr lang="en-US" sz="1600" dirty="0" smtClean="0"/>
              <a:t>()) 	// full house pays 9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9;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(flush())		// flush pays 6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6;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(straight())		// straight pays 4 to 1		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4;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threeOfAKind</a:t>
            </a:r>
            <a:r>
              <a:rPr lang="en-US" sz="1600" dirty="0" smtClean="0"/>
              <a:t>()) 	// three of a kind pays 3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3;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</a:t>
            </a:r>
            <a:r>
              <a:rPr lang="en-US" sz="1600" dirty="0" err="1" smtClean="0"/>
              <a:t>twoPair</a:t>
            </a:r>
            <a:r>
              <a:rPr lang="en-US" sz="1600" dirty="0" smtClean="0"/>
              <a:t>())		// two pair pays 2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2;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else if (pair())  		// Jacks or better	// pair of Jacks or better pays 1 to 1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     return 1;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     return -1;   			// losing hand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600" dirty="0" smtClean="0"/>
              <a:t>}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Hand</a:t>
            </a:r>
            <a:r>
              <a:rPr lang="en-US" dirty="0" smtClean="0"/>
              <a:t> Class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Hand class</a:t>
            </a:r>
          </a:p>
          <a:p>
            <a:endParaRPr lang="en-US" dirty="0" smtClean="0"/>
          </a:p>
          <a:p>
            <a:r>
              <a:rPr lang="en-US" dirty="0" smtClean="0"/>
              <a:t>In-class 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 Developing and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8870949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Class specification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Determine the types of class attributes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Determine constructors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Specify the methods of classes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Design the algorithms/implementations of class methods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Class implementation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Code each class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Class testing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It is good practice to test each class before moving on to the next.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Bet Class Specification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8870949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Attributes: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single attribute: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bet;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Constructors: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Default constructor: initialize </a:t>
            </a:r>
            <a:r>
              <a:rPr lang="en-US" sz="2400" i="1" dirty="0" smtClean="0"/>
              <a:t>bet</a:t>
            </a:r>
            <a:r>
              <a:rPr lang="en-US" sz="2400" dirty="0" smtClean="0"/>
              <a:t> to zero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1-argument constructor: initialize </a:t>
            </a:r>
            <a:r>
              <a:rPr lang="en-US" sz="2400" i="1" dirty="0" smtClean="0"/>
              <a:t>bet</a:t>
            </a:r>
            <a:r>
              <a:rPr lang="en-US" sz="2400" dirty="0" smtClean="0"/>
              <a:t> to the initial value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Methods; getter/setter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getBet</a:t>
            </a:r>
            <a:r>
              <a:rPr lang="en-US" sz="2400" dirty="0" smtClean="0"/>
              <a:t>();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void </a:t>
            </a:r>
            <a:r>
              <a:rPr lang="en-US" sz="2400" dirty="0" err="1" smtClean="0"/>
              <a:t>setBet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aBet</a:t>
            </a:r>
            <a:r>
              <a:rPr lang="en-US" sz="2400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Bet</a:t>
            </a:r>
            <a:r>
              <a:rPr lang="en-US" sz="4000" dirty="0" smtClean="0"/>
              <a:t> Class Implementation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600" smtClean="0"/>
              <a:t>public class Bet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private int bet;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public Bet() 		 //default constructor sets bet to 0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bet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public Bet(int n) //one-argument constructor,  sets bet to n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bet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public void setBet(int n) //setter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bet = n;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public int getBet() //getter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return bet;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 Testing: The Bet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This class is not complex; so testing is very simple.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To test and subsequently debug the class,  include a main(..) method that tests the methods of Bet. 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Scanner input = 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 (“Enter an integer: “);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 = </a:t>
            </a:r>
            <a:r>
              <a:rPr lang="en-US" sz="1800" dirty="0" err="1" smtClean="0"/>
              <a:t>input.nextInt</a:t>
            </a:r>
            <a:r>
              <a:rPr lang="en-US" sz="1800" dirty="0" smtClean="0"/>
              <a:t>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Bet bet1 = new Bet();  			// default constructor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 Getter “+ bet1.getBet());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bet1.setBet(n); 			 		// test setter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(“After Setter “+ bet1.getBet());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Bet bet2 = new Bet(n); 			 // one argument constructor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(“Getter; “+ bet2.getBet());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bet2.setBet(n+10); 				// setter uses an expression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(“Getter; “+ bet1.getBet());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800" dirty="0" smtClean="0"/>
              <a:t>} 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Card</a:t>
            </a:r>
            <a:r>
              <a:rPr lang="en-US" sz="4000" dirty="0" smtClean="0"/>
              <a:t> Class Specification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49545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Attributes: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Two attributes </a:t>
            </a:r>
            <a:r>
              <a:rPr lang="en-US" sz="2400" i="1" dirty="0" smtClean="0"/>
              <a:t>suit</a:t>
            </a:r>
            <a:r>
              <a:rPr lang="en-US" sz="2400" dirty="0" smtClean="0"/>
              <a:t> and </a:t>
            </a:r>
            <a:r>
              <a:rPr lang="en-US" sz="2400" i="1" dirty="0" smtClean="0"/>
              <a:t>value</a:t>
            </a:r>
            <a:r>
              <a:rPr lang="en-US" sz="2400" dirty="0" smtClean="0"/>
              <a:t> (rank of a card) are both </a:t>
            </a:r>
            <a:r>
              <a:rPr lang="en-US" sz="2400" i="1" dirty="0" smtClean="0"/>
              <a:t>int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Constructors: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two-argument constructor,</a:t>
            </a:r>
            <a:br>
              <a:rPr lang="en-US" sz="2400" dirty="0" smtClean="0"/>
            </a:br>
            <a:r>
              <a:rPr lang="en-US" sz="2400" dirty="0" smtClean="0"/>
              <a:t>             public Card (</a:t>
            </a:r>
            <a:r>
              <a:rPr lang="en-US" sz="2400" dirty="0" err="1" smtClean="0"/>
              <a:t>int</a:t>
            </a:r>
            <a:r>
              <a:rPr lang="en-US" sz="2400" dirty="0" smtClean="0"/>
              <a:t> suit, 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value)</a:t>
            </a:r>
            <a:br>
              <a:rPr lang="en-US" sz="2400" dirty="0" smtClean="0"/>
            </a:br>
            <a:r>
              <a:rPr lang="en-US" sz="2400" dirty="0" smtClean="0"/>
              <a:t> is normally used to create a new card. 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There is also a default constructor that creates a Card object initialized as the “Ace of Hearts.”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Methods: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Two getters: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 smtClean="0"/>
              <a:t>	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getSuit</a:t>
            </a:r>
            <a:r>
              <a:rPr lang="en-US" sz="2400" i="1" dirty="0" smtClean="0"/>
              <a:t>();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getValue</a:t>
            </a:r>
            <a:r>
              <a:rPr lang="en-US" sz="2400" i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2"/>
  <p:tag name="MMPROD_UIDATA" val="&lt;database version=&quot;6.0&quot;&gt;&lt;object type=&quot;1&quot; unique_id=&quot;10001&quot;&gt;&lt;object type=&quot;8&quot; unique_id=&quot;12439&quot;&gt;&lt;/object&gt;&lt;object type=&quot;2&quot; unique_id=&quot;12440&quot;&gt;&lt;object type=&quot;3&quot; unique_id=&quot;1244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442&quot;&gt;&lt;property id=&quot;20148&quot; value=&quot;5&quot;/&gt;&lt;property id=&quot;20300&quot; value=&quot;Slide 2 - &amp;quot;A Video Poker Game&amp;quot;&quot;/&gt;&lt;property id=&quot;20307&quot; value=&quot;257&quot;/&gt;&lt;/object&gt;&lt;object type=&quot;3&quot; unique_id=&quot;12443&quot;&gt;&lt;property id=&quot;20148&quot; value=&quot;5&quot;/&gt;&lt;property id=&quot;20300&quot; value=&quot;Slide 3 - &amp;quot;Playing the Game&amp;quot;&quot;/&gt;&lt;property id=&quot;20307&quot; value=&quot;258&quot;/&gt;&lt;/object&gt;&lt;object type=&quot;3&quot; unique_id=&quot;12444&quot;&gt;&lt;property id=&quot;20148&quot; value=&quot;5&quot;/&gt;&lt;property id=&quot;20300&quot; value=&quot;Slide 4 - &amp;quot;Scoring the Game&amp;quot;&quot;/&gt;&lt;property id=&quot;20307&quot; value=&quot;259&quot;/&gt;&lt;/object&gt;&lt;object type=&quot;3&quot; unique_id=&quot;12445&quot;&gt;&lt;property id=&quot;20148&quot; value=&quot;5&quot;/&gt;&lt;property id=&quot;20300&quot; value=&quot;Slide 5 - &amp;quot;Scoring the Game&amp;quot;&quot;/&gt;&lt;property id=&quot;20307&quot; value=&quot;260&quot;/&gt;&lt;/object&gt;&lt;object type=&quot;3&quot; unique_id=&quot;12446&quot;&gt;&lt;property id=&quot;20148&quot; value=&quot;5&quot;/&gt;&lt;property id=&quot;20300&quot; value=&quot;Slide 6 - &amp;quot;Scoring the Game&amp;quot;&quot;/&gt;&lt;property id=&quot;20307&quot; value=&quot;261&quot;/&gt;&lt;/object&gt;&lt;object type=&quot;3&quot; unique_id=&quot;12447&quot;&gt;&lt;property id=&quot;20148&quot; value=&quot;5&quot;/&gt;&lt;property id=&quot;20300&quot; value=&quot;Slide 7 - &amp;quot;Scoring the Game&amp;quot;&quot;/&gt;&lt;property id=&quot;20307&quot; value=&quot;262&quot;/&gt;&lt;/object&gt;&lt;object type=&quot;3&quot; unique_id=&quot;12448&quot;&gt;&lt;property id=&quot;20148&quot; value=&quot;5&quot;/&gt;&lt;property id=&quot;20300&quot; value=&quot;Slide 8 - &amp;quot;Problem Statement&amp;quot;&quot;/&gt;&lt;property id=&quot;20307&quot; value=&quot;263&quot;/&gt;&lt;/object&gt;&lt;object type=&quot;3&quot; unique_id=&quot;12449&quot;&gt;&lt;property id=&quot;20148&quot; value=&quot;5&quot;/&gt;&lt;property id=&quot;20300&quot; value=&quot;Slide 9 - &amp;quot;Determine the Classes&amp;quot;&quot;/&gt;&lt;property id=&quot;20307&quot; value=&quot;264&quot;/&gt;&lt;/object&gt;&lt;object type=&quot;3&quot; unique_id=&quot;12450&quot;&gt;&lt;property id=&quot;20148&quot; value=&quot;5&quot;/&gt;&lt;property id=&quot;20300&quot; value=&quot;Slide 10 - &amp;quot;Determine the Classes&amp;quot;&quot;/&gt;&lt;property id=&quot;20307&quot; value=&quot;265&quot;/&gt;&lt;/object&gt;&lt;object type=&quot;3&quot; unique_id=&quot;12451&quot;&gt;&lt;property id=&quot;20148&quot; value=&quot;5&quot;/&gt;&lt;property id=&quot;20300&quot; value=&quot;Slide 11 - &amp;quot;Determine the Classes&amp;quot;&quot;/&gt;&lt;property id=&quot;20307&quot; value=&quot;266&quot;/&gt;&lt;/object&gt;&lt;object type=&quot;3&quot; unique_id=&quot;12452&quot;&gt;&lt;property id=&quot;20148&quot; value=&quot;5&quot;/&gt;&lt;property id=&quot;20300&quot; value=&quot;Slide 12 - &amp;quot;Determine the Classes&amp;quot;&quot;/&gt;&lt;property id=&quot;20307&quot; value=&quot;267&quot;/&gt;&lt;/object&gt;&lt;object type=&quot;3&quot; unique_id=&quot;12453&quot;&gt;&lt;property id=&quot;20148&quot; value=&quot;5&quot;/&gt;&lt;property id=&quot;20300&quot; value=&quot;Slide 13 - &amp;quot;Determine Responsibilities of Each Class&amp;quot;&quot;/&gt;&lt;property id=&quot;20307&quot; value=&quot;268&quot;/&gt;&lt;/object&gt;&lt;object type=&quot;3&quot; unique_id=&quot;12454&quot;&gt;&lt;property id=&quot;20148&quot; value=&quot;5&quot;/&gt;&lt;property id=&quot;20300&quot; value=&quot;Slide 14 - &amp;quot;Determine Responsibilities of Each Class&amp;quot;&quot;/&gt;&lt;property id=&quot;20307&quot; value=&quot;269&quot;/&gt;&lt;/object&gt;&lt;object type=&quot;3&quot; unique_id=&quot;12455&quot;&gt;&lt;property id=&quot;20148&quot; value=&quot;5&quot;/&gt;&lt;property id=&quot;20300&quot; value=&quot;Slide 15 - &amp;quot;Determine Responsibilities of Each Class&amp;quot;&quot;/&gt;&lt;property id=&quot;20307&quot; value=&quot;270&quot;/&gt;&lt;/object&gt;&lt;object type=&quot;3&quot; unique_id=&quot;12456&quot;&gt;&lt;property id=&quot;20148&quot; value=&quot;5&quot;/&gt;&lt;property id=&quot;20300&quot; value=&quot;Slide 16 - &amp;quot;The Player Class&amp;quot;&quot;/&gt;&lt;property id=&quot;20307&quot; value=&quot;271&quot;/&gt;&lt;/object&gt;&lt;object type=&quot;3&quot; unique_id=&quot;12457&quot;&gt;&lt;property id=&quot;20148&quot; value=&quot;5&quot;/&gt;&lt;property id=&quot;20300&quot; value=&quot;Slide 17 - &amp;quot;The Player Class&amp;quot;&quot;/&gt;&lt;property id=&quot;20307&quot; value=&quot;272&quot;/&gt;&lt;/object&gt;&lt;object type=&quot;3&quot; unique_id=&quot;12458&quot;&gt;&lt;property id=&quot;20148&quot; value=&quot;5&quot;/&gt;&lt;property id=&quot;20300&quot; value=&quot;Slide 18 - &amp;quot;The Player Class&amp;quot;&quot;/&gt;&lt;property id=&quot;20307&quot; value=&quot;273&quot;/&gt;&lt;/object&gt;&lt;object type=&quot;3&quot; unique_id=&quot;12459&quot;&gt;&lt;property id=&quot;20148&quot; value=&quot;5&quot;/&gt;&lt;property id=&quot;20300&quot; value=&quot;Slide 19 - &amp;quot;PokerGame&amp;quot;&quot;/&gt;&lt;property id=&quot;20307&quot; value=&quot;274&quot;/&gt;&lt;/object&gt;&lt;object type=&quot;3&quot; unique_id=&quot;12460&quot;&gt;&lt;property id=&quot;20148&quot; value=&quot;5&quot;/&gt;&lt;property id=&quot;20300&quot; value=&quot;Slide 20 - &amp;quot;PokerGame&amp;quot;&quot;/&gt;&lt;property id=&quot;20307&quot; value=&quot;275&quot;/&gt;&lt;/object&gt;&lt;object type=&quot;3&quot; unique_id=&quot;12461&quot;&gt;&lt;property id=&quot;20148&quot; value=&quot;5&quot;/&gt;&lt;property id=&quot;20300&quot; value=&quot;Slide 21 - &amp;quot;Design Issues – The Data Model and the View&amp;quot;&quot;/&gt;&lt;property id=&quot;20307&quot; value=&quot;276&quot;/&gt;&lt;/object&gt;&lt;object type=&quot;3&quot; unique_id=&quot;12462&quot;&gt;&lt;property id=&quot;20148&quot; value=&quot;5&quot;/&gt;&lt;property id=&quot;20300&quot; value=&quot;Slide 22 - &amp;quot;Iterative Refinement&amp;quot;&quot;/&gt;&lt;property id=&quot;20307&quot; value=&quot;277&quot;/&gt;&lt;/object&gt;&lt;object type=&quot;3&quot; unique_id=&quot;12463&quot;&gt;&lt;property id=&quot;20148&quot; value=&quot;5&quot;/&gt;&lt;property id=&quot;20300&quot; value=&quot;Slide 23 - &amp;quot;Iterative Refinement&amp;quot;&quot;/&gt;&lt;property id=&quot;20307&quot; value=&quot;278&quot;/&gt;&lt;/object&gt;&lt;object type=&quot;3&quot; unique_id=&quot;12464&quot;&gt;&lt;property id=&quot;20148&quot; value=&quot;5&quot;/&gt;&lt;property id=&quot;20300&quot; value=&quot;Slide 24 - &amp;quot;Iterative Refinement&amp;quot;&quot;/&gt;&lt;property id=&quot;20307&quot; value=&quot;279&quot;/&gt;&lt;/object&gt;&lt;object type=&quot;3&quot; unique_id=&quot;12465&quot;&gt;&lt;property id=&quot;20148&quot; value=&quot;5&quot;/&gt;&lt;property id=&quot;20300&quot; value=&quot;Slide 25 - &amp;quot;Determine the Interactions Among the Classes&amp;quot;&quot;/&gt;&lt;property id=&quot;20307&quot; value=&quot;280&quot;/&gt;&lt;/object&gt;&lt;object type=&quot;3&quot; unique_id=&quot;12466&quot;&gt;&lt;property id=&quot;20148&quot; value=&quot;5&quot;/&gt;&lt;property id=&quot;20300&quot; value=&quot;Slide 26 - &amp;quot;Determine the Interactions Among the Classes&amp;quot;&quot;/&gt;&lt;property id=&quot;20307&quot; value=&quot;281&quot;/&gt;&lt;/object&gt;&lt;object type=&quot;3&quot; unique_id=&quot;12467&quot;&gt;&lt;property id=&quot;20148&quot; value=&quot;5&quot;/&gt;&lt;property id=&quot;20300&quot; value=&quot;Slide 27 - &amp;quot;Determine the Interactions Among the Classes&amp;quot;&quot;/&gt;&lt;property id=&quot;20307&quot; value=&quot;282&quot;/&gt;&lt;/object&gt;&lt;object type=&quot;3&quot; unique_id=&quot;12468&quot;&gt;&lt;property id=&quot;20148&quot; value=&quot;5&quot;/&gt;&lt;property id=&quot;20300&quot; value=&quot;Slide 28 - &amp;quot;Some Attributes&amp;quot;&quot;/&gt;&lt;property id=&quot;20307&quot; value=&quot;283&quot;/&gt;&lt;/object&gt;&lt;object type=&quot;3&quot; unique_id=&quot;12469&quot;&gt;&lt;property id=&quot;20148&quot; value=&quot;5&quot;/&gt;&lt;property id=&quot;20300&quot; value=&quot;Slide 29 - &amp;quot;Some Attributes&amp;quot;&quot;/&gt;&lt;property id=&quot;20307&quot; value=&quot;284&quot;/&gt;&lt;/object&gt;&lt;object type=&quot;3&quot; unique_id=&quot;12470&quot;&gt;&lt;property id=&quot;20148&quot; value=&quot;5&quot;/&gt;&lt;property id=&quot;20300&quot; value=&quot;Slide 30 - &amp;quot;Some Attributes&amp;quot;&quot;/&gt;&lt;property id=&quot;20307&quot; value=&quot;285&quot;/&gt;&lt;/object&gt;&lt;object type=&quot;3&quot; unique_id=&quot;12471&quot;&gt;&lt;property id=&quot;20148&quot; value=&quot;5&quot;/&gt;&lt;property id=&quot;20300&quot; value=&quot;Slide 31 - &amp;quot;The Bet Class&amp;quot;&quot;/&gt;&lt;property id=&quot;20307&quot; value=&quot;286&quot;/&gt;&lt;/object&gt;&lt;object type=&quot;3&quot; unique_id=&quot;12472&quot;&gt;&lt;property id=&quot;20148&quot; value=&quot;5&quot;/&gt;&lt;property id=&quot;20300&quot; value=&quot;Slide 32 - &amp;quot;Some Attributes&amp;quot;&quot;/&gt;&lt;property id=&quot;20307&quot; value=&quot;288&quot;/&gt;&lt;/object&gt;&lt;object type=&quot;3&quot; unique_id=&quot;12473&quot;&gt;&lt;property id=&quot;20148&quot; value=&quot;5&quot;/&gt;&lt;property id=&quot;20300&quot; value=&quot;Slide 33 - &amp;quot;The Card Class&amp;quot;&quot;/&gt;&lt;property id=&quot;20307&quot; value=&quot;289&quot;/&gt;&lt;/object&gt;&lt;object type=&quot;3&quot; unique_id=&quot;12474&quot;&gt;&lt;property id=&quot;20148&quot; value=&quot;5&quot;/&gt;&lt;property id=&quot;20300&quot; value=&quot;Slide 34 - &amp;quot;The Card Class&amp;quot;&quot;/&gt;&lt;property id=&quot;20307&quot; value=&quot;290&quot;/&gt;&lt;/object&gt;&lt;object type=&quot;3&quot; unique_id=&quot;12475&quot;&gt;&lt;property id=&quot;20148&quot; value=&quot;5&quot;/&gt;&lt;property id=&quot;20300&quot; value=&quot;Slide 35 - &amp;quot;The Card Class&amp;quot;&quot;/&gt;&lt;property id=&quot;20307&quot; value=&quot;291&quot;/&gt;&lt;/object&gt;&lt;object type=&quot;3&quot; unique_id=&quot;12476&quot;&gt;&lt;property id=&quot;20148&quot; value=&quot;5&quot;/&gt;&lt;property id=&quot;20300&quot; value=&quot;Slide 36 - &amp;quot;The Bankroll Class&amp;quot;&quot;/&gt;&lt;property id=&quot;20307&quot; value=&quot;292&quot;/&gt;&lt;/object&gt;&lt;object type=&quot;3&quot; unique_id=&quot;12477&quot;&gt;&lt;property id=&quot;20148&quot; value=&quot;5&quot;/&gt;&lt;property id=&quot;20300&quot; value=&quot;Slide 37 - &amp;quot;The Deck Class&amp;quot;&quot;/&gt;&lt;property id=&quot;20307&quot; value=&quot;293&quot;/&gt;&lt;/object&gt;&lt;object type=&quot;3&quot; unique_id=&quot;12478&quot;&gt;&lt;property id=&quot;20148&quot; value=&quot;5&quot;/&gt;&lt;property id=&quot;20300&quot; value=&quot;Slide 38 - &amp;quot;The Deck Class&amp;quot;&quot;/&gt;&lt;property id=&quot;20307&quot; value=&quot;294&quot;/&gt;&lt;/object&gt;&lt;object type=&quot;3&quot; unique_id=&quot;12479&quot;&gt;&lt;property id=&quot;20148&quot; value=&quot;5&quot;/&gt;&lt;property id=&quot;20300&quot; value=&quot;Slide 39 - &amp;quot;The Deck Class&amp;quot;&quot;/&gt;&lt;property id=&quot;20307&quot; value=&quot;295&quot;/&gt;&lt;/object&gt;&lt;object type=&quot;3&quot; unique_id=&quot;12480&quot;&gt;&lt;property id=&quot;20148&quot; value=&quot;5&quot;/&gt;&lt;property id=&quot;20300&quot; value=&quot;Slide 40 - &amp;quot;The Deck Class&amp;quot;&quot;/&gt;&lt;property id=&quot;20307&quot; value=&quot;296&quot;/&gt;&lt;/object&gt;&lt;object type=&quot;3&quot; unique_id=&quot;12481&quot;&gt;&lt;property id=&quot;20148&quot; value=&quot;5&quot;/&gt;&lt;property id=&quot;20300&quot; value=&quot;Slide 41 - &amp;quot;The Deck Class&amp;quot;&quot;/&gt;&lt;property id=&quot;20307&quot; value=&quot;287&quot;/&gt;&lt;/object&gt;&lt;object type=&quot;3&quot; unique_id=&quot;12482&quot;&gt;&lt;property id=&quot;20148&quot; value=&quot;5&quot;/&gt;&lt;property id=&quot;20300&quot; value=&quot;Slide 42 - &amp;quot;The Hand Class&amp;quot;&quot;/&gt;&lt;property id=&quot;20307&quot; value=&quot;297&quot;/&gt;&lt;/object&gt;&lt;object type=&quot;3&quot; unique_id=&quot;12483&quot;&gt;&lt;property id=&quot;20148&quot; value=&quot;5&quot;/&gt;&lt;property id=&quot;20300&quot; value=&quot;Slide 43 - &amp;quot;The Hand Class&amp;quot;&quot;/&gt;&lt;property id=&quot;20307&quot; value=&quot;298&quot;/&gt;&lt;/object&gt;&lt;object type=&quot;3&quot; unique_id=&quot;12484&quot;&gt;&lt;property id=&quot;20148&quot; value=&quot;5&quot;/&gt;&lt;property id=&quot;20300&quot; value=&quot;Slide 44 - &amp;quot;The Hand Class&amp;quot;&quot;/&gt;&lt;property id=&quot;20307&quot; value=&quot;299&quot;/&gt;&lt;/object&gt;&lt;object type=&quot;3&quot; unique_id=&quot;12485&quot;&gt;&lt;property id=&quot;20148&quot; value=&quot;5&quot;/&gt;&lt;property id=&quot;20300&quot; value=&quot;Slide 45 - &amp;quot;The Hand Class&amp;quot;&quot;/&gt;&lt;property id=&quot;20307&quot; value=&quot;300&quot;/&gt;&lt;/object&gt;&lt;object type=&quot;3&quot; unique_id=&quot;12486&quot;&gt;&lt;property id=&quot;20148&quot; value=&quot;5&quot;/&gt;&lt;property id=&quot;20300&quot; value=&quot;Slide 46 - &amp;quot;The Hand Class&amp;quot;&quot;/&gt;&lt;property id=&quot;20307&quot; value=&quot;301&quot;/&gt;&lt;/object&gt;&lt;object type=&quot;3&quot; unique_id=&quot;12487&quot;&gt;&lt;property id=&quot;20148&quot; value=&quot;5&quot;/&gt;&lt;property id=&quot;20300&quot; value=&quot;Slide 47 - &amp;quot;The Hand Class&amp;quot;&quot;/&gt;&lt;property id=&quot;20307&quot; value=&quot;302&quot;/&gt;&lt;/object&gt;&lt;object type=&quot;3&quot; unique_id=&quot;12488&quot;&gt;&lt;property id=&quot;20148&quot; value=&quot;5&quot;/&gt;&lt;property id=&quot;20300&quot; value=&quot;Slide 48 - &amp;quot;The Hand Class&amp;quot;&quot;/&gt;&lt;property id=&quot;20307&quot; value=&quot;303&quot;/&gt;&lt;/object&gt;&lt;object type=&quot;3&quot; unique_id=&quot;12489&quot;&gt;&lt;property id=&quot;20148&quot; value=&quot;5&quot;/&gt;&lt;property id=&quot;20300&quot; value=&quot;Slide 49 - &amp;quot;The Hand Class&amp;quot;&quot;/&gt;&lt;property id=&quot;20307&quot; value=&quot;304&quot;/&gt;&lt;/object&gt;&lt;object type=&quot;3&quot; unique_id=&quot;12490&quot;&gt;&lt;property id=&quot;20148&quot; value=&quot;5&quot;/&gt;&lt;property id=&quot;20300&quot; value=&quot;Slide 50 - &amp;quot;The Hand Class&amp;quot;&quot;/&gt;&lt;property id=&quot;20307&quot; value=&quot;305&quot;/&gt;&lt;/object&gt;&lt;object type=&quot;3&quot; unique_id=&quot;12491&quot;&gt;&lt;property id=&quot;20148&quot; value=&quot;5&quot;/&gt;&lt;property id=&quot;20300&quot; value=&quot;Slide 51 - &amp;quot;The Hand Class&amp;quot;&quot;/&gt;&lt;property id=&quot;20307&quot; value=&quot;306&quot;/&gt;&lt;/object&gt;&lt;object type=&quot;3&quot; unique_id=&quot;12492&quot;&gt;&lt;property id=&quot;20148&quot; value=&quot;5&quot;/&gt;&lt;property id=&quot;20300&quot; value=&quot;Slide 52 - &amp;quot;The Hand Class&amp;quot;&quot;/&gt;&lt;property id=&quot;20307&quot; value=&quot;307&quot;/&gt;&lt;/object&gt;&lt;object type=&quot;3&quot; unique_id=&quot;12493&quot;&gt;&lt;property id=&quot;20148&quot; value=&quot;5&quot;/&gt;&lt;property id=&quot;20300&quot; value=&quot;Slide 53 - &amp;quot;The Hand Class&amp;quot;&quot;/&gt;&lt;property id=&quot;20307&quot; value=&quot;308&quot;/&gt;&lt;/object&gt;&lt;object type=&quot;3&quot; unique_id=&quot;12494&quot;&gt;&lt;property id=&quot;20148&quot; value=&quot;5&quot;/&gt;&lt;property id=&quot;20300&quot; value=&quot;Slide 54 - &amp;quot;The Hand Class&amp;quot;&quot;/&gt;&lt;property id=&quot;20307&quot; value=&quot;309&quot;/&gt;&lt;/object&gt;&lt;object type=&quot;3&quot; unique_id=&quot;12495&quot;&gt;&lt;property id=&quot;20148&quot; value=&quot;5&quot;/&gt;&lt;property id=&quot;20300&quot; value=&quot;Slide 55 - &amp;quot;The Hand Class&amp;quot;&quot;/&gt;&lt;property id=&quot;20307&quot; value=&quot;310&quot;/&gt;&lt;/object&gt;&lt;object type=&quot;3&quot; unique_id=&quot;12496&quot;&gt;&lt;property id=&quot;20148&quot; value=&quot;5&quot;/&gt;&lt;property id=&quot;20300&quot; value=&quot;Slide 56 - &amp;quot;The Hand Class&amp;quot;&quot;/&gt;&lt;property id=&quot;20307&quot; value=&quot;311&quot;/&gt;&lt;/object&gt;&lt;object type=&quot;3&quot; unique_id=&quot;12497&quot;&gt;&lt;property id=&quot;20148&quot; value=&quot;5&quot;/&gt;&lt;property id=&quot;20300&quot; value=&quot;Slide 57 - &amp;quot;The Hand Class&amp;quot;&quot;/&gt;&lt;property id=&quot;20307&quot; value=&quot;312&quot;/&gt;&lt;/object&gt;&lt;object type=&quot;3&quot; unique_id=&quot;12498&quot;&gt;&lt;property id=&quot;20148&quot; value=&quot;5&quot;/&gt;&lt;property id=&quot;20300&quot; value=&quot;Slide 58 - &amp;quot;The Hand Class&amp;quot;&quot;/&gt;&lt;property id=&quot;20307&quot; value=&quot;313&quot;/&gt;&lt;/object&gt;&lt;object type=&quot;3&quot; unique_id=&quot;12499&quot;&gt;&lt;property id=&quot;20148&quot; value=&quot;5&quot;/&gt;&lt;property id=&quot;20300&quot; value=&quot;Slide 59 - &amp;quot;The Hand Class&amp;quot;&quot;/&gt;&lt;property id=&quot;20307&quot; value=&quot;314&quot;/&gt;&lt;/object&gt;&lt;object type=&quot;3&quot; unique_id=&quot;12500&quot;&gt;&lt;property id=&quot;20148&quot; value=&quot;5&quot;/&gt;&lt;property id=&quot;20300&quot; value=&quot;Slide 60 - &amp;quot;The PokerGame Class&amp;quot;&quot;/&gt;&lt;property id=&quot;20307&quot; value=&quot;315&quot;/&gt;&lt;/object&gt;&lt;object type=&quot;3&quot; unique_id=&quot;12501&quot;&gt;&lt;property id=&quot;20148&quot; value=&quot;5&quot;/&gt;&lt;property id=&quot;20300&quot; value=&quot;Slide 61 - &amp;quot;The PokerGame Class&amp;quot;&quot;/&gt;&lt;property id=&quot;20307&quot; value=&quot;316&quot;/&gt;&lt;/object&gt;&lt;object type=&quot;3&quot; unique_id=&quot;12502&quot;&gt;&lt;property id=&quot;20148&quot; value=&quot;5&quot;/&gt;&lt;property id=&quot;20300&quot; value=&quot;Slide 62 - &amp;quot;The PokerGame Class&amp;quot;&quot;/&gt;&lt;property id=&quot;20307&quot; value=&quot;317&quot;/&gt;&lt;/object&gt;&lt;object type=&quot;3&quot; unique_id=&quot;12503&quot;&gt;&lt;property id=&quot;20148&quot; value=&quot;5&quot;/&gt;&lt;property id=&quot;20300&quot; value=&quot;Slide 63 - &amp;quot;The Player Class&amp;quot;&quot;/&gt;&lt;property id=&quot;20307&quot; value=&quot;318&quot;/&gt;&lt;/object&gt;&lt;object type=&quot;3&quot; unique_id=&quot;12504&quot;&gt;&lt;property id=&quot;20148&quot; value=&quot;5&quot;/&gt;&lt;property id=&quot;20300&quot; value=&quot;Slide 64 - &amp;quot;The Player Class&amp;quot;&quot;/&gt;&lt;property id=&quot;20307&quot; value=&quot;319&quot;/&gt;&lt;/object&gt;&lt;object type=&quot;3&quot; unique_id=&quot;12505&quot;&gt;&lt;property id=&quot;20148&quot; value=&quot;5&quot;/&gt;&lt;property id=&quot;20300&quot; value=&quot;Slide 65 - &amp;quot;The Player Class&amp;quot;&quot;/&gt;&lt;property id=&quot;20307&quot; value=&quot;320&quot;/&gt;&lt;/object&gt;&lt;object type=&quot;3&quot; unique_id=&quot;12506&quot;&gt;&lt;property id=&quot;20148&quot; value=&quot;5&quot;/&gt;&lt;property id=&quot;20300&quot; value=&quot;Slide 66 - &amp;quot;The Complete Application&amp;quot;&quot;/&gt;&lt;property id=&quot;20307&quot; value=&quot;321&quot;/&gt;&lt;/object&gt;&lt;object type=&quot;3&quot; unique_id=&quot;12507&quot;&gt;&lt;property id=&quot;20148&quot; value=&quot;5&quot;/&gt;&lt;property id=&quot;20300&quot; value=&quot;Slide 67 - &amp;quot;The Complete Application&amp;quot;&quot;/&gt;&lt;property id=&quot;20307&quot; value=&quot;322&quot;/&gt;&lt;/object&gt;&lt;object type=&quot;3&quot; unique_id=&quot;12508&quot;&gt;&lt;property id=&quot;20148&quot; value=&quot;5&quot;/&gt;&lt;property id=&quot;20300&quot; value=&quot;Slide 68 - &amp;quot;The Complete Application&amp;quot;&quot;/&gt;&lt;property id=&quot;20307&quot; value=&quot;323&quot;/&gt;&lt;/object&gt;&lt;object type=&quot;3&quot; unique_id=&quot;12509&quot;&gt;&lt;property id=&quot;20148&quot; value=&quot;5&quot;/&gt;&lt;property id=&quot;20300&quot; value=&quot;Slide 69 - &amp;quot;The Complete Application&amp;quot;&quot;/&gt;&lt;property id=&quot;20307&quot; value=&quot;324&quot;/&gt;&lt;/object&gt;&lt;object type=&quot;3&quot; unique_id=&quot;12510&quot;&gt;&lt;property id=&quot;20148&quot; value=&quot;5&quot;/&gt;&lt;property id=&quot;20300&quot; value=&quot;Slide 70 - &amp;quot;The Complete Application&amp;quot;&quot;/&gt;&lt;property id=&quot;20307&quot; value=&quot;328&quot;/&gt;&lt;/object&gt;&lt;object type=&quot;3&quot; unique_id=&quot;12511&quot;&gt;&lt;property id=&quot;20148&quot; value=&quot;5&quot;/&gt;&lt;property id=&quot;20300&quot; value=&quot;Slide 71 - &amp;quot;The Complete Application&amp;quot;&quot;/&gt;&lt;property id=&quot;20307&quot; value=&quot;329&quot;/&gt;&lt;/object&gt;&lt;object type=&quot;3&quot; unique_id=&quot;12512&quot;&gt;&lt;property id=&quot;20148&quot; value=&quot;5&quot;/&gt;&lt;property id=&quot;20300&quot; value=&quot;Slide 72 - &amp;quot;The Complete Application&amp;quot;&quot;/&gt;&lt;property id=&quot;20307&quot; value=&quot;330&quot;/&gt;&lt;/object&gt;&lt;object type=&quot;3&quot; unique_id=&quot;12513&quot;&gt;&lt;property id=&quot;20148&quot; value=&quot;5&quot;/&gt;&lt;property id=&quot;20300&quot; value=&quot;Slide 73 - &amp;quot;The Complete Application&amp;quot;&quot;/&gt;&lt;property id=&quot;20307&quot; value=&quot;331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2125</Words>
  <PresentationFormat>Custom</PresentationFormat>
  <Paragraphs>728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Bitmap Image</vt:lpstr>
      <vt:lpstr>Java Programming: From the Ground Up</vt:lpstr>
      <vt:lpstr>Objectives</vt:lpstr>
      <vt:lpstr>Putting together</vt:lpstr>
      <vt:lpstr>Putting together</vt:lpstr>
      <vt:lpstr>Class Developing and Testing</vt:lpstr>
      <vt:lpstr>The Bet Class Specification</vt:lpstr>
      <vt:lpstr>The Bet Class Implementation</vt:lpstr>
      <vt:lpstr>Class Testing: The Bet Class</vt:lpstr>
      <vt:lpstr>The Card Class Specification</vt:lpstr>
      <vt:lpstr>The Card Class Specification</vt:lpstr>
      <vt:lpstr>The Card Class Implementation</vt:lpstr>
      <vt:lpstr>The Card Class Testing</vt:lpstr>
      <vt:lpstr>The Bankroll Class Specification</vt:lpstr>
      <vt:lpstr>The Bankroll Class Implementation</vt:lpstr>
      <vt:lpstr>The Bankroll Class Testing</vt:lpstr>
      <vt:lpstr>The Deck Class Specification</vt:lpstr>
      <vt:lpstr>The Deck Class Specification</vt:lpstr>
      <vt:lpstr>The Deck Class - Constructor</vt:lpstr>
      <vt:lpstr>The Deck Class – Method Shuffle</vt:lpstr>
      <vt:lpstr>The Deck Class – Method Deal</vt:lpstr>
      <vt:lpstr>The Deck Class Implementation</vt:lpstr>
      <vt:lpstr>The Deck Class Testing</vt:lpstr>
      <vt:lpstr>The Hand Class - Attributes</vt:lpstr>
      <vt:lpstr>The Hand Class - Constructor</vt:lpstr>
      <vt:lpstr>The Hand Class - Methods</vt:lpstr>
      <vt:lpstr>The Hand Class Method - newHand</vt:lpstr>
      <vt:lpstr>The Hand Class Method - getHand</vt:lpstr>
      <vt:lpstr>The Hand Class Method - updateHand</vt:lpstr>
      <vt:lpstr>The Hand Class Method - updatHand</vt:lpstr>
      <vt:lpstr>The Hand Class Method - updateHand</vt:lpstr>
      <vt:lpstr>The Hand Class Method - evaluateHand</vt:lpstr>
      <vt:lpstr>Slide 32</vt:lpstr>
      <vt:lpstr>The Hand Class - evaluateHand</vt:lpstr>
      <vt:lpstr>The Hand Class - evaluateHand</vt:lpstr>
      <vt:lpstr>The Hand Class evaluateHand</vt:lpstr>
      <vt:lpstr>The Hand Class - evaluateHand</vt:lpstr>
      <vt:lpstr>The Hand Class Revised</vt:lpstr>
      <vt:lpstr>The Hand Class Revised</vt:lpstr>
      <vt:lpstr>The Hand Class - Helpers</vt:lpstr>
      <vt:lpstr>The Hand Class - evaluateHand</vt:lpstr>
      <vt:lpstr>The Hand Class - evaluateHand</vt:lpstr>
      <vt:lpstr>The Hand Class - evaluateHand</vt:lpstr>
      <vt:lpstr>The Hand Class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137</cp:revision>
  <cp:lastPrinted>1601-01-01T00:00:00Z</cp:lastPrinted>
  <dcterms:created xsi:type="dcterms:W3CDTF">1601-01-01T00:00:00Z</dcterms:created>
  <dcterms:modified xsi:type="dcterms:W3CDTF">2017-01-24T05:25:48Z</dcterms:modified>
</cp:coreProperties>
</file>