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37" r:id="rId4"/>
    <p:sldId id="338" r:id="rId5"/>
    <p:sldId id="315" r:id="rId6"/>
    <p:sldId id="316" r:id="rId7"/>
    <p:sldId id="346" r:id="rId8"/>
    <p:sldId id="317" r:id="rId9"/>
    <p:sldId id="347" r:id="rId10"/>
    <p:sldId id="354" r:id="rId11"/>
    <p:sldId id="318" r:id="rId12"/>
    <p:sldId id="348" r:id="rId13"/>
    <p:sldId id="349" r:id="rId14"/>
    <p:sldId id="350" r:id="rId15"/>
    <p:sldId id="319" r:id="rId16"/>
    <p:sldId id="353" r:id="rId17"/>
    <p:sldId id="351" r:id="rId18"/>
    <p:sldId id="352" r:id="rId19"/>
    <p:sldId id="320" r:id="rId20"/>
    <p:sldId id="355" r:id="rId21"/>
    <p:sldId id="321" r:id="rId22"/>
    <p:sldId id="322" r:id="rId23"/>
    <p:sldId id="323" r:id="rId24"/>
    <p:sldId id="324" r:id="rId25"/>
    <p:sldId id="328" r:id="rId26"/>
    <p:sldId id="329" r:id="rId27"/>
    <p:sldId id="330" r:id="rId28"/>
    <p:sldId id="331" r:id="rId29"/>
    <p:sldId id="356" r:id="rId30"/>
  </p:sldIdLst>
  <p:sldSz cx="10080625" cy="7559675"/>
  <p:notesSz cx="7559675" cy="10691813"/>
  <p:custDataLst>
    <p:tags r:id="rId32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7680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</a:t>
            </a:r>
            <a:r>
              <a:rPr lang="en-GB" dirty="0" smtClean="0"/>
              <a:t>7</a:t>
            </a: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11: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i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Designing With Classes and Objects</a:t>
            </a:r>
            <a:endParaRPr lang="en-US" i="1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smtClean="0"/>
              <a:t>Part </a:t>
            </a:r>
            <a:r>
              <a:rPr lang="en-GB" smtClean="0"/>
              <a:t>3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err="1" smtClean="0"/>
              <a:t>PokerGame</a:t>
            </a:r>
            <a:r>
              <a:rPr lang="en-US" sz="4000" i="1" dirty="0" smtClean="0"/>
              <a:t> </a:t>
            </a:r>
            <a:r>
              <a:rPr lang="en-US" sz="4000" dirty="0" smtClean="0"/>
              <a:t>Class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In-class exercise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Player </a:t>
            </a:r>
            <a:r>
              <a:rPr lang="en-US" dirty="0" smtClean="0"/>
              <a:t>Class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2" y="1951037"/>
            <a:ext cx="8077199" cy="5334000"/>
          </a:xfrm>
        </p:spPr>
        <p:txBody>
          <a:bodyPr/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000" dirty="0" smtClean="0"/>
              <a:t>private Scanner  input;</a:t>
            </a:r>
          </a:p>
          <a:p>
            <a:pPr lvl="1"/>
            <a:r>
              <a:rPr lang="en-US" sz="2000" dirty="0" smtClean="0"/>
              <a:t>Bankroll </a:t>
            </a:r>
            <a:r>
              <a:rPr lang="en-US" sz="2000" dirty="0" err="1" smtClean="0"/>
              <a:t>bankroll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err="1" smtClean="0"/>
              <a:t>PokerGame</a:t>
            </a:r>
            <a:r>
              <a:rPr lang="en-US" sz="2000" dirty="0" smtClean="0"/>
              <a:t>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Bet </a:t>
            </a:r>
            <a:r>
              <a:rPr lang="en-US" sz="2000" dirty="0" err="1" smtClean="0"/>
              <a:t>bet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Hand </a:t>
            </a:r>
            <a:r>
              <a:rPr lang="en-US" sz="2000" dirty="0" err="1" smtClean="0"/>
              <a:t>hand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400" dirty="0" smtClean="0"/>
              <a:t>Default Constructor</a:t>
            </a:r>
          </a:p>
          <a:p>
            <a:pPr lvl="1"/>
            <a:r>
              <a:rPr lang="en-US" sz="2000" dirty="0" smtClean="0"/>
              <a:t>Scanner object</a:t>
            </a:r>
          </a:p>
          <a:p>
            <a:pPr lvl="1"/>
            <a:r>
              <a:rPr lang="en-US" sz="2000" dirty="0" smtClean="0"/>
              <a:t>Bankroll object</a:t>
            </a:r>
          </a:p>
          <a:p>
            <a:pPr lvl="1"/>
            <a:r>
              <a:rPr lang="en-US" sz="2000" dirty="0" smtClean="0"/>
              <a:t>Bet object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i="1" dirty="0" smtClean="0"/>
              <a:t>Player()</a:t>
            </a:r>
          </a:p>
          <a:p>
            <a:pPr>
              <a:buNone/>
            </a:pPr>
            <a:r>
              <a:rPr lang="en-US" sz="2000" i="1" dirty="0" smtClean="0"/>
              <a:t>     {</a:t>
            </a:r>
          </a:p>
          <a:p>
            <a:pPr>
              <a:buNone/>
            </a:pPr>
            <a:r>
              <a:rPr lang="en-US" sz="2000" i="1" dirty="0" smtClean="0"/>
              <a:t>          input = new Scanner(</a:t>
            </a:r>
            <a:r>
              <a:rPr lang="en-US" sz="2000" i="1" dirty="0" err="1" smtClean="0"/>
              <a:t>System.in</a:t>
            </a:r>
            <a:r>
              <a:rPr lang="en-US" sz="2000" i="1" dirty="0" smtClean="0"/>
              <a:t>);</a:t>
            </a:r>
          </a:p>
          <a:p>
            <a:pPr>
              <a:buNone/>
            </a:pPr>
            <a:r>
              <a:rPr lang="en-US" sz="2000" i="1" dirty="0" smtClean="0"/>
              <a:t>          bankroll = new Bankroll();</a:t>
            </a:r>
          </a:p>
          <a:p>
            <a:pPr>
              <a:buNone/>
            </a:pPr>
            <a:r>
              <a:rPr lang="en-US" sz="2000" i="1" dirty="0" smtClean="0"/>
              <a:t>          bet = new Bet();</a:t>
            </a:r>
          </a:p>
          <a:p>
            <a:pPr>
              <a:buNone/>
            </a:pPr>
            <a:r>
              <a:rPr lang="en-US" sz="2000" i="1" dirty="0" smtClean="0"/>
              <a:t>     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Player </a:t>
            </a:r>
            <a:r>
              <a:rPr lang="en-US" sz="4000" dirty="0" smtClean="0"/>
              <a:t>Class - Methods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154112" y="2101849"/>
            <a:ext cx="7696200" cy="5183187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Initialize the bankroll </a:t>
            </a:r>
            <a:r>
              <a:rPr lang="en-US" sz="2000" dirty="0" smtClean="0"/>
              <a:t>- queries the user for the initial bankroll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		</a:t>
            </a:r>
            <a:r>
              <a:rPr lang="en-US" sz="2000" i="1" dirty="0" smtClean="0"/>
              <a:t>void </a:t>
            </a:r>
            <a:r>
              <a:rPr lang="en-US" sz="2000" i="1" dirty="0" err="1" smtClean="0"/>
              <a:t>getInitialBankroll</a:t>
            </a:r>
            <a:r>
              <a:rPr lang="en-US" sz="2000" i="1" dirty="0" smtClean="0"/>
              <a:t>();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Add coins - </a:t>
            </a:r>
            <a:r>
              <a:rPr lang="en-US" sz="2000" dirty="0" smtClean="0">
                <a:solidFill>
                  <a:schemeClr val="tx1"/>
                </a:solidFill>
              </a:rPr>
              <a:t>adds more coins to the machine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</a:t>
            </a:r>
            <a:r>
              <a:rPr lang="en-US" sz="2000" i="1" dirty="0" err="1" smtClean="0">
                <a:solidFill>
                  <a:schemeClr val="tx1"/>
                </a:solidFill>
              </a:rPr>
              <a:t>addCoins</a:t>
            </a:r>
            <a:r>
              <a:rPr lang="en-US" sz="2000" i="1" dirty="0" smtClean="0">
                <a:solidFill>
                  <a:schemeClr val="tx1"/>
                </a:solidFill>
              </a:rPr>
              <a:t>();</a:t>
            </a:r>
            <a:endParaRPr lang="en-US" sz="2000" i="1" dirty="0" smtClean="0">
              <a:solidFill>
                <a:schemeClr val="tx1"/>
              </a:solidFill>
              <a:latin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Bet and Play – </a:t>
            </a:r>
            <a:r>
              <a:rPr lang="en-US" sz="2000" dirty="0" smtClean="0">
                <a:solidFill>
                  <a:schemeClr val="tx1"/>
                </a:solidFill>
              </a:rPr>
              <a:t>get the bet and play the game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</a:t>
            </a:r>
            <a:r>
              <a:rPr lang="en-US" sz="2000" i="1" dirty="0" err="1" smtClean="0">
                <a:solidFill>
                  <a:schemeClr val="tx1"/>
                </a:solidFill>
              </a:rPr>
              <a:t>betAndPlay</a:t>
            </a:r>
            <a:r>
              <a:rPr lang="en-US" sz="2000" i="1" dirty="0" smtClean="0">
                <a:solidFill>
                  <a:schemeClr val="tx1"/>
                </a:solidFill>
              </a:rPr>
              <a:t>(); 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Discard - 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</a:t>
            </a:r>
            <a:r>
              <a:rPr lang="en-US" sz="2000" i="1" dirty="0" err="1" smtClean="0">
                <a:solidFill>
                  <a:schemeClr val="tx1"/>
                </a:solidFill>
              </a:rPr>
              <a:t>getDiscard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boolean</a:t>
            </a:r>
            <a:r>
              <a:rPr lang="en-US" sz="2000" i="1" dirty="0" smtClean="0">
                <a:solidFill>
                  <a:schemeClr val="tx1"/>
                </a:solidFill>
              </a:rPr>
              <a:t>[] x);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Display a Hand –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</a:t>
            </a:r>
            <a:r>
              <a:rPr lang="en-US" sz="2000" i="1" dirty="0" err="1" smtClean="0">
                <a:solidFill>
                  <a:schemeClr val="tx1"/>
                </a:solidFill>
              </a:rPr>
              <a:t>displayHand</a:t>
            </a:r>
            <a:r>
              <a:rPr lang="en-US" sz="2000" i="1" dirty="0" smtClean="0">
                <a:solidFill>
                  <a:schemeClr val="tx1"/>
                </a:solidFill>
              </a:rPr>
              <a:t>(String[] </a:t>
            </a:r>
            <a:r>
              <a:rPr lang="en-US" sz="2000" i="1" dirty="0" err="1" smtClean="0">
                <a:solidFill>
                  <a:schemeClr val="tx1"/>
                </a:solidFill>
              </a:rPr>
              <a:t>handString</a:t>
            </a:r>
            <a:r>
              <a:rPr lang="en-US" sz="2000" i="1" dirty="0" smtClean="0">
                <a:solidFill>
                  <a:schemeClr val="tx1"/>
                </a:solidFill>
              </a:rPr>
              <a:t>);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Quit –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quit();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Display final results –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</a:t>
            </a:r>
            <a:r>
              <a:rPr lang="en-US" sz="2000" i="1" dirty="0" err="1" smtClean="0">
                <a:solidFill>
                  <a:schemeClr val="tx1"/>
                </a:solidFill>
              </a:rPr>
              <a:t>displayResults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payout,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winnings);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Present a menu –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void menu()</a:t>
            </a:r>
            <a:endParaRPr lang="en-US" sz="2000" i="1" dirty="0" smtClean="0">
              <a:latin typeface="Times New Roman"/>
              <a:ea typeface="Times New Roman"/>
            </a:endParaRPr>
          </a:p>
          <a:p>
            <a:pPr>
              <a:buFont typeface="Arial" pitchFamily="34" charset="0"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3" y="2101850"/>
            <a:ext cx="4724399" cy="4757738"/>
          </a:xfrm>
        </p:spPr>
        <p:txBody>
          <a:bodyPr/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getInitialBankroll</a:t>
            </a:r>
            <a:r>
              <a:rPr lang="en-US" sz="2000" dirty="0" smtClean="0"/>
              <a:t>():</a:t>
            </a:r>
          </a:p>
          <a:p>
            <a:pPr lvl="1"/>
            <a:r>
              <a:rPr lang="en-US" sz="2000" dirty="0" smtClean="0"/>
              <a:t>repeat read input coins</a:t>
            </a:r>
          </a:p>
          <a:p>
            <a:pPr>
              <a:buNone/>
            </a:pPr>
            <a:r>
              <a:rPr lang="en-US" sz="2000" dirty="0" smtClean="0"/>
              <a:t>			until  input coins valid</a:t>
            </a:r>
          </a:p>
          <a:p>
            <a:pPr lvl="1"/>
            <a:r>
              <a:rPr lang="en-US" sz="2000" dirty="0" smtClean="0"/>
              <a:t>se t bankroll to the input value.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// queries the user for the initial bankroll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void </a:t>
            </a:r>
            <a:r>
              <a:rPr lang="en-US" sz="1600" dirty="0" err="1" smtClean="0"/>
              <a:t>getInitialBankroll</a:t>
            </a:r>
            <a:r>
              <a:rPr lang="en-US" sz="16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numCoins</a:t>
            </a:r>
            <a:r>
              <a:rPr lang="en-US" sz="16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do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("How many coins do you wish to insert into the machine: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</a:t>
            </a:r>
            <a:r>
              <a:rPr lang="en-US" sz="1600" dirty="0" err="1" smtClean="0"/>
              <a:t>numCoins</a:t>
            </a:r>
            <a:r>
              <a:rPr lang="en-US" sz="1600" dirty="0" smtClean="0"/>
              <a:t> = </a:t>
            </a:r>
            <a:r>
              <a:rPr lang="en-US" sz="1600" dirty="0" err="1" smtClean="0"/>
              <a:t>input.nextInt</a:t>
            </a:r>
            <a:r>
              <a:rPr lang="en-US" sz="16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}while (</a:t>
            </a:r>
            <a:r>
              <a:rPr lang="en-US" sz="1600" dirty="0" err="1" smtClean="0"/>
              <a:t>numCoins</a:t>
            </a:r>
            <a:r>
              <a:rPr lang="en-US" sz="1600" dirty="0" smtClean="0"/>
              <a:t> &lt;= 0);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</a:t>
            </a:r>
            <a:r>
              <a:rPr lang="en-US" sz="1600" dirty="0" err="1" smtClean="0"/>
              <a:t>bankroll,setBankroll</a:t>
            </a:r>
            <a:r>
              <a:rPr lang="en-US" sz="1600" dirty="0" smtClean="0"/>
              <a:t>(</a:t>
            </a:r>
            <a:r>
              <a:rPr lang="en-US" sz="1600" dirty="0" err="1" smtClean="0"/>
              <a:t>numCoins</a:t>
            </a:r>
            <a:r>
              <a:rPr lang="en-US" sz="16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}</a:t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312" y="2103438"/>
            <a:ext cx="4735512" cy="515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addCoins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pPr marL="519113" lvl="1" indent="-231775" hangingPunct="0">
              <a:lnSpc>
                <a:spcPct val="95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read input coins to be added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until input is valid</a:t>
            </a:r>
          </a:p>
          <a:p>
            <a:pPr marL="519113" lvl="1" indent="-231775" hangingPunct="0">
              <a:lnSpc>
                <a:spcPct val="95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bankroll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endParaRPr lang="en-US" sz="10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// adds more coins to the machine</a:t>
            </a: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addCoins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		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numCoins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many coins do you wish to insert into the machine: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numCoins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while (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numCoins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bankroll.alterBankroll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numCoins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("Currently you have "+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bankroll.getBankroll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 " coins");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Player </a:t>
            </a:r>
            <a:r>
              <a:rPr lang="en-US" dirty="0" smtClean="0"/>
              <a:t>Class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3" y="1951037"/>
            <a:ext cx="5029199" cy="4908551"/>
          </a:xfrm>
        </p:spPr>
        <p:txBody>
          <a:bodyPr/>
          <a:lstStyle/>
          <a:p>
            <a:pPr marL="228600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</a:rPr>
              <a:t>betAndPlay</a:t>
            </a:r>
            <a:r>
              <a:rPr lang="en-US" sz="1800" b="1" dirty="0" smtClean="0">
                <a:solidFill>
                  <a:schemeClr val="tx1"/>
                </a:solidFill>
              </a:rPr>
              <a:t>():</a:t>
            </a:r>
          </a:p>
          <a:p>
            <a:pPr marL="628650" lvl="1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Input a bet between 1 and 5 and less than the bankroll (balance)</a:t>
            </a:r>
          </a:p>
          <a:p>
            <a:pPr marL="628650" lvl="1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Set bet</a:t>
            </a:r>
          </a:p>
          <a:p>
            <a:pPr marL="628650" lvl="1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Create a game</a:t>
            </a:r>
          </a:p>
          <a:p>
            <a:pPr marL="628650" lvl="1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Set the initial hand</a:t>
            </a:r>
          </a:p>
          <a:p>
            <a:pPr marL="628650" lvl="1" indent="-228600">
              <a:lnSpc>
                <a:spcPct val="95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Invoke discard or hold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lnSpc>
                <a:spcPct val="95000"/>
              </a:lnSpc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// get the bet and play the game</a:t>
            </a:r>
            <a:endParaRPr lang="en-US" sz="1000" dirty="0" smtClean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public void </a:t>
            </a:r>
            <a:r>
              <a:rPr lang="en-US" sz="1600" dirty="0" err="1" smtClean="0">
                <a:solidFill>
                  <a:schemeClr val="tx1"/>
                </a:solidFill>
              </a:rPr>
              <a:t>betAndPlay</a:t>
            </a:r>
            <a:r>
              <a:rPr lang="en-US" sz="1600" dirty="0" smtClean="0">
                <a:solidFill>
                  <a:schemeClr val="tx1"/>
                </a:solidFill>
              </a:rPr>
              <a:t>() 	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{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coins;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do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{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r>
              <a:rPr lang="en-US" sz="16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1600" dirty="0" smtClean="0">
                <a:solidFill>
                  <a:schemeClr val="tx1"/>
                </a:solidFill>
              </a:rPr>
              <a:t>("Enter a bet: 1 to 5 coins: ");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   coins = </a:t>
            </a:r>
            <a:r>
              <a:rPr lang="en-US" sz="1600" dirty="0" err="1" smtClean="0">
                <a:solidFill>
                  <a:schemeClr val="tx1"/>
                </a:solidFill>
              </a:rPr>
              <a:t>input.nextInt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} while (coins &lt;=0 || coins &gt; 5 || coins &gt; </a:t>
            </a:r>
            <a:r>
              <a:rPr lang="en-US" sz="1600" dirty="0" err="1" smtClean="0">
                <a:solidFill>
                  <a:schemeClr val="tx1"/>
                </a:solidFill>
              </a:rPr>
              <a:t>bankroll.getBankroll</a:t>
            </a:r>
            <a:r>
              <a:rPr lang="en-US" sz="1600" dirty="0" smtClean="0">
                <a:solidFill>
                  <a:schemeClr val="tx1"/>
                </a:solidFill>
              </a:rPr>
              <a:t>());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    </a:t>
            </a:r>
            <a:r>
              <a:rPr lang="en-US" sz="1600" dirty="0" err="1" smtClean="0">
                <a:solidFill>
                  <a:schemeClr val="tx1"/>
                </a:solidFill>
              </a:rPr>
              <a:t>bet.setBet</a:t>
            </a:r>
            <a:r>
              <a:rPr lang="en-US" sz="1600" dirty="0" smtClean="0">
                <a:solidFill>
                  <a:schemeClr val="tx1"/>
                </a:solidFill>
              </a:rPr>
              <a:t>(coins);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pokerGame</a:t>
            </a:r>
            <a:r>
              <a:rPr lang="en-US" sz="1600" dirty="0" smtClean="0">
                <a:solidFill>
                  <a:schemeClr val="tx1"/>
                </a:solidFill>
              </a:rPr>
              <a:t> = new </a:t>
            </a:r>
            <a:r>
              <a:rPr lang="en-US" sz="1600" dirty="0" err="1" smtClean="0">
                <a:solidFill>
                  <a:schemeClr val="tx1"/>
                </a:solidFill>
              </a:rPr>
              <a:t>PokerGame</a:t>
            </a:r>
            <a:r>
              <a:rPr lang="en-US" sz="1600" dirty="0" smtClean="0">
                <a:solidFill>
                  <a:schemeClr val="tx1"/>
                </a:solidFill>
              </a:rPr>
              <a:t>(bet, bankroll, this);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pokerGame.viewInitialHand</a:t>
            </a:r>
            <a:r>
              <a:rPr lang="en-US" sz="1600" dirty="0" smtClean="0">
                <a:solidFill>
                  <a:schemeClr val="tx1"/>
                </a:solidFill>
              </a:rPr>
              <a:t>(); 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pokerGame.discardOrHoldCards</a:t>
            </a:r>
            <a:r>
              <a:rPr lang="en-US" sz="1600" dirty="0" smtClean="0">
                <a:solidFill>
                  <a:schemeClr val="tx1"/>
                </a:solidFill>
              </a:rPr>
              <a:t>(); </a:t>
            </a:r>
          </a:p>
          <a:p>
            <a:pPr marL="228600" indent="-228600"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95000"/>
              </a:lnSpc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 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5112" y="2027237"/>
            <a:ext cx="4583112" cy="451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displayHand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handString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463550" lvl="1" indent="-231775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display the 5 cards in the given hand</a:t>
            </a:r>
          </a:p>
          <a:p>
            <a:pPr marL="463550" lvl="1" indent="-231775"/>
            <a:endParaRPr lang="en-US" sz="1800" dirty="0" smtClean="0">
              <a:solidFill>
                <a:schemeClr val="tx1"/>
              </a:solidFill>
            </a:endParaRPr>
          </a:p>
          <a:p>
            <a:pPr marL="463550" lvl="1" indent="-231775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// five card hand is passed as a String[5]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public void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displayHand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(String[]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handString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(“**** Your Hand`1 *****");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for(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= 0;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&lt; 5;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((i+1) +".  "+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handString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("***********************");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endParaRPr lang="en-US" sz="10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92112" y="2027237"/>
            <a:ext cx="4832350" cy="475773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</a:rPr>
              <a:t>getDiscard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</a:rPr>
              <a:t>[] x)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for each card ( 1 thru 5)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read “h” for hold,  “d” for discard</a:t>
            </a: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public void </a:t>
            </a:r>
            <a:r>
              <a:rPr lang="en-US" sz="1600" dirty="0" err="1" smtClean="0">
                <a:solidFill>
                  <a:schemeClr val="tx1"/>
                </a:solidFill>
              </a:rPr>
              <a:t>getDiscard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boolean</a:t>
            </a:r>
            <a:r>
              <a:rPr lang="en-US" sz="1600" dirty="0" smtClean="0">
                <a:solidFill>
                  <a:schemeClr val="tx1"/>
                </a:solidFill>
              </a:rPr>
              <a:t>[] x)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String </a:t>
            </a:r>
            <a:r>
              <a:rPr lang="en-US" sz="1600" dirty="0" err="1" smtClean="0">
                <a:solidFill>
                  <a:schemeClr val="tx1"/>
                </a:solidFill>
              </a:rPr>
              <a:t>ans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</a:rPr>
              <a:t>("Hold or discard? ");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for (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= 0;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&lt; 5;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{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do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 </a:t>
            </a:r>
            <a:r>
              <a:rPr lang="en-US" sz="16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1600" dirty="0" smtClean="0">
                <a:solidFill>
                  <a:schemeClr val="tx1"/>
                </a:solidFill>
              </a:rPr>
              <a:t>("Hold (h) or Discard (d) card number "+(i+1)+": ");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 </a:t>
            </a:r>
            <a:r>
              <a:rPr lang="en-US" sz="1600" dirty="0" err="1" smtClean="0">
                <a:solidFill>
                  <a:schemeClr val="tx1"/>
                </a:solidFill>
              </a:rPr>
              <a:t>ans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input.next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 if (</a:t>
            </a:r>
            <a:r>
              <a:rPr lang="en-US" sz="1600" dirty="0" err="1" smtClean="0">
                <a:solidFill>
                  <a:schemeClr val="tx1"/>
                </a:solidFill>
              </a:rPr>
              <a:t>ans.equals</a:t>
            </a:r>
            <a:r>
              <a:rPr lang="en-US" sz="1600" dirty="0" smtClean="0">
                <a:solidFill>
                  <a:schemeClr val="tx1"/>
                </a:solidFill>
              </a:rPr>
              <a:t>("h") 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    x[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] = true; // hold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else if (</a:t>
            </a:r>
            <a:r>
              <a:rPr lang="en-US" sz="1600" dirty="0" err="1" smtClean="0">
                <a:solidFill>
                  <a:schemeClr val="tx1"/>
                </a:solidFill>
              </a:rPr>
              <a:t>ans.equals</a:t>
            </a:r>
            <a:r>
              <a:rPr lang="en-US" sz="1600" dirty="0" smtClean="0">
                <a:solidFill>
                  <a:schemeClr val="tx1"/>
                </a:solidFill>
              </a:rPr>
              <a:t>(“d") 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       x[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] = false; // discard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  }while (!(</a:t>
            </a:r>
            <a:r>
              <a:rPr lang="en-US" sz="1600" dirty="0" err="1" smtClean="0">
                <a:solidFill>
                  <a:schemeClr val="tx1"/>
                </a:solidFill>
              </a:rPr>
              <a:t>ans.equals</a:t>
            </a:r>
            <a:r>
              <a:rPr lang="en-US" sz="1600" dirty="0" smtClean="0">
                <a:solidFill>
                  <a:schemeClr val="tx1"/>
                </a:solidFill>
              </a:rPr>
              <a:t>("h") || </a:t>
            </a:r>
            <a:r>
              <a:rPr lang="en-US" sz="1600" dirty="0" err="1" smtClean="0">
                <a:solidFill>
                  <a:schemeClr val="tx1"/>
                </a:solidFill>
              </a:rPr>
              <a:t>ans.equals</a:t>
            </a:r>
            <a:r>
              <a:rPr lang="en-US" sz="1600" dirty="0" smtClean="0">
                <a:solidFill>
                  <a:schemeClr val="tx1"/>
                </a:solidFill>
              </a:rPr>
              <a:t>("d")));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}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 }</a:t>
            </a:r>
          </a:p>
          <a:p>
            <a:pPr>
              <a:buFont typeface="Times New Roman" pitchFamily="18" charset="0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7912" y="1874837"/>
            <a:ext cx="5192713" cy="582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indent="-109538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displayResults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payout, 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winnings)</a:t>
            </a:r>
          </a:p>
          <a:p>
            <a:pPr marL="463550" lvl="1" indent="-231775" hangingPunct="0">
              <a:lnSpc>
                <a:spcPct val="95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 payout to string</a:t>
            </a:r>
          </a:p>
          <a:p>
            <a:pPr marL="463550" lvl="1" indent="-231775" hangingPunct="0">
              <a:lnSpc>
                <a:spcPct val="95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win or lose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displayResults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payout,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winnings)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String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"Lose";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(payout == 250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"Royal Flush";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50)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"Straight Flush";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25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"Four of a Kind";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(payout == 9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"Full House";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6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Flush";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"Straight 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3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"Three of a Kind";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(payout == 2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"Two Pair";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(payout == 1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" Pair of Jacks or Better";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(winnings &gt;0 )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("Winner: "+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nameOfHand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("Payout is "+ winnings + " coins.");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("You lost your bet of  "+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bet.getBet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("Current Bankroll is " +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bankroll.getBankroll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marL="342900" indent="-3429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4451349" cy="541020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void quit()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Display the bankroll balance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public void quit()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bankroll.getBankroll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("\n***Game Over*** \n");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if (</a:t>
            </a:r>
            <a:r>
              <a:rPr lang="en-US" sz="1400" dirty="0" err="1" smtClean="0">
                <a:solidFill>
                  <a:schemeClr val="tx1"/>
                </a:solidFill>
              </a:rPr>
              <a:t>br</a:t>
            </a:r>
            <a:r>
              <a:rPr lang="en-US" sz="1400" dirty="0" smtClean="0">
                <a:solidFill>
                  <a:schemeClr val="tx1"/>
                </a:solidFill>
              </a:rPr>
              <a:t> &gt; 0)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("Returned: "+</a:t>
            </a:r>
            <a:r>
              <a:rPr lang="en-US" sz="1400" dirty="0" err="1" smtClean="0">
                <a:solidFill>
                  <a:schemeClr val="tx1"/>
                </a:solidFill>
              </a:rPr>
              <a:t>br</a:t>
            </a:r>
            <a:r>
              <a:rPr lang="en-US" sz="1400" dirty="0" smtClean="0">
                <a:solidFill>
                  <a:schemeClr val="tx1"/>
                </a:solidFill>
              </a:rPr>
              <a:t>+" coin(s)");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else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("No coins remain");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("\n*****************");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}</a:t>
            </a: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Main: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Create a play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Set the initial bankroll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Invoke the menu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When finish, quit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sz="1400" dirty="0" err="1" smtClean="0">
                <a:solidFill>
                  <a:schemeClr val="tx1"/>
                </a:solidFill>
              </a:rPr>
              <a:t>args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Player </a:t>
            </a:r>
            <a:r>
              <a:rPr lang="en-US" sz="1400" dirty="0" err="1" smtClean="0">
                <a:solidFill>
                  <a:schemeClr val="tx1"/>
                </a:solidFill>
              </a:rPr>
              <a:t>player</a:t>
            </a:r>
            <a:r>
              <a:rPr lang="en-US" sz="1400" dirty="0" smtClean="0">
                <a:solidFill>
                  <a:schemeClr val="tx1"/>
                </a:solidFill>
              </a:rPr>
              <a:t>= new Player();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player.getInitialBankroll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player.menu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player.quit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16512" y="2103437"/>
            <a:ext cx="4800600" cy="5259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oid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menu()</a:t>
            </a:r>
          </a:p>
          <a:p>
            <a:pPr marL="463550" lvl="1" indent="-23177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isplay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three options: bet and play, add coins, 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cash out</a:t>
            </a:r>
          </a:p>
          <a:p>
            <a:pPr marL="463550" lvl="1" indent="-23177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Symbol" pitchFamily="18" charset="2"/>
              <a:buChar char="-"/>
            </a:pPr>
            <a:r>
              <a:rPr lang="en-US" sz="20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choice and play accordingly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menu()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String choice;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do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("Choose");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("1: Make a bet and play poker");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("2: Add coins to the machine ");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("3: Cash out and quit");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("Your choice: ");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choice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input.next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if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choice.equals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("1"))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betAndPlay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else if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choice.equals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("2"))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addCoins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}while ((!(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choice.equals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("3") ) &amp;&amp; 						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bankroll.getBankroll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&gt;0));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3" y="2101850"/>
            <a:ext cx="5181600" cy="4757738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public class Player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Scanner  input;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Bankroll </a:t>
            </a:r>
            <a:r>
              <a:rPr lang="en-US" sz="1000" dirty="0" err="1" smtClean="0"/>
              <a:t>bankroll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</a:t>
            </a:r>
            <a:r>
              <a:rPr lang="en-US" sz="1000" dirty="0" err="1" smtClean="0"/>
              <a:t>PokerGame</a:t>
            </a:r>
            <a:r>
              <a:rPr lang="en-US" sz="1000" dirty="0" smtClean="0"/>
              <a:t> </a:t>
            </a:r>
            <a:r>
              <a:rPr lang="en-US" sz="1000" dirty="0" err="1" smtClean="0"/>
              <a:t>pokerGame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Bet </a:t>
            </a:r>
            <a:r>
              <a:rPr lang="en-US" sz="1000" dirty="0" err="1" smtClean="0"/>
              <a:t>bet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Hand </a:t>
            </a:r>
            <a:r>
              <a:rPr lang="en-US" sz="1000" dirty="0" err="1" smtClean="0"/>
              <a:t>hand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Player()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input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bankroll = new Bankroll();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bet = new Bet();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}</a:t>
            </a:r>
            <a:br>
              <a:rPr lang="en-US" sz="1000" dirty="0" smtClean="0"/>
            </a:b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void </a:t>
            </a:r>
            <a:r>
              <a:rPr lang="en-US" sz="1000" dirty="0" err="1" smtClean="0"/>
              <a:t>getInitialBankroll</a:t>
            </a:r>
            <a:r>
              <a:rPr lang="en-US" sz="1000" dirty="0" smtClean="0"/>
              <a:t>()  // queries the user for the initial bankroll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numCoins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do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</a:t>
            </a:r>
            <a:r>
              <a:rPr lang="en-US" sz="1000" dirty="0" err="1" smtClean="0"/>
              <a:t>System.out.print</a:t>
            </a:r>
            <a:r>
              <a:rPr lang="en-US" sz="1000" dirty="0" smtClean="0"/>
              <a:t>("How many coins do you wish to insert into the machine: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</a:t>
            </a:r>
            <a:r>
              <a:rPr lang="en-US" sz="1000" dirty="0" err="1" smtClean="0"/>
              <a:t>numCoins</a:t>
            </a:r>
            <a:r>
              <a:rPr lang="en-US" sz="1000" dirty="0" smtClean="0"/>
              <a:t> = </a:t>
            </a:r>
            <a:r>
              <a:rPr lang="en-US" sz="1000" dirty="0" err="1" smtClean="0"/>
              <a:t>input.nextInt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}while (</a:t>
            </a:r>
            <a:r>
              <a:rPr lang="en-US" sz="1000" dirty="0" err="1" smtClean="0"/>
              <a:t>numCoins</a:t>
            </a:r>
            <a:r>
              <a:rPr lang="en-US" sz="1000" dirty="0" smtClean="0"/>
              <a:t> &lt;= 0);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bankroll,setBankroll</a:t>
            </a:r>
            <a:r>
              <a:rPr lang="en-US" sz="1000" dirty="0" smtClean="0"/>
              <a:t>(</a:t>
            </a:r>
            <a:r>
              <a:rPr lang="en-US" sz="1000" dirty="0" err="1" smtClean="0"/>
              <a:t>numCoins</a:t>
            </a:r>
            <a:r>
              <a:rPr lang="en-US" sz="10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}</a:t>
            </a:r>
            <a:br>
              <a:rPr lang="en-US" sz="1000" dirty="0" smtClean="0"/>
            </a:br>
            <a:endParaRPr lang="en-US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9913" y="2103437"/>
            <a:ext cx="4430712" cy="4770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void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addCoins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		 // adds more coins to the machine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numCoins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("How many coins do you wish to insert into the machine: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numCoins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input.nextInt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} while (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numCoins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&lt;= 0);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bankroll.alterBankroll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numCoins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("Currently you have "+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bankroll.getBankroll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()+ " coins");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  <a:b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sz="10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public void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betAndPlay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 	 // get the bet and play the game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coins;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("Enter a bet: 1 to 5 coins: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coins =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input.nextInt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} while (coins &lt;=0 || coins &gt; 5 || coins &gt;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bankroll.getBankroll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bet.setBet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(coins);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pokerGame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new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PokerGame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(bet, bankroll, this);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pokerGame.viewInitialHand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 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pokerGame.discardOrHoldCards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 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7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832350" cy="4757738"/>
          </a:xfrm>
        </p:spPr>
        <p:txBody>
          <a:bodyPr/>
          <a:lstStyle/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public void </a:t>
            </a:r>
            <a:r>
              <a:rPr lang="en-US" sz="1000" dirty="0" err="1" smtClean="0">
                <a:solidFill>
                  <a:schemeClr val="tx1"/>
                </a:solidFill>
              </a:rPr>
              <a:t>displayHand</a:t>
            </a:r>
            <a:r>
              <a:rPr lang="en-US" sz="1000" dirty="0" smtClean="0">
                <a:solidFill>
                  <a:schemeClr val="tx1"/>
                </a:solidFill>
              </a:rPr>
              <a:t>(String[] </a:t>
            </a:r>
            <a:r>
              <a:rPr lang="en-US" sz="1000" dirty="0" err="1" smtClean="0">
                <a:solidFill>
                  <a:schemeClr val="tx1"/>
                </a:solidFill>
              </a:rPr>
              <a:t>handString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// five card hand is passed as a String[5] array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("********** Your Hand`1 **********");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for(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0;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&lt; 5;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++)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((i+1) +".  "+</a:t>
            </a:r>
            <a:r>
              <a:rPr lang="en-US" sz="1000" dirty="0" err="1" smtClean="0">
                <a:solidFill>
                  <a:schemeClr val="tx1"/>
                </a:solidFill>
              </a:rPr>
              <a:t>handString</a:t>
            </a:r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("*******************************");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}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 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public void </a:t>
            </a:r>
            <a:r>
              <a:rPr lang="en-US" sz="1000" dirty="0" err="1" smtClean="0">
                <a:solidFill>
                  <a:schemeClr val="tx1"/>
                </a:solidFill>
              </a:rPr>
              <a:t>getDiscard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boolean</a:t>
            </a:r>
            <a:r>
              <a:rPr lang="en-US" sz="1000" dirty="0" smtClean="0">
                <a:solidFill>
                  <a:schemeClr val="tx1"/>
                </a:solidFill>
              </a:rPr>
              <a:t>[] x)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String </a:t>
            </a:r>
            <a:r>
              <a:rPr lang="en-US" sz="1000" dirty="0" err="1" smtClean="0">
                <a:solidFill>
                  <a:schemeClr val="tx1"/>
                </a:solidFill>
              </a:rPr>
              <a:t>ans</a:t>
            </a:r>
            <a:r>
              <a:rPr lang="en-US" sz="1000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("Hold or discard? ");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for 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0;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&lt; 5;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++)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{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do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{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1000" dirty="0" smtClean="0">
                <a:solidFill>
                  <a:schemeClr val="tx1"/>
                </a:solidFill>
              </a:rPr>
              <a:t>("Hold (h) or Discard (d) card number "+(i+1)+": ");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ans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input.next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if (</a:t>
            </a:r>
            <a:r>
              <a:rPr lang="en-US" sz="1000" dirty="0" err="1" smtClean="0">
                <a:solidFill>
                  <a:schemeClr val="tx1"/>
                </a:solidFill>
              </a:rPr>
              <a:t>ans.equals</a:t>
            </a:r>
            <a:r>
              <a:rPr lang="en-US" sz="1000" dirty="0" smtClean="0">
                <a:solidFill>
                  <a:schemeClr val="tx1"/>
                </a:solidFill>
              </a:rPr>
              <a:t>("h") 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          x[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 = true; // hold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else if (</a:t>
            </a:r>
            <a:r>
              <a:rPr lang="en-US" sz="1000" dirty="0" err="1" smtClean="0">
                <a:solidFill>
                  <a:schemeClr val="tx1"/>
                </a:solidFill>
              </a:rPr>
              <a:t>ans.equals</a:t>
            </a:r>
            <a:r>
              <a:rPr lang="en-US" sz="1000" dirty="0" smtClean="0">
                <a:solidFill>
                  <a:schemeClr val="tx1"/>
                </a:solidFill>
              </a:rPr>
              <a:t>("h") )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               x[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 = false; // discard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     }while (!(</a:t>
            </a:r>
            <a:r>
              <a:rPr lang="en-US" sz="1000" dirty="0" err="1" smtClean="0">
                <a:solidFill>
                  <a:schemeClr val="tx1"/>
                </a:solidFill>
              </a:rPr>
              <a:t>ans.equals</a:t>
            </a:r>
            <a:r>
              <a:rPr lang="en-US" sz="1000" dirty="0" smtClean="0">
                <a:solidFill>
                  <a:schemeClr val="tx1"/>
                </a:solidFill>
              </a:rPr>
              <a:t>("h") || </a:t>
            </a:r>
            <a:r>
              <a:rPr lang="en-US" sz="1000" dirty="0" err="1" smtClean="0">
                <a:solidFill>
                  <a:schemeClr val="tx1"/>
                </a:solidFill>
              </a:rPr>
              <a:t>ans.equals</a:t>
            </a:r>
            <a:r>
              <a:rPr lang="en-US" sz="1000" dirty="0" smtClean="0">
                <a:solidFill>
                  <a:schemeClr val="tx1"/>
                </a:solidFill>
              </a:rPr>
              <a:t>("d")));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}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54"/>
            </a:pPr>
            <a:r>
              <a:rPr lang="en-US" sz="1000" dirty="0" smtClean="0">
                <a:solidFill>
                  <a:schemeClr val="tx1"/>
                </a:solidFill>
              </a:rPr>
              <a:t>     }</a:t>
            </a:r>
          </a:p>
          <a:p>
            <a:pPr>
              <a:buFont typeface="Times New Roman" pitchFamily="18" charset="0"/>
              <a:buNone/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3713" y="2103438"/>
            <a:ext cx="4506912" cy="4770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public void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displayResults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payout,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winnings)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String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"Lose";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if (payout == 250)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"Royal Flush";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50)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"Straight Flush";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25)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"Four of a Kind";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9)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"Full House";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6)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 Flush";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4)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"Straight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3)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"Three of a Kind";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2)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= "Two Pair";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 if (payout == 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= " Pair of Jacks or Better";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if (winnings &gt;0 )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("Winner: "+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nameOfHand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("Payout is "+ winnings + " coins.");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else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("You lost your bet of  "+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bet.getBet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("Current Bankroll is " +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bankroll.getBankroll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  <a:ea typeface="+mn-ea"/>
                <a:cs typeface="+mn-cs"/>
              </a:rPr>
              <a:t>System.out.println</a:t>
            </a: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82"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000" dirty="0">
                <a:solidFill>
                  <a:schemeClr val="tx1"/>
                </a:solidFill>
                <a:ea typeface="+mn-ea"/>
                <a:cs typeface="+mn-cs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Player </a:t>
            </a:r>
            <a:r>
              <a:rPr lang="en-US" smtClean="0"/>
              <a:t>Class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259388"/>
          </a:xfrm>
        </p:spPr>
        <p:txBody>
          <a:bodyPr/>
          <a:lstStyle/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public void quit()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br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bankroll.getBankroll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("\n******Game Over****** \n");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if (</a:t>
            </a:r>
            <a:r>
              <a:rPr lang="en-US" sz="1000" dirty="0" err="1" smtClean="0">
                <a:solidFill>
                  <a:schemeClr val="tx1"/>
                </a:solidFill>
              </a:rPr>
              <a:t>br</a:t>
            </a:r>
            <a:r>
              <a:rPr lang="en-US" sz="1000" dirty="0" smtClean="0">
                <a:solidFill>
                  <a:schemeClr val="tx1"/>
                </a:solidFill>
              </a:rPr>
              <a:t> &gt; 0)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("Returned: "+</a:t>
            </a:r>
            <a:r>
              <a:rPr lang="en-US" sz="1000" dirty="0" err="1" smtClean="0">
                <a:solidFill>
                  <a:schemeClr val="tx1"/>
                </a:solidFill>
              </a:rPr>
              <a:t>br</a:t>
            </a:r>
            <a:r>
              <a:rPr lang="en-US" sz="1000" dirty="0" smtClean="0">
                <a:solidFill>
                  <a:schemeClr val="tx1"/>
                </a:solidFill>
              </a:rPr>
              <a:t>+" coin(s)");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else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("No coins remain");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("\n*********************");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}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 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public void menu()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String choice;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do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{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("Choose");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("1: Make a bet and play poker");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("2: Add coins to the machine 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000" dirty="0" smtClean="0">
                <a:solidFill>
                  <a:schemeClr val="tx1"/>
                </a:solidFill>
              </a:rPr>
              <a:t>("3: Cash out and quit");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1000" dirty="0" smtClean="0">
                <a:solidFill>
                  <a:schemeClr val="tx1"/>
                </a:solidFill>
              </a:rPr>
              <a:t>("Your choice: ");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choice = </a:t>
            </a:r>
            <a:r>
              <a:rPr lang="en-US" sz="1000" dirty="0" err="1" smtClean="0">
                <a:solidFill>
                  <a:schemeClr val="tx1"/>
                </a:solidFill>
              </a:rPr>
              <a:t>input.next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if (</a:t>
            </a:r>
            <a:r>
              <a:rPr lang="en-US" sz="1000" dirty="0" err="1" smtClean="0">
                <a:solidFill>
                  <a:schemeClr val="tx1"/>
                </a:solidFill>
              </a:rPr>
              <a:t>choice.equals</a:t>
            </a:r>
            <a:r>
              <a:rPr lang="en-US" sz="1000" dirty="0" smtClean="0">
                <a:solidFill>
                  <a:schemeClr val="tx1"/>
                </a:solidFill>
              </a:rPr>
              <a:t>("1"))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betAndPlay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else if (</a:t>
            </a:r>
            <a:r>
              <a:rPr lang="en-US" sz="1000" dirty="0" err="1" smtClean="0">
                <a:solidFill>
                  <a:schemeClr val="tx1"/>
                </a:solidFill>
              </a:rPr>
              <a:t>choice.equals</a:t>
            </a:r>
            <a:r>
              <a:rPr lang="en-US" sz="1000" dirty="0" smtClean="0">
                <a:solidFill>
                  <a:schemeClr val="tx1"/>
                </a:solidFill>
              </a:rPr>
              <a:t>("2"))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addCoins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}while ((!(</a:t>
            </a:r>
            <a:r>
              <a:rPr lang="en-US" sz="1000" dirty="0" err="1" smtClean="0">
                <a:solidFill>
                  <a:schemeClr val="tx1"/>
                </a:solidFill>
              </a:rPr>
              <a:t>choice.equals</a:t>
            </a:r>
            <a:r>
              <a:rPr lang="en-US" sz="1000" dirty="0" smtClean="0">
                <a:solidFill>
                  <a:schemeClr val="tx1"/>
                </a:solidFill>
              </a:rPr>
              <a:t>("3") ) &amp;&amp; </a:t>
            </a:r>
            <a:r>
              <a:rPr lang="en-US" sz="1000" dirty="0" err="1" smtClean="0">
                <a:solidFill>
                  <a:schemeClr val="tx1"/>
                </a:solidFill>
              </a:rPr>
              <a:t>bankroll.getBankroll</a:t>
            </a:r>
            <a:r>
              <a:rPr lang="en-US" sz="1000" dirty="0" smtClean="0">
                <a:solidFill>
                  <a:schemeClr val="tx1"/>
                </a:solidFill>
              </a:rPr>
              <a:t>() &gt;0));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}</a:t>
            </a:r>
            <a:br>
              <a:rPr lang="en-US" sz="1000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public static void main(String[]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Player </a:t>
            </a:r>
            <a:r>
              <a:rPr lang="en-US" sz="1000" dirty="0" err="1" smtClean="0">
                <a:solidFill>
                  <a:schemeClr val="tx1"/>
                </a:solidFill>
              </a:rPr>
              <a:t>player</a:t>
            </a:r>
            <a:r>
              <a:rPr lang="en-US" sz="1000" dirty="0" smtClean="0">
                <a:solidFill>
                  <a:schemeClr val="tx1"/>
                </a:solidFill>
              </a:rPr>
              <a:t>= new Player();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player.getInitialBankroll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player.menu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     </a:t>
            </a:r>
            <a:r>
              <a:rPr lang="en-US" sz="1000" dirty="0" err="1" smtClean="0">
                <a:solidFill>
                  <a:schemeClr val="tx1"/>
                </a:solidFill>
              </a:rPr>
              <a:t>player.quit</a:t>
            </a:r>
            <a:r>
              <a:rPr lang="en-US" sz="1000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     }</a:t>
            </a:r>
          </a:p>
          <a:p>
            <a:pPr>
              <a:buFont typeface="Arial" pitchFamily="34" charset="0"/>
              <a:buAutoNum type="arabicPeriod" startAt="113"/>
            </a:pP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489949" cy="3049587"/>
          </a:xfrm>
        </p:spPr>
        <p:txBody>
          <a:bodyPr/>
          <a:lstStyle/>
          <a:p>
            <a:r>
              <a:rPr lang="en-US" dirty="0" smtClean="0"/>
              <a:t>Implement a video poker game</a:t>
            </a:r>
          </a:p>
          <a:p>
            <a:r>
              <a:rPr lang="en-US" dirty="0" smtClean="0"/>
              <a:t>Specify and implement classes</a:t>
            </a:r>
          </a:p>
          <a:p>
            <a:r>
              <a:rPr lang="en-US" dirty="0" smtClean="0"/>
              <a:t>Design and implement methods</a:t>
            </a:r>
          </a:p>
          <a:p>
            <a:r>
              <a:rPr lang="en-US" dirty="0" smtClean="0"/>
              <a:t>Test classes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Player </a:t>
            </a:r>
            <a:r>
              <a:rPr lang="en-US" sz="4000" dirty="0" smtClean="0"/>
              <a:t>Class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In-class exercise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527550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200" b="1" smtClean="0"/>
              <a:t>///////////////////</a:t>
            </a:r>
            <a:r>
              <a:rPr lang="en-US" sz="1200" smtClean="0"/>
              <a:t>Bet.java</a:t>
            </a:r>
            <a:r>
              <a:rPr lang="en-US" sz="1200" b="1" smtClean="0"/>
              <a:t>///////////////////</a:t>
            </a:r>
            <a:endParaRPr lang="en-US" sz="1200" smtClean="0"/>
          </a:p>
          <a:p>
            <a:pPr>
              <a:buFont typeface="Times New Roman" pitchFamily="18" charset="0"/>
              <a:buNone/>
            </a:pPr>
            <a:r>
              <a:rPr lang="en-US" sz="1200" b="1" smtClean="0"/>
              <a:t> </a:t>
            </a:r>
            <a:endParaRPr lang="en-US" sz="1200" smtClean="0"/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import java.util.*;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public class Bet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private int bet;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public Bet()  //default constructor sets bet to 0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     bet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public Bet(int n) //one-argument constructor,  sets bet to n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     bet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public void setBet(int n) //setter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     bet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public int getBet() //getter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     return bet;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smtClean="0"/>
              <a:t>}</a:t>
            </a:r>
          </a:p>
          <a:p>
            <a:endParaRPr lang="en-US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5421313" y="2027238"/>
            <a:ext cx="4267200" cy="4652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ea typeface="+mn-ea"/>
                <a:cs typeface="+mn-cs"/>
              </a:rPr>
              <a:t>///////////////////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Bankroll.java</a:t>
            </a:r>
            <a:r>
              <a:rPr lang="en-US" sz="1200" b="1" dirty="0">
                <a:solidFill>
                  <a:schemeClr val="tx1"/>
                </a:solidFill>
                <a:ea typeface="+mn-ea"/>
                <a:cs typeface="+mn-cs"/>
              </a:rPr>
              <a:t>///////////////////</a:t>
            </a:r>
            <a:endParaRPr lang="en-US" sz="1200" dirty="0">
              <a:solidFill>
                <a:schemeClr val="tx1"/>
              </a:solidFill>
              <a:ea typeface="+mn-ea"/>
              <a:cs typeface="+mn-cs"/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public class Bankroll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private 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bankroll;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public Bankroll() // default constructor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     bankroll = 0;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public Bankroll (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n) // one-argument constructor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     bankroll = n;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public 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getBankroll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     return bankroll;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public void 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alterBankroll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en-US" sz="12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n) // n can be negative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     bankroll+= n;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5"/>
              <a:defRPr/>
            </a:pPr>
            <a:r>
              <a:rPr lang="en-US" sz="1200" dirty="0">
                <a:solidFill>
                  <a:schemeClr val="tx1"/>
                </a:solidFill>
                <a:ea typeface="+mn-ea"/>
                <a:cs typeface="+mn-cs"/>
              </a:rPr>
              <a:t>}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298950" cy="5457825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000" b="1" smtClean="0"/>
              <a:t>///////////////////</a:t>
            </a:r>
            <a:r>
              <a:rPr lang="en-US" sz="1000" smtClean="0"/>
              <a:t>Card.java</a:t>
            </a:r>
            <a:r>
              <a:rPr lang="en-US" sz="1000" b="1" smtClean="0"/>
              <a:t>///////////////////</a:t>
            </a:r>
            <a:endParaRPr lang="en-US" sz="1000" smtClean="0"/>
          </a:p>
          <a:p>
            <a:pPr>
              <a:buFont typeface="Times New Roman" pitchFamily="18" charset="0"/>
              <a:buNone/>
            </a:pPr>
            <a:endParaRPr lang="en-US" sz="1000" smtClean="0"/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public class Card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private int suit;    //1= Hearts, 2= Diamonds, 3=Clubs, 4 = Spades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private int value;  //1 = Ace…11 = Jack, 12 = Queen, 13 = King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Card()  //Ace of Hearts, by default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suit = 1;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value = 1;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Card(int s, int v)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suit = s;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value = v;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int getSuit()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return suit;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int getValue()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return value;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void setSuit(int s)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suit = s;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public void setValue(int v)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     value = v;</a:t>
            </a:r>
          </a:p>
          <a:p>
            <a:pPr>
              <a:buFont typeface="Arial" pitchFamily="34" charset="0"/>
              <a:buAutoNum type="arabicPeriod" startAt="48"/>
            </a:pPr>
            <a:r>
              <a:rPr lang="en-US" sz="1000" smtClean="0"/>
              <a:t>     }</a:t>
            </a:r>
            <a:br>
              <a:rPr lang="en-US" sz="1000" smtClean="0"/>
            </a:br>
            <a:endParaRPr lang="en-US" sz="1000" smtClean="0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5192713" y="2027238"/>
            <a:ext cx="45720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public String getName()  // returns string, e.g., "Ace of Hearts"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String name = "";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if (value == 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= "Ace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if (value == 11)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= "Jack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if ( value == 12)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= "Queen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if (value == 13)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= "King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// use the numerical value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= value + "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// Add on the suit onto the name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if (suit == 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+= "Hearts";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if ( suit == 2)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+= "Diamonds";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 if ( suit == 3)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+= "Clubs";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else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     name += "Spades";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     return name;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84"/>
            </a:pPr>
            <a:r>
              <a:rPr lang="en-US" sz="10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000" b="1" smtClean="0"/>
              <a:t>///////////////////</a:t>
            </a:r>
            <a:r>
              <a:rPr lang="en-US" sz="1000" smtClean="0"/>
              <a:t>Deck.java</a:t>
            </a:r>
            <a:r>
              <a:rPr lang="en-US" sz="1000" b="1" smtClean="0"/>
              <a:t>///////////////////</a:t>
            </a: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11"/>
            </a:pPr>
            <a:endParaRPr lang="en-US" sz="1000" smtClean="0"/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import java.util.*;   // for Random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public class Deck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{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private Card deck[];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private int next;  // holds position of next card to be dealt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public Deck()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deck =new Card[53]; // does not use position 0, uses 1..52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for (int rank=1; rank &lt;= 13; rank++)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{	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// place cards in order in deck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deck[rank]    = new Card(1,rank); //  "rank of first suit" e.g. 3 of hearts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deck[rank+13] = new Card(2,rank); //  rank of second suit e.g. 3 of diamonds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deck[rank+26] = new Card(3,rank); // "rank of third suit" e.g 3 of clubs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deck[rank+39] = new Card(4,rank); // "rank of fourth suit" e.g. 3 of spades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}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next = 1;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public void shuffle()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Random randomNumber = new Random();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for (int card = 1; card &lt;= 52; card++)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{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// find a random place in the deck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int rand= randomNumber.nextInt(52) + 1;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//swap deck[i] with deck[m]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Card temp = deck[card];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deck[card] = deck[rand];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     deck[rand] = temp;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}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     next = 1; // top card of the deck</a:t>
            </a:r>
          </a:p>
          <a:p>
            <a:pPr>
              <a:buFont typeface="Arial" pitchFamily="34" charset="0"/>
              <a:buAutoNum type="arabicPeriod" startAt="111"/>
            </a:pPr>
            <a:r>
              <a:rPr lang="en-US" sz="1000" smtClean="0"/>
              <a:t>     }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6030913" y="2103438"/>
            <a:ext cx="3810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public Card deal()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     if ( next &gt; 52)  // if deck is depleted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          shuffle();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     Card c = deck[next];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     next++;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     return c;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145"/>
            </a:pPr>
            <a:r>
              <a:rPr lang="en-US" sz="100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375150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000" b="1" smtClean="0"/>
              <a:t>///////////////////</a:t>
            </a:r>
            <a:r>
              <a:rPr lang="en-US" sz="1000" smtClean="0"/>
              <a:t>Hand.java</a:t>
            </a:r>
            <a:r>
              <a:rPr lang="en-US" sz="1000" b="1" smtClean="0"/>
              <a:t>///////////////////</a:t>
            </a:r>
            <a:endParaRPr lang="en-US" sz="1000" smtClean="0"/>
          </a:p>
          <a:p>
            <a:pPr>
              <a:buFont typeface="Times New Roman" pitchFamily="18" charset="0"/>
              <a:buNone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public class Hand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{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private Card[] cards;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private Deck deck;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private int suits[];  // holds the number of each suit in a hand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private int values[]; // holds the number of each type card (A,2,3,4,...K)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public Hand()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cards = new Card[5];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suits = new int[5];      // uses indices 1..4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values = new int[14];   // uses indices 1..13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deck = new Deck();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}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 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public void newHand()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{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deck.shuffle();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for (int i = 0; i &lt; 5; i++)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{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     cards[i] = deck.deal();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     suits[cards[i].getSuit()]++ 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     values[cards[i].getValue()]++;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     }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          sort();</a:t>
            </a:r>
          </a:p>
          <a:p>
            <a:pPr>
              <a:buFont typeface="Arial" pitchFamily="34" charset="0"/>
              <a:buAutoNum type="arabicPeriod" startAt="155"/>
            </a:pPr>
            <a:r>
              <a:rPr lang="en-US" sz="1000" smtClean="0"/>
              <a:t>     }</a:t>
            </a:r>
          </a:p>
          <a:p>
            <a:endParaRPr lang="en-US" sz="1000" smtClean="0"/>
          </a:p>
        </p:txBody>
      </p:sp>
      <p:sp>
        <p:nvSpPr>
          <p:cNvPr id="4" name="TextBox 3"/>
          <p:cNvSpPr txBox="1"/>
          <p:nvPr/>
        </p:nvSpPr>
        <p:spPr>
          <a:xfrm>
            <a:off x="5192713" y="1874838"/>
            <a:ext cx="4724400" cy="5881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public void 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updateHand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[] x)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for (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= 0;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&lt; 5;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if ( !x[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remove card data for card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endParaRPr lang="en-US" sz="9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suits[cards[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getSuit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()]-- 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values[cards[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()]--;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get a new card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 =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deck.deal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update data for card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endParaRPr lang="en-US" sz="9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suits[cards[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getSuit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()]++ 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values[cards[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()]++;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sort();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  <a:b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sz="9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public String[]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getHand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String[]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cardsInHand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= new String[5];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for (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= 0;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&lt; 5;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cardsInHand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 = 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getName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return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cardsInHand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private void sort()  // orders cards by value field; a helper function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max; // holds the position of the highest valued card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for (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place = 4; place &gt; 0; place--)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max = 0;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find the position of the highest valued card between 0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ans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place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the position of the high card is stored in max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for (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= 1;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&lt;= place;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if ( cards[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 &gt; cards[max].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())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     max =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// swap the highest </a:t>
            </a:r>
            <a:r>
              <a:rPr lang="en-US" sz="900" dirty="0" err="1">
                <a:solidFill>
                  <a:schemeClr val="tx1"/>
                </a:solidFill>
                <a:ea typeface="+mn-ea"/>
                <a:cs typeface="+mn-cs"/>
              </a:rPr>
              <a:t>wlaued</a:t>
            </a: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card with the card in position place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Card temp = cards[place];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cards[place] = cards[max];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     cards[max] = temp;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181"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298950" cy="4757738"/>
          </a:xfrm>
        </p:spPr>
        <p:txBody>
          <a:bodyPr/>
          <a:lstStyle/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public int  evaluateHand()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if (royalFlush())  // royal flush pays 250:1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250;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(straightFlush()) // straight flush pays 50:1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50;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(fourOfAKind()) // four of a kind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25; // four of a kind pays 25:1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(fullHouse()) // full house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9;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(flush())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6;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(straight())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4;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(threeOfAKind()) // three of a kind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3;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(twoPair())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2;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else if (pair())  // Jacks or better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return 1;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return -1;   // losing hand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private boolean royalFlush()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//10, J,Q,K,A of the same suit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boolean sameSuit= false;  // true if all same suit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boolean isRoyalty= false; //  true if cards are 10,J,K,Q,A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for(int i = 1; i &lt;=4; i++)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if (suits[i] == 5)  // all five cards of one suit?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     sameSuit = true;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isRoyalty = (values[1] == 1 &amp;&amp;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               values[10] ==1 &amp;&amp;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               values[11] ==1 &amp;&amp;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               values[12] == 1 &amp;&amp;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                    values[13] == 1); //one Ace &amp;&amp; one 10 &amp;&amp; one J &amp;&amp;one Q&amp;&amp;one K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     return (sameSuit &amp;&amp; isRoyalty); // true if both conditions are true</a:t>
            </a:r>
          </a:p>
          <a:p>
            <a:pPr>
              <a:buFont typeface="Arial" pitchFamily="34" charset="0"/>
              <a:buAutoNum type="arabicPeriod" startAt="223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223"/>
            </a:pPr>
            <a:endParaRPr lang="en-US" sz="80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7513" y="2027238"/>
            <a:ext cx="4267200" cy="5238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private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straightFlush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sameSuit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ranksInOrder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for(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 1;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&lt;=4;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if (suits[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] == 5)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sameSuit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 true;  // same suit?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// cards in sequence?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ranksInOrder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cards[1].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== (cards[0].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+ 1) &amp;&amp;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cards[2].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== (cards[0].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+ 2) &amp;&amp;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cards[3].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== (cards[0].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+ 3) &amp;&amp;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cards[4].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== (cards[0].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getValue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 + 4);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return (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sameSuit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&amp;&amp;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ranksInOrder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private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flush()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for(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 1;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&lt;=4;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if (suits[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] == 5)  // all the same suit?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     return true;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return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private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fourOfAKind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for(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=1 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&lt;= 13;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if (values[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] == 4)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     return true;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return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endParaRPr lang="en-US" sz="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private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fullHouse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three=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boolean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two= false;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for(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int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=1 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&lt;= 13; 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if (values[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] == 3)  // three of one kind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     three= true;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else if (values[</a:t>
            </a:r>
            <a:r>
              <a:rPr lang="en-US" sz="800" dirty="0" err="1">
                <a:solidFill>
                  <a:schemeClr val="tx1"/>
                </a:solidFill>
                <a:ea typeface="+mn-ea"/>
                <a:cs typeface="+mn-cs"/>
              </a:rPr>
              <a:t>i</a:t>
            </a: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] ==2) // two of another kind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          two = true;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     return  two &amp;&amp; three; // both conditions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261"/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     }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3536950" cy="5106988"/>
          </a:xfrm>
        </p:spPr>
        <p:txBody>
          <a:bodyPr/>
          <a:lstStyle/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private boolean straight()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// cards in sequence?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return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// Ace precedes 2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(cards[1].getValue() == (cards[0].getValue() + 1) &amp;&amp;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cards[2].getValue() == (cards[0].getValue() + 2) &amp;&amp;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cards[3].getValue() == (cards[0].getValue() + 3) &amp;&amp;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cards[4].getValue() == (cards[0].getValue() + 4))  ||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//Ace follows King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(values[1] == 1 &amp;&amp; //Ace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values[10] ==1 &amp;&amp;  //Ten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values[11]==1 &amp;&amp;  //Jack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values[12] == 1 &amp;&amp; //Queen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values[13] == 1); //King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private boolean threeOfAKind()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for(int i =1 ; i &lt;= 13; i++)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if (values[i] == 3)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     return true;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return false;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private boolean twoPair()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int count = 0;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for( int i = 1; i &lt;= 13; i++)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if(values[i] == 2)   // count the number of pairs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     count++;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return (count == 2);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private boolean pair() // Jacks or Higher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if (values[1] == 2) //pair of aces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return true;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for( int i = 11; i &lt;= 13; i++) // pair of Jacks or higher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if(values[i] ==2)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          return true;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return false;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     }</a:t>
            </a:r>
          </a:p>
          <a:p>
            <a:pPr>
              <a:buFont typeface="Arial" pitchFamily="34" charset="0"/>
              <a:buAutoNum type="arabicPeriod" startAt="303"/>
            </a:pPr>
            <a:r>
              <a:rPr lang="en-US" sz="800" smtClean="0"/>
              <a:t>     }</a:t>
            </a:r>
            <a:br>
              <a:rPr lang="en-US" sz="800" smtClean="0"/>
            </a:br>
            <a:endParaRPr lang="en-US" sz="800" smtClean="0"/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4735513" y="2027238"/>
            <a:ext cx="49530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//////////////////PokerGame.java</a:t>
            </a:r>
            <a:r>
              <a:rPr lang="en-US" sz="800" b="1">
                <a:solidFill>
                  <a:schemeClr val="tx1"/>
                </a:solidFill>
              </a:rPr>
              <a:t>///////////////////</a:t>
            </a:r>
            <a:endParaRPr lang="en-US" sz="80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public class PokerGame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private Bankroll bankroll;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private Bet bet;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private Hand hand;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private Player player;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private boolean[] holdCards;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public PokerGame(Bet coinsBet, Bankroll br, Player pl)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bankroll = br;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bet = coinsBet;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player = pl;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hand = new Hand();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holdCards = new boolean[5];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int updateBankroll(int payoff)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int winnings = payoff*(bet.getBet());   // negative for a loss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bankroll.alterBankroll(winnings);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return winnings;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public void viewInitialHand()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hand.newHand();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player.displayHand(hand.getHand());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public void discardOrHoldCards()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{ 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player.getDiscard(holdCards);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hand.updateHand(holdCards);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player.displayHand(hand.getHand());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int payoff = hand.evaluateHand();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int winnings = updateBankroll(payoff);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player.displayResults(payoff, winnings); // the hand &amp; the number of coins won(lost)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r>
              <a:rPr lang="en-US" sz="800">
                <a:solidFill>
                  <a:schemeClr val="tx1"/>
                </a:solidFill>
              </a:rPr>
              <a:t>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46"/>
            </a:pP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375150" cy="5259388"/>
          </a:xfrm>
        </p:spPr>
        <p:txBody>
          <a:bodyPr/>
          <a:lstStyle/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///////////////////Player.java///////////////////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import java.util.*;   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public class Player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private Scanner  input;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Bankroll bankroll;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PokerGame pokerGame;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Bet bet;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Hand hand;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Player()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input = new Scanner(System.in);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void getInitialBankroll()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int numCoins;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do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     System.out.print("How many coins do you wish to insert into the machine: ");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     numCoins = input.nextInt();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}while (numCoins &lt;= 0);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System.out.println();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bankroll = new Bankroll(numCoins);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void addCoins()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int numCoins;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do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{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     System.out.print("How many coins do you wish to insert into the machine: ");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     numCoins = input.nextInt();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} while (numCoins &lt;= 0);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bankroll.alterBankroll(numCoins);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System.out.println("Currently you have "+ bankroll.getBankroll()+ " coins");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     System.out.println();</a:t>
            </a:r>
          </a:p>
          <a:p>
            <a:pPr>
              <a:buFont typeface="Arial" pitchFamily="34" charset="0"/>
              <a:buAutoNum type="arabicPeriod" startAt="387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387"/>
            </a:pPr>
            <a:endParaRPr lang="en-US" sz="800" smtClean="0"/>
          </a:p>
        </p:txBody>
      </p:sp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5345113" y="2027238"/>
            <a:ext cx="4495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public void betAndPlay()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int coins;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System.out.print("Enter a bet: 1 to 5 coins: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coins = input.nextInt();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} while (coins &lt;=0 || coins &gt; 5 || coins &gt; bankroll.getBankroll());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bet = new Bet(coins);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pokerGame = new PokerGame(bet, bankroll, this);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pokerGame.viewInitialHand();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pokerGame.discardOrHoldCards();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public void displayHand(String[] handString)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System.out.println("********** Your Hand **********");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for(int i = 0; i &lt; 5; i++)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System.out.println((i+1) +".  "+handString[i]);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System.out.println("*******************************");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System.out.println();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public void getDiscard(boolean[] x)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String ans;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System.out.println("Hold or discard?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for (int i = 0; i &lt; 5; i++)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System.out.print("Hold (h) or Discard (d) card number "+(i+1)+":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ans = input.next();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if (ans.equals("h") 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     x[i] = true; // hold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else if (ans.equals("h") 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          x[i] = false; // discard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     }while (!(ans.equals("h") || ans.equals("d")));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     System.out.println();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428"/>
            </a:pP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Complete Application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4070350" cy="4757738"/>
          </a:xfrm>
        </p:spPr>
        <p:txBody>
          <a:bodyPr/>
          <a:lstStyle/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public void displayResults(int payoff, int winnings)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String nameOfHand = "Lose";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if (payoff == 250)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"Royal Flush";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50)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"Straight Flush";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25)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"Four of a Kind";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9)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"Full House";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6)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 Flush";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4)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"Straight 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3)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"Three of a Kind";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2)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= "Two Pair";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 if (payoff == 1)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nameOfHand  = " Pair of Jacks or Better";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if (winnings &gt;0 )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{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System.out.println("Winner: "+ nameOfHand);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System.out.println("Payoff is "+ winnings + " coins.");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}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System.out.println("You lost your bet of  "+ bet.getBet());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System.out.println("Current Bankroll is " + bankroll.getBankroll());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 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public void quit()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{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int br = bankroll.getBankroll();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System.out.println("\n******Game Over****** \n");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if (br &gt; 0)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System.out.println("Returned: "+br+" coin(s)");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else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     System.out.println("No coins remain");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     System.out.println("\n*********************");</a:t>
            </a:r>
          </a:p>
          <a:p>
            <a:pPr>
              <a:buFont typeface="Arial" pitchFamily="34" charset="0"/>
              <a:buAutoNum type="arabicPeriod" startAt="471"/>
            </a:pPr>
            <a:r>
              <a:rPr lang="en-US" sz="800" smtClean="0"/>
              <a:t>     }</a:t>
            </a:r>
          </a:p>
          <a:p>
            <a:pPr>
              <a:buFont typeface="Arial" pitchFamily="34" charset="0"/>
              <a:buAutoNum type="arabicPeriod" startAt="471"/>
            </a:pPr>
            <a:endParaRPr lang="en-US" sz="800" smtClean="0"/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5192713" y="2103438"/>
            <a:ext cx="4343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public void menu()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String choice;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System.out.println("Choose");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System.out.println("1: Make a bet and play poker");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System.out.println("2: Add coins to the machine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System.out.println("3: Cash out and quit");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System.out.print("Your choice: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choice = input.next();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if (choice.equals("1"))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     betAndPlay();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else if (choice.equals("2"))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          addCoins();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}while ((!(choice.equals("3") ) &amp;&amp; bankroll.getBankroll() &gt;0));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public static void main(String[] args)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Player player= new Player();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player.getInitialBankroll();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player.menu();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     player.quit();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514"/>
            </a:pPr>
            <a:r>
              <a:rPr lang="en-US" sz="80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Program</a:t>
            </a:r>
            <a:r>
              <a:rPr lang="en-US" sz="4000" i="1" dirty="0" smtClean="0"/>
              <a:t> </a:t>
            </a:r>
            <a:r>
              <a:rPr lang="en-US" sz="4000" dirty="0" smtClean="0"/>
              <a:t>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In-class exercise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5912" y="2027237"/>
          <a:ext cx="9448800" cy="4175759"/>
        </p:xfrm>
        <a:graphic>
          <a:graphicData uri="http://schemas.openxmlformats.org/drawingml/2006/table">
            <a:tbl>
              <a:tblPr/>
              <a:tblGrid>
                <a:gridCol w="1295401"/>
                <a:gridCol w="2438400"/>
                <a:gridCol w="2590799"/>
                <a:gridCol w="1447800"/>
                <a:gridCol w="1676400"/>
              </a:tblGrid>
              <a:tr h="29464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PokerGame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PokerGame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pg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Player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Hand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Card deck[]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1759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Initialize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Add coins.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Bet and Play.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a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Quit.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final results.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Present a menu.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View initial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 or hold cards.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Shuffle the deck.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card.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2678112" y="6675437"/>
            <a:ext cx="563879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poker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6914" y="2179636"/>
          <a:ext cx="9143998" cy="2286001"/>
        </p:xfrm>
        <a:graphic>
          <a:graphicData uri="http://schemas.openxmlformats.org/drawingml/2006/table">
            <a:tbl>
              <a:tblPr/>
              <a:tblGrid>
                <a:gridCol w="1295398"/>
                <a:gridCol w="2819400"/>
                <a:gridCol w="2209800"/>
                <a:gridCol w="2438400"/>
                <a:gridCol w="223439"/>
                <a:gridCol w="157561"/>
              </a:tblGrid>
              <a:tr h="199834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Card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suit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value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Card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[] hand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Deck 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022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Get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suit.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value, i.e., rank.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name of a card.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Evaluate the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new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Give the hand.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Change the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1763712" y="5303837"/>
            <a:ext cx="67056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</a:t>
            </a:r>
            <a:r>
              <a:rPr lang="en-US" b="1" dirty="0" smtClean="0">
                <a:solidFill>
                  <a:schemeClr val="tx1"/>
                </a:solidFill>
              </a:rPr>
              <a:t>poker (cont.)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err="1" smtClean="0"/>
              <a:t>PokerGame</a:t>
            </a:r>
            <a:r>
              <a:rPr lang="en-US" sz="4000" dirty="0" smtClean="0"/>
              <a:t> Class - Attributes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Attributes of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a reference to a Bankroll: 	</a:t>
            </a:r>
            <a:r>
              <a:rPr lang="en-US" sz="2400" i="1" dirty="0" smtClean="0"/>
              <a:t>Bankroll  </a:t>
            </a:r>
            <a:r>
              <a:rPr lang="en-US" sz="2400" i="1" dirty="0" err="1" smtClean="0"/>
              <a:t>bankroll</a:t>
            </a:r>
            <a:r>
              <a:rPr lang="en-US" sz="2400" i="1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	a reference to a Bet:		</a:t>
            </a:r>
            <a:r>
              <a:rPr lang="en-US" sz="2400" i="1" dirty="0" smtClean="0"/>
              <a:t>Bet </a:t>
            </a:r>
            <a:r>
              <a:rPr lang="en-US" sz="2400" i="1" dirty="0" err="1" smtClean="0"/>
              <a:t>bet</a:t>
            </a:r>
            <a:r>
              <a:rPr lang="en-US" sz="2400" i="1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	a reference to a Hand:		</a:t>
            </a:r>
            <a:r>
              <a:rPr lang="en-US" sz="2400" i="1" dirty="0" smtClean="0"/>
              <a:t>Hand </a:t>
            </a:r>
            <a:r>
              <a:rPr lang="en-US" sz="2400" i="1" dirty="0" err="1" smtClean="0"/>
              <a:t>hand</a:t>
            </a:r>
            <a:r>
              <a:rPr lang="en-US" sz="2400" i="1" dirty="0" smtClean="0"/>
              <a:t>;</a:t>
            </a:r>
            <a:r>
              <a:rPr lang="en-US" sz="2400" dirty="0" smtClean="0"/>
              <a:t>		 and </a:t>
            </a:r>
          </a:p>
          <a:p>
            <a:pPr>
              <a:buNone/>
            </a:pPr>
            <a:r>
              <a:rPr lang="en-US" sz="2400" dirty="0" smtClean="0"/>
              <a:t>		a reference to a Player:		</a:t>
            </a:r>
            <a:r>
              <a:rPr lang="en-US" sz="2400" i="1" dirty="0" smtClean="0"/>
              <a:t>Player </a:t>
            </a:r>
            <a:r>
              <a:rPr lang="en-US" sz="2400" i="1" dirty="0" err="1" smtClean="0"/>
              <a:t>player</a:t>
            </a:r>
            <a:r>
              <a:rPr lang="en-US" sz="2400" i="1" dirty="0" smtClean="0"/>
              <a:t>; </a:t>
            </a:r>
          </a:p>
          <a:p>
            <a:endParaRPr lang="en-US" sz="2400" dirty="0" smtClean="0"/>
          </a:p>
          <a:p>
            <a:r>
              <a:rPr lang="en-US" sz="2400" dirty="0" smtClean="0"/>
              <a:t>Because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passes the list of discarded cards to Hand,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also maintains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array indicating those cards that are to be discarded and those retained.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[] </a:t>
            </a:r>
            <a:r>
              <a:rPr lang="en-US" sz="2400" i="1" dirty="0" err="1" smtClean="0"/>
              <a:t>holdCards</a:t>
            </a:r>
            <a:r>
              <a:rPr lang="en-US" sz="2400" i="1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All attributes (instance variables) are private. 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PokerGame</a:t>
            </a:r>
            <a:r>
              <a:rPr lang="en-US" sz="3600" dirty="0" smtClean="0"/>
              <a:t> Class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1831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A default constructor with three arguments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Initialize </a:t>
            </a:r>
            <a:r>
              <a:rPr lang="en-US" sz="2400" i="1" dirty="0" smtClean="0"/>
              <a:t>bankroll</a:t>
            </a:r>
            <a:r>
              <a:rPr lang="en-US" sz="2400" dirty="0" smtClean="0"/>
              <a:t>, </a:t>
            </a:r>
            <a:r>
              <a:rPr lang="en-US" sz="2400" i="1" dirty="0" smtClean="0"/>
              <a:t>bet</a:t>
            </a:r>
            <a:r>
              <a:rPr lang="en-US" sz="2400" dirty="0" smtClean="0"/>
              <a:t>, and </a:t>
            </a:r>
            <a:r>
              <a:rPr lang="en-US" sz="2400" i="1" dirty="0" smtClean="0"/>
              <a:t>player </a:t>
            </a:r>
            <a:r>
              <a:rPr lang="en-US" sz="2400" dirty="0" smtClean="0"/>
              <a:t>with arguments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Create a </a:t>
            </a:r>
            <a:r>
              <a:rPr lang="en-US" sz="2400" i="1" dirty="0" smtClean="0"/>
              <a:t>hand = new Hand();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Create the array of </a:t>
            </a:r>
            <a:r>
              <a:rPr lang="en-US" sz="2400" i="1" dirty="0" err="1" smtClean="0"/>
              <a:t>holdCards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[5]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Three methods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updateBankroll</a:t>
            </a:r>
            <a:r>
              <a:rPr lang="en-US" sz="2400" dirty="0" smtClean="0"/>
              <a:t> alters the bankroll and returns the total winnings:	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updateBankroll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payout);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viewInitialHand</a:t>
            </a:r>
            <a:r>
              <a:rPr lang="en-US" sz="2400" dirty="0" smtClean="0"/>
              <a:t> deals the first hand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/>
              <a:t>viod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viewInitialHan</a:t>
            </a:r>
            <a:r>
              <a:rPr lang="en-US" sz="2400" i="1" dirty="0" smtClean="0"/>
              <a:t>();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discardsOrHoldCards</a:t>
            </a:r>
            <a:r>
              <a:rPr lang="en-US" sz="2400" dirty="0" smtClean="0"/>
              <a:t> gets discards and a new hand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void </a:t>
            </a:r>
            <a:r>
              <a:rPr lang="en-US" sz="2400" i="1" dirty="0" err="1" smtClean="0"/>
              <a:t>discardOrHoldCards</a:t>
            </a:r>
            <a:r>
              <a:rPr lang="en-US" sz="2400" i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i="1" dirty="0" err="1" smtClean="0"/>
              <a:t>PokerGame</a:t>
            </a:r>
            <a:r>
              <a:rPr lang="en-US" sz="3600" dirty="0" smtClean="0"/>
              <a:t> Class - Specification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44512" y="2103437"/>
            <a:ext cx="4419600" cy="4756151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PokerGame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private Bankroll </a:t>
            </a:r>
            <a:r>
              <a:rPr lang="en-US" sz="1800" dirty="0" err="1" smtClean="0"/>
              <a:t>bankroll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private Bet </a:t>
            </a:r>
            <a:r>
              <a:rPr lang="en-US" sz="1800" dirty="0" err="1" smtClean="0"/>
              <a:t>bet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private Hand </a:t>
            </a:r>
            <a:r>
              <a:rPr lang="en-US" sz="1800" dirty="0" err="1" smtClean="0"/>
              <a:t>hand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private Player </a:t>
            </a:r>
            <a:r>
              <a:rPr lang="en-US" sz="1800" dirty="0" err="1" smtClean="0"/>
              <a:t>player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private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[] </a:t>
            </a:r>
            <a:r>
              <a:rPr lang="en-US" sz="1800" dirty="0" err="1" smtClean="0"/>
              <a:t>holdCards</a:t>
            </a:r>
            <a:r>
              <a:rPr lang="en-US" sz="1800" dirty="0" smtClean="0"/>
              <a:t>;  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PokerGame</a:t>
            </a:r>
            <a:r>
              <a:rPr lang="en-US" sz="1800" dirty="0" smtClean="0"/>
              <a:t>(Bet </a:t>
            </a:r>
            <a:r>
              <a:rPr lang="en-US" sz="1800" dirty="0" err="1" smtClean="0"/>
              <a:t>coinsBet</a:t>
            </a:r>
            <a:r>
              <a:rPr lang="en-US" sz="1800" dirty="0" smtClean="0"/>
              <a:t>, 				Bankroll </a:t>
            </a:r>
            <a:r>
              <a:rPr lang="en-US" sz="1800" dirty="0" err="1" smtClean="0"/>
              <a:t>br</a:t>
            </a:r>
            <a:r>
              <a:rPr lang="en-US" sz="1800" dirty="0" smtClean="0"/>
              <a:t>, Player pl)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bankroll = </a:t>
            </a:r>
            <a:r>
              <a:rPr lang="en-US" sz="1800" dirty="0" err="1" smtClean="0"/>
              <a:t>br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bet = </a:t>
            </a:r>
            <a:r>
              <a:rPr lang="en-US" sz="1800" dirty="0" err="1" smtClean="0"/>
              <a:t>coinsBet</a:t>
            </a:r>
            <a:r>
              <a:rPr lang="en-US" sz="18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player = pl;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hand = new Hand();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holdCards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[5];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1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16512" y="2103437"/>
            <a:ext cx="4419600" cy="483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18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public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updateBankroll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payout)   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18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18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// alters the bankroll and returns 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			 //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total winnings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viewInitialHand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	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// deals the first hand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discardOrHoldCards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//gets discards and a new hand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1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i="1" dirty="0" err="1" smtClean="0"/>
              <a:t>PokerGame</a:t>
            </a:r>
            <a:r>
              <a:rPr lang="en-US" sz="3600" dirty="0" smtClean="0"/>
              <a:t> Class - Methods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15912" y="1951037"/>
            <a:ext cx="9601200" cy="5410200"/>
          </a:xfrm>
        </p:spPr>
        <p:txBody>
          <a:bodyPr/>
          <a:lstStyle/>
          <a:p>
            <a:r>
              <a:rPr lang="en-US" sz="2400" dirty="0" err="1" smtClean="0"/>
              <a:t>updateBankroll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Calculate winnings</a:t>
            </a:r>
          </a:p>
          <a:p>
            <a:pPr lvl="1"/>
            <a:r>
              <a:rPr lang="en-US" sz="2000" dirty="0" smtClean="0"/>
              <a:t>Update the bankroll with the winnings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Returns the winnings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updateBankroll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payout)	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winnings = payout * (</a:t>
            </a:r>
            <a:r>
              <a:rPr lang="en-US" sz="2000" dirty="0" err="1" smtClean="0"/>
              <a:t>bet.getBet</a:t>
            </a:r>
            <a:r>
              <a:rPr lang="en-US" sz="2000" dirty="0" smtClean="0"/>
              <a:t>());   // negative for a loss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 err="1" smtClean="0"/>
              <a:t>bankroll.alterBankroll</a:t>
            </a:r>
            <a:r>
              <a:rPr lang="en-US" sz="2000" dirty="0" smtClean="0"/>
              <a:t>(winnings);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     return winnings;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viewInitialHand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Create a new hand</a:t>
            </a:r>
          </a:p>
          <a:p>
            <a:pPr lvl="1"/>
            <a:r>
              <a:rPr lang="en-US" sz="2000" dirty="0" smtClean="0"/>
              <a:t>Display the new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viewInitialHand</a:t>
            </a:r>
            <a:r>
              <a:rPr lang="en-US" sz="2000" dirty="0" smtClean="0"/>
              <a:t>()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 err="1" smtClean="0"/>
              <a:t>hand.newHand</a:t>
            </a:r>
            <a:r>
              <a:rPr lang="en-US" sz="2000" dirty="0" smtClean="0"/>
              <a:t>();		// send a message to hand, instantiate a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 err="1" smtClean="0"/>
              <a:t>player.displayHand</a:t>
            </a:r>
            <a:r>
              <a:rPr lang="en-US" sz="2000" dirty="0" smtClean="0"/>
              <a:t>(</a:t>
            </a:r>
            <a:r>
              <a:rPr lang="en-US" sz="2000" dirty="0" err="1" smtClean="0"/>
              <a:t>hand.getHand</a:t>
            </a:r>
            <a:r>
              <a:rPr lang="en-US" sz="2000" dirty="0" smtClean="0"/>
              <a:t>());	// tell player to display the new hand 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dirty="0" smtClean="0"/>
              <a:t>}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i="1" dirty="0" err="1" smtClean="0"/>
              <a:t>PokerGame</a:t>
            </a:r>
            <a:r>
              <a:rPr lang="en-US" sz="3600" dirty="0" smtClean="0"/>
              <a:t> Class - Methods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39712" y="2027237"/>
            <a:ext cx="9677400" cy="4832351"/>
          </a:xfrm>
        </p:spPr>
        <p:txBody>
          <a:bodyPr/>
          <a:lstStyle/>
          <a:p>
            <a:r>
              <a:rPr lang="en-US" sz="2400" dirty="0" err="1" smtClean="0"/>
              <a:t>discardOrHoldCards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ask player for the discard list</a:t>
            </a:r>
          </a:p>
          <a:p>
            <a:pPr lvl="1"/>
            <a:r>
              <a:rPr lang="en-US" sz="2000" dirty="0" smtClean="0"/>
              <a:t>passes discards to hand and hand updates itself</a:t>
            </a:r>
          </a:p>
          <a:p>
            <a:pPr lvl="1"/>
            <a:r>
              <a:rPr lang="en-US" sz="2000" dirty="0" smtClean="0"/>
              <a:t>tell player to show the (revised) hand</a:t>
            </a:r>
          </a:p>
          <a:p>
            <a:pPr lvl="1"/>
            <a:r>
              <a:rPr lang="en-US" sz="2000" dirty="0" smtClean="0"/>
              <a:t>tell hand to evaluate itself and return the payout</a:t>
            </a:r>
          </a:p>
          <a:p>
            <a:pPr lvl="1"/>
            <a:r>
              <a:rPr lang="en-US" sz="2000" dirty="0" smtClean="0"/>
              <a:t>update the bankroll, a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method</a:t>
            </a:r>
          </a:p>
          <a:p>
            <a:pPr lvl="1"/>
            <a:r>
              <a:rPr lang="en-US" sz="2000" dirty="0" smtClean="0"/>
              <a:t>tell player to display outcome of the game</a:t>
            </a:r>
          </a:p>
          <a:p>
            <a:pPr lvl="1">
              <a:buFont typeface="Arial" pitchFamily="34" charset="0"/>
              <a:buAutoNum type="arabicPeriod"/>
            </a:pPr>
            <a:endParaRPr lang="en-US" sz="1800" dirty="0" smtClean="0"/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discardOrHoldCards</a:t>
            </a:r>
            <a:r>
              <a:rPr lang="en-US" sz="1800" dirty="0" smtClean="0"/>
              <a:t>()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player.getDiscard</a:t>
            </a:r>
            <a:r>
              <a:rPr lang="en-US" sz="1800" dirty="0" smtClean="0"/>
              <a:t>(</a:t>
            </a:r>
            <a:r>
              <a:rPr lang="en-US" sz="1800" dirty="0" err="1" smtClean="0"/>
              <a:t>holdCards</a:t>
            </a:r>
            <a:r>
              <a:rPr lang="en-US" sz="1800" dirty="0" smtClean="0"/>
              <a:t>);	 //ask player for the discard list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hand.updateHand</a:t>
            </a:r>
            <a:r>
              <a:rPr lang="en-US" sz="1800" dirty="0" smtClean="0"/>
              <a:t>(</a:t>
            </a:r>
            <a:r>
              <a:rPr lang="en-US" sz="1800" dirty="0" err="1" smtClean="0"/>
              <a:t>holdCards</a:t>
            </a:r>
            <a:r>
              <a:rPr lang="en-US" sz="1800" dirty="0" smtClean="0"/>
              <a:t>);  // passes discards to hand and updates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player.displayHand</a:t>
            </a:r>
            <a:r>
              <a:rPr lang="en-US" sz="1800" dirty="0" smtClean="0"/>
              <a:t>(</a:t>
            </a:r>
            <a:r>
              <a:rPr lang="en-US" sz="1800" dirty="0" err="1" smtClean="0"/>
              <a:t>hand.getHand</a:t>
            </a:r>
            <a:r>
              <a:rPr lang="en-US" sz="1800" dirty="0" smtClean="0"/>
              <a:t>()); // tell player to show the (revised)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payout = </a:t>
            </a:r>
            <a:r>
              <a:rPr lang="en-US" sz="1800" dirty="0" err="1" smtClean="0"/>
              <a:t>hand.evaluateHand</a:t>
            </a:r>
            <a:r>
              <a:rPr lang="en-US" sz="1800" dirty="0" smtClean="0"/>
              <a:t>();	// tell hand to evaluate itself and return the payout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winnings = </a:t>
            </a:r>
            <a:r>
              <a:rPr lang="en-US" sz="1800" dirty="0" err="1" smtClean="0"/>
              <a:t>updateBankroll</a:t>
            </a:r>
            <a:r>
              <a:rPr lang="en-US" sz="1800" dirty="0" smtClean="0"/>
              <a:t>(payout);	//update the bankroll, a </a:t>
            </a:r>
            <a:r>
              <a:rPr lang="en-US" sz="1800" dirty="0" err="1" smtClean="0"/>
              <a:t>PokerGame</a:t>
            </a:r>
            <a:r>
              <a:rPr lang="en-US" sz="1800" dirty="0" smtClean="0"/>
              <a:t> method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player.displayResults</a:t>
            </a:r>
            <a:r>
              <a:rPr lang="en-US" sz="1800" dirty="0" smtClean="0"/>
              <a:t>(payout, winnings);  // tell player to display outcome of the game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}  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2"/>
  <p:tag name="MMPROD_UIDATA" val="&lt;database version=&quot;6.0&quot;&gt;&lt;object type=&quot;1&quot; unique_id=&quot;10001&quot;&gt;&lt;object type=&quot;8&quot; unique_id=&quot;12439&quot;&gt;&lt;/object&gt;&lt;object type=&quot;2&quot; unique_id=&quot;12440&quot;&gt;&lt;object type=&quot;3&quot; unique_id=&quot;1244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442&quot;&gt;&lt;property id=&quot;20148&quot; value=&quot;5&quot;/&gt;&lt;property id=&quot;20300&quot; value=&quot;Slide 2 - &amp;quot;A Video Poker Game&amp;quot;&quot;/&gt;&lt;property id=&quot;20307&quot; value=&quot;257&quot;/&gt;&lt;/object&gt;&lt;object type=&quot;3&quot; unique_id=&quot;12443&quot;&gt;&lt;property id=&quot;20148&quot; value=&quot;5&quot;/&gt;&lt;property id=&quot;20300&quot; value=&quot;Slide 3 - &amp;quot;Playing the Game&amp;quot;&quot;/&gt;&lt;property id=&quot;20307&quot; value=&quot;258&quot;/&gt;&lt;/object&gt;&lt;object type=&quot;3&quot; unique_id=&quot;12444&quot;&gt;&lt;property id=&quot;20148&quot; value=&quot;5&quot;/&gt;&lt;property id=&quot;20300&quot; value=&quot;Slide 4 - &amp;quot;Scoring the Game&amp;quot;&quot;/&gt;&lt;property id=&quot;20307&quot; value=&quot;259&quot;/&gt;&lt;/object&gt;&lt;object type=&quot;3&quot; unique_id=&quot;12445&quot;&gt;&lt;property id=&quot;20148&quot; value=&quot;5&quot;/&gt;&lt;property id=&quot;20300&quot; value=&quot;Slide 5 - &amp;quot;Scoring the Game&amp;quot;&quot;/&gt;&lt;property id=&quot;20307&quot; value=&quot;260&quot;/&gt;&lt;/object&gt;&lt;object type=&quot;3&quot; unique_id=&quot;12446&quot;&gt;&lt;property id=&quot;20148&quot; value=&quot;5&quot;/&gt;&lt;property id=&quot;20300&quot; value=&quot;Slide 6 - &amp;quot;Scoring the Game&amp;quot;&quot;/&gt;&lt;property id=&quot;20307&quot; value=&quot;261&quot;/&gt;&lt;/object&gt;&lt;object type=&quot;3&quot; unique_id=&quot;12447&quot;&gt;&lt;property id=&quot;20148&quot; value=&quot;5&quot;/&gt;&lt;property id=&quot;20300&quot; value=&quot;Slide 7 - &amp;quot;Scoring the Game&amp;quot;&quot;/&gt;&lt;property id=&quot;20307&quot; value=&quot;262&quot;/&gt;&lt;/object&gt;&lt;object type=&quot;3&quot; unique_id=&quot;12448&quot;&gt;&lt;property id=&quot;20148&quot; value=&quot;5&quot;/&gt;&lt;property id=&quot;20300&quot; value=&quot;Slide 8 - &amp;quot;Problem Statement&amp;quot;&quot;/&gt;&lt;property id=&quot;20307&quot; value=&quot;263&quot;/&gt;&lt;/object&gt;&lt;object type=&quot;3&quot; unique_id=&quot;12449&quot;&gt;&lt;property id=&quot;20148&quot; value=&quot;5&quot;/&gt;&lt;property id=&quot;20300&quot; value=&quot;Slide 9 - &amp;quot;Determine the Classes&amp;quot;&quot;/&gt;&lt;property id=&quot;20307&quot; value=&quot;264&quot;/&gt;&lt;/object&gt;&lt;object type=&quot;3&quot; unique_id=&quot;12450&quot;&gt;&lt;property id=&quot;20148&quot; value=&quot;5&quot;/&gt;&lt;property id=&quot;20300&quot; value=&quot;Slide 10 - &amp;quot;Determine the Classes&amp;quot;&quot;/&gt;&lt;property id=&quot;20307&quot; value=&quot;265&quot;/&gt;&lt;/object&gt;&lt;object type=&quot;3&quot; unique_id=&quot;12451&quot;&gt;&lt;property id=&quot;20148&quot; value=&quot;5&quot;/&gt;&lt;property id=&quot;20300&quot; value=&quot;Slide 11 - &amp;quot;Determine the Classes&amp;quot;&quot;/&gt;&lt;property id=&quot;20307&quot; value=&quot;266&quot;/&gt;&lt;/object&gt;&lt;object type=&quot;3&quot; unique_id=&quot;12452&quot;&gt;&lt;property id=&quot;20148&quot; value=&quot;5&quot;/&gt;&lt;property id=&quot;20300&quot; value=&quot;Slide 12 - &amp;quot;Determine the Classes&amp;quot;&quot;/&gt;&lt;property id=&quot;20307&quot; value=&quot;267&quot;/&gt;&lt;/object&gt;&lt;object type=&quot;3&quot; unique_id=&quot;12453&quot;&gt;&lt;property id=&quot;20148&quot; value=&quot;5&quot;/&gt;&lt;property id=&quot;20300&quot; value=&quot;Slide 13 - &amp;quot;Determine Responsibilities of Each Class&amp;quot;&quot;/&gt;&lt;property id=&quot;20307&quot; value=&quot;268&quot;/&gt;&lt;/object&gt;&lt;object type=&quot;3&quot; unique_id=&quot;12454&quot;&gt;&lt;property id=&quot;20148&quot; value=&quot;5&quot;/&gt;&lt;property id=&quot;20300&quot; value=&quot;Slide 14 - &amp;quot;Determine Responsibilities of Each Class&amp;quot;&quot;/&gt;&lt;property id=&quot;20307&quot; value=&quot;269&quot;/&gt;&lt;/object&gt;&lt;object type=&quot;3&quot; unique_id=&quot;12455&quot;&gt;&lt;property id=&quot;20148&quot; value=&quot;5&quot;/&gt;&lt;property id=&quot;20300&quot; value=&quot;Slide 15 - &amp;quot;Determine Responsibilities of Each Class&amp;quot;&quot;/&gt;&lt;property id=&quot;20307&quot; value=&quot;270&quot;/&gt;&lt;/object&gt;&lt;object type=&quot;3&quot; unique_id=&quot;12456&quot;&gt;&lt;property id=&quot;20148&quot; value=&quot;5&quot;/&gt;&lt;property id=&quot;20300&quot; value=&quot;Slide 16 - &amp;quot;The Player Class&amp;quot;&quot;/&gt;&lt;property id=&quot;20307&quot; value=&quot;271&quot;/&gt;&lt;/object&gt;&lt;object type=&quot;3&quot; unique_id=&quot;12457&quot;&gt;&lt;property id=&quot;20148&quot; value=&quot;5&quot;/&gt;&lt;property id=&quot;20300&quot; value=&quot;Slide 17 - &amp;quot;The Player Class&amp;quot;&quot;/&gt;&lt;property id=&quot;20307&quot; value=&quot;272&quot;/&gt;&lt;/object&gt;&lt;object type=&quot;3&quot; unique_id=&quot;12458&quot;&gt;&lt;property id=&quot;20148&quot; value=&quot;5&quot;/&gt;&lt;property id=&quot;20300&quot; value=&quot;Slide 18 - &amp;quot;The Player Class&amp;quot;&quot;/&gt;&lt;property id=&quot;20307&quot; value=&quot;273&quot;/&gt;&lt;/object&gt;&lt;object type=&quot;3&quot; unique_id=&quot;12459&quot;&gt;&lt;property id=&quot;20148&quot; value=&quot;5&quot;/&gt;&lt;property id=&quot;20300&quot; value=&quot;Slide 19 - &amp;quot;PokerGame&amp;quot;&quot;/&gt;&lt;property id=&quot;20307&quot; value=&quot;274&quot;/&gt;&lt;/object&gt;&lt;object type=&quot;3&quot; unique_id=&quot;12460&quot;&gt;&lt;property id=&quot;20148&quot; value=&quot;5&quot;/&gt;&lt;property id=&quot;20300&quot; value=&quot;Slide 20 - &amp;quot;PokerGame&amp;quot;&quot;/&gt;&lt;property id=&quot;20307&quot; value=&quot;275&quot;/&gt;&lt;/object&gt;&lt;object type=&quot;3&quot; unique_id=&quot;12461&quot;&gt;&lt;property id=&quot;20148&quot; value=&quot;5&quot;/&gt;&lt;property id=&quot;20300&quot; value=&quot;Slide 21 - &amp;quot;Design Issues – The Data Model and the View&amp;quot;&quot;/&gt;&lt;property id=&quot;20307&quot; value=&quot;276&quot;/&gt;&lt;/object&gt;&lt;object type=&quot;3&quot; unique_id=&quot;12462&quot;&gt;&lt;property id=&quot;20148&quot; value=&quot;5&quot;/&gt;&lt;property id=&quot;20300&quot; value=&quot;Slide 22 - &amp;quot;Iterative Refinement&amp;quot;&quot;/&gt;&lt;property id=&quot;20307&quot; value=&quot;277&quot;/&gt;&lt;/object&gt;&lt;object type=&quot;3&quot; unique_id=&quot;12463&quot;&gt;&lt;property id=&quot;20148&quot; value=&quot;5&quot;/&gt;&lt;property id=&quot;20300&quot; value=&quot;Slide 23 - &amp;quot;Iterative Refinement&amp;quot;&quot;/&gt;&lt;property id=&quot;20307&quot; value=&quot;278&quot;/&gt;&lt;/object&gt;&lt;object type=&quot;3&quot; unique_id=&quot;12464&quot;&gt;&lt;property id=&quot;20148&quot; value=&quot;5&quot;/&gt;&lt;property id=&quot;20300&quot; value=&quot;Slide 24 - &amp;quot;Iterative Refinement&amp;quot;&quot;/&gt;&lt;property id=&quot;20307&quot; value=&quot;279&quot;/&gt;&lt;/object&gt;&lt;object type=&quot;3&quot; unique_id=&quot;12465&quot;&gt;&lt;property id=&quot;20148&quot; value=&quot;5&quot;/&gt;&lt;property id=&quot;20300&quot; value=&quot;Slide 25 - &amp;quot;Determine the Interactions Among the Classes&amp;quot;&quot;/&gt;&lt;property id=&quot;20307&quot; value=&quot;280&quot;/&gt;&lt;/object&gt;&lt;object type=&quot;3&quot; unique_id=&quot;12466&quot;&gt;&lt;property id=&quot;20148&quot; value=&quot;5&quot;/&gt;&lt;property id=&quot;20300&quot; value=&quot;Slide 26 - &amp;quot;Determine the Interactions Among the Classes&amp;quot;&quot;/&gt;&lt;property id=&quot;20307&quot; value=&quot;281&quot;/&gt;&lt;/object&gt;&lt;object type=&quot;3&quot; unique_id=&quot;12467&quot;&gt;&lt;property id=&quot;20148&quot; value=&quot;5&quot;/&gt;&lt;property id=&quot;20300&quot; value=&quot;Slide 27 - &amp;quot;Determine the Interactions Among the Classes&amp;quot;&quot;/&gt;&lt;property id=&quot;20307&quot; value=&quot;282&quot;/&gt;&lt;/object&gt;&lt;object type=&quot;3&quot; unique_id=&quot;12468&quot;&gt;&lt;property id=&quot;20148&quot; value=&quot;5&quot;/&gt;&lt;property id=&quot;20300&quot; value=&quot;Slide 28 - &amp;quot;Some Attributes&amp;quot;&quot;/&gt;&lt;property id=&quot;20307&quot; value=&quot;283&quot;/&gt;&lt;/object&gt;&lt;object type=&quot;3&quot; unique_id=&quot;12469&quot;&gt;&lt;property id=&quot;20148&quot; value=&quot;5&quot;/&gt;&lt;property id=&quot;20300&quot; value=&quot;Slide 29 - &amp;quot;Some Attributes&amp;quot;&quot;/&gt;&lt;property id=&quot;20307&quot; value=&quot;284&quot;/&gt;&lt;/object&gt;&lt;object type=&quot;3&quot; unique_id=&quot;12470&quot;&gt;&lt;property id=&quot;20148&quot; value=&quot;5&quot;/&gt;&lt;property id=&quot;20300&quot; value=&quot;Slide 30 - &amp;quot;Some Attributes&amp;quot;&quot;/&gt;&lt;property id=&quot;20307&quot; value=&quot;285&quot;/&gt;&lt;/object&gt;&lt;object type=&quot;3&quot; unique_id=&quot;12471&quot;&gt;&lt;property id=&quot;20148&quot; value=&quot;5&quot;/&gt;&lt;property id=&quot;20300&quot; value=&quot;Slide 31 - &amp;quot;The Bet Class&amp;quot;&quot;/&gt;&lt;property id=&quot;20307&quot; value=&quot;286&quot;/&gt;&lt;/object&gt;&lt;object type=&quot;3&quot; unique_id=&quot;12472&quot;&gt;&lt;property id=&quot;20148&quot; value=&quot;5&quot;/&gt;&lt;property id=&quot;20300&quot; value=&quot;Slide 32 - &amp;quot;Some Attributes&amp;quot;&quot;/&gt;&lt;property id=&quot;20307&quot; value=&quot;288&quot;/&gt;&lt;/object&gt;&lt;object type=&quot;3&quot; unique_id=&quot;12473&quot;&gt;&lt;property id=&quot;20148&quot; value=&quot;5&quot;/&gt;&lt;property id=&quot;20300&quot; value=&quot;Slide 33 - &amp;quot;The Card Class&amp;quot;&quot;/&gt;&lt;property id=&quot;20307&quot; value=&quot;289&quot;/&gt;&lt;/object&gt;&lt;object type=&quot;3&quot; unique_id=&quot;12474&quot;&gt;&lt;property id=&quot;20148&quot; value=&quot;5&quot;/&gt;&lt;property id=&quot;20300&quot; value=&quot;Slide 34 - &amp;quot;The Card Class&amp;quot;&quot;/&gt;&lt;property id=&quot;20307&quot; value=&quot;290&quot;/&gt;&lt;/object&gt;&lt;object type=&quot;3&quot; unique_id=&quot;12475&quot;&gt;&lt;property id=&quot;20148&quot; value=&quot;5&quot;/&gt;&lt;property id=&quot;20300&quot; value=&quot;Slide 35 - &amp;quot;The Card Class&amp;quot;&quot;/&gt;&lt;property id=&quot;20307&quot; value=&quot;291&quot;/&gt;&lt;/object&gt;&lt;object type=&quot;3&quot; unique_id=&quot;12476&quot;&gt;&lt;property id=&quot;20148&quot; value=&quot;5&quot;/&gt;&lt;property id=&quot;20300&quot; value=&quot;Slide 36 - &amp;quot;The Bankroll Class&amp;quot;&quot;/&gt;&lt;property id=&quot;20307&quot; value=&quot;292&quot;/&gt;&lt;/object&gt;&lt;object type=&quot;3&quot; unique_id=&quot;12477&quot;&gt;&lt;property id=&quot;20148&quot; value=&quot;5&quot;/&gt;&lt;property id=&quot;20300&quot; value=&quot;Slide 37 - &amp;quot;The Deck Class&amp;quot;&quot;/&gt;&lt;property id=&quot;20307&quot; value=&quot;293&quot;/&gt;&lt;/object&gt;&lt;object type=&quot;3&quot; unique_id=&quot;12478&quot;&gt;&lt;property id=&quot;20148&quot; value=&quot;5&quot;/&gt;&lt;property id=&quot;20300&quot; value=&quot;Slide 38 - &amp;quot;The Deck Class&amp;quot;&quot;/&gt;&lt;property id=&quot;20307&quot; value=&quot;294&quot;/&gt;&lt;/object&gt;&lt;object type=&quot;3&quot; unique_id=&quot;12479&quot;&gt;&lt;property id=&quot;20148&quot; value=&quot;5&quot;/&gt;&lt;property id=&quot;20300&quot; value=&quot;Slide 39 - &amp;quot;The Deck Class&amp;quot;&quot;/&gt;&lt;property id=&quot;20307&quot; value=&quot;295&quot;/&gt;&lt;/object&gt;&lt;object type=&quot;3&quot; unique_id=&quot;12480&quot;&gt;&lt;property id=&quot;20148&quot; value=&quot;5&quot;/&gt;&lt;property id=&quot;20300&quot; value=&quot;Slide 40 - &amp;quot;The Deck Class&amp;quot;&quot;/&gt;&lt;property id=&quot;20307&quot; value=&quot;296&quot;/&gt;&lt;/object&gt;&lt;object type=&quot;3&quot; unique_id=&quot;12481&quot;&gt;&lt;property id=&quot;20148&quot; value=&quot;5&quot;/&gt;&lt;property id=&quot;20300&quot; value=&quot;Slide 41 - &amp;quot;The Deck Class&amp;quot;&quot;/&gt;&lt;property id=&quot;20307&quot; value=&quot;287&quot;/&gt;&lt;/object&gt;&lt;object type=&quot;3&quot; unique_id=&quot;12482&quot;&gt;&lt;property id=&quot;20148&quot; value=&quot;5&quot;/&gt;&lt;property id=&quot;20300&quot; value=&quot;Slide 42 - &amp;quot;The Hand Class&amp;quot;&quot;/&gt;&lt;property id=&quot;20307&quot; value=&quot;297&quot;/&gt;&lt;/object&gt;&lt;object type=&quot;3&quot; unique_id=&quot;12483&quot;&gt;&lt;property id=&quot;20148&quot; value=&quot;5&quot;/&gt;&lt;property id=&quot;20300&quot; value=&quot;Slide 43 - &amp;quot;The Hand Class&amp;quot;&quot;/&gt;&lt;property id=&quot;20307&quot; value=&quot;298&quot;/&gt;&lt;/object&gt;&lt;object type=&quot;3&quot; unique_id=&quot;12484&quot;&gt;&lt;property id=&quot;20148&quot; value=&quot;5&quot;/&gt;&lt;property id=&quot;20300&quot; value=&quot;Slide 44 - &amp;quot;The Hand Class&amp;quot;&quot;/&gt;&lt;property id=&quot;20307&quot; value=&quot;299&quot;/&gt;&lt;/object&gt;&lt;object type=&quot;3&quot; unique_id=&quot;12485&quot;&gt;&lt;property id=&quot;20148&quot; value=&quot;5&quot;/&gt;&lt;property id=&quot;20300&quot; value=&quot;Slide 45 - &amp;quot;The Hand Class&amp;quot;&quot;/&gt;&lt;property id=&quot;20307&quot; value=&quot;300&quot;/&gt;&lt;/object&gt;&lt;object type=&quot;3&quot; unique_id=&quot;12486&quot;&gt;&lt;property id=&quot;20148&quot; value=&quot;5&quot;/&gt;&lt;property id=&quot;20300&quot; value=&quot;Slide 46 - &amp;quot;The Hand Class&amp;quot;&quot;/&gt;&lt;property id=&quot;20307&quot; value=&quot;301&quot;/&gt;&lt;/object&gt;&lt;object type=&quot;3&quot; unique_id=&quot;12487&quot;&gt;&lt;property id=&quot;20148&quot; value=&quot;5&quot;/&gt;&lt;property id=&quot;20300&quot; value=&quot;Slide 47 - &amp;quot;The Hand Class&amp;quot;&quot;/&gt;&lt;property id=&quot;20307&quot; value=&quot;302&quot;/&gt;&lt;/object&gt;&lt;object type=&quot;3&quot; unique_id=&quot;12488&quot;&gt;&lt;property id=&quot;20148&quot; value=&quot;5&quot;/&gt;&lt;property id=&quot;20300&quot; value=&quot;Slide 48 - &amp;quot;The Hand Class&amp;quot;&quot;/&gt;&lt;property id=&quot;20307&quot; value=&quot;303&quot;/&gt;&lt;/object&gt;&lt;object type=&quot;3&quot; unique_id=&quot;12489&quot;&gt;&lt;property id=&quot;20148&quot; value=&quot;5&quot;/&gt;&lt;property id=&quot;20300&quot; value=&quot;Slide 49 - &amp;quot;The Hand Class&amp;quot;&quot;/&gt;&lt;property id=&quot;20307&quot; value=&quot;304&quot;/&gt;&lt;/object&gt;&lt;object type=&quot;3&quot; unique_id=&quot;12490&quot;&gt;&lt;property id=&quot;20148&quot; value=&quot;5&quot;/&gt;&lt;property id=&quot;20300&quot; value=&quot;Slide 50 - &amp;quot;The Hand Class&amp;quot;&quot;/&gt;&lt;property id=&quot;20307&quot; value=&quot;305&quot;/&gt;&lt;/object&gt;&lt;object type=&quot;3&quot; unique_id=&quot;12491&quot;&gt;&lt;property id=&quot;20148&quot; value=&quot;5&quot;/&gt;&lt;property id=&quot;20300&quot; value=&quot;Slide 51 - &amp;quot;The Hand Class&amp;quot;&quot;/&gt;&lt;property id=&quot;20307&quot; value=&quot;306&quot;/&gt;&lt;/object&gt;&lt;object type=&quot;3&quot; unique_id=&quot;12492&quot;&gt;&lt;property id=&quot;20148&quot; value=&quot;5&quot;/&gt;&lt;property id=&quot;20300&quot; value=&quot;Slide 52 - &amp;quot;The Hand Class&amp;quot;&quot;/&gt;&lt;property id=&quot;20307&quot; value=&quot;307&quot;/&gt;&lt;/object&gt;&lt;object type=&quot;3&quot; unique_id=&quot;12493&quot;&gt;&lt;property id=&quot;20148&quot; value=&quot;5&quot;/&gt;&lt;property id=&quot;20300&quot; value=&quot;Slide 53 - &amp;quot;The Hand Class&amp;quot;&quot;/&gt;&lt;property id=&quot;20307&quot; value=&quot;308&quot;/&gt;&lt;/object&gt;&lt;object type=&quot;3&quot; unique_id=&quot;12494&quot;&gt;&lt;property id=&quot;20148&quot; value=&quot;5&quot;/&gt;&lt;property id=&quot;20300&quot; value=&quot;Slide 54 - &amp;quot;The Hand Class&amp;quot;&quot;/&gt;&lt;property id=&quot;20307&quot; value=&quot;309&quot;/&gt;&lt;/object&gt;&lt;object type=&quot;3&quot; unique_id=&quot;12495&quot;&gt;&lt;property id=&quot;20148&quot; value=&quot;5&quot;/&gt;&lt;property id=&quot;20300&quot; value=&quot;Slide 55 - &amp;quot;The Hand Class&amp;quot;&quot;/&gt;&lt;property id=&quot;20307&quot; value=&quot;310&quot;/&gt;&lt;/object&gt;&lt;object type=&quot;3&quot; unique_id=&quot;12496&quot;&gt;&lt;property id=&quot;20148&quot; value=&quot;5&quot;/&gt;&lt;property id=&quot;20300&quot; value=&quot;Slide 56 - &amp;quot;The Hand Class&amp;quot;&quot;/&gt;&lt;property id=&quot;20307&quot; value=&quot;311&quot;/&gt;&lt;/object&gt;&lt;object type=&quot;3&quot; unique_id=&quot;12497&quot;&gt;&lt;property id=&quot;20148&quot; value=&quot;5&quot;/&gt;&lt;property id=&quot;20300&quot; value=&quot;Slide 57 - &amp;quot;The Hand Class&amp;quot;&quot;/&gt;&lt;property id=&quot;20307&quot; value=&quot;312&quot;/&gt;&lt;/object&gt;&lt;object type=&quot;3&quot; unique_id=&quot;12498&quot;&gt;&lt;property id=&quot;20148&quot; value=&quot;5&quot;/&gt;&lt;property id=&quot;20300&quot; value=&quot;Slide 58 - &amp;quot;The Hand Class&amp;quot;&quot;/&gt;&lt;property id=&quot;20307&quot; value=&quot;313&quot;/&gt;&lt;/object&gt;&lt;object type=&quot;3&quot; unique_id=&quot;12499&quot;&gt;&lt;property id=&quot;20148&quot; value=&quot;5&quot;/&gt;&lt;property id=&quot;20300&quot; value=&quot;Slide 59 - &amp;quot;The Hand Class&amp;quot;&quot;/&gt;&lt;property id=&quot;20307&quot; value=&quot;314&quot;/&gt;&lt;/object&gt;&lt;object type=&quot;3&quot; unique_id=&quot;12500&quot;&gt;&lt;property id=&quot;20148&quot; value=&quot;5&quot;/&gt;&lt;property id=&quot;20300&quot; value=&quot;Slide 60 - &amp;quot;The PokerGame Class&amp;quot;&quot;/&gt;&lt;property id=&quot;20307&quot; value=&quot;315&quot;/&gt;&lt;/object&gt;&lt;object type=&quot;3&quot; unique_id=&quot;12501&quot;&gt;&lt;property id=&quot;20148&quot; value=&quot;5&quot;/&gt;&lt;property id=&quot;20300&quot; value=&quot;Slide 61 - &amp;quot;The PokerGame Class&amp;quot;&quot;/&gt;&lt;property id=&quot;20307&quot; value=&quot;316&quot;/&gt;&lt;/object&gt;&lt;object type=&quot;3&quot; unique_id=&quot;12502&quot;&gt;&lt;property id=&quot;20148&quot; value=&quot;5&quot;/&gt;&lt;property id=&quot;20300&quot; value=&quot;Slide 62 - &amp;quot;The PokerGame Class&amp;quot;&quot;/&gt;&lt;property id=&quot;20307&quot; value=&quot;317&quot;/&gt;&lt;/object&gt;&lt;object type=&quot;3&quot; unique_id=&quot;12503&quot;&gt;&lt;property id=&quot;20148&quot; value=&quot;5&quot;/&gt;&lt;property id=&quot;20300&quot; value=&quot;Slide 63 - &amp;quot;The Player Class&amp;quot;&quot;/&gt;&lt;property id=&quot;20307&quot; value=&quot;318&quot;/&gt;&lt;/object&gt;&lt;object type=&quot;3&quot; unique_id=&quot;12504&quot;&gt;&lt;property id=&quot;20148&quot; value=&quot;5&quot;/&gt;&lt;property id=&quot;20300&quot; value=&quot;Slide 64 - &amp;quot;The Player Class&amp;quot;&quot;/&gt;&lt;property id=&quot;20307&quot; value=&quot;319&quot;/&gt;&lt;/object&gt;&lt;object type=&quot;3&quot; unique_id=&quot;12505&quot;&gt;&lt;property id=&quot;20148&quot; value=&quot;5&quot;/&gt;&lt;property id=&quot;20300&quot; value=&quot;Slide 65 - &amp;quot;The Player Class&amp;quot;&quot;/&gt;&lt;property id=&quot;20307&quot; value=&quot;320&quot;/&gt;&lt;/object&gt;&lt;object type=&quot;3&quot; unique_id=&quot;12506&quot;&gt;&lt;property id=&quot;20148&quot; value=&quot;5&quot;/&gt;&lt;property id=&quot;20300&quot; value=&quot;Slide 66 - &amp;quot;The Complete Application&amp;quot;&quot;/&gt;&lt;property id=&quot;20307&quot; value=&quot;321&quot;/&gt;&lt;/object&gt;&lt;object type=&quot;3&quot; unique_id=&quot;12507&quot;&gt;&lt;property id=&quot;20148&quot; value=&quot;5&quot;/&gt;&lt;property id=&quot;20300&quot; value=&quot;Slide 67 - &amp;quot;The Complete Application&amp;quot;&quot;/&gt;&lt;property id=&quot;20307&quot; value=&quot;322&quot;/&gt;&lt;/object&gt;&lt;object type=&quot;3&quot; unique_id=&quot;12508&quot;&gt;&lt;property id=&quot;20148&quot; value=&quot;5&quot;/&gt;&lt;property id=&quot;20300&quot; value=&quot;Slide 68 - &amp;quot;The Complete Application&amp;quot;&quot;/&gt;&lt;property id=&quot;20307&quot; value=&quot;323&quot;/&gt;&lt;/object&gt;&lt;object type=&quot;3&quot; unique_id=&quot;12509&quot;&gt;&lt;property id=&quot;20148&quot; value=&quot;5&quot;/&gt;&lt;property id=&quot;20300&quot; value=&quot;Slide 69 - &amp;quot;The Complete Application&amp;quot;&quot;/&gt;&lt;property id=&quot;20307&quot; value=&quot;324&quot;/&gt;&lt;/object&gt;&lt;object type=&quot;3&quot; unique_id=&quot;12510&quot;&gt;&lt;property id=&quot;20148&quot; value=&quot;5&quot;/&gt;&lt;property id=&quot;20300&quot; value=&quot;Slide 70 - &amp;quot;The Complete Application&amp;quot;&quot;/&gt;&lt;property id=&quot;20307&quot; value=&quot;328&quot;/&gt;&lt;/object&gt;&lt;object type=&quot;3&quot; unique_id=&quot;12511&quot;&gt;&lt;property id=&quot;20148&quot; value=&quot;5&quot;/&gt;&lt;property id=&quot;20300&quot; value=&quot;Slide 71 - &amp;quot;The Complete Application&amp;quot;&quot;/&gt;&lt;property id=&quot;20307&quot; value=&quot;329&quot;/&gt;&lt;/object&gt;&lt;object type=&quot;3&quot; unique_id=&quot;12512&quot;&gt;&lt;property id=&quot;20148&quot; value=&quot;5&quot;/&gt;&lt;property id=&quot;20300&quot; value=&quot;Slide 72 - &amp;quot;The Complete Application&amp;quot;&quot;/&gt;&lt;property id=&quot;20307&quot; value=&quot;330&quot;/&gt;&lt;/object&gt;&lt;object type=&quot;3&quot; unique_id=&quot;12513&quot;&gt;&lt;property id=&quot;20148&quot; value=&quot;5&quot;/&gt;&lt;property id=&quot;20300&quot; value=&quot;Slide 73 - &amp;quot;The Complete Application&amp;quot;&quot;/&gt;&lt;property id=&quot;20307&quot; value=&quot;331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2181</Words>
  <PresentationFormat>Custom</PresentationFormat>
  <Paragraphs>1085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 Programming: From the Ground Up</vt:lpstr>
      <vt:lpstr>Objectives</vt:lpstr>
      <vt:lpstr>Putting together</vt:lpstr>
      <vt:lpstr>Putting together</vt:lpstr>
      <vt:lpstr>The PokerGame Class - Attributes</vt:lpstr>
      <vt:lpstr>The PokerGame Class</vt:lpstr>
      <vt:lpstr>The PokerGame Class - Specification</vt:lpstr>
      <vt:lpstr>The PokerGame Class - Methods</vt:lpstr>
      <vt:lpstr>The PokerGame Class - Methods</vt:lpstr>
      <vt:lpstr>The PokerGame Class Testing</vt:lpstr>
      <vt:lpstr>The Player Class</vt:lpstr>
      <vt:lpstr>The Player Class - Methods</vt:lpstr>
      <vt:lpstr>The Player Class</vt:lpstr>
      <vt:lpstr>The Player Class</vt:lpstr>
      <vt:lpstr>The Player Class</vt:lpstr>
      <vt:lpstr>The Player Class</vt:lpstr>
      <vt:lpstr>The Player Class</vt:lpstr>
      <vt:lpstr>The Player Class</vt:lpstr>
      <vt:lpstr>The Player Class</vt:lpstr>
      <vt:lpstr>The Player Class Testing</vt:lpstr>
      <vt:lpstr>The Complete Application</vt:lpstr>
      <vt:lpstr>The Complete Application</vt:lpstr>
      <vt:lpstr>The Complete Application</vt:lpstr>
      <vt:lpstr>The Complete Application</vt:lpstr>
      <vt:lpstr>The Complete Application</vt:lpstr>
      <vt:lpstr>The Complete Application</vt:lpstr>
      <vt:lpstr>The Complete Application</vt:lpstr>
      <vt:lpstr>The Complete Application</vt:lpstr>
      <vt:lpstr>The Program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138</cp:revision>
  <cp:lastPrinted>1601-01-01T00:00:00Z</cp:lastPrinted>
  <dcterms:created xsi:type="dcterms:W3CDTF">1601-01-01T00:00:00Z</dcterms:created>
  <dcterms:modified xsi:type="dcterms:W3CDTF">2017-01-24T05:26:03Z</dcterms:modified>
</cp:coreProperties>
</file>