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256" r:id="rId2"/>
    <p:sldId id="370" r:id="rId3"/>
    <p:sldId id="257" r:id="rId4"/>
    <p:sldId id="258" r:id="rId5"/>
    <p:sldId id="259" r:id="rId6"/>
    <p:sldId id="260" r:id="rId7"/>
    <p:sldId id="261" r:id="rId8"/>
    <p:sldId id="341" r:id="rId9"/>
    <p:sldId id="342" r:id="rId10"/>
    <p:sldId id="262" r:id="rId11"/>
    <p:sldId id="34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46" r:id="rId21"/>
    <p:sldId id="271" r:id="rId22"/>
    <p:sldId id="347" r:id="rId23"/>
    <p:sldId id="344" r:id="rId24"/>
    <p:sldId id="345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368" r:id="rId33"/>
    <p:sldId id="367" r:id="rId34"/>
    <p:sldId id="279" r:id="rId35"/>
    <p:sldId id="280" r:id="rId36"/>
    <p:sldId id="281" r:id="rId37"/>
    <p:sldId id="348" r:id="rId38"/>
    <p:sldId id="282" r:id="rId39"/>
    <p:sldId id="369" r:id="rId40"/>
    <p:sldId id="283" r:id="rId41"/>
    <p:sldId id="284" r:id="rId42"/>
    <p:sldId id="371" r:id="rId43"/>
  </p:sldIdLst>
  <p:sldSz cx="10080625" cy="7559675"/>
  <p:notesSz cx="7559675" cy="10691813"/>
  <p:custDataLst>
    <p:tags r:id="rId45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05" autoAdjust="0"/>
    <p:restoredTop sz="94660"/>
  </p:normalViewPr>
  <p:slideViewPr>
    <p:cSldViewPr>
      <p:cViewPr varScale="1">
        <p:scale>
          <a:sx n="57" d="100"/>
          <a:sy n="57" d="100"/>
        </p:scale>
        <p:origin x="-82" y="-3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8909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Lecture Notes 08</a:t>
            </a:r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Chapter 12: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Inheritance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i="1" dirty="0" smtClean="0"/>
              <a:t>Part 1</a:t>
            </a:r>
            <a:endParaRPr lang="en-US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41363" y="1951038"/>
            <a:ext cx="8604250" cy="4757737"/>
          </a:xfrm>
        </p:spPr>
        <p:txBody>
          <a:bodyPr/>
          <a:lstStyle/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public void menu() // presents user with the choices of Figure 12.2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{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Scanner input = new Scanner(System.in);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String choice;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System.out.println("POWER ON");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display();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do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{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     System.out.println("Channel up:      +");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     System.out.println("Channel down:    -");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     System.out.println("Volume up:       ++");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     System.out.println("Volume down:     --");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     System.out.println("Power off:       o");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     System.out.print("Choose: ");</a:t>
            </a:r>
          </a:p>
          <a:p>
            <a:pPr marL="609600" indent="-609600">
              <a:buFont typeface="Arial" pitchFamily="34" charset="0"/>
              <a:buAutoNum type="arabicPeriod" startAt="53"/>
            </a:pPr>
            <a:r>
              <a:rPr lang="en-US" sz="1800" smtClean="0"/>
              <a:t>               choice = input.next();               </a:t>
            </a:r>
            <a:endParaRPr lang="en-US" sz="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if (choice.equals("+"))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          channelUp();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     else if (choice.equals("-"))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          channelDown();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     else if (choice.equals("++"))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          volumeUp();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     else if (choice.equals("--"))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          volumeDown();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     display();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} while (! choice.equals("o"));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System.out.println("POWER OFF");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}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 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public static void main(String[] args)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Remote remote = new Remote();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    remote.menu();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      }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r>
              <a:rPr lang="en-US" sz="1800" smtClean="0"/>
              <a:t>}</a:t>
            </a:r>
          </a:p>
          <a:p>
            <a:pPr marL="609600" indent="-609600">
              <a:buFont typeface="Arial" pitchFamily="34" charset="0"/>
              <a:buAutoNum type="arabicPeriod" startAt="68"/>
            </a:pPr>
            <a:endParaRPr lang="en-US" sz="1800" smtClean="0"/>
          </a:p>
          <a:p>
            <a:pPr marL="609600" indent="-609600"/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Through inheritance, extend the Remote class so that the attributes and methods of Remote can be used (or </a:t>
            </a:r>
            <a:r>
              <a:rPr lang="en-US" sz="2400" i="1" smtClean="0"/>
              <a:t>re</a:t>
            </a:r>
            <a:r>
              <a:rPr lang="en-US" sz="2400" smtClean="0"/>
              <a:t>used) to build a new class with all of the features of Remote and then some. 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i="1" smtClean="0"/>
              <a:t>Inheritance</a:t>
            </a:r>
            <a:r>
              <a:rPr lang="en-US" sz="2400" smtClean="0"/>
              <a:t> is the mechanism that allows us to reuse the attributes and methods of one class in the implementation of another class.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dirty="0" smtClean="0"/>
              <a:t>Example: an upgraded version of the no frills remote</a:t>
            </a:r>
            <a:r>
              <a:rPr lang="en-US" sz="2400" dirty="0" smtClean="0"/>
              <a:t>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last</a:t>
            </a:r>
            <a:r>
              <a:rPr lang="en-US" sz="2000" dirty="0" smtClean="0"/>
              <a:t> button on the new remote switches the channel back to the previously viewed channel.  </a:t>
            </a:r>
          </a:p>
          <a:p>
            <a:endParaRPr lang="en-US" sz="2000" dirty="0" smtClean="0"/>
          </a:p>
          <a:p>
            <a:r>
              <a:rPr lang="en-US" sz="2000" dirty="0" smtClean="0"/>
              <a:t>The direct access remote is a no frills remote with additional functionality</a:t>
            </a:r>
            <a:r>
              <a:rPr lang="en-US" sz="2000" i="1" dirty="0" smtClean="0"/>
              <a:t>. </a:t>
            </a:r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2513" y="3856038"/>
            <a:ext cx="2438400" cy="3430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b="1" smtClean="0"/>
              <a:t>Problem Statement: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r>
              <a:rPr lang="en-US" smtClean="0"/>
              <a:t>Implement a class, DirectRemote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800" b="1" dirty="0" smtClean="0"/>
              <a:t>Analysis: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 smtClean="0"/>
          </a:p>
          <a:p>
            <a:r>
              <a:rPr lang="en-US" sz="2400" dirty="0" err="1" smtClean="0"/>
              <a:t>DirectRemote</a:t>
            </a:r>
            <a:r>
              <a:rPr lang="en-US" sz="2400" dirty="0" smtClean="0"/>
              <a:t> is not much different than Remote. </a:t>
            </a:r>
          </a:p>
          <a:p>
            <a:endParaRPr lang="en-US" sz="2400" dirty="0" smtClean="0"/>
          </a:p>
          <a:p>
            <a:r>
              <a:rPr lang="en-US" sz="2400" dirty="0" smtClean="0"/>
              <a:t>The  attributes and methods of Remote, such as </a:t>
            </a:r>
            <a:r>
              <a:rPr lang="en-US" sz="2400" dirty="0" err="1" smtClean="0"/>
              <a:t>volumeUp</a:t>
            </a:r>
            <a:r>
              <a:rPr lang="en-US" sz="2400" dirty="0" smtClean="0"/>
              <a:t>() and </a:t>
            </a:r>
            <a:r>
              <a:rPr lang="en-US" sz="2400" dirty="0" err="1" smtClean="0"/>
              <a:t>volumeDown</a:t>
            </a:r>
            <a:r>
              <a:rPr lang="en-US" sz="2400" dirty="0" smtClean="0"/>
              <a:t>(), can be used  (or reused) in the implementation of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DirectRemote</a:t>
            </a:r>
            <a:r>
              <a:rPr lang="en-US" sz="2400" dirty="0" smtClean="0"/>
              <a:t> need not be built “from scratch.”  </a:t>
            </a:r>
          </a:p>
          <a:p>
            <a:endParaRPr lang="en-US" sz="2400" dirty="0" smtClean="0"/>
          </a:p>
          <a:p>
            <a:r>
              <a:rPr lang="en-US" sz="2400" dirty="0" smtClean="0"/>
              <a:t>Remote can give its attributes and methods to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, or stated differently,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can </a:t>
            </a:r>
            <a:r>
              <a:rPr lang="en-US" sz="2400" i="1" dirty="0" smtClean="0"/>
              <a:t>inherit</a:t>
            </a:r>
            <a:r>
              <a:rPr lang="en-US" sz="2400" dirty="0" smtClean="0"/>
              <a:t> the attributes and methods of Remote.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b="1" dirty="0" smtClean="0"/>
              <a:t>Design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clause </a:t>
            </a:r>
            <a:r>
              <a:rPr lang="en-US" sz="2400" i="1" dirty="0" smtClean="0"/>
              <a:t>extends Remote</a:t>
            </a:r>
            <a:r>
              <a:rPr lang="en-US" sz="2400" dirty="0" smtClean="0"/>
              <a:t> in the class heading</a:t>
            </a:r>
          </a:p>
          <a:p>
            <a:pPr lvl="1">
              <a:buFont typeface="Times New Roman" pitchFamily="18" charset="0"/>
              <a:buNone/>
            </a:pPr>
            <a:endParaRPr lang="en-US" dirty="0" smtClean="0"/>
          </a:p>
          <a:p>
            <a:pPr lvl="2"/>
            <a:r>
              <a:rPr lang="en-US" dirty="0" smtClean="0"/>
              <a:t>	public class </a:t>
            </a:r>
            <a:r>
              <a:rPr lang="en-US" dirty="0" err="1" smtClean="0"/>
              <a:t>DirectRemote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Remote   (line 2 below)</a:t>
            </a:r>
          </a:p>
          <a:p>
            <a:pPr lvl="2"/>
            <a:endParaRPr lang="en-US" dirty="0" smtClean="0"/>
          </a:p>
          <a:p>
            <a:pPr lvl="1">
              <a:buFont typeface="Times New Roman" pitchFamily="18" charset="0"/>
              <a:buNone/>
            </a:pPr>
            <a:r>
              <a:rPr lang="en-US" dirty="0" smtClean="0"/>
              <a:t>	</a:t>
            </a:r>
            <a:r>
              <a:rPr lang="en-US" sz="2400" dirty="0" smtClean="0"/>
              <a:t>declares that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inherits from Remote.  </a:t>
            </a:r>
          </a:p>
          <a:p>
            <a:pPr lvl="1">
              <a:buFont typeface="Times New Roman" pitchFamily="18" charset="0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That is,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has the features and functionality of Remote and possibly more.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030787"/>
          </a:xfrm>
        </p:spPr>
        <p:txBody>
          <a:bodyPr/>
          <a:lstStyle/>
          <a:p>
            <a:r>
              <a:rPr lang="en-US" sz="2400" dirty="0" smtClean="0"/>
              <a:t>The following implementation of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does </a:t>
            </a:r>
            <a:r>
              <a:rPr lang="en-US" sz="2400" b="1" dirty="0" smtClean="0">
                <a:solidFill>
                  <a:srgbClr val="FF0000"/>
                </a:solidFill>
              </a:rPr>
              <a:t>not </a:t>
            </a:r>
            <a:r>
              <a:rPr lang="en-US" sz="2400" dirty="0" smtClean="0"/>
              <a:t>explicitly declare the instance variables channel and volume; they are inherited from Remote.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DirectRemote</a:t>
            </a:r>
            <a:r>
              <a:rPr lang="en-US" sz="2400" dirty="0" smtClean="0"/>
              <a:t> does </a:t>
            </a:r>
            <a:r>
              <a:rPr lang="en-US" sz="2400" b="1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implement </a:t>
            </a:r>
            <a:r>
              <a:rPr lang="en-US" sz="2400" dirty="0" err="1" smtClean="0"/>
              <a:t>volumeUp</a:t>
            </a:r>
            <a:r>
              <a:rPr lang="en-US" sz="2400" dirty="0" smtClean="0"/>
              <a:t>() or display(); they come to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via inheritance.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DirectRemote</a:t>
            </a:r>
            <a:r>
              <a:rPr lang="en-US" sz="2400" dirty="0" smtClean="0"/>
              <a:t> has the option of declaring its own additional variables and providing its own implementation of any method, new or inherited.  </a:t>
            </a:r>
          </a:p>
          <a:p>
            <a:endParaRPr lang="en-US" sz="2400" dirty="0" smtClean="0"/>
          </a:p>
          <a:p>
            <a:r>
              <a:rPr lang="en-US" sz="2400" dirty="0" smtClean="0"/>
              <a:t>In particular,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implements new methods that handle direct channel access and last channel access, and provides its own modified versions of </a:t>
            </a:r>
            <a:r>
              <a:rPr lang="en-US" sz="2400" dirty="0" err="1" smtClean="0"/>
              <a:t>channelUp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channelDown</a:t>
            </a:r>
            <a:r>
              <a:rPr lang="en-US" sz="2400" dirty="0" smtClean="0"/>
              <a:t>().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variable, constant, and method is present and available because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inherits it from Remote.  </a:t>
            </a:r>
          </a:p>
          <a:p>
            <a:endParaRPr lang="en-US" sz="2400" dirty="0" smtClean="0"/>
          </a:p>
          <a:p>
            <a:r>
              <a:rPr lang="en-US" sz="2400" dirty="0" smtClean="0"/>
              <a:t>Remote is called a </a:t>
            </a:r>
            <a:r>
              <a:rPr lang="en-US" sz="2400" i="1" dirty="0" smtClean="0">
                <a:solidFill>
                  <a:srgbClr val="FF0000"/>
                </a:solidFill>
              </a:rPr>
              <a:t>base class</a:t>
            </a:r>
            <a:r>
              <a:rPr lang="en-US" sz="2400" i="1" dirty="0" smtClean="0"/>
              <a:t>, </a:t>
            </a:r>
            <a:r>
              <a:rPr lang="en-US" sz="2400" dirty="0" smtClean="0"/>
              <a:t>a </a:t>
            </a:r>
            <a:r>
              <a:rPr lang="en-US" sz="2400" i="1" dirty="0" err="1" smtClean="0">
                <a:solidFill>
                  <a:srgbClr val="FF0000"/>
                </a:solidFill>
              </a:rPr>
              <a:t>superclass</a:t>
            </a:r>
            <a:r>
              <a:rPr lang="en-US" sz="2400" i="1" dirty="0" smtClean="0"/>
              <a:t>, </a:t>
            </a:r>
            <a:r>
              <a:rPr lang="en-US" sz="2400" dirty="0" smtClean="0"/>
              <a:t>or a </a:t>
            </a:r>
            <a:r>
              <a:rPr lang="en-US" sz="2400" i="1" dirty="0" smtClean="0">
                <a:solidFill>
                  <a:srgbClr val="FF0000"/>
                </a:solidFill>
              </a:rPr>
              <a:t>parent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class </a:t>
            </a:r>
            <a:r>
              <a:rPr lang="en-US" sz="2400" dirty="0" smtClean="0"/>
              <a:t>and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a </a:t>
            </a:r>
            <a:r>
              <a:rPr lang="en-US" sz="2400" i="1" dirty="0" smtClean="0">
                <a:solidFill>
                  <a:srgbClr val="FF0000"/>
                </a:solidFill>
              </a:rPr>
              <a:t>derived class</a:t>
            </a:r>
            <a:r>
              <a:rPr lang="en-US" sz="2400" dirty="0" smtClean="0"/>
              <a:t>, a </a:t>
            </a:r>
            <a:r>
              <a:rPr lang="en-US" sz="2400" i="1" dirty="0" smtClean="0">
                <a:solidFill>
                  <a:srgbClr val="FF0000"/>
                </a:solidFill>
              </a:rPr>
              <a:t>subclass</a:t>
            </a:r>
            <a:r>
              <a:rPr lang="en-US" sz="2400" i="1" dirty="0" smtClean="0"/>
              <a:t>, or </a:t>
            </a:r>
            <a:r>
              <a:rPr lang="en-US" sz="2400" dirty="0" smtClean="0"/>
              <a:t>a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child class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Besides the new keyword, extends, the following implementation of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</a:t>
            </a:r>
            <a:r>
              <a:rPr lang="en-US" sz="2400" dirty="0" smtClean="0"/>
              <a:t>includes two additional </a:t>
            </a:r>
            <a:r>
              <a:rPr lang="en-US" sz="2400" dirty="0" smtClean="0"/>
              <a:t>new </a:t>
            </a:r>
            <a:r>
              <a:rPr lang="en-US" sz="2400" dirty="0" smtClean="0"/>
              <a:t>keywords: protected and super.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39712" y="1951037"/>
            <a:ext cx="9688512" cy="5257799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Implementation</a:t>
            </a:r>
          </a:p>
          <a:p>
            <a:pPr>
              <a:buFont typeface="Arial" pitchFamily="34" charset="0"/>
              <a:buAutoNum type="arabicPeriod"/>
            </a:pP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java.util</a:t>
            </a:r>
            <a:r>
              <a:rPr lang="en-US" sz="1800" dirty="0" smtClean="0"/>
              <a:t>.*;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public class </a:t>
            </a:r>
            <a:r>
              <a:rPr lang="en-US" sz="1800" b="1" dirty="0" err="1" smtClean="0"/>
              <a:t>DirectRemote</a:t>
            </a:r>
            <a:r>
              <a:rPr lang="en-US" sz="1800" b="1" dirty="0" smtClean="0"/>
              <a:t> extends Remote</a:t>
            </a:r>
            <a:r>
              <a:rPr lang="en-US" sz="1800" dirty="0" smtClean="0"/>
              <a:t>  //Remote is the base class; </a:t>
            </a:r>
            <a:r>
              <a:rPr lang="en-US" sz="1800" dirty="0" err="1" smtClean="0"/>
              <a:t>DirectRemote</a:t>
            </a:r>
            <a:r>
              <a:rPr lang="en-US" sz="1800" dirty="0" smtClean="0"/>
              <a:t> a subclass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b="1" dirty="0" smtClean="0"/>
              <a:t>protected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lastChannel</a:t>
            </a:r>
            <a:r>
              <a:rPr lang="en-US" sz="1800" dirty="0" smtClean="0"/>
              <a:t>; 			// to reset to the previous channel</a:t>
            </a:r>
          </a:p>
          <a:p>
            <a:pPr>
              <a:buFont typeface="Arial" pitchFamily="34" charset="0"/>
              <a:buAutoNum type="arabicPeriod"/>
            </a:pP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public </a:t>
            </a:r>
            <a:r>
              <a:rPr lang="en-US" sz="1800" dirty="0" err="1" smtClean="0"/>
              <a:t>DirectRemote</a:t>
            </a:r>
            <a:r>
              <a:rPr lang="en-US" sz="1800" dirty="0" smtClean="0"/>
              <a:t>() 				 	 // default constructor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super();					// call the default constructor of remote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lastChannel</a:t>
            </a:r>
            <a:r>
              <a:rPr lang="en-US" sz="1800" dirty="0" smtClean="0"/>
              <a:t> = DEFAULT_CHANNEL;  //DEFAULT_CHANNEL inherited from Remote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public </a:t>
            </a:r>
            <a:r>
              <a:rPr lang="en-US" sz="1800" dirty="0" err="1" smtClean="0"/>
              <a:t>DirectRemote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ch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vol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last) 	// three-argument constructor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super(</a:t>
            </a:r>
            <a:r>
              <a:rPr lang="en-US" sz="1800" dirty="0" err="1" smtClean="0"/>
              <a:t>ch</a:t>
            </a:r>
            <a:r>
              <a:rPr lang="en-US" sz="1800" dirty="0" smtClean="0"/>
              <a:t>, </a:t>
            </a:r>
            <a:r>
              <a:rPr lang="en-US" sz="1800" dirty="0" err="1" smtClean="0"/>
              <a:t>vol</a:t>
            </a:r>
            <a:r>
              <a:rPr lang="en-US" sz="1800" dirty="0" smtClean="0"/>
              <a:t>);				// a call to the two-argument constructor of Remote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lastChannel</a:t>
            </a:r>
            <a:r>
              <a:rPr lang="en-US" sz="1800" dirty="0" smtClean="0"/>
              <a:t> = last;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}</a:t>
            </a:r>
          </a:p>
          <a:p>
            <a:pPr>
              <a:buFont typeface="Arial" pitchFamily="34" charset="0"/>
              <a:buNone/>
            </a:pPr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is-a relationship.</a:t>
            </a:r>
          </a:p>
          <a:p>
            <a:r>
              <a:rPr lang="en-US" dirty="0" smtClean="0"/>
              <a:t>Introduce super or base classes and sub or derived classes</a:t>
            </a:r>
          </a:p>
          <a:p>
            <a:r>
              <a:rPr lang="en-US" dirty="0" smtClean="0"/>
              <a:t>Inheritance is an is-a relationship</a:t>
            </a:r>
          </a:p>
          <a:p>
            <a:r>
              <a:rPr lang="en-US" dirty="0" smtClean="0"/>
              <a:t>Inheritance hierarchy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DirectRemote</a:t>
            </a:r>
            <a:r>
              <a:rPr lang="en-US" sz="3600" dirty="0" smtClean="0"/>
              <a:t>, a subclass of Remote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339262" cy="4757738"/>
          </a:xfrm>
        </p:spPr>
        <p:txBody>
          <a:bodyPr/>
          <a:lstStyle/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public void channelUp() 	 // overrides the channelUp() method of Remote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      lastChannel = channel;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      super.channelUp();		 // a call to the channelUp() method of Remote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 }</a:t>
            </a:r>
            <a:br>
              <a:rPr lang="en-US" sz="1800" smtClean="0"/>
            </a:br>
            <a:r>
              <a:rPr lang="en-US" sz="1800" smtClean="0"/>
              <a:t> 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 public void channelDown</a:t>
            </a:r>
            <a:r>
              <a:rPr lang="en-US" sz="1800" b="1" smtClean="0"/>
              <a:t>()  </a:t>
            </a:r>
            <a:r>
              <a:rPr lang="en-US" sz="1800" smtClean="0"/>
              <a:t>// overrides the channelDown() method of Remote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      lastChannel = channel;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      super.channelDown();	 // a call to the channelDown() method of Remote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800" smtClean="0"/>
              <a:t>     }</a:t>
            </a:r>
          </a:p>
          <a:p>
            <a:pPr marL="609600" indent="-609600">
              <a:buFont typeface="Arial" pitchFamily="34" charset="0"/>
              <a:buNone/>
            </a:pPr>
            <a:r>
              <a:rPr lang="en-US" sz="1800" smtClean="0"/>
              <a:t> </a:t>
            </a:r>
          </a:p>
          <a:p>
            <a:pPr marL="609600" indent="-609600">
              <a:buFont typeface="Arial" pitchFamily="34" charset="0"/>
              <a:buAutoNum type="arabicPeriod" startAt="25"/>
            </a:pPr>
            <a:r>
              <a:rPr lang="en-US" sz="1800" smtClean="0"/>
              <a:t>     public void setChannel(int ch) </a:t>
            </a:r>
          </a:p>
          <a:p>
            <a:pPr marL="609600" indent="-609600">
              <a:buFont typeface="Arial" pitchFamily="34" charset="0"/>
              <a:buAutoNum type="arabicPeriod" startAt="25"/>
            </a:pPr>
            <a:r>
              <a:rPr lang="en-US" sz="180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25"/>
            </a:pPr>
            <a:r>
              <a:rPr lang="en-US" sz="1800" smtClean="0"/>
              <a:t>          lastChannel = channel;</a:t>
            </a:r>
          </a:p>
          <a:p>
            <a:pPr marL="609600" indent="-609600">
              <a:buFont typeface="Arial" pitchFamily="34" charset="0"/>
              <a:buAutoNum type="arabicPeriod" startAt="25"/>
            </a:pPr>
            <a:r>
              <a:rPr lang="en-US" sz="1800" smtClean="0"/>
              <a:t>          channel = ch;</a:t>
            </a:r>
          </a:p>
          <a:p>
            <a:pPr marL="609600" indent="-609600">
              <a:buFont typeface="Arial" pitchFamily="34" charset="0"/>
              <a:buAutoNum type="arabicPeriod" startAt="25"/>
            </a:pPr>
            <a:r>
              <a:rPr lang="en-US" sz="1800" smtClean="0"/>
              <a:t>     }</a:t>
            </a:r>
            <a:br>
              <a:rPr lang="en-US" sz="1800" smtClean="0"/>
            </a:br>
            <a:endParaRPr lang="en-US" sz="1800" smtClean="0"/>
          </a:p>
          <a:p>
            <a:pPr marL="609600" indent="-609600">
              <a:buFont typeface="Arial" pitchFamily="34" charset="0"/>
              <a:buNone/>
            </a:pPr>
            <a:r>
              <a:rPr lang="en-US" sz="700" smtClean="0"/>
              <a:t>     </a:t>
            </a:r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73113" y="1951038"/>
            <a:ext cx="8153400" cy="5608637"/>
          </a:xfrm>
        </p:spPr>
        <p:txBody>
          <a:bodyPr/>
          <a:lstStyle/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public void last() 		// sets channel to previously viewed channel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int temp = channel;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channel = lastChannel;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lastChannel = temp;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}</a:t>
            </a:r>
            <a:br>
              <a:rPr lang="en-US" sz="1600" smtClean="0"/>
            </a:br>
            <a:endParaRPr lang="en-US" sz="1600" smtClean="0"/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public void menu() 		 				// the user interface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Scanner input = new Scanner(System.in);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String choice;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System.out.println("POWER ON");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display();  //method inherited from Remote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do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{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          System.out.println("Channel up:          +");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          System.out.println("Channel down:        -");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          System.out.println("Wolume up:          ++");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          System.out.println("Volume down:        --");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          System.out.println("Last channel:       &lt;&lt;");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          System.out.println("Enter channel number: ");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          System.out.println("Power off        o");</a:t>
            </a:r>
          </a:p>
          <a:p>
            <a:pPr marL="609600" indent="-609600">
              <a:buFont typeface="Arial" pitchFamily="34" charset="0"/>
              <a:buAutoNum type="arabicPeriod" startAt="30"/>
            </a:pPr>
            <a:r>
              <a:rPr lang="en-US" sz="1600" smtClean="0"/>
              <a:t>                    System.out.print("Choose: ");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5802313" y="2027238"/>
            <a:ext cx="40386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92"/>
            </a:pP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DirectRemote</a:t>
            </a:r>
            <a:r>
              <a:rPr lang="en-US" sz="3600" dirty="0" smtClean="0"/>
              <a:t>, a subclass of Remote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339262" cy="4757738"/>
          </a:xfrm>
        </p:spPr>
        <p:txBody>
          <a:bodyPr/>
          <a:lstStyle/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choice = input.next();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if (choice.equals("+"))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     channelUp();  		// overrides the Remote methode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else if (choice.equals("-"))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     channelDown(); // overrides the Remote method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else if (choice.equals("++"))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     volumeUp(); 			// inherited from Remote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else if (choice.equals("--"))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     volumeDown();  // inherited from Remote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else if (choice.equals("&lt;&lt;"))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     last();  				// resets channel to previously viewed channel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else  if ( !choice.equals("o")) // choice is a number or invalid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{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     int ch = getChannel(choice);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     if (ch &gt;=1 &amp;&amp; ch &lt;= 200)  // if valid channel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         setChannel(ch);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}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     display();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} while (! choice.equals("o"));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          System.out.println("POWER OFF");</a:t>
            </a:r>
          </a:p>
          <a:p>
            <a:pPr marL="609600" indent="-609600">
              <a:lnSpc>
                <a:spcPct val="73000"/>
              </a:lnSpc>
              <a:buFont typeface="Arial" pitchFamily="34" charset="0"/>
              <a:buAutoNum type="arabicPeriod" startAt="52"/>
            </a:pPr>
            <a:r>
              <a:rPr lang="en-US" sz="1800" smtClean="0"/>
              <a:t>     }</a:t>
            </a:r>
            <a:r>
              <a:rPr lang="en-US" sz="1600" smtClean="0"/>
              <a:t>     </a:t>
            </a:r>
          </a:p>
          <a:p>
            <a:pPr marL="609600" indent="-609600">
              <a:lnSpc>
                <a:spcPct val="73000"/>
              </a:lnSpc>
            </a:pPr>
            <a:endParaRPr lang="en-US" sz="16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099550" cy="4757738"/>
          </a:xfrm>
        </p:spPr>
        <p:txBody>
          <a:bodyPr/>
          <a:lstStyle/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private int getChannel(String ch) 	// a helper method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					                    // converts a string of digits to an integer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					                    // if a character  of ch is not a digit returns 0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    int number = 0;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    for (int i = 0; i &lt;ch.length(); i++)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    {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         char digit = ch.charAt(i);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         if ( digit &gt; '9' || digit &lt; '0')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              return 0;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         number = 10*number + (digit - '0');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    }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     return number;</a:t>
            </a:r>
          </a:p>
          <a:p>
            <a:pPr marL="609600" indent="-609600">
              <a:buFont typeface="Arial" pitchFamily="34" charset="0"/>
              <a:buAutoNum type="arabicPeriod" startAt="73"/>
            </a:pPr>
            <a:r>
              <a:rPr lang="en-US" sz="1800" smtClean="0"/>
              <a:t>     }</a:t>
            </a:r>
          </a:p>
          <a:p>
            <a:pPr marL="609600" indent="-609600">
              <a:buFont typeface="Times New Roman" pitchFamily="18" charset="0"/>
              <a:buNone/>
            </a:pPr>
            <a:endParaRPr lang="en-US" sz="1800" smtClean="0"/>
          </a:p>
          <a:p>
            <a:pPr marL="609600" indent="-609600"/>
            <a:endParaRPr lang="en-US" sz="16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>
              <a:buFont typeface="Times New Roman" pitchFamily="18" charset="0"/>
              <a:buAutoNum type="arabicPeriod" startAt="87"/>
            </a:pPr>
            <a:r>
              <a:rPr lang="en-US" sz="1800" smtClean="0">
                <a:solidFill>
                  <a:schemeClr val="tx1"/>
                </a:solidFill>
              </a:rPr>
              <a:t>public static void main(String[] args)</a:t>
            </a:r>
          </a:p>
          <a:p>
            <a:pPr marL="660400" indent="-660400">
              <a:buFont typeface="Times New Roman" pitchFamily="18" charset="0"/>
              <a:buAutoNum type="arabicPeriod" startAt="87"/>
            </a:pPr>
            <a:r>
              <a:rPr lang="en-US" sz="1800" smtClean="0">
                <a:solidFill>
                  <a:schemeClr val="tx1"/>
                </a:solidFill>
              </a:rPr>
              <a:t>     {</a:t>
            </a:r>
          </a:p>
          <a:p>
            <a:pPr marL="660400" indent="-660400">
              <a:buFont typeface="Times New Roman" pitchFamily="18" charset="0"/>
              <a:buAutoNum type="arabicPeriod" startAt="87"/>
            </a:pPr>
            <a:r>
              <a:rPr lang="en-US" sz="1800" smtClean="0">
                <a:solidFill>
                  <a:schemeClr val="tx1"/>
                </a:solidFill>
              </a:rPr>
              <a:t>          DirectRemote remote = new DirectRemote();</a:t>
            </a:r>
          </a:p>
          <a:p>
            <a:pPr marL="660400" indent="-660400">
              <a:buFont typeface="Times New Roman" pitchFamily="18" charset="0"/>
              <a:buAutoNum type="arabicPeriod" startAt="87"/>
            </a:pPr>
            <a:r>
              <a:rPr lang="en-US" sz="1800" smtClean="0">
                <a:solidFill>
                  <a:schemeClr val="tx1"/>
                </a:solidFill>
              </a:rPr>
              <a:t>          remote.menu();</a:t>
            </a:r>
          </a:p>
          <a:p>
            <a:pPr marL="660400" indent="-660400">
              <a:buFont typeface="Times New Roman" pitchFamily="18" charset="0"/>
              <a:buAutoNum type="arabicPeriod" startAt="87"/>
            </a:pPr>
            <a:r>
              <a:rPr lang="en-US" sz="1800" smtClean="0">
                <a:solidFill>
                  <a:schemeClr val="tx1"/>
                </a:solidFill>
              </a:rPr>
              <a:t>     }</a:t>
            </a:r>
          </a:p>
          <a:p>
            <a:pPr marL="660400" indent="-660400">
              <a:buFont typeface="Times New Roman" pitchFamily="18" charset="0"/>
              <a:buAutoNum type="arabicPeriod" startAt="87"/>
            </a:pPr>
            <a:r>
              <a:rPr lang="en-US" sz="1800" smtClean="0">
                <a:solidFill>
                  <a:schemeClr val="tx1"/>
                </a:solidFill>
              </a:rPr>
              <a:t>}</a:t>
            </a:r>
          </a:p>
          <a:p>
            <a:pPr marL="660400" indent="-660400"/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dirty="0" smtClean="0"/>
              <a:t>Discussion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The keyword protected: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access modifier protected falls between public and private. 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 private variable or method is visible only to its defining class.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 public variable or method is visible to any class.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 protected variable or method is visible to its defining class and all its subclasses, as well as any other classes in the same package. 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20712" y="2027237"/>
            <a:ext cx="9220200" cy="5334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 smtClean="0"/>
              <a:t>Because the instance variables, channel and volume, of the base class Remote</a:t>
            </a:r>
            <a:r>
              <a:rPr lang="en-US" sz="2000" i="1" dirty="0" smtClean="0"/>
              <a:t> </a:t>
            </a:r>
            <a:r>
              <a:rPr lang="en-US" sz="2000" dirty="0" smtClean="0"/>
              <a:t>are protected, they are visible to the derived class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.  </a:t>
            </a:r>
          </a:p>
          <a:p>
            <a:pPr>
              <a:spcAft>
                <a:spcPts val="1200"/>
              </a:spcAft>
            </a:pPr>
            <a:r>
              <a:rPr lang="en-US" sz="2000" dirty="0" err="1" smtClean="0"/>
              <a:t>DirectRemote</a:t>
            </a:r>
            <a:r>
              <a:rPr lang="en-US" sz="2000" dirty="0" smtClean="0"/>
              <a:t> inherits these attributes from parent Remote and has access to channel and volume.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If volume</a:t>
            </a:r>
            <a:r>
              <a:rPr lang="en-US" sz="2000" i="1" dirty="0" smtClean="0"/>
              <a:t> </a:t>
            </a:r>
            <a:r>
              <a:rPr lang="en-US" sz="2000" dirty="0" smtClean="0"/>
              <a:t>and</a:t>
            </a:r>
            <a:r>
              <a:rPr lang="en-US" sz="2000" i="1" dirty="0" smtClean="0"/>
              <a:t> </a:t>
            </a:r>
            <a:r>
              <a:rPr lang="en-US" sz="2000" dirty="0" smtClean="0"/>
              <a:t>channel were declared private in Remote, they would not be visible to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, and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 would not be able to alter these variables except via getter and setter methods.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The public methods of Remote are also inherited by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. 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Both Remote and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 implement </a:t>
            </a:r>
            <a:r>
              <a:rPr lang="en-US" sz="2000" dirty="0" err="1" smtClean="0"/>
              <a:t>channelUp</a:t>
            </a:r>
            <a:r>
              <a:rPr lang="en-US" sz="2000" dirty="0" smtClean="0"/>
              <a:t>(), </a:t>
            </a:r>
            <a:r>
              <a:rPr lang="en-US" sz="2000" dirty="0" err="1" smtClean="0"/>
              <a:t>channelDown</a:t>
            </a:r>
            <a:r>
              <a:rPr lang="en-US" sz="2000" dirty="0" smtClean="0"/>
              <a:t>(), and menu().  </a:t>
            </a:r>
          </a:p>
          <a:p>
            <a:pPr>
              <a:spcAft>
                <a:spcPts val="1200"/>
              </a:spcAft>
            </a:pPr>
            <a:r>
              <a:rPr lang="en-US" sz="2000" dirty="0" err="1" smtClean="0"/>
              <a:t>DirectRemote</a:t>
            </a:r>
            <a:r>
              <a:rPr lang="en-US" sz="2000" dirty="0" smtClean="0"/>
              <a:t> </a:t>
            </a:r>
            <a:r>
              <a:rPr lang="en-US" sz="2000" i="1" dirty="0" smtClean="0"/>
              <a:t>overrides</a:t>
            </a:r>
            <a:r>
              <a:rPr lang="en-US" sz="2000" dirty="0" smtClean="0"/>
              <a:t> Remote’s version of these methods.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That is,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 has its own versions of these methods that are different from Remote’s version.  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 smtClean="0"/>
              <a:t>A subclass inherits all public and protected methods of a base class unless the subclass overrides a method thus providing its own implementation.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There is one notable exception to the inheritance rule for methods.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A subclass does not inherit the constructors of the base class. 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The constructors of a base class are not considered constructors of a subclass.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183188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Line 2</a:t>
            </a:r>
            <a:r>
              <a:rPr lang="en-US" sz="2000" dirty="0" smtClean="0"/>
              <a:t>: </a:t>
            </a:r>
            <a:r>
              <a:rPr lang="en-US" sz="2000" b="1" dirty="0" err="1" smtClean="0"/>
              <a:t>DirectRemote</a:t>
            </a:r>
            <a:r>
              <a:rPr lang="en-US" sz="2000" b="1" dirty="0" smtClean="0"/>
              <a:t> extends Remote</a:t>
            </a:r>
            <a:r>
              <a:rPr lang="en-US" sz="2000" dirty="0" smtClean="0"/>
              <a:t>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phrase </a:t>
            </a:r>
            <a:r>
              <a:rPr lang="en-US" sz="2000" b="1" dirty="0" err="1" smtClean="0"/>
              <a:t>DirectRemote</a:t>
            </a:r>
            <a:r>
              <a:rPr lang="en-US" sz="2000" b="1" dirty="0" smtClean="0"/>
              <a:t> extends Remote</a:t>
            </a:r>
            <a:r>
              <a:rPr lang="en-US" sz="2000" dirty="0" smtClean="0"/>
              <a:t> indicates that Remote is the base class and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 a child class.  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DirectRemote</a:t>
            </a:r>
            <a:r>
              <a:rPr lang="en-US" sz="2000" dirty="0" smtClean="0"/>
              <a:t> inherits from Remote.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b="1" dirty="0" smtClean="0"/>
              <a:t>Line 4: </a:t>
            </a:r>
            <a:r>
              <a:rPr lang="en-US" sz="1800" b="1" dirty="0" smtClean="0"/>
              <a:t>protected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lastChannel</a:t>
            </a:r>
            <a:r>
              <a:rPr lang="en-US" sz="1800" dirty="0" smtClean="0"/>
              <a:t>; </a:t>
            </a:r>
            <a:endParaRPr lang="en-US" sz="2000" b="1" dirty="0" smtClean="0"/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err="1" smtClean="0"/>
              <a:t>DirectRemote</a:t>
            </a:r>
            <a:r>
              <a:rPr lang="en-US" sz="2000" dirty="0" smtClean="0"/>
              <a:t> declares an additional instance variable, </a:t>
            </a:r>
            <a:r>
              <a:rPr lang="en-US" sz="2000" dirty="0" err="1" smtClean="0"/>
              <a:t>lastChannel</a:t>
            </a:r>
            <a:r>
              <a:rPr lang="en-US" sz="2000" dirty="0" smtClean="0"/>
              <a:t> with protected access.</a:t>
            </a:r>
          </a:p>
          <a:p>
            <a:endParaRPr lang="en-US" sz="2000" dirty="0" smtClean="0"/>
          </a:p>
          <a:p>
            <a:r>
              <a:rPr lang="en-US" sz="2000" dirty="0" smtClean="0"/>
              <a:t>Thus, any class that extends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 inherits </a:t>
            </a:r>
            <a:r>
              <a:rPr lang="en-US" sz="2000" dirty="0" err="1" smtClean="0"/>
              <a:t>lastChannel</a:t>
            </a:r>
            <a:r>
              <a:rPr lang="en-US" sz="2000" dirty="0" smtClean="0"/>
              <a:t>.  </a:t>
            </a:r>
          </a:p>
          <a:p>
            <a:endParaRPr lang="en-US" sz="2000" dirty="0" smtClean="0"/>
          </a:p>
          <a:p>
            <a:r>
              <a:rPr lang="en-US" sz="2000" dirty="0" smtClean="0"/>
              <a:t>The variable </a:t>
            </a:r>
            <a:r>
              <a:rPr lang="en-US" sz="2000" dirty="0" err="1" smtClean="0"/>
              <a:t>lastChannel</a:t>
            </a:r>
            <a:r>
              <a:rPr lang="en-US" sz="2000" i="1" dirty="0" smtClean="0"/>
              <a:t> </a:t>
            </a:r>
            <a:r>
              <a:rPr lang="en-US" sz="2000" dirty="0" smtClean="0"/>
              <a:t>is declared in </a:t>
            </a:r>
            <a:r>
              <a:rPr lang="en-US" sz="2000" dirty="0" err="1" smtClean="0"/>
              <a:t>DirectRemote</a:t>
            </a:r>
            <a:r>
              <a:rPr lang="en-US" sz="2000" i="1" dirty="0" smtClean="0"/>
              <a:t> </a:t>
            </a:r>
            <a:r>
              <a:rPr lang="en-US" sz="2000" dirty="0" smtClean="0"/>
              <a:t>and is not an attribute of Remote, the parent class.  </a:t>
            </a:r>
          </a:p>
          <a:p>
            <a:endParaRPr lang="en-US" sz="2000" dirty="0" smtClean="0"/>
          </a:p>
          <a:p>
            <a:r>
              <a:rPr lang="en-US" sz="2000" dirty="0" smtClean="0"/>
              <a:t>A Remote object knows nothing of </a:t>
            </a:r>
            <a:r>
              <a:rPr lang="en-US" sz="2000" dirty="0" err="1" smtClean="0"/>
              <a:t>lastChannel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73112" y="2027237"/>
            <a:ext cx="9067799" cy="5181600"/>
          </a:xfrm>
        </p:spPr>
        <p:txBody>
          <a:bodyPr/>
          <a:lstStyle/>
          <a:p>
            <a:pPr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b="1" dirty="0" smtClean="0"/>
              <a:t>Lines 5-14:  </a:t>
            </a:r>
            <a:endParaRPr lang="en-US" sz="2000" dirty="0" smtClean="0"/>
          </a:p>
          <a:p>
            <a:pPr>
              <a:spcAft>
                <a:spcPts val="1200"/>
              </a:spcAft>
            </a:pPr>
            <a:r>
              <a:rPr lang="en-US" sz="2000" dirty="0" smtClean="0"/>
              <a:t>The statements contained on lines 5-14 define a default constructor and a three argument constructor for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As mentioned above, a child class does not inherit the constructors of the parent.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However a child class may invoke a parent constructor using the keyword super as shown on lines 7 and 12:</a:t>
            </a:r>
          </a:p>
          <a:p>
            <a:pPr lvl="1">
              <a:spcAft>
                <a:spcPts val="1200"/>
              </a:spcAft>
            </a:pPr>
            <a:r>
              <a:rPr lang="en-US" sz="1600" dirty="0" smtClean="0"/>
              <a:t>	</a:t>
            </a:r>
            <a:r>
              <a:rPr lang="en-US" sz="2000" dirty="0" smtClean="0"/>
              <a:t>super() calls the default constructor of Remote (line 7), and 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	super(</a:t>
            </a:r>
            <a:r>
              <a:rPr lang="en-US" sz="2000" dirty="0" err="1" smtClean="0"/>
              <a:t>ch</a:t>
            </a:r>
            <a:r>
              <a:rPr lang="en-US" sz="2000" dirty="0" smtClean="0"/>
              <a:t>, </a:t>
            </a:r>
            <a:r>
              <a:rPr lang="en-US" sz="2000" dirty="0" err="1" smtClean="0"/>
              <a:t>vol</a:t>
            </a:r>
            <a:r>
              <a:rPr lang="en-US" sz="2000" dirty="0" smtClean="0"/>
              <a:t>) calls the two-argument constructor of Remote (line 12).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If super is used, then it must be the first statement of a constructor.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Finally, we note that if a base class constructor is not explicitly called using super, the default constructor of the base class is automatically invoked.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In this case, if the default constructor of the base class does not exist, a compilation error results.</a:t>
            </a:r>
            <a:endParaRPr lang="en-US" sz="1800" dirty="0" smtClean="0"/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Inheritance makes it possible to build new classes from existing classes thus facilitating the reuse of methods and data from one class in another.  </a:t>
            </a:r>
          </a:p>
          <a:p>
            <a:endParaRPr lang="en-US" smtClean="0"/>
          </a:p>
          <a:p>
            <a:r>
              <a:rPr lang="en-US" smtClean="0"/>
              <a:t>Inheritance allows data of one type to be treated as data of a more general type.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68313" y="1951038"/>
            <a:ext cx="9251950" cy="4757737"/>
          </a:xfrm>
        </p:spPr>
        <p:txBody>
          <a:bodyPr/>
          <a:lstStyle/>
          <a:p>
            <a:pPr marL="609600" indent="-609600">
              <a:buFont typeface="Times New Roman" pitchFamily="18" charset="0"/>
              <a:buNone/>
            </a:pPr>
            <a:r>
              <a:rPr lang="en-US" sz="2000" b="1" dirty="0" smtClean="0"/>
              <a:t>Lines 15-19: </a:t>
            </a:r>
          </a:p>
          <a:p>
            <a:pPr marL="609600" indent="-609600">
              <a:buFont typeface="Times New Roman" pitchFamily="18" charset="0"/>
              <a:buNone/>
            </a:pPr>
            <a:endParaRPr lang="en-US" sz="2000" b="1" dirty="0" smtClean="0"/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600" dirty="0" smtClean="0"/>
              <a:t>     public void </a:t>
            </a:r>
            <a:r>
              <a:rPr lang="en-US" sz="1600" dirty="0" err="1" smtClean="0"/>
              <a:t>channelUp</a:t>
            </a:r>
            <a:r>
              <a:rPr lang="en-US" sz="1600" dirty="0" smtClean="0"/>
              <a:t>() // overrides the </a:t>
            </a:r>
            <a:r>
              <a:rPr lang="en-US" sz="1600" dirty="0" err="1" smtClean="0"/>
              <a:t>channelUp</a:t>
            </a:r>
            <a:r>
              <a:rPr lang="en-US" sz="1600" dirty="0" smtClean="0"/>
              <a:t>() method of Remote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600" dirty="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lastChannel</a:t>
            </a:r>
            <a:r>
              <a:rPr lang="en-US" sz="1600" dirty="0" smtClean="0"/>
              <a:t> = channel;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super.channelUp</a:t>
            </a:r>
            <a:r>
              <a:rPr lang="en-US" sz="1600" dirty="0" smtClean="0"/>
              <a:t>();	// a call to the </a:t>
            </a:r>
            <a:r>
              <a:rPr lang="en-US" sz="1600" dirty="0" err="1" smtClean="0"/>
              <a:t>channelUp</a:t>
            </a:r>
            <a:r>
              <a:rPr lang="en-US" sz="1600" dirty="0" smtClean="0"/>
              <a:t>() method of Remote</a:t>
            </a:r>
          </a:p>
          <a:p>
            <a:pPr marL="609600" indent="-609600">
              <a:buFont typeface="Arial" pitchFamily="34" charset="0"/>
              <a:buAutoNum type="arabicPeriod" startAt="15"/>
            </a:pPr>
            <a:r>
              <a:rPr lang="en-US" sz="1600" dirty="0" smtClean="0"/>
              <a:t>     }</a:t>
            </a:r>
            <a:br>
              <a:rPr lang="en-US" sz="1600" dirty="0" smtClean="0"/>
            </a:br>
            <a:endParaRPr lang="en-US" sz="1600" b="1" dirty="0" smtClean="0"/>
          </a:p>
          <a:p>
            <a:pPr marL="609600" indent="-609600">
              <a:spcAft>
                <a:spcPts val="1200"/>
              </a:spcAft>
            </a:pPr>
            <a:r>
              <a:rPr lang="en-US" sz="2000" dirty="0" smtClean="0"/>
              <a:t>Because </a:t>
            </a:r>
            <a:r>
              <a:rPr lang="en-US" sz="2000" dirty="0" err="1" smtClean="0"/>
              <a:t>lastChannel</a:t>
            </a:r>
            <a:r>
              <a:rPr lang="en-US" sz="2000" dirty="0" smtClean="0"/>
              <a:t> (defined in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) must be reset each time the channel is changed, the </a:t>
            </a:r>
            <a:r>
              <a:rPr lang="en-US" sz="2000" dirty="0" err="1" smtClean="0"/>
              <a:t>channelUp</a:t>
            </a:r>
            <a:r>
              <a:rPr lang="en-US" sz="2000" dirty="0" smtClean="0"/>
              <a:t>() method inherited from Remote is not suitable.  </a:t>
            </a:r>
          </a:p>
          <a:p>
            <a:pPr marL="609600" indent="-609600">
              <a:spcAft>
                <a:spcPts val="1200"/>
              </a:spcAft>
            </a:pPr>
            <a:r>
              <a:rPr lang="en-US" sz="2000" dirty="0" smtClean="0"/>
              <a:t>A new </a:t>
            </a:r>
            <a:r>
              <a:rPr lang="en-US" sz="2000" dirty="0" err="1" smtClean="0"/>
              <a:t>channelUp</a:t>
            </a:r>
            <a:r>
              <a:rPr lang="en-US" sz="2000" dirty="0" smtClean="0"/>
              <a:t>() method overrides the </a:t>
            </a:r>
            <a:r>
              <a:rPr lang="en-US" sz="2000" dirty="0" err="1" smtClean="0"/>
              <a:t>channelUp</a:t>
            </a:r>
            <a:r>
              <a:rPr lang="en-US" sz="2000" dirty="0" smtClean="0"/>
              <a:t>() method of Remote.  </a:t>
            </a:r>
          </a:p>
          <a:p>
            <a:pPr marL="609600" indent="-609600">
              <a:spcAft>
                <a:spcPts val="1200"/>
              </a:spcAft>
            </a:pPr>
            <a:r>
              <a:rPr lang="en-US" sz="2000" dirty="0" smtClean="0"/>
              <a:t>This version of </a:t>
            </a:r>
            <a:r>
              <a:rPr lang="en-US" sz="2000" dirty="0" err="1" smtClean="0"/>
              <a:t>channelUp</a:t>
            </a:r>
            <a:r>
              <a:rPr lang="en-US" sz="2000" dirty="0" smtClean="0"/>
              <a:t>() first stores the value of the current channel (channel) in the instance variable </a:t>
            </a:r>
            <a:r>
              <a:rPr lang="en-US" sz="2000" dirty="0" err="1" smtClean="0"/>
              <a:t>lastChannel</a:t>
            </a:r>
            <a:r>
              <a:rPr lang="en-US" sz="2000" dirty="0" smtClean="0"/>
              <a:t>, and then invokes the </a:t>
            </a:r>
            <a:r>
              <a:rPr lang="en-US" sz="2000" dirty="0" err="1" smtClean="0"/>
              <a:t>channelUp</a:t>
            </a:r>
            <a:r>
              <a:rPr lang="en-US" sz="2000" dirty="0" smtClean="0"/>
              <a:t>() method of the base class with the keyword super:</a:t>
            </a:r>
          </a:p>
          <a:p>
            <a:pPr marL="609600" indent="-609600">
              <a:spcAft>
                <a:spcPts val="1200"/>
              </a:spcAft>
              <a:buFont typeface="Times New Roman" pitchFamily="18" charset="0"/>
              <a:buNone/>
            </a:pPr>
            <a:r>
              <a:rPr lang="en-US" sz="2000" i="1" dirty="0" smtClean="0"/>
              <a:t>					</a:t>
            </a:r>
            <a:r>
              <a:rPr lang="en-US" sz="2000" dirty="0" err="1" smtClean="0"/>
              <a:t>super.channelUp</a:t>
            </a:r>
            <a:r>
              <a:rPr lang="en-US" sz="2000" dirty="0" smtClean="0"/>
              <a:t>(),</a:t>
            </a:r>
            <a:br>
              <a:rPr lang="en-US" sz="2000" dirty="0" smtClean="0"/>
            </a:br>
            <a:r>
              <a:rPr lang="en-US" sz="2000" dirty="0" smtClean="0"/>
              <a:t>which increments channel, provided channel is currently less than MAX_CHANNEL.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609600" indent="-609600"/>
            <a:endParaRPr lang="en-US" sz="16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DirectRemote</a:t>
            </a:r>
            <a:r>
              <a:rPr lang="en-US" sz="3600" dirty="0" smtClean="0"/>
              <a:t>, a subclass of Remote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92113" y="2101850"/>
            <a:ext cx="8953500" cy="5183188"/>
          </a:xfrm>
        </p:spPr>
        <p:txBody>
          <a:bodyPr/>
          <a:lstStyle/>
          <a:p>
            <a:pPr marL="609600" indent="-609600">
              <a:buFont typeface="Times New Roman" pitchFamily="18" charset="0"/>
              <a:buNone/>
            </a:pPr>
            <a:r>
              <a:rPr lang="en-US" sz="2000" b="1" dirty="0" smtClean="0"/>
              <a:t>Lines 20-24:</a:t>
            </a:r>
          </a:p>
          <a:p>
            <a:pPr marL="609600" indent="-609600">
              <a:buFont typeface="Times New Roman" pitchFamily="18" charset="0"/>
              <a:buNone/>
            </a:pPr>
            <a:endParaRPr lang="en-US" sz="1800" b="1" dirty="0" smtClean="0"/>
          </a:p>
          <a:p>
            <a:pPr marL="609600" indent="-609600">
              <a:buFont typeface="Times New Roman" pitchFamily="18" charset="0"/>
              <a:buNone/>
            </a:pPr>
            <a:endParaRPr lang="en-US" sz="1800" b="1" dirty="0" smtClean="0"/>
          </a:p>
          <a:p>
            <a:pPr marL="609600" indent="-609600">
              <a:buFont typeface="Arial" pitchFamily="34" charset="0"/>
              <a:buAutoNum type="arabicPeriod" startAt="20"/>
            </a:pPr>
            <a:r>
              <a:rPr lang="en-US" sz="1600" dirty="0" smtClean="0"/>
              <a:t>    public void </a:t>
            </a:r>
            <a:r>
              <a:rPr lang="en-US" sz="1600" dirty="0" err="1" smtClean="0"/>
              <a:t>channelDown</a:t>
            </a:r>
            <a:r>
              <a:rPr lang="en-US" sz="1600" b="1" dirty="0" smtClean="0"/>
              <a:t>()  </a:t>
            </a:r>
            <a:r>
              <a:rPr lang="en-US" sz="1600" dirty="0" smtClean="0"/>
              <a:t>// overrides the </a:t>
            </a:r>
            <a:r>
              <a:rPr lang="en-US" sz="1600" dirty="0" err="1" smtClean="0"/>
              <a:t>channelDown</a:t>
            </a:r>
            <a:r>
              <a:rPr lang="en-US" sz="1600" dirty="0" smtClean="0"/>
              <a:t>() method of Remote</a:t>
            </a:r>
          </a:p>
          <a:p>
            <a:pPr marL="609600" indent="-609600">
              <a:buFont typeface="Arial" pitchFamily="34" charset="0"/>
              <a:buAutoNum type="arabicPeriod" startAt="20"/>
            </a:pPr>
            <a:r>
              <a:rPr lang="en-US" sz="1600" dirty="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2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lastChannel</a:t>
            </a:r>
            <a:r>
              <a:rPr lang="en-US" sz="1600" dirty="0" smtClean="0"/>
              <a:t> = channel;</a:t>
            </a:r>
          </a:p>
          <a:p>
            <a:pPr marL="609600" indent="-609600">
              <a:buFont typeface="Arial" pitchFamily="34" charset="0"/>
              <a:buAutoNum type="arabicPeriod" startAt="2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super.channelDown</a:t>
            </a:r>
            <a:r>
              <a:rPr lang="en-US" sz="1600" dirty="0" smtClean="0"/>
              <a:t>();	 // a call to the </a:t>
            </a:r>
            <a:r>
              <a:rPr lang="en-US" sz="1600" dirty="0" err="1" smtClean="0"/>
              <a:t>channelDown</a:t>
            </a:r>
            <a:r>
              <a:rPr lang="en-US" sz="1600" dirty="0" smtClean="0"/>
              <a:t>() method of Remote</a:t>
            </a:r>
          </a:p>
          <a:p>
            <a:pPr marL="609600" indent="-609600">
              <a:buFont typeface="Arial" pitchFamily="34" charset="0"/>
              <a:buAutoNum type="arabicPeriod" startAt="20"/>
            </a:pPr>
            <a:r>
              <a:rPr lang="en-US" sz="1600" dirty="0" smtClean="0"/>
              <a:t>     }</a:t>
            </a:r>
          </a:p>
          <a:p>
            <a:pPr marL="609600" indent="-609600">
              <a:buFont typeface="Arial" pitchFamily="34" charset="0"/>
              <a:buNone/>
            </a:pPr>
            <a:r>
              <a:rPr lang="en-US" sz="2000" dirty="0" smtClean="0"/>
              <a:t> </a:t>
            </a:r>
          </a:p>
          <a:p>
            <a:pPr marL="609600" indent="-609600">
              <a:buFont typeface="Times New Roman" pitchFamily="18" charset="0"/>
              <a:buNone/>
            </a:pPr>
            <a:endParaRPr lang="en-US" sz="1800" b="1" dirty="0" smtClean="0"/>
          </a:p>
          <a:p>
            <a:pPr marL="609600" indent="-609600">
              <a:buFont typeface="Times New Roman" pitchFamily="18" charset="0"/>
              <a:buNone/>
            </a:pPr>
            <a:endParaRPr lang="en-US" sz="1800" dirty="0" smtClean="0"/>
          </a:p>
          <a:p>
            <a:pPr marL="609600" indent="-609600"/>
            <a:r>
              <a:rPr lang="en-US" sz="2000" dirty="0" smtClean="0"/>
              <a:t>As with </a:t>
            </a:r>
            <a:r>
              <a:rPr lang="en-US" sz="2000" dirty="0" err="1" smtClean="0"/>
              <a:t>channelUp</a:t>
            </a:r>
            <a:r>
              <a:rPr lang="en-US" sz="2000" dirty="0" smtClean="0"/>
              <a:t>(), this method overrides the corresponding </a:t>
            </a:r>
            <a:r>
              <a:rPr lang="en-US" sz="2000" dirty="0" err="1" smtClean="0"/>
              <a:t>channelDown</a:t>
            </a:r>
            <a:r>
              <a:rPr lang="en-US" sz="2000" dirty="0" smtClean="0"/>
              <a:t>() method of Remote. </a:t>
            </a:r>
          </a:p>
          <a:p>
            <a:pPr marL="609600" indent="-609600"/>
            <a:endParaRPr lang="en-US" sz="2000" dirty="0" smtClean="0"/>
          </a:p>
          <a:p>
            <a:pPr marL="609600" indent="-609600"/>
            <a:r>
              <a:rPr lang="en-US" sz="2000" dirty="0" smtClean="0"/>
              <a:t>Notice the call to </a:t>
            </a:r>
            <a:r>
              <a:rPr lang="en-US" sz="2000" dirty="0" err="1" smtClean="0"/>
              <a:t>channelDown</a:t>
            </a:r>
            <a:r>
              <a:rPr lang="en-US" sz="2000" dirty="0" smtClean="0"/>
              <a:t>() of the parent class:  </a:t>
            </a:r>
            <a:r>
              <a:rPr lang="en-US" sz="2000" dirty="0" err="1" smtClean="0"/>
              <a:t>super.channelDown</a:t>
            </a:r>
            <a:r>
              <a:rPr lang="en-US" sz="2000" dirty="0" smtClean="0"/>
              <a:t>().</a:t>
            </a:r>
          </a:p>
          <a:p>
            <a:pPr marL="609600" indent="-609600">
              <a:buFont typeface="Times New Roman" pitchFamily="18" charset="0"/>
              <a:buNone/>
            </a:pPr>
            <a:endParaRPr lang="en-US" sz="1800" dirty="0" smtClean="0"/>
          </a:p>
          <a:p>
            <a:pPr marL="609600" indent="-609600">
              <a:buFont typeface="Times New Roman" pitchFamily="18" charset="0"/>
              <a:buNone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DirectRemote</a:t>
            </a:r>
            <a:r>
              <a:rPr lang="en-US" sz="3600" dirty="0" smtClean="0"/>
              <a:t>, a subclass of Remote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2" y="2103437"/>
            <a:ext cx="8604250" cy="4757738"/>
          </a:xfrm>
        </p:spPr>
        <p:txBody>
          <a:bodyPr/>
          <a:lstStyle/>
          <a:p>
            <a:pPr marL="609600" indent="-609600">
              <a:lnSpc>
                <a:spcPct val="83000"/>
              </a:lnSpc>
              <a:buFont typeface="Times New Roman" pitchFamily="18" charset="0"/>
              <a:buNone/>
            </a:pPr>
            <a:r>
              <a:rPr lang="en-US" sz="2000" b="1" dirty="0" smtClean="0"/>
              <a:t>Lines 25-29: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None/>
            </a:pPr>
            <a:endParaRPr lang="en-US" sz="1800" b="1" dirty="0" smtClean="0"/>
          </a:p>
          <a:p>
            <a:pPr marL="609600" indent="-609600">
              <a:lnSpc>
                <a:spcPct val="83000"/>
              </a:lnSpc>
            </a:pPr>
            <a:r>
              <a:rPr lang="en-US" sz="1600" dirty="0" smtClean="0"/>
              <a:t>public void </a:t>
            </a:r>
            <a:r>
              <a:rPr lang="en-US" sz="1600" dirty="0" err="1" smtClean="0"/>
              <a:t>setChannel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ch</a:t>
            </a:r>
            <a:r>
              <a:rPr lang="en-US" sz="1600" dirty="0" smtClean="0"/>
              <a:t>) 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Char char="•"/>
            </a:pPr>
            <a:r>
              <a:rPr lang="en-US" sz="1600" dirty="0" smtClean="0"/>
              <a:t>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Char char="•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lastChannel</a:t>
            </a:r>
            <a:r>
              <a:rPr lang="en-US" sz="1600" dirty="0" smtClean="0"/>
              <a:t> = channel;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Char char="•"/>
            </a:pPr>
            <a:r>
              <a:rPr lang="en-US" sz="1600" dirty="0" smtClean="0"/>
              <a:t>          channel = </a:t>
            </a:r>
            <a:r>
              <a:rPr lang="en-US" sz="1600" dirty="0" err="1" smtClean="0"/>
              <a:t>ch</a:t>
            </a:r>
            <a:r>
              <a:rPr lang="en-US" sz="1600" dirty="0" smtClean="0"/>
              <a:t>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Char char="•"/>
            </a:pPr>
            <a:r>
              <a:rPr lang="en-US" sz="1600" dirty="0" smtClean="0"/>
              <a:t>     }</a:t>
            </a:r>
            <a:br>
              <a:rPr lang="en-US" sz="1600" dirty="0" smtClean="0"/>
            </a:br>
            <a:endParaRPr lang="en-US" sz="1600" b="1" dirty="0" smtClean="0"/>
          </a:p>
          <a:p>
            <a:pPr marL="609600" indent="-609600">
              <a:lnSpc>
                <a:spcPct val="83000"/>
              </a:lnSpc>
              <a:buFont typeface="Times New Roman" pitchFamily="18" charset="0"/>
              <a:buNone/>
            </a:pPr>
            <a:r>
              <a:rPr lang="en-US" sz="2000" dirty="0" smtClean="0"/>
              <a:t>These lines define a setter method that sets channel. 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None/>
            </a:pPr>
            <a:endParaRPr lang="en-US" sz="1800" dirty="0" smtClean="0"/>
          </a:p>
          <a:p>
            <a:pPr marL="609600" indent="-609600">
              <a:lnSpc>
                <a:spcPct val="83000"/>
              </a:lnSpc>
              <a:buFont typeface="Times New Roman" pitchFamily="18" charset="0"/>
              <a:buNone/>
            </a:pPr>
            <a:r>
              <a:rPr lang="en-US" sz="2000" b="1" dirty="0" smtClean="0"/>
              <a:t>Lines 30-35: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 smtClean="0"/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30"/>
            </a:pPr>
            <a:r>
              <a:rPr lang="en-US" sz="1600" dirty="0" smtClean="0"/>
              <a:t>      public void last() 		// sets channel to previously viewed channel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30"/>
            </a:pPr>
            <a:r>
              <a:rPr lang="en-US" sz="1600" dirty="0" smtClean="0"/>
              <a:t>     {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3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temp = channel;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30"/>
            </a:pPr>
            <a:r>
              <a:rPr lang="en-US" sz="1600" dirty="0" smtClean="0"/>
              <a:t>          channel = </a:t>
            </a:r>
            <a:r>
              <a:rPr lang="en-US" sz="1600" dirty="0" err="1" smtClean="0"/>
              <a:t>lastChannel</a:t>
            </a:r>
            <a:r>
              <a:rPr lang="en-US" sz="1600" dirty="0" smtClean="0"/>
              <a:t>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3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lastChannel</a:t>
            </a:r>
            <a:r>
              <a:rPr lang="en-US" sz="1600" dirty="0" smtClean="0"/>
              <a:t> = temp;</a:t>
            </a:r>
          </a:p>
          <a:p>
            <a:pPr marL="609600" indent="-609600">
              <a:lnSpc>
                <a:spcPct val="83000"/>
              </a:lnSpc>
              <a:buFont typeface="Arial" pitchFamily="34" charset="0"/>
              <a:buAutoNum type="arabicPeriod" startAt="30"/>
            </a:pPr>
            <a:r>
              <a:rPr lang="en-US" sz="1600" dirty="0" smtClean="0"/>
              <a:t>     }</a:t>
            </a:r>
            <a:br>
              <a:rPr lang="en-US" sz="1600" dirty="0" smtClean="0"/>
            </a:br>
            <a:endParaRPr lang="en-US" sz="1800" b="1" dirty="0" smtClean="0"/>
          </a:p>
          <a:p>
            <a:pPr marL="609600" indent="-609600">
              <a:lnSpc>
                <a:spcPct val="83000"/>
              </a:lnSpc>
              <a:buFont typeface="Times New Roman" pitchFamily="18" charset="0"/>
              <a:buNone/>
            </a:pPr>
            <a:r>
              <a:rPr lang="en-US" sz="2000" dirty="0" smtClean="0"/>
              <a:t>The</a:t>
            </a:r>
            <a:r>
              <a:rPr lang="en-US" sz="2000" i="1" dirty="0" smtClean="0"/>
              <a:t> </a:t>
            </a:r>
            <a:r>
              <a:rPr lang="en-US" sz="2000" dirty="0" smtClean="0"/>
              <a:t>last()</a:t>
            </a:r>
            <a:r>
              <a:rPr lang="en-US" sz="2000" i="1" dirty="0" smtClean="0"/>
              <a:t> </a:t>
            </a:r>
            <a:r>
              <a:rPr lang="en-US" sz="2000" dirty="0" smtClean="0"/>
              <a:t>method swaps channel with </a:t>
            </a:r>
            <a:r>
              <a:rPr lang="en-US" sz="2000" dirty="0" err="1" smtClean="0"/>
              <a:t>lastChannel</a:t>
            </a:r>
            <a:r>
              <a:rPr lang="en-US" sz="2000" dirty="0" smtClean="0"/>
              <a:t> making the current channel the previously viewed channel.</a:t>
            </a:r>
          </a:p>
          <a:p>
            <a:pPr marL="609600" indent="-609600">
              <a:lnSpc>
                <a:spcPct val="83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smtClean="0"/>
              <a:t>Lines 36-72: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000" smtClean="0"/>
              <a:t>The menu() method presents the user with a menu of options that correspond to the buttons on the remote unit .  </a:t>
            </a:r>
          </a:p>
          <a:p>
            <a:endParaRPr lang="en-US" sz="2000" smtClean="0"/>
          </a:p>
          <a:p>
            <a:r>
              <a:rPr lang="en-US" sz="2000" smtClean="0"/>
              <a:t>When the user makes a choice, the corresponding button is “pressed.”  </a:t>
            </a:r>
          </a:p>
          <a:p>
            <a:endParaRPr lang="en-US" sz="2000" smtClean="0"/>
          </a:p>
          <a:p>
            <a:r>
              <a:rPr lang="en-US" sz="2000" smtClean="0"/>
              <a:t>After every choice, display() shows the current values of the instance variables channel and volume.  </a:t>
            </a:r>
          </a:p>
          <a:p>
            <a:endParaRPr lang="en-US" sz="2000" smtClean="0"/>
          </a:p>
          <a:p>
            <a:r>
              <a:rPr lang="en-US" sz="2000" smtClean="0"/>
              <a:t>DirectRemote inherits display() from Remote.</a:t>
            </a:r>
          </a:p>
          <a:p>
            <a:endParaRPr lang="en-US" sz="2000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Lines 73-86: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method: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           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getChannel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ch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is a helper method with private access.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Thus, the method is not accessible outside of the class. </a:t>
            </a:r>
          </a:p>
          <a:p>
            <a:endParaRPr lang="en-US" sz="2000" dirty="0" smtClean="0"/>
          </a:p>
          <a:p>
            <a:r>
              <a:rPr lang="en-US" sz="2000" dirty="0" smtClean="0"/>
              <a:t>This method accepts a string version of channel number and returns the channel number as an integer.  </a:t>
            </a:r>
          </a:p>
          <a:p>
            <a:endParaRPr lang="en-US" sz="2000" dirty="0" smtClean="0"/>
          </a:p>
          <a:p>
            <a:r>
              <a:rPr lang="en-US" sz="2000" dirty="0" smtClean="0"/>
              <a:t>If the string </a:t>
            </a:r>
            <a:r>
              <a:rPr lang="en-US" sz="2000" dirty="0" err="1" smtClean="0"/>
              <a:t>ch</a:t>
            </a:r>
            <a:r>
              <a:rPr lang="en-US" sz="2000" dirty="0" smtClean="0"/>
              <a:t> contains characters that do not represent digits, the method returns the invalid channel, 0.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259388"/>
          </a:xfrm>
        </p:spPr>
        <p:txBody>
          <a:bodyPr/>
          <a:lstStyle/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pPr algn="ctr">
              <a:buFont typeface="Times New Roman" pitchFamily="18" charset="0"/>
              <a:buNone/>
            </a:pPr>
            <a:r>
              <a:rPr lang="en-US" b="1" smtClean="0"/>
              <a:t>DirectRemote extends Remote</a:t>
            </a:r>
          </a:p>
          <a:p>
            <a:endParaRPr lang="en-US" smtClean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4049713" y="1951038"/>
          <a:ext cx="1905000" cy="4541837"/>
        </p:xfrm>
        <a:graphic>
          <a:graphicData uri="http://schemas.openxmlformats.org/presentationml/2006/ole">
            <p:oleObj spid="_x0000_s1026" name="Bitmap Image" r:id="rId3" imgW="1762371" imgH="4200000" progId="PBrush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41363" y="1951038"/>
            <a:ext cx="8604250" cy="4757737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2400" dirty="0" smtClean="0"/>
              <a:t>The  keyword </a:t>
            </a:r>
            <a:r>
              <a:rPr lang="en-US" sz="2400" i="1" dirty="0" smtClean="0"/>
              <a:t>extends</a:t>
            </a:r>
            <a:r>
              <a:rPr lang="en-US" sz="2400" b="1" dirty="0" smtClean="0"/>
              <a:t> </a:t>
            </a:r>
            <a:r>
              <a:rPr lang="en-US" sz="2400" dirty="0" smtClean="0"/>
              <a:t>signifies an inheritance relationship.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err="1" smtClean="0"/>
              <a:t>DirectRemote</a:t>
            </a:r>
            <a:r>
              <a:rPr lang="en-US" sz="2400" dirty="0" smtClean="0"/>
              <a:t> extends Remote means that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inherits from Remote and that Remote is a parent class of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.  </a:t>
            </a:r>
          </a:p>
          <a:p>
            <a:endParaRPr lang="en-US" sz="2400" dirty="0" smtClean="0"/>
          </a:p>
          <a:p>
            <a:r>
              <a:rPr lang="en-US" sz="2400" dirty="0" smtClean="0"/>
              <a:t>The Remote class is called the </a:t>
            </a:r>
            <a:r>
              <a:rPr lang="en-US" sz="2400" i="1" dirty="0" smtClean="0"/>
              <a:t>base class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superclass</a:t>
            </a:r>
            <a:r>
              <a:rPr lang="en-US" sz="2400" dirty="0" smtClean="0"/>
              <a:t>, or </a:t>
            </a:r>
            <a:r>
              <a:rPr lang="en-US" sz="2400" i="1" dirty="0" smtClean="0"/>
              <a:t>parent class</a:t>
            </a:r>
            <a:r>
              <a:rPr lang="en-US" sz="2400" dirty="0" smtClean="0"/>
              <a:t>, and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is the </a:t>
            </a:r>
            <a:r>
              <a:rPr lang="en-US" sz="2400" i="1" dirty="0" smtClean="0"/>
              <a:t>derived class</a:t>
            </a:r>
            <a:r>
              <a:rPr lang="en-US" sz="2400" dirty="0" smtClean="0"/>
              <a:t>, </a:t>
            </a:r>
            <a:r>
              <a:rPr lang="en-US" sz="2400" i="1" dirty="0" smtClean="0"/>
              <a:t>subclass</a:t>
            </a:r>
            <a:r>
              <a:rPr lang="en-US" sz="2400" dirty="0" smtClean="0"/>
              <a:t> or </a:t>
            </a:r>
            <a:r>
              <a:rPr lang="en-US" sz="2400" i="1" dirty="0" smtClean="0"/>
              <a:t>child class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access modifier protected is used in a base class.  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protected</a:t>
            </a:r>
            <a:r>
              <a:rPr lang="en-US" sz="2400" dirty="0" smtClean="0"/>
              <a:t> variable or method is visible to any subclass or any class in the same package.</a:t>
            </a:r>
          </a:p>
          <a:p>
            <a:pPr>
              <a:buFont typeface="Times New Roman" pitchFamily="18" charset="0"/>
              <a:buNone/>
            </a:pPr>
            <a:r>
              <a:rPr lang="en-US" sz="1400" dirty="0" smtClean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DirectRemote</a:t>
            </a:r>
            <a:r>
              <a:rPr lang="en-US" sz="3600" dirty="0" smtClean="0"/>
              <a:t>, a subclass of Remote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2" y="2101850"/>
            <a:ext cx="9099549" cy="47577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 smtClean="0"/>
              <a:t>A derived class inherits the data and methods of the base class that are not private.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Additionally, a derived class can </a:t>
            </a:r>
            <a:r>
              <a:rPr lang="en-US" sz="2000" i="1" dirty="0" smtClean="0"/>
              <a:t>override</a:t>
            </a:r>
            <a:r>
              <a:rPr lang="en-US" sz="2000" dirty="0" smtClean="0"/>
              <a:t> or redefine an inherited base class method.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For example,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 can override a Remote method and provide its own implementation.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In particular, </a:t>
            </a:r>
            <a:r>
              <a:rPr lang="en-US" sz="2000" dirty="0" err="1" smtClean="0"/>
              <a:t>DirectRemote</a:t>
            </a:r>
            <a:r>
              <a:rPr lang="en-US" sz="2000" dirty="0" smtClean="0"/>
              <a:t> overrides menu(), </a:t>
            </a:r>
            <a:r>
              <a:rPr lang="en-US" sz="2000" dirty="0" err="1" smtClean="0"/>
              <a:t>channelUp</a:t>
            </a:r>
            <a:r>
              <a:rPr lang="en-US" sz="2000" dirty="0" smtClean="0"/>
              <a:t>(), and </a:t>
            </a:r>
            <a:r>
              <a:rPr lang="en-US" sz="2000" dirty="0" err="1" smtClean="0"/>
              <a:t>channelDown</a:t>
            </a:r>
            <a:r>
              <a:rPr lang="en-US" sz="2000" dirty="0" smtClean="0"/>
              <a:t>(), which are defined in Remote.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Note, however, that a subclass may not override a public method with a private access modifier.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In general, you may not assign more restrictive access privileges to an overridden method.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A derived class can include new methods and variables that are not part of the base class. 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DirectRemote, a subclass of Remote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457825"/>
          </a:xfrm>
        </p:spPr>
        <p:txBody>
          <a:bodyPr/>
          <a:lstStyle/>
          <a:p>
            <a:r>
              <a:rPr lang="en-US" sz="2400" smtClean="0"/>
              <a:t>DirectRemote defines the instance variable lastChannel and the method setChannel(), which are not inherited from Remote. lastChannel</a:t>
            </a:r>
            <a:r>
              <a:rPr lang="en-US" sz="2400" i="1" smtClean="0"/>
              <a:t> </a:t>
            </a:r>
            <a:r>
              <a:rPr lang="en-US" sz="2400" smtClean="0"/>
              <a:t>has protected access.  </a:t>
            </a:r>
          </a:p>
          <a:p>
            <a:endParaRPr lang="en-US" sz="2400" smtClean="0"/>
          </a:p>
          <a:p>
            <a:r>
              <a:rPr lang="en-US" sz="2400" smtClean="0"/>
              <a:t>Any class that extends DirectRemote inherits lastChannel. 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/>
              <a:t>Constructors are not inherited.  </a:t>
            </a:r>
          </a:p>
          <a:p>
            <a:endParaRPr lang="en-US" sz="2400" smtClean="0"/>
          </a:p>
          <a:p>
            <a:r>
              <a:rPr lang="en-US" sz="2400" smtClean="0"/>
              <a:t>The constructors of a derived class can invoke the constructors of the parent class with the keyword super, i.e., super() or super(…).   </a:t>
            </a:r>
          </a:p>
          <a:p>
            <a:endParaRPr lang="en-US" sz="2400" smtClean="0"/>
          </a:p>
          <a:p>
            <a:r>
              <a:rPr lang="en-US" sz="2400" smtClean="0"/>
              <a:t>If a derived class calls a base class constructor with the keyword super,  the call must occur before any other code is executed in the base class constructor.  </a:t>
            </a:r>
            <a:br>
              <a:rPr lang="en-US" sz="2400" smtClean="0"/>
            </a:br>
            <a:endParaRPr lang="en-US" sz="24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DirectRemote</a:t>
            </a:r>
            <a:r>
              <a:rPr lang="en-US" sz="3600" dirty="0" smtClean="0"/>
              <a:t>, a subclass of Remote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If a derived class does not make an explicit super(…) call to a base class constructor, the default constructor of the base class is automatically invoked.  </a:t>
            </a:r>
          </a:p>
          <a:p>
            <a:endParaRPr lang="en-US" sz="2000" dirty="0" smtClean="0"/>
          </a:p>
          <a:p>
            <a:r>
              <a:rPr lang="en-US" sz="2000" dirty="0" smtClean="0"/>
              <a:t>If the base class defines constructors but </a:t>
            </a:r>
            <a:r>
              <a:rPr lang="en-US" sz="2000" i="1" dirty="0" smtClean="0"/>
              <a:t>not</a:t>
            </a:r>
            <a:r>
              <a:rPr lang="en-US" sz="2000" dirty="0" smtClean="0"/>
              <a:t> a default constructor and the derived class does not make an explicit super(…) call, a compilation error occurs.  </a:t>
            </a:r>
          </a:p>
          <a:p>
            <a:endParaRPr lang="en-US" sz="2000" dirty="0" smtClean="0"/>
          </a:p>
          <a:p>
            <a:r>
              <a:rPr lang="en-US" sz="2000" dirty="0" smtClean="0"/>
              <a:t>The derived class cannot rely on the automatic invocation of the default constructor, because the default constructor of the parent does not exist. 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If a derived class overrides a method x(), the base class version of x() is still available to the derived class and can be invoked using the keyword super: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			</a:t>
            </a:r>
            <a:r>
              <a:rPr lang="en-US" sz="2000" dirty="0" err="1" smtClean="0"/>
              <a:t>super.x</a:t>
            </a:r>
            <a:r>
              <a:rPr lang="en-US" sz="2400" dirty="0" smtClean="0"/>
              <a:t>().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A basic remote control unit that can be used to turn a TV on or off, raise and lower the volume, or change the channel.  </a:t>
            </a:r>
          </a:p>
          <a:p>
            <a:endParaRPr lang="en-US" sz="1800" smtClean="0"/>
          </a:p>
          <a:p>
            <a:r>
              <a:rPr lang="en-US" sz="1800" smtClean="0"/>
              <a:t>Volume levels range from 0 to 20 and channel numbers from 1 to 199.  </a:t>
            </a:r>
          </a:p>
          <a:p>
            <a:endParaRPr lang="en-US" sz="1800" smtClean="0"/>
          </a:p>
          <a:p>
            <a:r>
              <a:rPr lang="en-US" sz="1800" smtClean="0"/>
              <a:t>Pressing a volume (channel) button, increases or decreases the volume (channel) by one unit.  </a:t>
            </a:r>
          </a:p>
          <a:p>
            <a:endParaRPr lang="en-US" sz="1800" smtClean="0"/>
          </a:p>
          <a:p>
            <a:r>
              <a:rPr lang="en-US" sz="1800" smtClean="0"/>
              <a:t>For example, if the current channel is 5, pressing the “channel up” button twice sets the channel to 7. 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5913" y="4694238"/>
            <a:ext cx="1885950" cy="2619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The </a:t>
            </a:r>
            <a:r>
              <a:rPr lang="en-US" sz="2800" i="1" smtClean="0"/>
              <a:t>is-a</a:t>
            </a:r>
            <a:r>
              <a:rPr lang="en-US" sz="2800" smtClean="0"/>
              <a:t> Relationship: A DirectRemote </a:t>
            </a:r>
            <a:r>
              <a:rPr lang="en-US" sz="2800" i="1" smtClean="0"/>
              <a:t>is-a R</a:t>
            </a:r>
            <a:r>
              <a:rPr lang="en-US" sz="2800" smtClean="0"/>
              <a:t>emote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20712" y="2101850"/>
            <a:ext cx="9296400" cy="47577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Inheritance allows the creation of a more specialized class from a base class.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 derived class extends the attributes and/or functionality of the base class.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 derived class has everything that the base class has, and more.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Constructors are not inherited.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Inheritance enables code reuse.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The relationship between the base class and a derived class is termed an </a:t>
            </a:r>
            <a:r>
              <a:rPr lang="en-US" sz="2400" i="1" dirty="0" smtClean="0"/>
              <a:t>is-a</a:t>
            </a:r>
            <a:r>
              <a:rPr lang="en-US" sz="2400" dirty="0" smtClean="0"/>
              <a:t> relationship because every derived class </a:t>
            </a:r>
            <a:r>
              <a:rPr lang="en-US" sz="2400" i="1" dirty="0" smtClean="0"/>
              <a:t>is-a</a:t>
            </a:r>
            <a:r>
              <a:rPr lang="en-US" sz="2400" dirty="0" smtClean="0"/>
              <a:t> (kind of)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The </a:t>
            </a:r>
            <a:r>
              <a:rPr lang="en-US" sz="2800" i="1" smtClean="0"/>
              <a:t>is-a</a:t>
            </a:r>
            <a:r>
              <a:rPr lang="en-US" sz="2800" smtClean="0"/>
              <a:t> Relationship: A DirectRemote </a:t>
            </a:r>
            <a:r>
              <a:rPr lang="en-US" sz="2800" i="1" smtClean="0"/>
              <a:t>is-a R</a:t>
            </a:r>
            <a:r>
              <a:rPr lang="en-US" sz="2800" smtClean="0"/>
              <a:t>emote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</a:t>
            </a:r>
            <a:r>
              <a:rPr lang="en-US" sz="2400" i="1" dirty="0" smtClean="0"/>
              <a:t>is-a</a:t>
            </a:r>
            <a:r>
              <a:rPr lang="en-US" sz="2400" dirty="0" smtClean="0"/>
              <a:t> Remote in the sense that a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object can do everything that a Remote object can do.  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DirectRemote</a:t>
            </a:r>
            <a:r>
              <a:rPr lang="en-US" sz="2400" dirty="0" smtClean="0"/>
              <a:t> object has all the attributes and functionality of a Remote object, and more.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When deciding whether or not to extend a class, you should determine whether or not an </a:t>
            </a:r>
            <a:r>
              <a:rPr lang="en-US" sz="2400" i="1" dirty="0" smtClean="0"/>
              <a:t>is-a</a:t>
            </a:r>
            <a:r>
              <a:rPr lang="en-US" sz="2400" dirty="0" smtClean="0"/>
              <a:t> relationship exists.  </a:t>
            </a:r>
          </a:p>
          <a:p>
            <a:endParaRPr lang="en-US" sz="2400" dirty="0" smtClean="0"/>
          </a:p>
          <a:p>
            <a:r>
              <a:rPr lang="en-US" sz="2400" dirty="0" smtClean="0"/>
              <a:t>If not, inheritance is probably inappropriate.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class Shape, suggest its attributes and methods</a:t>
            </a:r>
          </a:p>
          <a:p>
            <a:r>
              <a:rPr lang="en-US" dirty="0" smtClean="0"/>
              <a:t>Consider a class Polygon, suggest its attributes and methods</a:t>
            </a:r>
          </a:p>
          <a:p>
            <a:r>
              <a:rPr lang="en-US" dirty="0" smtClean="0"/>
              <a:t>Consider a class Rectangle, suggest its attributes and methods</a:t>
            </a:r>
          </a:p>
          <a:p>
            <a:r>
              <a:rPr lang="en-US" dirty="0" smtClean="0"/>
              <a:t>How do they relate </a:t>
            </a:r>
            <a:r>
              <a:rPr lang="en-US" smtClean="0"/>
              <a:t>each other?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b="1" smtClean="0"/>
              <a:t>Problem Statement:  </a:t>
            </a:r>
          </a:p>
          <a:p>
            <a:endParaRPr lang="en-US" smtClean="0"/>
          </a:p>
          <a:p>
            <a:r>
              <a:rPr lang="en-US" smtClean="0"/>
              <a:t>Implement a Remote class that models the remote control unit.  </a:t>
            </a:r>
          </a:p>
          <a:p>
            <a:endParaRPr lang="en-US" smtClean="0"/>
          </a:p>
          <a:p>
            <a:r>
              <a:rPr lang="en-US" smtClean="0"/>
              <a:t>When the TV is initially switched on, the default channel is 2 and the default volume is 5.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Analysis and design</a:t>
            </a:r>
            <a:endParaRPr lang="en-US" sz="2000" dirty="0" smtClean="0"/>
          </a:p>
          <a:p>
            <a:endParaRPr lang="en-US" sz="1800" dirty="0" smtClean="0"/>
          </a:p>
          <a:p>
            <a:r>
              <a:rPr lang="en-US" sz="1800" dirty="0" smtClean="0"/>
              <a:t>The Remote class has two attributes: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1800" dirty="0" smtClean="0"/>
              <a:t>volume, an integer in the range 0 through 20,  and </a:t>
            </a:r>
          </a:p>
          <a:p>
            <a:pPr lvl="1"/>
            <a:r>
              <a:rPr lang="en-US" sz="1800" dirty="0" smtClean="0"/>
              <a:t>channel, an integer in the range 1 through 199.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The methods simulate the functions of the buttons.  These methods are: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1800" dirty="0" err="1" smtClean="0"/>
              <a:t>channelUp</a:t>
            </a:r>
            <a:r>
              <a:rPr lang="en-US" sz="1800" dirty="0" smtClean="0"/>
              <a:t>() and </a:t>
            </a:r>
            <a:r>
              <a:rPr lang="en-US" sz="1800" dirty="0" err="1" smtClean="0"/>
              <a:t>channelDown</a:t>
            </a:r>
            <a:r>
              <a:rPr lang="en-US" sz="1800" dirty="0" smtClean="0"/>
              <a:t>(), which respectively increase and decrease channel by one, and</a:t>
            </a:r>
          </a:p>
          <a:p>
            <a:pPr lvl="1"/>
            <a:r>
              <a:rPr lang="en-US" sz="1800" dirty="0" err="1" smtClean="0"/>
              <a:t>volumeUp</a:t>
            </a:r>
            <a:r>
              <a:rPr lang="en-US" sz="1800" dirty="0" smtClean="0"/>
              <a:t>() and </a:t>
            </a:r>
            <a:r>
              <a:rPr lang="en-US" sz="1800" dirty="0" err="1" smtClean="0"/>
              <a:t>volumeDown</a:t>
            </a:r>
            <a:r>
              <a:rPr lang="en-US" sz="1800" dirty="0" smtClean="0"/>
              <a:t>(), which</a:t>
            </a:r>
            <a:r>
              <a:rPr lang="en-US" sz="1800" i="1" dirty="0" smtClean="0"/>
              <a:t> </a:t>
            </a:r>
            <a:r>
              <a:rPr lang="en-US" sz="1800" dirty="0" smtClean="0"/>
              <a:t>increase or decrease volume.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1800" dirty="0" smtClean="0"/>
              <a:t>The Remote class implements two additional methods:  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display(), which displays the current volume and channel, and </a:t>
            </a:r>
          </a:p>
          <a:p>
            <a:pPr lvl="1"/>
            <a:r>
              <a:rPr lang="en-US" sz="1800" dirty="0" smtClean="0"/>
              <a:t>menu(), which presents a list of options to a user.  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1800" dirty="0" smtClean="0"/>
              <a:t>Each time a user “presses any button,” display() shows the current channel and the volume.  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41363" y="1951038"/>
            <a:ext cx="8794749" cy="5257799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400" b="1" dirty="0" smtClean="0"/>
              <a:t>Implementation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java.util</a:t>
            </a:r>
            <a:r>
              <a:rPr lang="en-US" sz="1800" dirty="0" smtClean="0"/>
              <a:t>.*;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public class Remote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protected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volume;  // notice the protected access modifier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protected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channel;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protected final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dirty="0" smtClean="0"/>
              <a:t>MAXIMUM_VOLUME = 20; 	     // highest volume setting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protected final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dirty="0" smtClean="0"/>
              <a:t>MAXIMUM_CHANNEL = 199; // highest channel number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protected final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dirty="0" smtClean="0"/>
              <a:t>DEFAULT_CHANNEL = 2;      // default channel number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protected final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dirty="0" smtClean="0"/>
              <a:t>DEFAULT_VOLUME = 5;       // default volume setting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b="1" dirty="0" smtClean="0"/>
              <a:t>     protected final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dirty="0" smtClean="0"/>
              <a:t>MINIMUM_VOLUME = 0;       // minimum volume, no sound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</a:t>
            </a:r>
            <a:r>
              <a:rPr lang="en-US" sz="1800" b="1" dirty="0" smtClean="0"/>
              <a:t>protected final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dirty="0" smtClean="0"/>
              <a:t>MINIMUM_CHANNEL = 1;    // lowest channel number</a:t>
            </a:r>
          </a:p>
          <a:p>
            <a:pPr>
              <a:buFont typeface="Arial" pitchFamily="34" charset="0"/>
              <a:buAutoNum type="arabicPeriod"/>
            </a:pPr>
            <a:endParaRPr lang="en-US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public Remote()                                                    // default constructor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channel = DEFAULT_CHANNEL;  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     volume = DEFAULT_VOLUME;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     }</a:t>
            </a:r>
          </a:p>
          <a:p>
            <a:pPr>
              <a:buFont typeface="Arial" pitchFamily="34" charset="0"/>
              <a:buNone/>
            </a:pPr>
            <a:endParaRPr lang="en-US" sz="1800" dirty="0" smtClean="0"/>
          </a:p>
          <a:p>
            <a:pPr>
              <a:buFont typeface="Arial" pitchFamily="34" charset="0"/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2" y="2103437"/>
            <a:ext cx="9339262" cy="4757738"/>
          </a:xfrm>
        </p:spPr>
        <p:txBody>
          <a:bodyPr/>
          <a:lstStyle/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public Remote(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ch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 </a:t>
            </a:r>
            <a:r>
              <a:rPr lang="en-US" sz="1800" dirty="0" err="1" smtClean="0"/>
              <a:t>vol</a:t>
            </a:r>
            <a:r>
              <a:rPr lang="en-US" sz="1800" dirty="0" smtClean="0"/>
              <a:t> )	//  two argument constructor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                                                  // assumes valid data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{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     channel = </a:t>
            </a:r>
            <a:r>
              <a:rPr lang="en-US" sz="1800" dirty="0" err="1" smtClean="0"/>
              <a:t>ch</a:t>
            </a:r>
            <a:r>
              <a:rPr lang="en-US" sz="1800" dirty="0" smtClean="0"/>
              <a:t>; 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     volume = </a:t>
            </a:r>
            <a:r>
              <a:rPr lang="en-US" sz="1800" dirty="0" err="1" smtClean="0"/>
              <a:t>vol</a:t>
            </a:r>
            <a:r>
              <a:rPr lang="en-US" sz="1800" dirty="0" smtClean="0"/>
              <a:t>;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}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endParaRPr lang="en-US" sz="1800" dirty="0" smtClean="0"/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public void </a:t>
            </a:r>
            <a:r>
              <a:rPr lang="en-US" sz="1800" dirty="0" err="1" smtClean="0"/>
              <a:t>volumeUp</a:t>
            </a:r>
            <a:r>
              <a:rPr lang="en-US" sz="1800" dirty="0" smtClean="0"/>
              <a:t>()                                  // increase volume by one unit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     if (volume &lt;  MAXIMUM_VOLUME)   // cannot exceed MAXIMUM_VOLUME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     volume++;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}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 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public void </a:t>
            </a:r>
            <a:r>
              <a:rPr lang="en-US" sz="1800" dirty="0" err="1" smtClean="0"/>
              <a:t>volumeDown</a:t>
            </a:r>
            <a:r>
              <a:rPr lang="en-US" sz="1800" dirty="0" smtClean="0"/>
              <a:t>()                       // decrease volume by one unit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{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     if (volume &gt;MINIMUM_VOLUME)     // not lower than MINIMUM_VOLUME		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          volume--;</a:t>
            </a:r>
          </a:p>
          <a:p>
            <a:pPr marL="609600" indent="-609600">
              <a:buFont typeface="Arial" pitchFamily="34" charset="0"/>
              <a:buAutoNum type="arabicPeriod" startAt="18"/>
            </a:pPr>
            <a:r>
              <a:rPr lang="en-US" sz="1800" dirty="0" smtClean="0"/>
              <a:t>     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Basic Remote Control Unit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2" y="2103437"/>
            <a:ext cx="9339262" cy="4757738"/>
          </a:xfrm>
        </p:spPr>
        <p:txBody>
          <a:bodyPr/>
          <a:lstStyle/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public void </a:t>
            </a:r>
            <a:r>
              <a:rPr lang="en-US" sz="1800" dirty="0" err="1" smtClean="0"/>
              <a:t>channelUp</a:t>
            </a:r>
            <a:r>
              <a:rPr lang="en-US" sz="1800" dirty="0" smtClean="0"/>
              <a:t>()                                   // increase channel number by 1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{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         if (channel &lt; MAXIMUM_CHANNEL )   // cannot exceed MAXIMUM_CHANNEL 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              channel++;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}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public void </a:t>
            </a:r>
            <a:r>
              <a:rPr lang="en-US" sz="1800" dirty="0" err="1" smtClean="0"/>
              <a:t>channelDown</a:t>
            </a:r>
            <a:r>
              <a:rPr lang="en-US" sz="1800" dirty="0" smtClean="0"/>
              <a:t>()                            // decrease channel number by 1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{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         if (channel &gt; MINIMUM_CHANNEL)    // not lower than MINIMUM_CHANNEL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              channel--;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 }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 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public void display()                                      // show the volume and the channel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{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("\n----------------------");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("Channel: "+ channel);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("Volume:  "+ volume);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("----------------------\n");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r>
              <a:rPr lang="en-US" sz="1800" dirty="0" smtClean="0"/>
              <a:t> }</a:t>
            </a:r>
          </a:p>
          <a:p>
            <a:pPr marL="609600" indent="-609600">
              <a:buFont typeface="Arial" pitchFamily="34" charset="0"/>
              <a:buAutoNum type="arabicPeriod" startAt="35"/>
            </a:pPr>
            <a:endParaRPr lang="en-US" sz="1800" dirty="0" smtClean="0"/>
          </a:p>
          <a:p>
            <a:pPr marL="609600" indent="-609600"/>
            <a:endParaRPr lang="en-US" sz="1800" dirty="0" smtClean="0"/>
          </a:p>
          <a:p>
            <a:pPr marL="609600" indent="-609600"/>
            <a:endParaRPr 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1"/>
  <p:tag name="MMPROD_UIDATA" val="&lt;database version=&quot;6.0&quot;&gt;&lt;object type=&quot;1&quot; unique_id=&quot;10001&quot;&gt;&lt;object type=&quot;8&quot; unique_id=&quot;12209&quot;&gt;&lt;/object&gt;&lt;object type=&quot;2&quot; unique_id=&quot;12210&quot;&gt;&lt;object type=&quot;3&quot; unique_id=&quot;12211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2212&quot;&gt;&lt;property id=&quot;20148&quot; value=&quot;5&quot;/&gt;&lt;property id=&quot;20300&quot; value=&quot;Slide 2 - &amp;quot;Inheritance&amp;quot;&quot;/&gt;&lt;property id=&quot;20307&quot; value=&quot;257&quot;/&gt;&lt;/object&gt;&lt;object type=&quot;3&quot; unique_id=&quot;12213&quot;&gt;&lt;property id=&quot;20148&quot; value=&quot;5&quot;/&gt;&lt;property id=&quot;20300&quot; value=&quot;Slide 3 - &amp;quot;A Basic Remote Control Unit&amp;quot;&quot;/&gt;&lt;property id=&quot;20307&quot; value=&quot;258&quot;/&gt;&lt;/object&gt;&lt;object type=&quot;3&quot; unique_id=&quot;12214&quot;&gt;&lt;property id=&quot;20148&quot; value=&quot;5&quot;/&gt;&lt;property id=&quot;20300&quot; value=&quot;Slide 4 - &amp;quot;A Basic Remote Control Unit&amp;quot;&quot;/&gt;&lt;property id=&quot;20307&quot; value=&quot;259&quot;/&gt;&lt;/object&gt;&lt;object type=&quot;3&quot; unique_id=&quot;12215&quot;&gt;&lt;property id=&quot;20148&quot; value=&quot;5&quot;/&gt;&lt;property id=&quot;20300&quot; value=&quot;Slide 5 - &amp;quot;A Basic Remote Control Unit&amp;quot;&quot;/&gt;&lt;property id=&quot;20307&quot; value=&quot;260&quot;/&gt;&lt;/object&gt;&lt;object type=&quot;3&quot; unique_id=&quot;12216&quot;&gt;&lt;property id=&quot;20148&quot; value=&quot;5&quot;/&gt;&lt;property id=&quot;20300&quot; value=&quot;Slide 6 - &amp;quot;A Basic Remote Control Unit&amp;quot;&quot;/&gt;&lt;property id=&quot;20307&quot; value=&quot;261&quot;/&gt;&lt;/object&gt;&lt;object type=&quot;3&quot; unique_id=&quot;12217&quot;&gt;&lt;property id=&quot;20148&quot; value=&quot;5&quot;/&gt;&lt;property id=&quot;20300&quot; value=&quot;Slide 7 - &amp;quot;A Basic Remote Control Unit&amp;quot;&quot;/&gt;&lt;property id=&quot;20307&quot; value=&quot;341&quot;/&gt;&lt;/object&gt;&lt;object type=&quot;3&quot; unique_id=&quot;12218&quot;&gt;&lt;property id=&quot;20148&quot; value=&quot;5&quot;/&gt;&lt;property id=&quot;20300&quot; value=&quot;Slide 8 - &amp;quot;A Basic Remote Control Unit&amp;quot;&quot;/&gt;&lt;property id=&quot;20307&quot; value=&quot;342&quot;/&gt;&lt;/object&gt;&lt;object type=&quot;3&quot; unique_id=&quot;12219&quot;&gt;&lt;property id=&quot;20148&quot; value=&quot;5&quot;/&gt;&lt;property id=&quot;20300&quot; value=&quot;Slide 9 - &amp;quot;A Basic Remote Control Unit&amp;quot;&quot;/&gt;&lt;property id=&quot;20307&quot; value=&quot;262&quot;/&gt;&lt;/object&gt;&lt;object type=&quot;3&quot; unique_id=&quot;12220&quot;&gt;&lt;property id=&quot;20148&quot; value=&quot;5&quot;/&gt;&lt;property id=&quot;20300&quot; value=&quot;Slide 10 - &amp;quot;A Basic Remote Control Unit&amp;quot;&quot;/&gt;&lt;property id=&quot;20307&quot; value=&quot;343&quot;/&gt;&lt;/object&gt;&lt;object type=&quot;3&quot; unique_id=&quot;12221&quot;&gt;&lt;property id=&quot;20148&quot; value=&quot;5&quot;/&gt;&lt;property id=&quot;20300&quot; value=&quot;Slide 11 - &amp;quot;A Basic Remote Control Unit&amp;quot;&quot;/&gt;&lt;property id=&quot;20307&quot; value=&quot;263&quot;/&gt;&lt;/object&gt;&lt;object type=&quot;3&quot; unique_id=&quot;12222&quot;&gt;&lt;property id=&quot;20148&quot; value=&quot;5&quot;/&gt;&lt;property id=&quot;20300&quot; value=&quot;Slide 12 - &amp;quot;A Basic Remote Control Unit&amp;quot;&quot;/&gt;&lt;property id=&quot;20307&quot; value=&quot;264&quot;/&gt;&lt;/object&gt;&lt;object type=&quot;3&quot; unique_id=&quot;12223&quot;&gt;&lt;property id=&quot;20148&quot; value=&quot;5&quot;/&gt;&lt;property id=&quot;20300&quot; value=&quot;Slide 13 - &amp;quot;A Basic Remote Control Unit&amp;quot;&quot;/&gt;&lt;property id=&quot;20307&quot; value=&quot;265&quot;/&gt;&lt;/object&gt;&lt;object type=&quot;3&quot; unique_id=&quot;12224&quot;&gt;&lt;property id=&quot;20148&quot; value=&quot;5&quot;/&gt;&lt;property id=&quot;20300&quot; value=&quot;Slide 14 - &amp;quot;A Basic Remote Control Unit&amp;quot;&quot;/&gt;&lt;property id=&quot;20307&quot; value=&quot;266&quot;/&gt;&lt;/object&gt;&lt;object type=&quot;3&quot; unique_id=&quot;12225&quot;&gt;&lt;property id=&quot;20148&quot; value=&quot;5&quot;/&gt;&lt;property id=&quot;20300&quot; value=&quot;Slide 15 - &amp;quot;A Basic Remote Control Unit&amp;quot;&quot;/&gt;&lt;property id=&quot;20307&quot; value=&quot;267&quot;/&gt;&lt;/object&gt;&lt;object type=&quot;3&quot; unique_id=&quot;12226&quot;&gt;&lt;property id=&quot;20148&quot; value=&quot;5&quot;/&gt;&lt;property id=&quot;20300&quot; value=&quot;Slide 16 - &amp;quot;A Basic Remote Control Unit&amp;quot;&quot;/&gt;&lt;property id=&quot;20307&quot; value=&quot;268&quot;/&gt;&lt;/object&gt;&lt;object type=&quot;3&quot; unique_id=&quot;12227&quot;&gt;&lt;property id=&quot;20148&quot; value=&quot;5&quot;/&gt;&lt;property id=&quot;20300&quot; value=&quot;Slide 17 - &amp;quot;A Basic Remote Control Unit&amp;quot;&quot;/&gt;&lt;property id=&quot;20307&quot; value=&quot;269&quot;/&gt;&lt;/object&gt;&lt;object type=&quot;3&quot; unique_id=&quot;12228&quot;&gt;&lt;property id=&quot;20148&quot; value=&quot;5&quot;/&gt;&lt;property id=&quot;20300&quot; value=&quot;Slide 18 - &amp;quot;DirectRemote, a subclass of Remote&amp;quot;&quot;/&gt;&lt;property id=&quot;20307&quot; value=&quot;270&quot;/&gt;&lt;/object&gt;&lt;object type=&quot;3&quot; unique_id=&quot;12229&quot;&gt;&lt;property id=&quot;20148&quot; value=&quot;5&quot;/&gt;&lt;property id=&quot;20300&quot; value=&quot;Slide 19 - &amp;quot;DirectRemote, a subclass of Remote&amp;quot;&quot;/&gt;&lt;property id=&quot;20307&quot; value=&quot;346&quot;/&gt;&lt;/object&gt;&lt;object type=&quot;3&quot; unique_id=&quot;12230&quot;&gt;&lt;property id=&quot;20148&quot; value=&quot;5&quot;/&gt;&lt;property id=&quot;20300&quot; value=&quot;Slide 20 - &amp;quot;DirectRemote, a subclass of Remote&amp;quot;&quot;/&gt;&lt;property id=&quot;20307&quot; value=&quot;271&quot;/&gt;&lt;/object&gt;&lt;object type=&quot;3&quot; unique_id=&quot;12231&quot;&gt;&lt;property id=&quot;20148&quot; value=&quot;5&quot;/&gt;&lt;property id=&quot;20300&quot; value=&quot;Slide 21&quot;/&gt;&lt;property id=&quot;20307&quot; value=&quot;347&quot;/&gt;&lt;/object&gt;&lt;object type=&quot;3&quot; unique_id=&quot;12232&quot;&gt;&lt;property id=&quot;20148&quot; value=&quot;5&quot;/&gt;&lt;property id=&quot;20300&quot; value=&quot;Slide 22 - &amp;quot;DirectRemote, a subclass of Remote&amp;quot;&quot;/&gt;&lt;property id=&quot;20307&quot; value=&quot;344&quot;/&gt;&lt;/object&gt;&lt;object type=&quot;3&quot; unique_id=&quot;12233&quot;&gt;&lt;property id=&quot;20148&quot; value=&quot;5&quot;/&gt;&lt;property id=&quot;20300&quot; value=&quot;Slide 23 - &amp;quot;DirectRemote, a subclass of Remote&amp;quot;&quot;/&gt;&lt;property id=&quot;20307&quot; value=&quot;345&quot;/&gt;&lt;/object&gt;&lt;object type=&quot;3&quot; unique_id=&quot;12234&quot;&gt;&lt;property id=&quot;20148&quot; value=&quot;5&quot;/&gt;&lt;property id=&quot;20300&quot; value=&quot;Slide 24 - &amp;quot;DirectRemote, a subclass of Remote&amp;quot;&quot;/&gt;&lt;property id=&quot;20307&quot; value=&quot;272&quot;/&gt;&lt;/object&gt;&lt;object type=&quot;3&quot; unique_id=&quot;12235&quot;&gt;&lt;property id=&quot;20148&quot; value=&quot;5&quot;/&gt;&lt;property id=&quot;20300&quot; value=&quot;Slide 25 - &amp;quot;DirectRemote, a subclass of Remote&amp;quot;&quot;/&gt;&lt;property id=&quot;20307&quot; value=&quot;273&quot;/&gt;&lt;/object&gt;&lt;object type=&quot;3&quot; unique_id=&quot;12236&quot;&gt;&lt;property id=&quot;20148&quot; value=&quot;5&quot;/&gt;&lt;property id=&quot;20300&quot; value=&quot;Slide 26 - &amp;quot;DirectRemote, a subclass of Remote&amp;quot;&quot;/&gt;&lt;property id=&quot;20307&quot; value=&quot;274&quot;/&gt;&lt;/object&gt;&lt;object type=&quot;3&quot; unique_id=&quot;12237&quot;&gt;&lt;property id=&quot;20148&quot; value=&quot;5&quot;/&gt;&lt;property id=&quot;20300&quot; value=&quot;Slide 27 - &amp;quot;DirectRemote, a subclass of Remote&amp;quot;&quot;/&gt;&lt;property id=&quot;20307&quot; value=&quot;275&quot;/&gt;&lt;/object&gt;&lt;object type=&quot;3&quot; unique_id=&quot;12238&quot;&gt;&lt;property id=&quot;20148&quot; value=&quot;5&quot;/&gt;&lt;property id=&quot;20300&quot; value=&quot;Slide 28 - &amp;quot;DirectRemote, a subclass of Remote&amp;quot;&quot;/&gt;&lt;property id=&quot;20307&quot; value=&quot;276&quot;/&gt;&lt;/object&gt;&lt;object type=&quot;3&quot; unique_id=&quot;12239&quot;&gt;&lt;property id=&quot;20148&quot; value=&quot;5&quot;/&gt;&lt;property id=&quot;20300&quot; value=&quot;Slide 29 - &amp;quot;DirectRemote, a subclass of Remote&amp;quot;&quot;/&gt;&lt;property id=&quot;20307&quot; value=&quot;277&quot;/&gt;&lt;/object&gt;&lt;object type=&quot;3&quot; unique_id=&quot;12240&quot;&gt;&lt;property id=&quot;20148&quot; value=&quot;5&quot;/&gt;&lt;property id=&quot;20300&quot; value=&quot;Slide 30 - &amp;quot;DirectRemote, a subclass of Remote&amp;quot;&quot;/&gt;&lt;property id=&quot;20307&quot; value=&quot;278&quot;/&gt;&lt;/object&gt;&lt;object type=&quot;3&quot; unique_id=&quot;12241&quot;&gt;&lt;property id=&quot;20148&quot; value=&quot;5&quot;/&gt;&lt;property id=&quot;20300&quot; value=&quot;Slide 31&quot;/&gt;&lt;property id=&quot;20307&quot; value=&quot;368&quot;/&gt;&lt;/object&gt;&lt;object type=&quot;3&quot; unique_id=&quot;12242&quot;&gt;&lt;property id=&quot;20148&quot; value=&quot;5&quot;/&gt;&lt;property id=&quot;20300&quot; value=&quot;Slide 32 - &amp;quot;DirectRemote, a subclass of Remote&amp;quot;&quot;/&gt;&lt;property id=&quot;20307&quot; value=&quot;367&quot;/&gt;&lt;/object&gt;&lt;object type=&quot;3&quot; unique_id=&quot;12243&quot;&gt;&lt;property id=&quot;20148&quot; value=&quot;5&quot;/&gt;&lt;property id=&quot;20300&quot; value=&quot;Slide 33 - &amp;quot;DirectRemote, a subclass of Remote&amp;quot;&quot;/&gt;&lt;property id=&quot;20307&quot; value=&quot;279&quot;/&gt;&lt;/object&gt;&lt;object type=&quot;3&quot; unique_id=&quot;12244&quot;&gt;&lt;property id=&quot;20148&quot; value=&quot;5&quot;/&gt;&lt;property id=&quot;20300&quot; value=&quot;Slide 34 - &amp;quot;DirectRemote, a subclass of Remote&amp;quot;&quot;/&gt;&lt;property id=&quot;20307&quot; value=&quot;280&quot;/&gt;&lt;/object&gt;&lt;object type=&quot;3&quot; unique_id=&quot;12245&quot;&gt;&lt;property id=&quot;20148&quot; value=&quot;5&quot;/&gt;&lt;property id=&quot;20300&quot; value=&quot;Slide 35 - &amp;quot;DirectRemote, a subclass of Remote&amp;quot;&quot;/&gt;&lt;property id=&quot;20307&quot; value=&quot;281&quot;/&gt;&lt;/object&gt;&lt;object type=&quot;3&quot; unique_id=&quot;12246&quot;&gt;&lt;property id=&quot;20148&quot; value=&quot;5&quot;/&gt;&lt;property id=&quot;20300&quot; value=&quot;Slide 36 - &amp;quot;DirectRemote, a subclass of Remote&amp;quot;&quot;/&gt;&lt;property id=&quot;20307&quot; value=&quot;348&quot;/&gt;&lt;/object&gt;&lt;object type=&quot;3&quot; unique_id=&quot;12247&quot;&gt;&lt;property id=&quot;20148&quot; value=&quot;5&quot;/&gt;&lt;property id=&quot;20300&quot; value=&quot;Slide 37 - &amp;quot;DirectRemote, a subclass of Remote&amp;quot;&quot;/&gt;&lt;property id=&quot;20307&quot; value=&quot;282&quot;/&gt;&lt;/object&gt;&lt;object type=&quot;3&quot; unique_id=&quot;12248&quot;&gt;&lt;property id=&quot;20148&quot; value=&quot;5&quot;/&gt;&lt;property id=&quot;20300&quot; value=&quot;Slide 38 - &amp;quot;DirectRemote, a subclass of Remote&amp;quot;&quot;/&gt;&lt;property id=&quot;20307&quot; value=&quot;369&quot;/&gt;&lt;/object&gt;&lt;object type=&quot;3&quot; unique_id=&quot;12249&quot;&gt;&lt;property id=&quot;20148&quot; value=&quot;5&quot;/&gt;&lt;property id=&quot;20300&quot; value=&quot;Slide 39 - &amp;quot;The is-a Relationship: A DirectRemote is-a Remote&amp;quot;&quot;/&gt;&lt;property id=&quot;20307&quot; value=&quot;283&quot;/&gt;&lt;/object&gt;&lt;object type=&quot;3&quot; unique_id=&quot;12250&quot;&gt;&lt;property id=&quot;20148&quot; value=&quot;5&quot;/&gt;&lt;property id=&quot;20300&quot; value=&quot;Slide 40 - &amp;quot;The is-a Relationship: A DirectRemote is-a Remote&amp;quot;&quot;/&gt;&lt;property id=&quot;20307&quot; value=&quot;284&quot;/&gt;&lt;/object&gt;&lt;object type=&quot;3&quot; unique_id=&quot;12251&quot;&gt;&lt;property id=&quot;20148&quot; value=&quot;5&quot;/&gt;&lt;property id=&quot;20300&quot; value=&quot;Slide 41 - &amp;quot;Inheritance via Factoring&amp;quot;&quot;/&gt;&lt;property id=&quot;20307&quot; value=&quot;285&quot;/&gt;&lt;/object&gt;&lt;object type=&quot;3&quot; unique_id=&quot;12252&quot;&gt;&lt;property id=&quot;20148&quot; value=&quot;5&quot;/&gt;&lt;property id=&quot;20300&quot; value=&quot;Slide 42 - &amp;quot;Inheritance via Factoring&amp;quot;&quot;/&gt;&lt;property id=&quot;20307&quot; value=&quot;349&quot;/&gt;&lt;/object&gt;&lt;object type=&quot;3&quot; unique_id=&quot;12253&quot;&gt;&lt;property id=&quot;20148&quot; value=&quot;5&quot;/&gt;&lt;property id=&quot;20300&quot; value=&quot;Slide 43 - &amp;quot;Inheritance via Factoring&amp;quot;&quot;/&gt;&lt;property id=&quot;20307&quot; value=&quot;286&quot;/&gt;&lt;/object&gt;&lt;object type=&quot;3&quot; unique_id=&quot;12254&quot;&gt;&lt;property id=&quot;20148&quot; value=&quot;5&quot;/&gt;&lt;property id=&quot;20300&quot; value=&quot;Slide 44 - &amp;quot;Inheritance via Factoring&amp;quot;&quot;/&gt;&lt;property id=&quot;20307&quot; value=&quot;287&quot;/&gt;&lt;/object&gt;&lt;object type=&quot;3&quot; unique_id=&quot;12255&quot;&gt;&lt;property id=&quot;20148&quot; value=&quot;5&quot;/&gt;&lt;property id=&quot;20300&quot; value=&quot;Slide 45 - &amp;quot;Inheritance via Factoring&amp;quot;&quot;/&gt;&lt;property id=&quot;20307&quot; value=&quot;288&quot;/&gt;&lt;/object&gt;&lt;object type=&quot;3&quot; unique_id=&quot;12256&quot;&gt;&lt;property id=&quot;20148&quot; value=&quot;5&quot;/&gt;&lt;property id=&quot;20300&quot; value=&quot;Slide 46 - &amp;quot;Inheritance via Factoring&amp;quot;&quot;/&gt;&lt;property id=&quot;20307&quot; value=&quot;289&quot;/&gt;&lt;/object&gt;&lt;object type=&quot;3&quot; unique_id=&quot;12257&quot;&gt;&lt;property id=&quot;20148&quot; value=&quot;5&quot;/&gt;&lt;property id=&quot;20300&quot; value=&quot;Slide 47 - &amp;quot;Inheritance via Factoring&amp;quot;&quot;/&gt;&lt;property id=&quot;20307&quot; value=&quot;290&quot;/&gt;&lt;/object&gt;&lt;object type=&quot;3&quot; unique_id=&quot;12258&quot;&gt;&lt;property id=&quot;20148&quot; value=&quot;5&quot;/&gt;&lt;property id=&quot;20300&quot; value=&quot;Slide 48 - &amp;quot;Inheritance via Factoring&amp;quot;&quot;/&gt;&lt;property id=&quot;20307&quot; value=&quot;291&quot;/&gt;&lt;/object&gt;&lt;object type=&quot;3&quot; unique_id=&quot;12259&quot;&gt;&lt;property id=&quot;20148&quot; value=&quot;5&quot;/&gt;&lt;property id=&quot;20300&quot; value=&quot;Slide 49 - &amp;quot;Inheritance via Factoring&amp;quot;&quot;/&gt;&lt;property id=&quot;20307&quot; value=&quot;350&quot;/&gt;&lt;/object&gt;&lt;object type=&quot;3&quot; unique_id=&quot;12260&quot;&gt;&lt;property id=&quot;20148&quot; value=&quot;5&quot;/&gt;&lt;property id=&quot;20300&quot; value=&quot;Slide 50 - &amp;quot;Inheritance via Factoring&amp;quot;&quot;/&gt;&lt;property id=&quot;20307&quot; value=&quot;292&quot;/&gt;&lt;/object&gt;&lt;object type=&quot;3&quot; unique_id=&quot;12261&quot;&gt;&lt;property id=&quot;20148&quot; value=&quot;5&quot;/&gt;&lt;property id=&quot;20300&quot; value=&quot;Slide 51 - &amp;quot;Inheritance via Factoring&amp;quot;&quot;/&gt;&lt;property id=&quot;20307&quot; value=&quot;351&quot;/&gt;&lt;/object&gt;&lt;object type=&quot;3&quot; unique_id=&quot;12262&quot;&gt;&lt;property id=&quot;20148&quot; value=&quot;5&quot;/&gt;&lt;property id=&quot;20300&quot; value=&quot;Slide 52 - &amp;quot;Inheritance via Factoring&amp;quot;&quot;/&gt;&lt;property id=&quot;20307&quot; value=&quot;293&quot;/&gt;&lt;/object&gt;&lt;object type=&quot;3&quot; unique_id=&quot;12263&quot;&gt;&lt;property id=&quot;20148&quot; value=&quot;5&quot;/&gt;&lt;property id=&quot;20300&quot; value=&quot;Slide 53 - &amp;quot;Inheritance via Factoring&amp;quot;&quot;/&gt;&lt;property id=&quot;20307&quot; value=&quot;352&quot;/&gt;&lt;/object&gt;&lt;object type=&quot;3&quot; unique_id=&quot;12264&quot;&gt;&lt;property id=&quot;20148&quot; value=&quot;5&quot;/&gt;&lt;property id=&quot;20300&quot; value=&quot;Slide 54 - &amp;quot;Inheritance via Factoring&amp;quot;&quot;/&gt;&lt;property id=&quot;20307&quot; value=&quot;353&quot;/&gt;&lt;/object&gt;&lt;object type=&quot;3&quot; unique_id=&quot;12265&quot;&gt;&lt;property id=&quot;20148&quot; value=&quot;5&quot;/&gt;&lt;property id=&quot;20300&quot; value=&quot;Slide 55 - &amp;quot;Inheritance via Factoring&amp;quot;&quot;/&gt;&lt;property id=&quot;20307&quot; value=&quot;294&quot;/&gt;&lt;/object&gt;&lt;object type=&quot;3&quot; unique_id=&quot;12266&quot;&gt;&lt;property id=&quot;20148&quot; value=&quot;5&quot;/&gt;&lt;property id=&quot;20300&quot; value=&quot;Slide 56 - &amp;quot;Inheritance via Abstract Classes&amp;quot;&quot;/&gt;&lt;property id=&quot;20307&quot; value=&quot;295&quot;/&gt;&lt;/object&gt;&lt;object type=&quot;3&quot; unique_id=&quot;12267&quot;&gt;&lt;property id=&quot;20148&quot; value=&quot;5&quot;/&gt;&lt;property id=&quot;20300&quot; value=&quot;Slide 57 - &amp;quot;Inheritance via Abstract Classes&amp;quot;&quot;/&gt;&lt;property id=&quot;20307&quot; value=&quot;296&quot;/&gt;&lt;/object&gt;&lt;object type=&quot;3&quot; unique_id=&quot;12268&quot;&gt;&lt;property id=&quot;20148&quot; value=&quot;5&quot;/&gt;&lt;property id=&quot;20300&quot; value=&quot;Slide 58 - &amp;quot;Inheritance via Abstract Classes&amp;quot;&quot;/&gt;&lt;property id=&quot;20307&quot; value=&quot;354&quot;/&gt;&lt;/object&gt;&lt;object type=&quot;3&quot; unique_id=&quot;12269&quot;&gt;&lt;property id=&quot;20148&quot; value=&quot;5&quot;/&gt;&lt;property id=&quot;20300&quot; value=&quot;Slide 59 - &amp;quot;Inheritance via Abstract Classes&amp;quot;&quot;/&gt;&lt;property id=&quot;20307&quot; value=&quot;297&quot;/&gt;&lt;/object&gt;&lt;object type=&quot;3&quot; unique_id=&quot;12270&quot;&gt;&lt;property id=&quot;20148&quot; value=&quot;5&quot;/&gt;&lt;property id=&quot;20300&quot; value=&quot;Slide 60 - &amp;quot;Inheritance via Abstract Classes&amp;quot;&quot;/&gt;&lt;property id=&quot;20307&quot; value=&quot;298&quot;/&gt;&lt;/object&gt;&lt;object type=&quot;3&quot; unique_id=&quot;12271&quot;&gt;&lt;property id=&quot;20148&quot; value=&quot;5&quot;/&gt;&lt;property id=&quot;20300&quot; value=&quot;Slide 61 - &amp;quot;Extending the Hierarchy&amp;quot;&quot;/&gt;&lt;property id=&quot;20307&quot; value=&quot;299&quot;/&gt;&lt;/object&gt;&lt;object type=&quot;3&quot; unique_id=&quot;12272&quot;&gt;&lt;property id=&quot;20148&quot; value=&quot;5&quot;/&gt;&lt;property id=&quot;20300&quot; value=&quot;Slide 62 - &amp;quot;Inheritance via Abstract Classes&amp;quot;&quot;/&gt;&lt;property id=&quot;20307&quot; value=&quot;355&quot;/&gt;&lt;/object&gt;&lt;object type=&quot;3&quot; unique_id=&quot;12273&quot;&gt;&lt;property id=&quot;20148&quot; value=&quot;5&quot;/&gt;&lt;property id=&quot;20300&quot; value=&quot;Slide 63 - &amp;quot;Inheritance via Abstract Classes&amp;quot;&quot;/&gt;&lt;property id=&quot;20307&quot; value=&quot;300&quot;/&gt;&lt;/object&gt;&lt;object type=&quot;3&quot; unique_id=&quot;12274&quot;&gt;&lt;property id=&quot;20148&quot; value=&quot;5&quot;/&gt;&lt;property id=&quot;20300&quot; value=&quot;Slide 64 - &amp;quot;Inheritance via Abstract Classes&amp;quot;&quot;/&gt;&lt;property id=&quot;20307&quot; value=&quot;356&quot;/&gt;&lt;/object&gt;&lt;object type=&quot;3&quot; unique_id=&quot;12275&quot;&gt;&lt;property id=&quot;20148&quot; value=&quot;5&quot;/&gt;&lt;property id=&quot;20300&quot; value=&quot;Slide 65 - &amp;quot;Inheritance via Abstract Classes&amp;quot;&quot;/&gt;&lt;property id=&quot;20307&quot; value=&quot;357&quot;/&gt;&lt;/object&gt;&lt;object type=&quot;3&quot; unique_id=&quot;12276&quot;&gt;&lt;property id=&quot;20148&quot; value=&quot;5&quot;/&gt;&lt;property id=&quot;20300&quot; value=&quot;Slide 66 - &amp;quot;Inheritance via Abstract Classes&amp;quot;&quot;/&gt;&lt;property id=&quot;20307&quot; value=&quot;301&quot;/&gt;&lt;/object&gt;&lt;object type=&quot;3&quot; unique_id=&quot;12277&quot;&gt;&lt;property id=&quot;20148&quot; value=&quot;5&quot;/&gt;&lt;property id=&quot;20300&quot; value=&quot;Slide 67 - &amp;quot;Upcasting and Downcasting&amp;quot;&quot;/&gt;&lt;property id=&quot;20307&quot; value=&quot;302&quot;/&gt;&lt;/object&gt;&lt;object type=&quot;3&quot; unique_id=&quot;12278&quot;&gt;&lt;property id=&quot;20148&quot; value=&quot;5&quot;/&gt;&lt;property id=&quot;20300&quot; value=&quot;Slide 68 - &amp;quot;Upcasting and Downcasting&amp;quot;&quot;/&gt;&lt;property id=&quot;20307&quot; value=&quot;303&quot;/&gt;&lt;/object&gt;&lt;object type=&quot;3&quot; unique_id=&quot;12279&quot;&gt;&lt;property id=&quot;20148&quot; value=&quot;5&quot;/&gt;&lt;property id=&quot;20300&quot; value=&quot;Slide 69 - &amp;quot;Upcasting and Downcasting&amp;quot;&quot;/&gt;&lt;property id=&quot;20307&quot; value=&quot;304&quot;/&gt;&lt;/object&gt;&lt;object type=&quot;3&quot; unique_id=&quot;12280&quot;&gt;&lt;property id=&quot;20148&quot; value=&quot;5&quot;/&gt;&lt;property id=&quot;20300&quot; value=&quot;Slide 70 - &amp;quot;Upcasting and Downcasting&amp;quot;&quot;/&gt;&lt;property id=&quot;20307&quot; value=&quot;305&quot;/&gt;&lt;/object&gt;&lt;object type=&quot;3&quot; unique_id=&quot;12281&quot;&gt;&lt;property id=&quot;20148&quot; value=&quot;5&quot;/&gt;&lt;property id=&quot;20300&quot; value=&quot;Slide 71 - &amp;quot;Upcasting and Downcasting&amp;quot;&quot;/&gt;&lt;property id=&quot;20307&quot; value=&quot;306&quot;/&gt;&lt;/object&gt;&lt;object type=&quot;3&quot; unique_id=&quot;12282&quot;&gt;&lt;property id=&quot;20148&quot; value=&quot;5&quot;/&gt;&lt;property id=&quot;20300&quot; value=&quot;Slide 72 - &amp;quot;Upcasting and Downcasting&amp;quot;&quot;/&gt;&lt;property id=&quot;20307&quot; value=&quot;358&quot;/&gt;&lt;/object&gt;&lt;object type=&quot;3&quot; unique_id=&quot;12283&quot;&gt;&lt;property id=&quot;20148&quot; value=&quot;5&quot;/&gt;&lt;property id=&quot;20300&quot; value=&quot;Slide 73 - &amp;quot;Upcasting and Downcasting&amp;quot;&quot;/&gt;&lt;property id=&quot;20307&quot; value=&quot;359&quot;/&gt;&lt;/object&gt;&lt;object type=&quot;3&quot; unique_id=&quot;12284&quot;&gt;&lt;property id=&quot;20148&quot; value=&quot;5&quot;/&gt;&lt;property id=&quot;20300&quot; value=&quot;Slide 74 - &amp;quot;Upcasting and Downcasting&amp;quot;&quot;/&gt;&lt;property id=&quot;20307&quot; value=&quot;307&quot;/&gt;&lt;/object&gt;&lt;object type=&quot;3&quot; unique_id=&quot;12285&quot;&gt;&lt;property id=&quot;20148&quot; value=&quot;5&quot;/&gt;&lt;property id=&quot;20300&quot; value=&quot;Slide 75 - &amp;quot;Upcasting and Downcasting&amp;quot;&quot;/&gt;&lt;property id=&quot;20307&quot; value=&quot;308&quot;/&gt;&lt;/object&gt;&lt;object type=&quot;3&quot; unique_id=&quot;12286&quot;&gt;&lt;property id=&quot;20148&quot; value=&quot;5&quot;/&gt;&lt;property id=&quot;20300&quot; value=&quot;Slide 76 - &amp;quot;Upcasting and Downcasting&amp;quot;&quot;/&gt;&lt;property id=&quot;20307&quot; value=&quot;309&quot;/&gt;&lt;/object&gt;&lt;object type=&quot;3&quot; unique_id=&quot;12287&quot;&gt;&lt;property id=&quot;20148&quot; value=&quot;5&quot;/&gt;&lt;property id=&quot;20300&quot; value=&quot;Slide 77 - &amp;quot;The instanceof operator&amp;quot;&quot;/&gt;&lt;property id=&quot;20307&quot; value=&quot;310&quot;/&gt;&lt;/object&gt;&lt;object type=&quot;3&quot; unique_id=&quot;12288&quot;&gt;&lt;property id=&quot;20148&quot; value=&quot;5&quot;/&gt;&lt;property id=&quot;20300&quot; value=&quot;Slide 78 - &amp;quot;The instanceof operator&amp;quot;&quot;/&gt;&lt;property id=&quot;20307&quot; value=&quot;311&quot;/&gt;&lt;/object&gt;&lt;object type=&quot;3&quot; unique_id=&quot;12289&quot;&gt;&lt;property id=&quot;20148&quot; value=&quot;5&quot;/&gt;&lt;property id=&quot;20300&quot; value=&quot;Slide 79 - &amp;quot;The instanceof operator&amp;quot;&quot;/&gt;&lt;property id=&quot;20307&quot; value=&quot;312&quot;/&gt;&lt;/object&gt;&lt;object type=&quot;3&quot; unique_id=&quot;12290&quot;&gt;&lt;property id=&quot;20148&quot; value=&quot;5&quot;/&gt;&lt;property id=&quot;20300&quot; value=&quot;Slide 80 - &amp;quot;The instanceof operator&amp;quot;&quot;/&gt;&lt;property id=&quot;20307&quot; value=&quot;313&quot;/&gt;&lt;/object&gt;&lt;object type=&quot;3&quot; unique_id=&quot;12291&quot;&gt;&lt;property id=&quot;20148&quot; value=&quot;5&quot;/&gt;&lt;property id=&quot;20300&quot; value=&quot;Slide 81 - &amp;quot;The instanceof operator&amp;quot;&quot;/&gt;&lt;property id=&quot;20307&quot; value=&quot;360&quot;/&gt;&lt;/object&gt;&lt;object type=&quot;3&quot; unique_id=&quot;12292&quot;&gt;&lt;property id=&quot;20148&quot; value=&quot;5&quot;/&gt;&lt;property id=&quot;20300&quot; value=&quot;Slide 82 - &amp;quot;Everything Inherits: the Object Class&amp;quot;&quot;/&gt;&lt;property id=&quot;20307&quot; value=&quot;314&quot;/&gt;&lt;/object&gt;&lt;object type=&quot;3&quot; unique_id=&quot;12293&quot;&gt;&lt;property id=&quot;20148&quot; value=&quot;5&quot;/&gt;&lt;property id=&quot;20300&quot; value=&quot;Slide 83 - &amp;quot;Everything Inherits: the Object Class&amp;quot;&quot;/&gt;&lt;property id=&quot;20307&quot; value=&quot;361&quot;/&gt;&lt;/object&gt;&lt;object type=&quot;3&quot; unique_id=&quot;12294&quot;&gt;&lt;property id=&quot;20148&quot; value=&quot;5&quot;/&gt;&lt;property id=&quot;20300&quot; value=&quot;Slide 84 - &amp;quot; Inheriting From Object: the equals(Object p) Method&amp;quot;&quot;/&gt;&lt;property id=&quot;20307&quot; value=&quot;315&quot;/&gt;&lt;/object&gt;&lt;object type=&quot;3&quot; unique_id=&quot;12295&quot;&gt;&lt;property id=&quot;20148&quot; value=&quot;5&quot;/&gt;&lt;property id=&quot;20300&quot; value=&quot;Slide 85 - &amp;quot; Inheriting From Object: the equals(Object p) Method&amp;quot;&quot;/&gt;&lt;property id=&quot;20307&quot; value=&quot;316&quot;/&gt;&lt;/object&gt;&lt;object type=&quot;3&quot; unique_id=&quot;12296&quot;&gt;&lt;property id=&quot;20148&quot; value=&quot;5&quot;/&gt;&lt;property id=&quot;20300&quot; value=&quot;Slide 86 - &amp;quot;Inheriting From Object: the toString() Method&amp;quot;&quot;/&gt;&lt;property id=&quot;20307&quot; value=&quot;317&quot;/&gt;&lt;/object&gt;&lt;object type=&quot;3&quot; unique_id=&quot;12297&quot;&gt;&lt;property id=&quot;20148&quot; value=&quot;5&quot;/&gt;&lt;property id=&quot;20300&quot; value=&quot;Slide 87 - &amp;quot;Inheriting From Object: the toString() Method&amp;quot;&quot;/&gt;&lt;property id=&quot;20307&quot; value=&quot;318&quot;/&gt;&lt;/object&gt;&lt;object type=&quot;3&quot; unique_id=&quot;12298&quot;&gt;&lt;property id=&quot;20148&quot; value=&quot;5&quot;/&gt;&lt;property id=&quot;20300&quot; value=&quot;Slide 88 - &amp;quot;Inheriting From Object: the toString() Method&amp;quot;&quot;/&gt;&lt;property id=&quot;20307&quot; value=&quot;319&quot;/&gt;&lt;/object&gt;&lt;object type=&quot;3&quot; unique_id=&quot;12299&quot;&gt;&lt;property id=&quot;20148&quot; value=&quot;5&quot;/&gt;&lt;property id=&quot;20300&quot; value=&quot;Slide 89 - &amp;quot;Inheriting From Object: the toString() Method&amp;quot;&quot;/&gt;&lt;property id=&quot;20307&quot; value=&quot;320&quot;/&gt;&lt;/object&gt;&lt;object type=&quot;3&quot; unique_id=&quot;12300&quot;&gt;&lt;property id=&quot;20148&quot; value=&quot;5&quot;/&gt;&lt;property id=&quot;20300&quot; value=&quot;Slide 90 - &amp;quot;Inheriting From Object: the toString() Method&amp;quot;&quot;/&gt;&lt;property id=&quot;20307&quot; value=&quot;321&quot;/&gt;&lt;/object&gt;&lt;object type=&quot;3&quot; unique_id=&quot;12301&quot;&gt;&lt;property id=&quot;20148&quot; value=&quot;5&quot;/&gt;&lt;property id=&quot;20300&quot; value=&quot;Slide 91 - &amp;quot;Interfaces&amp;quot;&quot;/&gt;&lt;property id=&quot;20307&quot; value=&quot;322&quot;/&gt;&lt;/object&gt;&lt;object type=&quot;3&quot; unique_id=&quot;12302&quot;&gt;&lt;property id=&quot;20148&quot; value=&quot;5&quot;/&gt;&lt;property id=&quot;20300&quot; value=&quot;Slide 92 - &amp;quot;Interfaces&amp;quot;&quot;/&gt;&lt;property id=&quot;20307&quot; value=&quot;323&quot;/&gt;&lt;/object&gt;&lt;object type=&quot;3&quot; unique_id=&quot;12303&quot;&gt;&lt;property id=&quot;20148&quot; value=&quot;5&quot;/&gt;&lt;property id=&quot;20300&quot; value=&quot;Slide 93 - &amp;quot;Interfaces&amp;quot;&quot;/&gt;&lt;property id=&quot;20307&quot; value=&quot;324&quot;/&gt;&lt;/object&gt;&lt;object type=&quot;3&quot; unique_id=&quot;12304&quot;&gt;&lt;property id=&quot;20148&quot; value=&quot;5&quot;/&gt;&lt;property id=&quot;20300&quot; value=&quot;Slide 94 - &amp;quot;Circle&amp;quot;&quot;/&gt;&lt;property id=&quot;20307&quot; value=&quot;362&quot;/&gt;&lt;/object&gt;&lt;object type=&quot;3&quot; unique_id=&quot;12305&quot;&gt;&lt;property id=&quot;20148&quot; value=&quot;5&quot;/&gt;&lt;property id=&quot;20300&quot; value=&quot;Slide 95 - &amp;quot;Square&amp;quot;&quot;/&gt;&lt;property id=&quot;20307&quot; value=&quot;363&quot;/&gt;&lt;/object&gt;&lt;object type=&quot;3&quot; unique_id=&quot;12306&quot;&gt;&lt;property id=&quot;20148&quot; value=&quot;5&quot;/&gt;&lt;property id=&quot;20300&quot; value=&quot;Slide 96 - &amp;quot;Triangle&amp;quot;&quot;/&gt;&lt;property id=&quot;20307&quot; value=&quot;364&quot;/&gt;&lt;/object&gt;&lt;object type=&quot;3&quot; unique_id=&quot;12307&quot;&gt;&lt;property id=&quot;20148&quot; value=&quot;5&quot;/&gt;&lt;property id=&quot;20300&quot; value=&quot;Slide 97 - &amp;quot;Interfaces&amp;quot;&quot;/&gt;&lt;property id=&quot;20307&quot; value=&quot;326&quot;/&gt;&lt;/object&gt;&lt;object type=&quot;3&quot; unique_id=&quot;12308&quot;&gt;&lt;property id=&quot;20148&quot; value=&quot;5&quot;/&gt;&lt;property id=&quot;20300&quot; value=&quot;Slide 98 - &amp;quot;An Interface is a Contract&amp;quot;&quot;/&gt;&lt;property id=&quot;20307&quot; value=&quot;327&quot;/&gt;&lt;/object&gt;&lt;object type=&quot;3&quot; unique_id=&quot;12309&quot;&gt;&lt;property id=&quot;20148&quot; value=&quot;5&quot;/&gt;&lt;property id=&quot;20300&quot; value=&quot;Slide 99 - &amp;quot;Upcasting to an Interface&amp;quot;&quot;/&gt;&lt;property id=&quot;20307&quot; value=&quot;328&quot;/&gt;&lt;/object&gt;&lt;object type=&quot;3&quot; unique_id=&quot;12310&quot;&gt;&lt;property id=&quot;20148&quot; value=&quot;5&quot;/&gt;&lt;property id=&quot;20300&quot; value=&quot;Slide 100 - &amp;quot;The Comparable Interface&amp;quot;&quot;/&gt;&lt;property id=&quot;20307&quot; value=&quot;329&quot;/&gt;&lt;/object&gt;&lt;object type=&quot;3&quot; unique_id=&quot;12311&quot;&gt;&lt;property id=&quot;20148&quot; value=&quot;5&quot;/&gt;&lt;property id=&quot;20300&quot; value=&quot;Slide 101 - &amp;quot;The Comparable Interface&amp;quot;&quot;/&gt;&lt;property id=&quot;20307&quot; value=&quot;365&quot;/&gt;&lt;/object&gt;&lt;object type=&quot;3&quot; unique_id=&quot;12312&quot;&gt;&lt;property id=&quot;20148&quot; value=&quot;5&quot;/&gt;&lt;property id=&quot;20300&quot; value=&quot;Slide 102 - &amp;quot;The Comparable Interface&amp;quot;&quot;/&gt;&lt;property id=&quot;20307&quot; value=&quot;330&quot;/&gt;&lt;/object&gt;&lt;object type=&quot;3&quot; unique_id=&quot;12313&quot;&gt;&lt;property id=&quot;20148&quot; value=&quot;5&quot;/&gt;&lt;property id=&quot;20300&quot; value=&quot;Slide 103 - &amp;quot;The Comparable Interface&amp;quot;&quot;/&gt;&lt;property id=&quot;20307&quot; value=&quot;331&quot;/&gt;&lt;/object&gt;&lt;object type=&quot;3&quot; unique_id=&quot;12314&quot;&gt;&lt;property id=&quot;20148&quot; value=&quot;5&quot;/&gt;&lt;property id=&quot;20300&quot; value=&quot;Slide 104 - &amp;quot;The Comparable Interface&amp;quot;&quot;/&gt;&lt;property id=&quot;20307&quot; value=&quot;332&quot;/&gt;&lt;/object&gt;&lt;object type=&quot;3&quot; unique_id=&quot;12315&quot;&gt;&lt;property id=&quot;20148&quot; value=&quot;5&quot;/&gt;&lt;property id=&quot;20300&quot; value=&quot;Slide 105 - &amp;quot;The Comparable Interface&amp;quot;&quot;/&gt;&lt;property id=&quot;20307&quot; value=&quot;366&quot;/&gt;&lt;/object&gt;&lt;object type=&quot;3&quot; unique_id=&quot;12316&quot;&gt;&lt;property id=&quot;20148&quot; value=&quot;5&quot;/&gt;&lt;property id=&quot;20300&quot; value=&quot;Slide 106 - &amp;quot;A Generic Sort&amp;quot;&quot;/&gt;&lt;property id=&quot;20307&quot; value=&quot;333&quot;/&gt;&lt;/object&gt;&lt;object type=&quot;3&quot; unique_id=&quot;12317&quot;&gt;&lt;property id=&quot;20148&quot; value=&quot;5&quot;/&gt;&lt;property id=&quot;20300&quot; value=&quot;Slide 107 - &amp;quot;A Generic Sort&amp;quot;&quot;/&gt;&lt;property id=&quot;20307&quot; value=&quot;334&quot;/&gt;&lt;/object&gt;&lt;object type=&quot;3&quot; unique_id=&quot;12318&quot;&gt;&lt;property id=&quot;20148&quot; value=&quot;5&quot;/&gt;&lt;property id=&quot;20300&quot; value=&quot;Slide 108 - &amp;quot;A Generic Sort&amp;quot;&quot;/&gt;&lt;property id=&quot;20307&quot; value=&quot;335&quot;/&gt;&lt;/object&gt;&lt;object type=&quot;3&quot; unique_id=&quot;12319&quot;&gt;&lt;property id=&quot;20148&quot; value=&quot;5&quot;/&gt;&lt;property id=&quot;20300&quot; value=&quot;Slide 109 - &amp;quot;A Generic Sort&amp;quot;&quot;/&gt;&lt;property id=&quot;20307&quot; value=&quot;336&quot;/&gt;&lt;/object&gt;&lt;object type=&quot;3&quot; unique_id=&quot;12320&quot;&gt;&lt;property id=&quot;20148&quot; value=&quot;5&quot;/&gt;&lt;property id=&quot;20300&quot; value=&quot;Slide 110 - &amp;quot;Composition and the has-a Relationship&amp;quot;&quot;/&gt;&lt;property id=&quot;20307&quot; value=&quot;337&quot;/&gt;&lt;/object&gt;&lt;object type=&quot;3&quot; unique_id=&quot;12321&quot;&gt;&lt;property id=&quot;20148&quot; value=&quot;5&quot;/&gt;&lt;property id=&quot;20300&quot; value=&quot;Slide 111 - &amp;quot;Composition and the has-a Relationship&amp;quot;&quot;/&gt;&lt;property id=&quot;20307&quot; value=&quot;338&quot;/&gt;&lt;/object&gt;&lt;object type=&quot;3&quot; unique_id=&quot;12322&quot;&gt;&lt;property id=&quot;20148&quot; value=&quot;5&quot;/&gt;&lt;property id=&quot;20300&quot; value=&quot;Slide 112 - &amp;quot;Composition and the has-a Relationship&amp;quot;&quot;/&gt;&lt;property id=&quot;20307&quot; value=&quot;339&quot;/&gt;&lt;/object&gt;&lt;object type=&quot;3&quot; unique_id=&quot;12323&quot;&gt;&lt;property id=&quot;20148&quot; value=&quot;5&quot;/&gt;&lt;property id=&quot;20300&quot; value=&quot;Slide 113 - &amp;quot;Composition and the has-a Relationship&amp;quot;&quot;/&gt;&lt;property id=&quot;20307&quot; value=&quot;340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1087</TotalTime>
  <Words>1923</Words>
  <PresentationFormat>Custom</PresentationFormat>
  <Paragraphs>479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Bitmap Image</vt:lpstr>
      <vt:lpstr>Java Programming: From the Ground Up</vt:lpstr>
      <vt:lpstr>Objectives</vt:lpstr>
      <vt:lpstr>Inheritance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A Basic Remote Control Unit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DirectRemote, a subclass of Remote</vt:lpstr>
      <vt:lpstr>The is-a Relationship: A DirectRemote is-a Remote</vt:lpstr>
      <vt:lpstr>The is-a Relationship: A DirectRemote is-a Remote</vt:lpstr>
      <vt:lpstr>Shape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57</cp:revision>
  <cp:lastPrinted>1601-01-01T00:00:00Z</cp:lastPrinted>
  <dcterms:created xsi:type="dcterms:W3CDTF">1601-01-01T00:00:00Z</dcterms:created>
  <dcterms:modified xsi:type="dcterms:W3CDTF">2017-02-15T05:30:11Z</dcterms:modified>
</cp:coreProperties>
</file>