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256" r:id="rId2"/>
    <p:sldId id="367" r:id="rId3"/>
    <p:sldId id="257" r:id="rId4"/>
    <p:sldId id="285" r:id="rId5"/>
    <p:sldId id="349" r:id="rId6"/>
    <p:sldId id="286" r:id="rId7"/>
    <p:sldId id="287" r:id="rId8"/>
    <p:sldId id="288" r:id="rId9"/>
    <p:sldId id="289" r:id="rId10"/>
    <p:sldId id="290" r:id="rId11"/>
    <p:sldId id="291" r:id="rId12"/>
    <p:sldId id="350" r:id="rId13"/>
    <p:sldId id="292" r:id="rId14"/>
    <p:sldId id="351" r:id="rId15"/>
    <p:sldId id="293" r:id="rId16"/>
    <p:sldId id="352" r:id="rId17"/>
    <p:sldId id="353" r:id="rId18"/>
    <p:sldId id="294" r:id="rId19"/>
    <p:sldId id="295" r:id="rId20"/>
    <p:sldId id="296" r:id="rId21"/>
    <p:sldId id="354" r:id="rId22"/>
    <p:sldId id="297" r:id="rId23"/>
    <p:sldId id="298" r:id="rId24"/>
    <p:sldId id="299" r:id="rId25"/>
    <p:sldId id="355" r:id="rId26"/>
    <p:sldId id="300" r:id="rId27"/>
    <p:sldId id="356" r:id="rId28"/>
    <p:sldId id="357" r:id="rId29"/>
    <p:sldId id="301" r:id="rId30"/>
    <p:sldId id="302" r:id="rId31"/>
    <p:sldId id="303" r:id="rId32"/>
    <p:sldId id="304" r:id="rId33"/>
    <p:sldId id="305" r:id="rId34"/>
    <p:sldId id="306" r:id="rId35"/>
    <p:sldId id="358" r:id="rId36"/>
    <p:sldId id="359" r:id="rId37"/>
    <p:sldId id="307" r:id="rId38"/>
    <p:sldId id="308" r:id="rId39"/>
    <p:sldId id="309" r:id="rId40"/>
  </p:sldIdLst>
  <p:sldSz cx="10080625" cy="7559675"/>
  <p:notesSz cx="7559675" cy="10691813"/>
  <p:custDataLst>
    <p:tags r:id="rId42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5" autoAdjust="0"/>
    <p:restoredTop sz="94660"/>
  </p:normalViewPr>
  <p:slideViewPr>
    <p:cSldViewPr>
      <p:cViewPr varScale="1">
        <p:scale>
          <a:sx n="57" d="100"/>
          <a:sy n="57" d="100"/>
        </p:scale>
        <p:origin x="-82" y="-3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8909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9</a:t>
            </a:r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12: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Inheritance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i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i="1" dirty="0" smtClean="0"/>
              <a:t>Part 2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smtClean="0"/>
              <a:t>Problem Statement: </a:t>
            </a: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r>
              <a:rPr lang="en-US" smtClean="0"/>
              <a:t>Implement Production as well as subclasses Play and Film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/>
              <a:t>Java Solution</a:t>
            </a:r>
            <a:endParaRPr lang="en-US" sz="1800" smtClean="0"/>
          </a:p>
          <a:p>
            <a:pPr>
              <a:buFont typeface="Times New Roman" pitchFamily="18" charset="0"/>
              <a:buNone/>
            </a:pPr>
            <a:r>
              <a:rPr lang="en-US" sz="1800" smtClean="0"/>
              <a:t> Production defines the attributes and methods common to Film and Play.  </a:t>
            </a:r>
            <a:br>
              <a:rPr lang="en-US" sz="1800" smtClean="0"/>
            </a:br>
            <a:endParaRPr lang="en-US" sz="1800" smtClean="0"/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public class Production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protected String title;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protected String director;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protected String writer;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public Production()	// default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title= "";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director = "";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writer = "";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public Production(String t, String d, String w)  // three argument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title= 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director = d;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     writer = w;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smtClean="0"/>
              <a:t>     }</a:t>
            </a:r>
            <a:br>
              <a:rPr lang="en-US" sz="1800" smtClean="0"/>
            </a:br>
            <a:r>
              <a:rPr lang="en-US" sz="900" smtClean="0"/>
              <a:t>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public String getTitle()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 return title;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public String getDirector()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 return  director;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public String getWriter()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return writer;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public void setTitle(String t)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 title = t;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endParaRPr lang="en-US" sz="900" smtClean="0"/>
          </a:p>
          <a:p>
            <a:pPr marL="609600" indent="-609600">
              <a:lnSpc>
                <a:spcPct val="83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public void setDirector(String d)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     director = d;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public void setWriter(String w)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     writer = w;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public void display()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     System.out.println("Production class");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     }</a:t>
            </a:r>
          </a:p>
          <a:p>
            <a:pPr>
              <a:buFont typeface="Arial" pitchFamily="34" charset="0"/>
              <a:buAutoNum type="arabicPeriod" startAt="34"/>
            </a:pPr>
            <a:r>
              <a:rPr lang="en-US" sz="1800" smtClean="0"/>
              <a:t>}</a:t>
            </a:r>
          </a:p>
          <a:p>
            <a:pPr>
              <a:buFont typeface="Arial" pitchFamily="34" charset="0"/>
              <a:buAutoNum type="arabicPeriod" startAt="34"/>
            </a:pPr>
            <a:endParaRPr lang="en-US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smtClean="0"/>
              <a:t>public class </a:t>
            </a:r>
            <a:r>
              <a:rPr lang="en-US" sz="1800" b="1" smtClean="0"/>
              <a:t>Play extends Production</a:t>
            </a:r>
            <a:endParaRPr lang="en-US" sz="1800" smtClean="0"/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smtClean="0"/>
              <a:t>     </a:t>
            </a:r>
            <a:r>
              <a:rPr lang="en-US" sz="1800" b="1" smtClean="0"/>
              <a:t>protected int performances;</a:t>
            </a:r>
            <a:endParaRPr lang="en-US" sz="1800" smtClean="0"/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public Play()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     super(); 		         //  call Production default constructor</a:t>
            </a:r>
            <a:endParaRPr lang="en-US" sz="1800" smtClean="0"/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     </a:t>
            </a:r>
            <a:r>
              <a:rPr lang="en-US" sz="1800" smtClean="0"/>
              <a:t>performances = 0;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r>
              <a:rPr lang="en-US" sz="1800" smtClean="0"/>
              <a:t> 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public Play(String t, String d, String w, int p)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     super(t,d,w);			// call Production  constructor</a:t>
            </a:r>
            <a:endParaRPr lang="en-US" sz="1800" smtClean="0"/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     </a:t>
            </a:r>
            <a:r>
              <a:rPr lang="en-US" sz="1800" smtClean="0"/>
              <a:t>performances = p;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r>
              <a:rPr lang="en-US" sz="1800" smtClean="0"/>
              <a:t> 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public int getPerformances()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     </a:t>
            </a:r>
            <a:r>
              <a:rPr lang="en-US" sz="1800" smtClean="0"/>
              <a:t>return performances;</a:t>
            </a:r>
          </a:p>
          <a:p>
            <a:pPr marL="609600" indent="-609600">
              <a:buFont typeface="Arial" pitchFamily="34" charset="0"/>
              <a:buAutoNum type="arabicPeriod" startAt="47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endParaRPr lang="en-US" sz="1800" smtClean="0"/>
          </a:p>
          <a:p>
            <a:pPr marL="609600" indent="-609600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smtClean="0"/>
              <a:t>     public void setPerformances(int p)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   </a:t>
            </a:r>
            <a:r>
              <a:rPr lang="en-US" sz="1800" smtClean="0"/>
              <a:t>performances = p;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</a:t>
            </a:r>
            <a:r>
              <a:rPr lang="en-US" sz="1800" smtClean="0"/>
              <a:t>public void display()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   </a:t>
            </a:r>
            <a:r>
              <a:rPr lang="en-US" sz="1800" smtClean="0"/>
              <a:t>System.out.println("Title:        "+ title);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   </a:t>
            </a:r>
            <a:r>
              <a:rPr lang="en-US" sz="1800" smtClean="0"/>
              <a:t>System.out.println("Director:     "+ director);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   </a:t>
            </a:r>
            <a:r>
              <a:rPr lang="en-US" sz="1800" smtClean="0"/>
              <a:t>System.out.println("Playwright: "+ writer);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   </a:t>
            </a:r>
            <a:r>
              <a:rPr lang="en-US" sz="1800" smtClean="0"/>
              <a:t>System.out.println("Performances: " +    performances);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b="1" smtClean="0"/>
              <a:t>       </a:t>
            </a:r>
            <a:r>
              <a:rPr lang="en-US" sz="1800" smtClean="0"/>
              <a:t>}</a:t>
            </a:r>
          </a:p>
          <a:p>
            <a:pPr marL="609600" indent="-609600">
              <a:buFont typeface="Arial" pitchFamily="34" charset="0"/>
              <a:buAutoNum type="arabicPeriod" startAt="64"/>
            </a:pPr>
            <a:r>
              <a:rPr lang="en-US" sz="1800" smtClean="0"/>
              <a:t>}</a:t>
            </a:r>
          </a:p>
          <a:p>
            <a:pPr marL="609600" indent="-609600">
              <a:buFont typeface="Arial" pitchFamily="34" charset="0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smtClean="0"/>
              <a:t>public class </a:t>
            </a:r>
            <a:r>
              <a:rPr lang="en-US" sz="1800" b="1" smtClean="0"/>
              <a:t>Film extends Production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smtClean="0"/>
              <a:t>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protected int boxOfficeGross;</a:t>
            </a: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public Film()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     super(); 				// call Production default constructor</a:t>
            </a: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     </a:t>
            </a:r>
            <a:r>
              <a:rPr lang="en-US" sz="1800" smtClean="0"/>
              <a:t>boxOfficeGross = 0;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} 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public Film(String t, String d, String w, int g)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     super(t,d,w);						// call Production constructor</a:t>
            </a: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     </a:t>
            </a:r>
            <a:r>
              <a:rPr lang="en-US" sz="1800" smtClean="0"/>
              <a:t>boxOfficeGross = g;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public int getBoxOfficeGross()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     </a:t>
            </a:r>
            <a:r>
              <a:rPr lang="en-US" sz="1800" smtClean="0"/>
              <a:t>return boxOfficeGross;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76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endParaRPr 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smtClean="0"/>
              <a:t>    public void setBoxOfficeGross(int g)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     </a:t>
            </a:r>
            <a:r>
              <a:rPr lang="en-US" sz="1800" smtClean="0"/>
              <a:t>boxOfficeGross = g;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</a:t>
            </a:r>
            <a:r>
              <a:rPr lang="en-US" sz="1800" smtClean="0"/>
              <a:t>public void display ()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</a:t>
            </a: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     </a:t>
            </a:r>
            <a:r>
              <a:rPr lang="en-US" sz="1800" smtClean="0"/>
              <a:t>System.out.println("Title:         "+ title);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     </a:t>
            </a:r>
            <a:r>
              <a:rPr lang="en-US" sz="1800" smtClean="0"/>
              <a:t>System.out.println("Director:      "+ director);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     </a:t>
            </a:r>
            <a:r>
              <a:rPr lang="en-US" sz="1800" smtClean="0"/>
              <a:t>System.out.println("Screenwriter:  "+  writer);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     </a:t>
            </a:r>
            <a:r>
              <a:rPr lang="en-US" sz="1800" smtClean="0"/>
              <a:t>System.out.println("Total gross:  $"+   boxOfficeGross+" million");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b="1" smtClean="0"/>
              <a:t>     </a:t>
            </a:r>
            <a:r>
              <a:rPr lang="en-US" sz="1800" smtClean="0"/>
              <a:t>}</a:t>
            </a:r>
          </a:p>
          <a:p>
            <a:pPr marL="609600" indent="-609600">
              <a:buFont typeface="Arial" pitchFamily="34" charset="0"/>
              <a:buAutoNum type="arabicPeriod" startAt="93"/>
            </a:pPr>
            <a:r>
              <a:rPr lang="en-US" sz="1800" smtClean="0"/>
              <a:t>}</a:t>
            </a:r>
          </a:p>
          <a:p>
            <a:pPr marL="609600" indent="-609600"/>
            <a:endParaRPr lang="en-US" sz="1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741363" y="2027237"/>
            <a:ext cx="8604250" cy="4832351"/>
          </a:xfrm>
        </p:spPr>
        <p:txBody>
          <a:bodyPr/>
          <a:lstStyle/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400" b="1" dirty="0" smtClean="0"/>
              <a:t>Discussion: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Subclasses Film and Play inherit the data and methods of the base class Production.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Film </a:t>
            </a:r>
            <a:r>
              <a:rPr lang="en-US" sz="2400" i="1" dirty="0" smtClean="0"/>
              <a:t>is-a</a:t>
            </a:r>
            <a:r>
              <a:rPr lang="en-US" sz="2400" dirty="0" smtClean="0"/>
              <a:t> Production and Play </a:t>
            </a:r>
            <a:r>
              <a:rPr lang="en-US" sz="2400" i="1" dirty="0" smtClean="0"/>
              <a:t>is-a</a:t>
            </a:r>
            <a:r>
              <a:rPr lang="en-US" sz="2400" dirty="0" smtClean="0"/>
              <a:t> Production.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Both Play and Film </a:t>
            </a:r>
            <a:r>
              <a:rPr lang="en-US" sz="2400" i="1" dirty="0" smtClean="0"/>
              <a:t>extend</a:t>
            </a:r>
            <a:r>
              <a:rPr lang="en-US" sz="2400" dirty="0" smtClean="0"/>
              <a:t> Production.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Each overrides display()</a:t>
            </a:r>
            <a:r>
              <a:rPr lang="en-US" sz="2400" i="1" dirty="0" smtClean="0"/>
              <a:t> </a:t>
            </a:r>
            <a:r>
              <a:rPr lang="en-US" sz="2400" dirty="0" smtClean="0"/>
              <a:t>and each has an additional instance variable.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Because Production is designed for inheritance and not for implementation, the display() method of Production does no more than print the name of the class, “Production.”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method is not strictly necessary; it is there to be overridden.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Production class is a base class designed for inheritance and not instantiation.  </a:t>
            </a:r>
          </a:p>
          <a:p>
            <a:endParaRPr lang="en-US" sz="2400" dirty="0" smtClean="0"/>
          </a:p>
          <a:p>
            <a:r>
              <a:rPr lang="en-US" sz="2400" dirty="0" smtClean="0"/>
              <a:t>A Film </a:t>
            </a:r>
            <a:r>
              <a:rPr lang="en-US" sz="2400" i="1" dirty="0" smtClean="0"/>
              <a:t>is-a</a:t>
            </a:r>
            <a:r>
              <a:rPr lang="en-US" sz="2400" dirty="0" smtClean="0"/>
              <a:t> Production and a Play </a:t>
            </a:r>
            <a:r>
              <a:rPr lang="en-US" sz="2400" i="1" dirty="0" smtClean="0"/>
              <a:t>is-a</a:t>
            </a:r>
            <a:r>
              <a:rPr lang="en-US" sz="2400" dirty="0" smtClean="0"/>
              <a:t> Production.    </a:t>
            </a:r>
          </a:p>
          <a:p>
            <a:endParaRPr lang="en-US" sz="2400" dirty="0" smtClean="0"/>
          </a:p>
          <a:p>
            <a:r>
              <a:rPr lang="en-US" sz="2400" dirty="0" smtClean="0"/>
              <a:t>A Production is abstract, a Play or Film is concrete.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 Java’s notion of an </a:t>
            </a:r>
            <a:r>
              <a:rPr lang="en-US" sz="2400" i="1" dirty="0" smtClean="0"/>
              <a:t>abstract</a:t>
            </a:r>
            <a:r>
              <a:rPr lang="en-US" sz="2400" dirty="0" smtClean="0"/>
              <a:t> class is very precise: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An abstract class is a class that cannot be instantiated.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 However, an abstract class can be inherited.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via factoring</a:t>
            </a:r>
          </a:p>
          <a:p>
            <a:r>
              <a:rPr lang="en-US" dirty="0" smtClean="0"/>
              <a:t>Inheritance via abstract class</a:t>
            </a:r>
          </a:p>
          <a:p>
            <a:r>
              <a:rPr lang="en-US" dirty="0" smtClean="0"/>
              <a:t>Inheritance hierarchy</a:t>
            </a:r>
          </a:p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In general, an abstract class has the following properties: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keyword abstract denotes an abstract class.  For example,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400" dirty="0" smtClean="0"/>
              <a:t>               public </a:t>
            </a:r>
            <a:r>
              <a:rPr lang="en-US" sz="2400" b="1" dirty="0" smtClean="0"/>
              <a:t>abstract</a:t>
            </a:r>
            <a:r>
              <a:rPr lang="en-US" sz="2400" dirty="0" smtClean="0"/>
              <a:t> class Production </a:t>
            </a:r>
            <a:br>
              <a:rPr lang="en-US" sz="2400" dirty="0" smtClean="0"/>
            </a:br>
            <a:r>
              <a:rPr lang="en-US" sz="2400" dirty="0" smtClean="0"/>
              <a:t>specifies that Production is an abstract class.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An abstract class </a:t>
            </a:r>
            <a:r>
              <a:rPr lang="en-US" sz="2400" b="1" dirty="0" smtClean="0"/>
              <a:t>cannot</a:t>
            </a:r>
            <a:r>
              <a:rPr lang="en-US" sz="2400" dirty="0" smtClean="0"/>
              <a:t> be instantiated.  You cannot create an object of an abstract class.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An abstract class can be inherited by other classes.  An abstract class is designed for inheritance not instantiation.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An abstract class </a:t>
            </a:r>
            <a:r>
              <a:rPr lang="en-US" sz="2400" i="1" dirty="0" smtClean="0"/>
              <a:t>may </a:t>
            </a:r>
            <a:r>
              <a:rPr lang="en-US" sz="2400" dirty="0" smtClean="0"/>
              <a:t>contain abstract methods.</a:t>
            </a:r>
            <a:r>
              <a:rPr lang="en-US" sz="2400" b="1" dirty="0" smtClean="0"/>
              <a:t>   </a:t>
            </a:r>
          </a:p>
          <a:p>
            <a:endParaRPr lang="en-US" sz="24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An abstract method is a method with no implementation.  For example, the method</a:t>
            </a:r>
            <a:br>
              <a:rPr lang="en-US" sz="2400" smtClean="0"/>
            </a:b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	    public </a:t>
            </a:r>
            <a:r>
              <a:rPr lang="en-US" sz="2400" b="1" smtClean="0"/>
              <a:t>abstract</a:t>
            </a:r>
            <a:r>
              <a:rPr lang="en-US" sz="2400" smtClean="0"/>
              <a:t> void display()</a:t>
            </a:r>
            <a:r>
              <a:rPr lang="en-US" sz="2400" b="1" smtClean="0"/>
              <a:t>;</a:t>
            </a:r>
            <a:r>
              <a:rPr lang="en-US" sz="2400" smtClean="0"/>
              <a:t>  // method has no body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            </a:t>
            </a:r>
            <a:br>
              <a:rPr lang="en-US" sz="2400" smtClean="0"/>
            </a:br>
            <a:r>
              <a:rPr lang="en-US" sz="2400" smtClean="0"/>
              <a:t> is an abstract method.  Notice the keyword abstract and the terminal semicolon.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 </a:t>
            </a:r>
          </a:p>
          <a:p>
            <a:r>
              <a:rPr lang="en-US" sz="2400" smtClean="0"/>
              <a:t>If an abstract class contains abstract methods, those methods </a:t>
            </a:r>
            <a:r>
              <a:rPr lang="en-US" sz="2400" i="1" smtClean="0"/>
              <a:t>must</a:t>
            </a:r>
            <a:r>
              <a:rPr lang="en-US" sz="2400" smtClean="0"/>
              <a:t> be overridden in any non-abstract subclass; otherwise the subclass is also abstract.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All abstract classes and methods are public.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 </a:t>
            </a:r>
          </a:p>
          <a:p>
            <a:r>
              <a:rPr lang="en-US" sz="2400" smtClean="0"/>
              <a:t>To be of any use, an abstract class must be extended. 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Production class is an excellent candidate for an abstract class.  </a:t>
            </a:r>
          </a:p>
          <a:p>
            <a:endParaRPr lang="en-US" sz="2400" smtClean="0"/>
          </a:p>
          <a:p>
            <a:r>
              <a:rPr lang="en-US" sz="2400" smtClean="0"/>
              <a:t>Production is designed for inheritance and not instantiation.  </a:t>
            </a:r>
          </a:p>
          <a:p>
            <a:endParaRPr lang="en-US" sz="2400" smtClean="0"/>
          </a:p>
          <a:p>
            <a:r>
              <a:rPr lang="en-US" sz="2400" smtClean="0"/>
              <a:t>As an abstract class, Production has the following form: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public </a:t>
            </a:r>
            <a:r>
              <a:rPr lang="en-US" sz="2400" b="1" smtClean="0"/>
              <a:t>abstract</a:t>
            </a:r>
            <a:r>
              <a:rPr lang="en-US" sz="2400" smtClean="0"/>
              <a:t> class Production</a:t>
            </a:r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    // all attributes and methods, except display(), are as before</a:t>
            </a:r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      public </a:t>
            </a:r>
            <a:r>
              <a:rPr lang="en-US" sz="2400" b="1" smtClean="0"/>
              <a:t>abstract</a:t>
            </a:r>
            <a:r>
              <a:rPr lang="en-US" sz="2400" smtClean="0"/>
              <a:t> void display(); // Look! No implementation</a:t>
            </a:r>
          </a:p>
          <a:p>
            <a:pPr lvl="1">
              <a:buFont typeface="Times New Roman" pitchFamily="18" charset="0"/>
              <a:buNone/>
            </a:pPr>
            <a:r>
              <a:rPr lang="en-US" sz="2400" smtClean="0"/>
              <a:t>}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keyword</a:t>
            </a:r>
            <a:r>
              <a:rPr lang="en-US" sz="2400" i="1" smtClean="0"/>
              <a:t> </a:t>
            </a:r>
            <a:r>
              <a:rPr lang="en-US" sz="2400" smtClean="0"/>
              <a:t>abstract in the heading indicates that Production cannot be instantiated; Production is designed solely as a base class.  </a:t>
            </a:r>
          </a:p>
          <a:p>
            <a:endParaRPr lang="en-US" sz="2400" smtClean="0"/>
          </a:p>
          <a:p>
            <a:r>
              <a:rPr lang="en-US" sz="2400" smtClean="0"/>
              <a:t>Also, display() is tagged an abstract method:  display()</a:t>
            </a:r>
            <a:r>
              <a:rPr lang="en-US" sz="2400" i="1" smtClean="0"/>
              <a:t> </a:t>
            </a:r>
            <a:r>
              <a:rPr lang="en-US" sz="2400" smtClean="0"/>
              <a:t>has no implementation.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Every non-abstract or concrete subclass that extends Production must implement the abstract method display(). </a:t>
            </a:r>
          </a:p>
          <a:p>
            <a:endParaRPr lang="en-US" sz="2400" smtClean="0"/>
          </a:p>
          <a:p>
            <a:r>
              <a:rPr lang="en-US" sz="2400" smtClean="0"/>
              <a:t>Thus, any non-abstract subclass of Production is guaranteed to have a display() method.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 A subclass that does not implement every abstract method of its parent class is also abstract and cannot be instantiated.</a:t>
            </a:r>
            <a:r>
              <a:rPr lang="en-US" sz="1800" smtClean="0"/>
              <a:t>  </a:t>
            </a:r>
          </a:p>
          <a:p>
            <a:endParaRPr lang="en-US" sz="18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the Hierarchy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Musical </a:t>
            </a:r>
            <a:r>
              <a:rPr lang="en-US" sz="2400" i="1" smtClean="0"/>
              <a:t>is-a</a:t>
            </a:r>
            <a:r>
              <a:rPr lang="en-US" sz="2400" smtClean="0"/>
              <a:t> Play with songs.  </a:t>
            </a:r>
          </a:p>
          <a:p>
            <a:endParaRPr lang="en-US" sz="2400" smtClean="0"/>
          </a:p>
          <a:p>
            <a:r>
              <a:rPr lang="en-US" sz="2400" smtClean="0"/>
              <a:t>A Musical object has all the attributes of a Play object as well as a composer and a lyricist</a:t>
            </a:r>
            <a:r>
              <a:rPr lang="en-US" sz="1800" smtClean="0"/>
              <a:t>.  </a:t>
            </a:r>
          </a:p>
          <a:p>
            <a:pPr>
              <a:buFont typeface="Times New Roman" pitchFamily="18" charset="0"/>
              <a:buNone/>
            </a:pPr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Problem Statement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Implement Musical as a subclass of Play.  </a:t>
            </a:r>
          </a:p>
          <a:p>
            <a:endParaRPr lang="en-US" sz="2400" smtClean="0"/>
          </a:p>
          <a:p>
            <a:r>
              <a:rPr lang="en-US" sz="2400" smtClean="0"/>
              <a:t>Include new attributes:</a:t>
            </a:r>
          </a:p>
          <a:p>
            <a:endParaRPr lang="en-US" sz="2400" smtClean="0"/>
          </a:p>
          <a:p>
            <a:pPr lvl="1"/>
            <a:r>
              <a:rPr lang="en-US" sz="2400" smtClean="0"/>
              <a:t>	String composer,  and</a:t>
            </a:r>
          </a:p>
          <a:p>
            <a:pPr lvl="1"/>
            <a:r>
              <a:rPr lang="en-US" sz="2400" smtClean="0"/>
              <a:t>	String lyricist</a:t>
            </a:r>
          </a:p>
          <a:p>
            <a:pPr lvl="1"/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along with getter and setter methods.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Override display() to include all attributes of a Musical object.</a:t>
            </a:r>
          </a:p>
          <a:p>
            <a:pPr>
              <a:buFont typeface="Times New Roman" pitchFamily="18" charset="0"/>
              <a:buNone/>
            </a:pPr>
            <a:endParaRPr lang="en-US" sz="1800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41363" y="2027238"/>
            <a:ext cx="9339262" cy="475773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800" b="1" smtClean="0"/>
              <a:t>Java Solution</a:t>
            </a:r>
            <a:endParaRPr lang="en-US" sz="1800" smtClean="0"/>
          </a:p>
          <a:p>
            <a:pPr>
              <a:buFont typeface="Arial" pitchFamily="34" charset="0"/>
              <a:buNone/>
            </a:pPr>
            <a:r>
              <a:rPr lang="en-US" sz="1800" smtClean="0"/>
              <a:t>  Musical inherits the attributes and methods of Play and adds just a few of its own.</a:t>
            </a:r>
          </a:p>
          <a:p>
            <a:pPr>
              <a:buFont typeface="Arial" pitchFamily="34" charset="0"/>
              <a:buNone/>
            </a:pPr>
            <a:endParaRPr lang="en-US" sz="1800" smtClean="0"/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class </a:t>
            </a:r>
            <a:r>
              <a:rPr lang="en-US" sz="1800" b="1" smtClean="0"/>
              <a:t>Musical extends Play</a:t>
            </a:r>
            <a:endParaRPr lang="en-US" sz="1800" smtClean="0"/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{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protected  String composer;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protected String lyricist;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public Musical()                             // default constructor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super();                                   </a:t>
            </a:r>
            <a:r>
              <a:rPr lang="en-US" sz="1800" b="1" smtClean="0"/>
              <a:t>//</a:t>
            </a:r>
            <a:r>
              <a:rPr lang="en-US" sz="1800" smtClean="0"/>
              <a:t> </a:t>
            </a:r>
            <a:r>
              <a:rPr lang="en-US" sz="1800" b="1" smtClean="0"/>
              <a:t>invokes the default constructor of Play</a:t>
            </a:r>
            <a:endParaRPr lang="en-US" sz="1800" smtClean="0"/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composer = "";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lyricist = "";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}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public Musical(String t, String d, String w, String c, String l, int p)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// t(itle), d(irector), w(riter), c(omposer), l(yricist), p(erformances)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{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super(t,d,w,p);                         // </a:t>
            </a:r>
            <a:r>
              <a:rPr lang="en-US" sz="1800" b="1" smtClean="0"/>
              <a:t>invokes the 4-argument constructor of Play</a:t>
            </a:r>
            <a:endParaRPr lang="en-US" sz="1800" smtClean="0"/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composer = c;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     lyricist = l;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6346825" y="274638"/>
            <a:ext cx="3733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600" smtClean="0"/>
              <a:t>     </a:t>
            </a:r>
            <a:r>
              <a:rPr lang="en-US" sz="1800" smtClean="0"/>
              <a:t>public String getComposer()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 return composer;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public void setComposer(String c)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     composer = c;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8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>
                <a:solidFill>
                  <a:schemeClr val="tx1"/>
                </a:solidFill>
              </a:rPr>
              <a:t>     public String getLyricist()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>
                <a:solidFill>
                  <a:schemeClr val="tx1"/>
                </a:solidFill>
              </a:rPr>
              <a:t> 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>
                <a:solidFill>
                  <a:schemeClr val="tx1"/>
                </a:solidFill>
              </a:rPr>
              <a:t>          return lyricist;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>
                <a:solidFill>
                  <a:schemeClr val="tx1"/>
                </a:solidFill>
              </a:rPr>
              <a:t>     }</a:t>
            </a:r>
            <a:br>
              <a:rPr lang="en-US" sz="1800" smtClean="0">
                <a:solidFill>
                  <a:schemeClr val="tx1"/>
                </a:solidFill>
              </a:rPr>
            </a:br>
            <a:endParaRPr lang="en-US" sz="1800" smtClean="0">
              <a:solidFill>
                <a:schemeClr val="tx1"/>
              </a:solidFill>
            </a:endParaRP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/>
              <a:t>    public void setLyricist(String l)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/>
              <a:t>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/>
              <a:t>          lyricist = l;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8"/>
            </a:pPr>
            <a:r>
              <a:rPr lang="en-US" sz="1800" smtClean="0"/>
              <a:t>    }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1600" smtClean="0">
              <a:solidFill>
                <a:schemeClr val="tx1"/>
              </a:solidFill>
            </a:endParaRP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/>
            </a:pPr>
            <a:endParaRPr lang="en-US" sz="9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1800" smtClean="0">
                <a:solidFill>
                  <a:schemeClr val="tx1"/>
                </a:solidFill>
              </a:rPr>
              <a:t>     public void display()                     </a:t>
            </a:r>
            <a:r>
              <a:rPr lang="en-US" sz="1800" b="1" smtClean="0">
                <a:solidFill>
                  <a:schemeClr val="tx1"/>
                </a:solidFill>
              </a:rPr>
              <a:t>// overrides the display() method of Play</a:t>
            </a:r>
            <a:endParaRPr lang="en-US" sz="1800" smtClean="0">
              <a:solidFill>
                <a:schemeClr val="tx1"/>
              </a:solidFill>
            </a:endParaRP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{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System.out.println("Title:        "+ title);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System.out.println("Director:     "+ director);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System.out.println("Playwright: "+ writer);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System.out.println("Composer: "+ composer);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System.out.println("Lyricist: "+ lyricist);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     System.out.println("Performances: " + performances);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     }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r>
              <a:rPr lang="en-US" sz="2000" smtClean="0">
                <a:solidFill>
                  <a:schemeClr val="tx1"/>
                </a:solidFill>
              </a:rPr>
              <a:t>}</a:t>
            </a:r>
          </a:p>
          <a:p>
            <a:pPr marL="609600" indent="-609600">
              <a:buFont typeface="Times New Roman" pitchFamily="18" charset="0"/>
              <a:buAutoNum type="arabicPeriod" startAt="34"/>
            </a:pPr>
            <a:endParaRPr lang="en-US" sz="20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Inheritance via </a:t>
            </a:r>
            <a:r>
              <a:rPr lang="en-US" sz="4000" i="1" smtClean="0"/>
              <a:t>Abstract</a:t>
            </a:r>
            <a:r>
              <a:rPr lang="en-US" sz="4000" smtClean="0"/>
              <a:t> Classes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The </a:t>
            </a:r>
            <a:r>
              <a:rPr lang="en-US" b="1" i="1" smtClean="0"/>
              <a:t>Production</a:t>
            </a:r>
            <a:r>
              <a:rPr lang="en-US" b="1" smtClean="0"/>
              <a:t> hierarchy</a:t>
            </a:r>
            <a:endParaRPr lang="en-US" smtClean="0"/>
          </a:p>
          <a:p>
            <a:endParaRPr lang="en-US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601913" y="2332038"/>
          <a:ext cx="4019550" cy="2867025"/>
        </p:xfrm>
        <a:graphic>
          <a:graphicData uri="http://schemas.openxmlformats.org/presentationml/2006/ole">
            <p:oleObj spid="_x0000_s2050" name="Bitmap Image" r:id="rId3" imgW="3258005" imgH="2324424" progId="PBrush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Inheritance makes it possible to build new classes from existing classes thus facilitating the reuse of methods and data from one class in another.  </a:t>
            </a:r>
          </a:p>
          <a:p>
            <a:endParaRPr lang="en-US" smtClean="0"/>
          </a:p>
          <a:p>
            <a:r>
              <a:rPr lang="en-US" smtClean="0"/>
              <a:t>Inheritance allows data of one type to be treated as data of a more general type.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 Musical </a:t>
            </a:r>
            <a:r>
              <a:rPr lang="en-US" sz="2400" i="1" dirty="0" smtClean="0"/>
              <a:t>is-a</a:t>
            </a:r>
            <a:r>
              <a:rPr lang="en-US" sz="2400" dirty="0" smtClean="0"/>
              <a:t> Play and, as such, Java considers a Musical object a Play object.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>
              <a:buFont typeface="Times New Roman" pitchFamily="18" charset="0"/>
              <a:buNone/>
            </a:pPr>
            <a:r>
              <a:rPr lang="en-US" sz="2400" b="1" dirty="0" smtClean="0"/>
              <a:t>	Play</a:t>
            </a:r>
            <a:r>
              <a:rPr lang="en-US" sz="2400" dirty="0" smtClean="0"/>
              <a:t> </a:t>
            </a:r>
            <a:r>
              <a:rPr lang="en-US" sz="2400" dirty="0" err="1" smtClean="0"/>
              <a:t>play</a:t>
            </a:r>
            <a:r>
              <a:rPr lang="en-US" sz="2400" dirty="0" smtClean="0"/>
              <a:t>  = new </a:t>
            </a:r>
            <a:r>
              <a:rPr lang="en-US" sz="2400" b="1" dirty="0" smtClean="0"/>
              <a:t>Musical</a:t>
            </a:r>
            <a:r>
              <a:rPr lang="en-US" sz="2400" dirty="0" smtClean="0"/>
              <a:t>("Sweeny Todd", "Harold </a:t>
            </a:r>
            <a:r>
              <a:rPr lang="en-US" sz="2400" dirty="0" err="1" smtClean="0"/>
              <a:t>Prince","Hugh</a:t>
            </a:r>
            <a:r>
              <a:rPr lang="en-US" sz="2400" dirty="0" smtClean="0"/>
              <a:t> Wheeler“, "Stephen Sondheim",  " Stephen Sondheim", 557);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	Or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 dirty="0" smtClean="0"/>
              <a:t>	Play</a:t>
            </a:r>
            <a:r>
              <a:rPr lang="en-US" sz="2400" dirty="0" smtClean="0"/>
              <a:t> </a:t>
            </a:r>
            <a:r>
              <a:rPr lang="en-US" sz="2400" dirty="0" err="1" smtClean="0"/>
              <a:t>play</a:t>
            </a:r>
            <a:r>
              <a:rPr lang="en-US" sz="2400" dirty="0" smtClean="0"/>
              <a:t>;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 smtClean="0"/>
              <a:t>	Musical  </a:t>
            </a:r>
            <a:r>
              <a:rPr lang="en-US" sz="2400" dirty="0" err="1" smtClean="0"/>
              <a:t>musical</a:t>
            </a:r>
            <a:r>
              <a:rPr lang="en-US" sz="2400" dirty="0" smtClean="0"/>
              <a:t> = new </a:t>
            </a:r>
            <a:r>
              <a:rPr lang="en-US" sz="2400" b="1" dirty="0" smtClean="0"/>
              <a:t>Musical</a:t>
            </a:r>
            <a:r>
              <a:rPr lang="en-US" sz="2400" dirty="0" smtClean="0"/>
              <a:t>("South Pacific", "Joshua  </a:t>
            </a:r>
            <a:r>
              <a:rPr lang="en-US" sz="2400" dirty="0" err="1" smtClean="0"/>
              <a:t>Logan","Oscar</a:t>
            </a:r>
            <a:r>
              <a:rPr lang="en-US" sz="2400" dirty="0" smtClean="0"/>
              <a:t> Hammerstein“, "Richard Rodgers", " Oscar Hammerstein", 1925);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play =  musical;</a:t>
            </a:r>
            <a:endParaRPr lang="en-US" sz="24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Play reference refers to a Musical object.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This type of assignment  is called </a:t>
            </a:r>
            <a:r>
              <a:rPr lang="en-US" sz="2400" i="1" dirty="0" err="1" smtClean="0"/>
              <a:t>upcasting</a:t>
            </a:r>
            <a:r>
              <a:rPr lang="en-US" sz="2400" i="1" dirty="0" smtClean="0"/>
              <a:t>.</a:t>
            </a:r>
            <a:r>
              <a:rPr lang="en-US" sz="2400" dirty="0" smtClean="0"/>
              <a:t>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err="1" smtClean="0"/>
              <a:t>Upcasting</a:t>
            </a:r>
            <a:r>
              <a:rPr lang="en-US" sz="2400" dirty="0" smtClean="0"/>
              <a:t> is a language feature that allows a base-type reference to refer to an object of a derived type.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Thus any object of a class derived from Play (e.g., Musical) is also considered  a Play object. 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Objects of a derived type may be considered objects of the base type.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 though Production is an abstract class that cannot be instantiated, any type derived from Production may be upcast to Production.  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		Production p = new Film(),			 </a:t>
            </a:r>
          </a:p>
          <a:p>
            <a:pPr lvl="1"/>
            <a:r>
              <a:rPr lang="en-US" smtClean="0"/>
              <a:t>		Production q = new Play(), and</a:t>
            </a:r>
          </a:p>
          <a:p>
            <a:pPr lvl="1"/>
            <a:r>
              <a:rPr lang="en-US" smtClean="0"/>
              <a:t>		Production r =  new Musical()</a:t>
            </a:r>
          </a:p>
          <a:p>
            <a:pPr>
              <a:buFont typeface="Times New Roman" pitchFamily="18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are all valid assignments.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r>
              <a:rPr lang="en-US" smtClean="0"/>
              <a:t>Production s =  new Production() is not valid.   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statements: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Play </a:t>
            </a:r>
            <a:r>
              <a:rPr lang="en-US" sz="2000" dirty="0" err="1" smtClean="0"/>
              <a:t>play</a:t>
            </a:r>
            <a:r>
              <a:rPr lang="en-US" sz="2000" dirty="0" smtClean="0"/>
              <a:t>= new Play();</a:t>
            </a:r>
          </a:p>
          <a:p>
            <a:pPr lvl="1"/>
            <a:r>
              <a:rPr lang="en-US" sz="2000" dirty="0" smtClean="0"/>
              <a:t>Musical </a:t>
            </a:r>
            <a:r>
              <a:rPr lang="en-US" sz="2000" dirty="0" err="1" smtClean="0"/>
              <a:t>musical</a:t>
            </a:r>
            <a:r>
              <a:rPr lang="en-US" sz="2000" dirty="0" smtClean="0"/>
              <a:t> = play;</a:t>
            </a:r>
          </a:p>
          <a:p>
            <a:pPr lvl="1"/>
            <a:r>
              <a:rPr lang="en-US" sz="2000" dirty="0" smtClean="0"/>
              <a:t>generate a compiler error.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400" dirty="0" smtClean="0"/>
              <a:t>The reference musical refers to a Musical object and a Play object does not qualify as a Musical object.  </a:t>
            </a:r>
          </a:p>
          <a:p>
            <a:endParaRPr lang="en-US" sz="2400" dirty="0" smtClean="0"/>
          </a:p>
          <a:p>
            <a:r>
              <a:rPr lang="en-US" sz="2400" dirty="0" smtClean="0"/>
              <a:t>Every Play is </a:t>
            </a:r>
            <a:r>
              <a:rPr lang="en-US" sz="2400" i="1" dirty="0" smtClean="0"/>
              <a:t>not</a:t>
            </a:r>
            <a:r>
              <a:rPr lang="en-US" sz="2400" dirty="0" smtClean="0"/>
              <a:t> a Musical.   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under certain conditions, an explicit </a:t>
            </a:r>
            <a:r>
              <a:rPr lang="en-US" sz="2400" i="1" dirty="0" smtClean="0"/>
              <a:t>downcast </a:t>
            </a:r>
            <a:r>
              <a:rPr lang="en-US" sz="2400" dirty="0" smtClean="0"/>
              <a:t>is permissible.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741363" y="1917700"/>
            <a:ext cx="8604250" cy="4757738"/>
          </a:xfrm>
        </p:spPr>
        <p:txBody>
          <a:bodyPr/>
          <a:lstStyle/>
          <a:p>
            <a:r>
              <a:rPr lang="en-US" sz="2400" dirty="0" err="1" smtClean="0"/>
              <a:t>Downcasting</a:t>
            </a:r>
            <a:r>
              <a:rPr lang="en-US" sz="2400" dirty="0" smtClean="0"/>
              <a:t> means casting an object to a derived or more specialized type.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>
              <a:buFont typeface="Arial" pitchFamily="34" charset="0"/>
              <a:buAutoNum type="arabicPeriod"/>
            </a:pPr>
            <a:r>
              <a:rPr lang="en-US" sz="2400" dirty="0" smtClean="0"/>
              <a:t>Play </a:t>
            </a:r>
            <a:r>
              <a:rPr lang="en-US" sz="2400" dirty="0" err="1" smtClean="0"/>
              <a:t>play</a:t>
            </a:r>
            <a:r>
              <a:rPr lang="en-US" sz="2400" dirty="0" smtClean="0"/>
              <a:t> = new Musical();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400" dirty="0" smtClean="0"/>
              <a:t>Musical </a:t>
            </a:r>
            <a:r>
              <a:rPr lang="en-US" sz="2400" dirty="0" err="1" smtClean="0"/>
              <a:t>musical</a:t>
            </a:r>
            <a:r>
              <a:rPr lang="en-US" sz="2400" dirty="0" smtClean="0"/>
              <a:t> = (Musical)play;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400" dirty="0" err="1" smtClean="0"/>
              <a:t>musical.getComposer</a:t>
            </a:r>
            <a:r>
              <a:rPr lang="en-US" sz="2400" dirty="0" smtClean="0"/>
              <a:t>();</a:t>
            </a:r>
          </a:p>
          <a:p>
            <a:pPr lvl="1">
              <a:buFont typeface="Arial" pitchFamily="34" charset="0"/>
              <a:buAutoNum type="arabicPeriod"/>
            </a:pPr>
            <a:endParaRPr lang="en-US" sz="2400" dirty="0" smtClean="0"/>
          </a:p>
          <a:p>
            <a:pPr lvl="1">
              <a:buFont typeface="Arial" pitchFamily="34" charset="0"/>
              <a:buAutoNum type="arabicPeriod"/>
            </a:pPr>
            <a:endParaRPr lang="en-US" sz="24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 </a:t>
            </a:r>
            <a:r>
              <a:rPr lang="en-US" sz="2400" b="1" dirty="0" smtClean="0"/>
              <a:t>Line 1</a:t>
            </a:r>
            <a:r>
              <a:rPr lang="en-US" sz="2400" dirty="0" smtClean="0"/>
              <a:t>:  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The variable play is a Play reference.  A Musical </a:t>
            </a:r>
            <a:r>
              <a:rPr lang="en-US" sz="2400" i="1" dirty="0" smtClean="0"/>
              <a:t>is-a</a:t>
            </a:r>
            <a:r>
              <a:rPr lang="en-US" sz="2400" dirty="0" smtClean="0"/>
              <a:t> Play.  There is no problem here; the assignment is legal.  This is an example of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2103437"/>
            <a:ext cx="9459912" cy="5181600"/>
          </a:xfrm>
        </p:spPr>
        <p:txBody>
          <a:bodyPr/>
          <a:lstStyle/>
          <a:p>
            <a:pPr marL="990600" lvl="1" indent="-533400">
              <a:lnSpc>
                <a:spcPct val="73000"/>
              </a:lnSpc>
              <a:buFont typeface="Arial" pitchFamily="34" charset="0"/>
              <a:buAutoNum type="arabicPeriod"/>
            </a:pPr>
            <a:r>
              <a:rPr lang="en-US" sz="1800" i="1" dirty="0" smtClean="0"/>
              <a:t>Play </a:t>
            </a:r>
            <a:r>
              <a:rPr lang="en-US" sz="1800" i="1" dirty="0" err="1" smtClean="0"/>
              <a:t>play</a:t>
            </a:r>
            <a:r>
              <a:rPr lang="en-US" sz="1800" i="1" dirty="0" smtClean="0"/>
              <a:t> = new Musical();</a:t>
            </a:r>
          </a:p>
          <a:p>
            <a:pPr marL="990600" lvl="1" indent="-533400">
              <a:lnSpc>
                <a:spcPct val="73000"/>
              </a:lnSpc>
              <a:buFont typeface="Arial" pitchFamily="34" charset="0"/>
              <a:buAutoNum type="arabicPeriod"/>
            </a:pPr>
            <a:r>
              <a:rPr lang="en-US" sz="1800" i="1" dirty="0" smtClean="0"/>
              <a:t>Musical </a:t>
            </a:r>
            <a:r>
              <a:rPr lang="en-US" sz="1800" i="1" dirty="0" err="1" smtClean="0"/>
              <a:t>musical</a:t>
            </a:r>
            <a:r>
              <a:rPr lang="en-US" sz="1800" i="1" dirty="0" smtClean="0"/>
              <a:t> = (Musical)play;</a:t>
            </a:r>
          </a:p>
          <a:p>
            <a:pPr marL="990600" lvl="1" indent="-533400">
              <a:lnSpc>
                <a:spcPct val="73000"/>
              </a:lnSpc>
              <a:buFont typeface="Arial" pitchFamily="34" charset="0"/>
              <a:buAutoNum type="arabicPeriod"/>
            </a:pPr>
            <a:r>
              <a:rPr lang="en-US" sz="1800" i="1" dirty="0" err="1" smtClean="0"/>
              <a:t>musical.getComposer</a:t>
            </a:r>
            <a:r>
              <a:rPr lang="en-US" sz="1800" i="1" dirty="0" smtClean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None/>
            </a:pPr>
            <a:endParaRPr lang="en-US" sz="2000" b="1" dirty="0" smtClean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None/>
            </a:pPr>
            <a:r>
              <a:rPr lang="en-US" sz="2000" b="1" dirty="0" smtClean="0"/>
              <a:t>Line 2:  </a:t>
            </a:r>
          </a:p>
          <a:p>
            <a:pPr marL="609600" indent="-609600">
              <a:lnSpc>
                <a:spcPct val="73000"/>
              </a:lnSpc>
            </a:pPr>
            <a:endParaRPr lang="en-US" sz="2000" b="1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The variable musical</a:t>
            </a:r>
            <a:r>
              <a:rPr lang="en-US" sz="2000" i="1" dirty="0" smtClean="0"/>
              <a:t> </a:t>
            </a:r>
            <a:r>
              <a:rPr lang="en-US" sz="2000" dirty="0" smtClean="0"/>
              <a:t>is a Musical reference. </a:t>
            </a:r>
          </a:p>
          <a:p>
            <a:pPr marL="349250" indent="-349250">
              <a:lnSpc>
                <a:spcPct val="73000"/>
              </a:lnSpc>
            </a:pPr>
            <a:endParaRPr lang="en-US" sz="2000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The reference play is a Play reference which, in this case, refers to a Musical object.  </a:t>
            </a:r>
          </a:p>
          <a:p>
            <a:pPr marL="349250" indent="-349250">
              <a:lnSpc>
                <a:spcPct val="73000"/>
              </a:lnSpc>
            </a:pPr>
            <a:endParaRPr lang="en-US" sz="2000" i="1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i="1" dirty="0" smtClean="0"/>
              <a:t>The assignment is legal with an explicit downcast</a:t>
            </a:r>
            <a:r>
              <a:rPr lang="en-US" sz="2000" dirty="0" smtClean="0"/>
              <a:t>.  </a:t>
            </a:r>
          </a:p>
          <a:p>
            <a:pPr marL="349250" indent="-349250">
              <a:lnSpc>
                <a:spcPct val="73000"/>
              </a:lnSpc>
            </a:pPr>
            <a:endParaRPr lang="en-US" sz="2000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As a Play reference, play is unaware of its status as a Musical unless explicitly downcast to Musical.  </a:t>
            </a:r>
          </a:p>
          <a:p>
            <a:pPr marL="349250" indent="-349250">
              <a:lnSpc>
                <a:spcPct val="73000"/>
              </a:lnSpc>
            </a:pPr>
            <a:endParaRPr lang="en-US" sz="2000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The statement :</a:t>
            </a:r>
          </a:p>
          <a:p>
            <a:pPr marL="349250" indent="-349250">
              <a:lnSpc>
                <a:spcPct val="73000"/>
              </a:lnSpc>
            </a:pPr>
            <a:endParaRPr lang="en-US" sz="2000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Musical </a:t>
            </a:r>
            <a:r>
              <a:rPr lang="en-US" sz="2000" dirty="0" err="1" smtClean="0"/>
              <a:t>musical</a:t>
            </a:r>
            <a:r>
              <a:rPr lang="en-US" sz="2000" dirty="0" smtClean="0"/>
              <a:t> = play;</a:t>
            </a:r>
          </a:p>
          <a:p>
            <a:pPr marL="349250" indent="-349250">
              <a:lnSpc>
                <a:spcPct val="73000"/>
              </a:lnSpc>
              <a:buFont typeface="Times New Roman" pitchFamily="18" charset="0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without the explicit downcast</a:t>
            </a:r>
            <a:r>
              <a:rPr lang="en-US" sz="2000" dirty="0" smtClean="0"/>
              <a:t>, generates an error.  </a:t>
            </a:r>
          </a:p>
          <a:p>
            <a:pPr marL="349250" indent="-349250">
              <a:lnSpc>
                <a:spcPct val="73000"/>
              </a:lnSpc>
              <a:buFont typeface="Times New Roman" pitchFamily="18" charset="0"/>
              <a:buNone/>
            </a:pPr>
            <a:endParaRPr lang="en-US" sz="2000" dirty="0" smtClean="0"/>
          </a:p>
          <a:p>
            <a:pPr marL="349250" indent="-349250">
              <a:lnSpc>
                <a:spcPct val="73000"/>
              </a:lnSpc>
            </a:pPr>
            <a:r>
              <a:rPr lang="en-US" sz="2000" dirty="0" smtClean="0"/>
              <a:t>The downcast informs the compiler that play actually refers to a Musical object. </a:t>
            </a:r>
          </a:p>
          <a:p>
            <a:pPr marL="609600" indent="-609600">
              <a:lnSpc>
                <a:spcPct val="73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 typeface="Arial" pitchFamily="34" charset="0"/>
              <a:buAutoNum type="arabicPeriod"/>
            </a:pPr>
            <a:r>
              <a:rPr lang="en-US" sz="2000" i="1" dirty="0" smtClean="0"/>
              <a:t>Play </a:t>
            </a:r>
            <a:r>
              <a:rPr lang="en-US" sz="2000" i="1" dirty="0" err="1" smtClean="0"/>
              <a:t>play</a:t>
            </a:r>
            <a:r>
              <a:rPr lang="en-US" sz="2000" i="1" dirty="0" smtClean="0"/>
              <a:t> = new Musical();</a:t>
            </a:r>
          </a:p>
          <a:p>
            <a:pPr marL="990600" lvl="1" indent="-533400">
              <a:buFont typeface="Arial" pitchFamily="34" charset="0"/>
              <a:buAutoNum type="arabicPeriod"/>
            </a:pPr>
            <a:r>
              <a:rPr lang="en-US" sz="2000" i="1" dirty="0" smtClean="0"/>
              <a:t>Musical </a:t>
            </a:r>
            <a:r>
              <a:rPr lang="en-US" sz="2000" i="1" dirty="0" err="1" smtClean="0"/>
              <a:t>musical</a:t>
            </a:r>
            <a:r>
              <a:rPr lang="en-US" sz="2000" i="1" dirty="0" smtClean="0"/>
              <a:t> = (Musical)play;</a:t>
            </a:r>
          </a:p>
          <a:p>
            <a:pPr marL="990600" lvl="1" indent="-533400">
              <a:buFont typeface="Arial" pitchFamily="34" charset="0"/>
              <a:buAutoNum type="arabicPeriod"/>
            </a:pPr>
            <a:r>
              <a:rPr lang="en-US" sz="2000" i="1" dirty="0" err="1" smtClean="0"/>
              <a:t>musical.getComposer</a:t>
            </a:r>
            <a:r>
              <a:rPr lang="en-US" sz="2000" i="1" dirty="0" smtClean="0"/>
              <a:t>();</a:t>
            </a:r>
          </a:p>
          <a:p>
            <a:pPr marL="990600" lvl="1" indent="-533400">
              <a:buFont typeface="Arial" pitchFamily="34" charset="0"/>
              <a:buAutoNum type="arabicPeriod"/>
            </a:pPr>
            <a:endParaRPr lang="en-US" sz="10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2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2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2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2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200" b="1" dirty="0" smtClean="0"/>
          </a:p>
          <a:p>
            <a:pPr marL="609600" indent="-609600">
              <a:buFont typeface="Times New Roman" pitchFamily="18" charset="0"/>
              <a:buNone/>
            </a:pPr>
            <a:r>
              <a:rPr lang="en-US" sz="2400" b="1" dirty="0" smtClean="0"/>
              <a:t>Line 3:  </a:t>
            </a:r>
          </a:p>
          <a:p>
            <a:pPr marL="609600" indent="-609600"/>
            <a:endParaRPr lang="en-US" sz="2400" b="1" dirty="0" smtClean="0"/>
          </a:p>
          <a:p>
            <a:pPr marL="609600" indent="-609600"/>
            <a:r>
              <a:rPr lang="en-US" sz="2400" dirty="0" smtClean="0"/>
              <a:t>The variable musical is a Musical reference and </a:t>
            </a:r>
            <a:r>
              <a:rPr lang="en-US" sz="2400" dirty="0" err="1" smtClean="0"/>
              <a:t>getComposer</a:t>
            </a:r>
            <a:r>
              <a:rPr lang="en-US" sz="2400" dirty="0" smtClean="0"/>
              <a:t>() is a Musical method.  </a:t>
            </a:r>
          </a:p>
          <a:p>
            <a:pPr marL="609600" indent="-609600"/>
            <a:endParaRPr lang="en-US" sz="20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4757738"/>
          </a:xfrm>
        </p:spPr>
        <p:txBody>
          <a:bodyPr/>
          <a:lstStyle/>
          <a:p>
            <a:r>
              <a:rPr lang="en-US" sz="2000" dirty="0" smtClean="0"/>
              <a:t>The next lines do not compile: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Play </a:t>
            </a:r>
            <a:r>
              <a:rPr lang="en-US" sz="2000" i="1" dirty="0" err="1" smtClean="0"/>
              <a:t>play</a:t>
            </a:r>
            <a:r>
              <a:rPr lang="en-US" sz="2000" i="1" dirty="0" smtClean="0"/>
              <a:t> = new Musical(…);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String name  = </a:t>
            </a:r>
            <a:r>
              <a:rPr lang="en-US" sz="2000" i="1" dirty="0" err="1" smtClean="0"/>
              <a:t>play.getComposer</a:t>
            </a:r>
            <a:r>
              <a:rPr lang="en-US" sz="2000" i="1" dirty="0" smtClean="0"/>
              <a:t>() ;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Line 1 is a valid </a:t>
            </a:r>
            <a:r>
              <a:rPr lang="en-US" sz="2000" dirty="0" err="1" smtClean="0"/>
              <a:t>upcast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compiler complains about the method call on line 2.  </a:t>
            </a:r>
          </a:p>
          <a:p>
            <a:endParaRPr lang="en-US" sz="2000" dirty="0" smtClean="0"/>
          </a:p>
          <a:p>
            <a:r>
              <a:rPr lang="en-US" sz="2000" dirty="0" smtClean="0"/>
              <a:t>To the compiler, play is a Play reference and Play has no </a:t>
            </a:r>
            <a:r>
              <a:rPr lang="en-US" sz="2000" dirty="0" err="1" smtClean="0"/>
              <a:t>getComposer</a:t>
            </a:r>
            <a:r>
              <a:rPr lang="en-US" sz="2000" dirty="0" smtClean="0"/>
              <a:t>() method. cause  a Musical object is instantiated (line 1), an explicit downcast informs the compiler that play refers to a Musical object and fixes the problem: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Play </a:t>
            </a:r>
            <a:r>
              <a:rPr lang="en-US" sz="2000" i="1" dirty="0" err="1" smtClean="0"/>
              <a:t>play</a:t>
            </a:r>
            <a:r>
              <a:rPr lang="en-US" sz="2000" i="1" dirty="0" smtClean="0"/>
              <a:t> = new Musical(…);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String name = (</a:t>
            </a:r>
            <a:r>
              <a:rPr lang="en-US" sz="2000" b="1" i="1" dirty="0" smtClean="0"/>
              <a:t>(Musical)</a:t>
            </a:r>
            <a:r>
              <a:rPr lang="en-US" sz="2000" i="1" dirty="0" smtClean="0"/>
              <a:t>play).</a:t>
            </a:r>
            <a:r>
              <a:rPr lang="en-US" sz="2000" i="1" dirty="0" err="1" smtClean="0"/>
              <a:t>getComposer</a:t>
            </a:r>
            <a:r>
              <a:rPr lang="en-US" sz="2000" i="1" dirty="0" smtClean="0"/>
              <a:t>() ;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array of Production references: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Production productions[] = new Production[3];    // holds 3 Production references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productions[0] = new Film (…);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productions[1] = new Play(…);</a:t>
            </a:r>
          </a:p>
          <a:p>
            <a:pPr lvl="1"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i="1" dirty="0" smtClean="0"/>
              <a:t>	productions[2] = new Musical(…);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Each of these assignments is legal:  Film </a:t>
            </a:r>
            <a:r>
              <a:rPr lang="en-US" sz="2000" i="1" dirty="0" smtClean="0"/>
              <a:t>is-a</a:t>
            </a:r>
            <a:r>
              <a:rPr lang="en-US" sz="2000" dirty="0" smtClean="0"/>
              <a:t> Production;  Play </a:t>
            </a:r>
            <a:r>
              <a:rPr lang="en-US" sz="2000" i="1" dirty="0" smtClean="0"/>
              <a:t>is-a</a:t>
            </a:r>
            <a:r>
              <a:rPr lang="en-US" sz="2000" dirty="0" smtClean="0"/>
              <a:t> Production; and Musical </a:t>
            </a:r>
            <a:r>
              <a:rPr lang="en-US" sz="2000" i="1" dirty="0" smtClean="0"/>
              <a:t>is-a</a:t>
            </a:r>
            <a:r>
              <a:rPr lang="en-US" sz="2000" dirty="0" smtClean="0"/>
              <a:t> Production. </a:t>
            </a:r>
          </a:p>
          <a:p>
            <a:r>
              <a:rPr lang="en-US" sz="2000" dirty="0" smtClean="0"/>
              <a:t>The method calls: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productions[0].</a:t>
            </a:r>
            <a:r>
              <a:rPr lang="en-US" sz="2000" i="1" dirty="0" err="1" smtClean="0"/>
              <a:t>getBoxOfficeGross</a:t>
            </a:r>
            <a:r>
              <a:rPr lang="en-US" sz="2000" i="1" dirty="0" smtClean="0"/>
              <a:t>() and 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productions[2].</a:t>
            </a:r>
            <a:r>
              <a:rPr lang="en-US" sz="2000" i="1" dirty="0" err="1" smtClean="0"/>
              <a:t>getComposer</a:t>
            </a:r>
            <a:r>
              <a:rPr lang="en-US" sz="2000" i="1" dirty="0" smtClean="0"/>
              <a:t>() 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generate errors. </a:t>
            </a:r>
          </a:p>
          <a:p>
            <a:r>
              <a:rPr lang="en-US" sz="2000" dirty="0" smtClean="0"/>
              <a:t>The references productions[0] and productions[2] know nothing of the methods </a:t>
            </a:r>
            <a:r>
              <a:rPr lang="en-US" sz="2000" dirty="0" err="1" smtClean="0"/>
              <a:t>getBoxOfficeGross</a:t>
            </a:r>
            <a:r>
              <a:rPr lang="en-US" sz="2000" dirty="0" smtClean="0"/>
              <a:t>() and </a:t>
            </a:r>
            <a:r>
              <a:rPr lang="en-US" sz="2000" dirty="0" err="1" smtClean="0"/>
              <a:t>getComposer</a:t>
            </a:r>
            <a:r>
              <a:rPr lang="en-US" sz="2000" dirty="0" smtClean="0"/>
              <a:t>().  </a:t>
            </a:r>
            <a:endParaRPr lang="en-US" sz="1800" dirty="0" smtClean="0"/>
          </a:p>
          <a:p>
            <a:endParaRPr lang="en-US" sz="14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and Downcasting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downcast fixes these errors and produces the desired results: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 lvl="1"/>
            <a:r>
              <a:rPr lang="en-US" sz="2000" smtClean="0"/>
              <a:t>	((</a:t>
            </a:r>
            <a:r>
              <a:rPr lang="en-US" sz="2000" b="1" smtClean="0"/>
              <a:t>Film</a:t>
            </a:r>
            <a:r>
              <a:rPr lang="en-US" sz="2000" smtClean="0"/>
              <a:t>)productions[0]).getBoxOfficeGross()</a:t>
            </a:r>
          </a:p>
          <a:p>
            <a:pPr lvl="1"/>
            <a:r>
              <a:rPr lang="en-US" sz="2000" smtClean="0"/>
              <a:t>	((</a:t>
            </a:r>
            <a:r>
              <a:rPr lang="en-US" sz="2000" b="1" smtClean="0"/>
              <a:t>Musical</a:t>
            </a:r>
            <a:r>
              <a:rPr lang="en-US" sz="2000" smtClean="0"/>
              <a:t>)productions[2]).getComposer()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To invoke a derived class method through an object of the base class, a downcast is necessary.   </a:t>
            </a:r>
          </a:p>
          <a:p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73113" y="2103438"/>
            <a:ext cx="8604250" cy="475773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A Film class has attributes: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 lvl="1"/>
            <a:r>
              <a:rPr lang="en-US" sz="2400" smtClean="0"/>
              <a:t>title,</a:t>
            </a:r>
          </a:p>
          <a:p>
            <a:pPr lvl="1"/>
            <a:r>
              <a:rPr lang="en-US" sz="2400" smtClean="0"/>
              <a:t>director, </a:t>
            </a:r>
          </a:p>
          <a:p>
            <a:pPr lvl="1"/>
            <a:r>
              <a:rPr lang="en-US" sz="2400" smtClean="0"/>
              <a:t>screenwriter, and </a:t>
            </a:r>
          </a:p>
          <a:p>
            <a:pPr lvl="1"/>
            <a:r>
              <a:rPr lang="en-US" sz="2400" smtClean="0"/>
              <a:t>total box office gross, in millions of dollars adjusted for inflation.  </a:t>
            </a:r>
          </a:p>
          <a:p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 methods of a Film class include:</a:t>
            </a:r>
          </a:p>
          <a:p>
            <a:endParaRPr lang="en-US" sz="2400" smtClean="0"/>
          </a:p>
          <a:p>
            <a:pPr lvl="1"/>
            <a:r>
              <a:rPr lang="en-US" sz="2400" smtClean="0"/>
              <a:t>constructors, </a:t>
            </a:r>
          </a:p>
          <a:p>
            <a:pPr lvl="1"/>
            <a:r>
              <a:rPr lang="en-US" sz="2400" smtClean="0"/>
              <a:t>getters and setters, and </a:t>
            </a:r>
          </a:p>
          <a:p>
            <a:pPr lvl="1"/>
            <a:r>
              <a:rPr lang="en-US" sz="2400" smtClean="0"/>
              <a:t>a method that displays the values of each attribute.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Like a Film object, a Play object has: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 lvl="1"/>
            <a:r>
              <a:rPr lang="en-US" sz="2400" smtClean="0"/>
              <a:t>a title, </a:t>
            </a:r>
          </a:p>
          <a:p>
            <a:pPr lvl="1"/>
            <a:r>
              <a:rPr lang="en-US" sz="2400" smtClean="0"/>
              <a:t>a director, and </a:t>
            </a:r>
          </a:p>
          <a:p>
            <a:pPr lvl="1"/>
            <a:r>
              <a:rPr lang="en-US" sz="2400" smtClean="0"/>
              <a:t>a writer or playwright. </a:t>
            </a:r>
          </a:p>
          <a:p>
            <a:endParaRPr lang="en-US" sz="2400" smtClean="0"/>
          </a:p>
          <a:p>
            <a:r>
              <a:rPr lang="en-US" sz="2400" smtClean="0"/>
              <a:t> Additionally, a Play object also holds the number of performances of a play. 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 The Play methods are: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 lvl="1"/>
            <a:r>
              <a:rPr lang="en-US" sz="2400" smtClean="0"/>
              <a:t>getter and setter methods, and </a:t>
            </a:r>
          </a:p>
          <a:p>
            <a:pPr lvl="1"/>
            <a:r>
              <a:rPr lang="en-US" sz="2400" smtClean="0"/>
              <a:t>a method that displays the values of each attribute.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A </a:t>
            </a:r>
            <a:r>
              <a:rPr lang="en-US" b="1" i="1" smtClean="0"/>
              <a:t>Play </a:t>
            </a:r>
            <a:r>
              <a:rPr lang="en-US" b="1" smtClean="0"/>
              <a:t>class and a </a:t>
            </a:r>
            <a:r>
              <a:rPr lang="en-US" b="1" i="1" smtClean="0"/>
              <a:t>Film</a:t>
            </a:r>
            <a:r>
              <a:rPr lang="en-US" b="1" smtClean="0"/>
              <a:t> class</a:t>
            </a:r>
            <a:endParaRPr lang="en-US" smtClean="0"/>
          </a:p>
        </p:txBody>
      </p:sp>
      <p:pic>
        <p:nvPicPr>
          <p:cNvPr id="3379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513" y="2103438"/>
            <a:ext cx="7213600" cy="426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The Play class and the Film class are very similar and share many of the same attributes and methods.  </a:t>
            </a:r>
          </a:p>
          <a:p>
            <a:endParaRPr lang="en-US" sz="2000" smtClean="0"/>
          </a:p>
          <a:p>
            <a:r>
              <a:rPr lang="en-US" sz="2000" smtClean="0"/>
              <a:t>Should one class extend the other?   </a:t>
            </a:r>
          </a:p>
          <a:p>
            <a:endParaRPr lang="en-US" sz="2000" smtClean="0"/>
          </a:p>
          <a:p>
            <a:r>
              <a:rPr lang="en-US" sz="2000" smtClean="0"/>
              <a:t>On one hand, a Play </a:t>
            </a:r>
            <a:r>
              <a:rPr lang="en-US" sz="2000" b="1" i="1" smtClean="0"/>
              <a:t>is not</a:t>
            </a:r>
            <a:r>
              <a:rPr lang="en-US" sz="2000" b="1" smtClean="0"/>
              <a:t> </a:t>
            </a:r>
            <a:r>
              <a:rPr lang="en-US" sz="2000" b="1" i="1" smtClean="0"/>
              <a:t>a</a:t>
            </a:r>
            <a:r>
              <a:rPr lang="en-US" sz="2000" smtClean="0"/>
              <a:t> Film and a Film </a:t>
            </a:r>
            <a:r>
              <a:rPr lang="en-US" sz="2000" b="1" i="1" smtClean="0"/>
              <a:t>is not a </a:t>
            </a:r>
            <a:r>
              <a:rPr lang="en-US" sz="2000" smtClean="0"/>
              <a:t>Play.  </a:t>
            </a:r>
          </a:p>
          <a:p>
            <a:endParaRPr lang="en-US" sz="2000" smtClean="0"/>
          </a:p>
          <a:p>
            <a:r>
              <a:rPr lang="en-US" sz="2000" smtClean="0"/>
              <a:t>On the other hand, Play and Film share many of the same attributes.  </a:t>
            </a:r>
          </a:p>
          <a:p>
            <a:endParaRPr lang="en-US" sz="2000" smtClean="0"/>
          </a:p>
          <a:p>
            <a:r>
              <a:rPr lang="en-US" sz="2000" smtClean="0"/>
              <a:t>Couldn’t these attributes and methods be passed from one class to the other?</a:t>
            </a:r>
          </a:p>
          <a:p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To exploit code reuse, we </a:t>
            </a:r>
            <a:r>
              <a:rPr lang="en-US" sz="2000" i="1" smtClean="0"/>
              <a:t>factor</a:t>
            </a:r>
            <a:r>
              <a:rPr lang="en-US" sz="2000" smtClean="0"/>
              <a:t> </a:t>
            </a:r>
            <a:r>
              <a:rPr lang="en-US" sz="2000" i="1" smtClean="0"/>
              <a:t>out</a:t>
            </a:r>
            <a:r>
              <a:rPr lang="en-US" sz="2000" smtClean="0"/>
              <a:t> what is common to Film and Play and design a new class, Production, so that Production has all the attributes and methods common to both Film and Play.  </a:t>
            </a:r>
            <a:br>
              <a:rPr lang="en-US" sz="2000" smtClean="0"/>
            </a:br>
            <a:endParaRPr lang="en-US" sz="2000" smtClean="0"/>
          </a:p>
          <a:p>
            <a:r>
              <a:rPr lang="en-US" sz="2000" smtClean="0"/>
              <a:t>Moreover, a Film </a:t>
            </a:r>
            <a:r>
              <a:rPr lang="en-US" sz="2000" i="1" smtClean="0"/>
              <a:t>is-a</a:t>
            </a:r>
            <a:r>
              <a:rPr lang="en-US" sz="2000" smtClean="0"/>
              <a:t> Production and similarly a Play </a:t>
            </a:r>
            <a:r>
              <a:rPr lang="en-US" sz="2000" i="1" smtClean="0"/>
              <a:t>is-a</a:t>
            </a:r>
            <a:r>
              <a:rPr lang="en-US" sz="2000" smtClean="0"/>
              <a:t> Production.   Production is a base class designed for inheritance and not instantiation.  Film extends Production, and Play extends Production.  </a:t>
            </a:r>
          </a:p>
          <a:p>
            <a:endParaRPr lang="en-US" sz="2000" smtClean="0"/>
          </a:p>
          <a:p>
            <a:r>
              <a:rPr lang="en-US" sz="2000" smtClean="0"/>
              <a:t>The raison d’etre for Production is inheritance, not instantiation.  </a:t>
            </a:r>
          </a:p>
          <a:p>
            <a:endParaRPr lang="en-US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via Factoring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/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endParaRPr lang="en-US" sz="2400" b="1" smtClean="0"/>
          </a:p>
          <a:p>
            <a:pPr algn="ctr">
              <a:buFont typeface="Times New Roman" pitchFamily="18" charset="0"/>
              <a:buNone/>
            </a:pPr>
            <a:r>
              <a:rPr lang="en-US" sz="2400" b="1" smtClean="0"/>
              <a:t>Play extends Production; Film extends Production</a:t>
            </a:r>
          </a:p>
          <a:p>
            <a:pPr algn="ctr"/>
            <a:endParaRPr lang="en-US" sz="2400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13" y="2027238"/>
            <a:ext cx="4572000" cy="4624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1"/>
  <p:tag name="MMPROD_UIDATA" val="&lt;database version=&quot;6.0&quot;&gt;&lt;object type=&quot;1&quot; unique_id=&quot;10001&quot;&gt;&lt;object type=&quot;8&quot; unique_id=&quot;12209&quot;&gt;&lt;/object&gt;&lt;object type=&quot;2&quot; unique_id=&quot;12210&quot;&gt;&lt;object type=&quot;3&quot; unique_id=&quot;1221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212&quot;&gt;&lt;property id=&quot;20148&quot; value=&quot;5&quot;/&gt;&lt;property id=&quot;20300&quot; value=&quot;Slide 2 - &amp;quot;Inheritance&amp;quot;&quot;/&gt;&lt;property id=&quot;20307&quot; value=&quot;257&quot;/&gt;&lt;/object&gt;&lt;object type=&quot;3&quot; unique_id=&quot;12213&quot;&gt;&lt;property id=&quot;20148&quot; value=&quot;5&quot;/&gt;&lt;property id=&quot;20300&quot; value=&quot;Slide 3 - &amp;quot;A Basic Remote Control Unit&amp;quot;&quot;/&gt;&lt;property id=&quot;20307&quot; value=&quot;258&quot;/&gt;&lt;/object&gt;&lt;object type=&quot;3&quot; unique_id=&quot;12214&quot;&gt;&lt;property id=&quot;20148&quot; value=&quot;5&quot;/&gt;&lt;property id=&quot;20300&quot; value=&quot;Slide 4 - &amp;quot;A Basic Remote Control Unit&amp;quot;&quot;/&gt;&lt;property id=&quot;20307&quot; value=&quot;259&quot;/&gt;&lt;/object&gt;&lt;object type=&quot;3&quot; unique_id=&quot;12215&quot;&gt;&lt;property id=&quot;20148&quot; value=&quot;5&quot;/&gt;&lt;property id=&quot;20300&quot; value=&quot;Slide 5 - &amp;quot;A Basic Remote Control Unit&amp;quot;&quot;/&gt;&lt;property id=&quot;20307&quot; value=&quot;260&quot;/&gt;&lt;/object&gt;&lt;object type=&quot;3&quot; unique_id=&quot;12216&quot;&gt;&lt;property id=&quot;20148&quot; value=&quot;5&quot;/&gt;&lt;property id=&quot;20300&quot; value=&quot;Slide 6 - &amp;quot;A Basic Remote Control Unit&amp;quot;&quot;/&gt;&lt;property id=&quot;20307&quot; value=&quot;261&quot;/&gt;&lt;/object&gt;&lt;object type=&quot;3&quot; unique_id=&quot;12217&quot;&gt;&lt;property id=&quot;20148&quot; value=&quot;5&quot;/&gt;&lt;property id=&quot;20300&quot; value=&quot;Slide 7 - &amp;quot;A Basic Remote Control Unit&amp;quot;&quot;/&gt;&lt;property id=&quot;20307&quot; value=&quot;341&quot;/&gt;&lt;/object&gt;&lt;object type=&quot;3&quot; unique_id=&quot;12218&quot;&gt;&lt;property id=&quot;20148&quot; value=&quot;5&quot;/&gt;&lt;property id=&quot;20300&quot; value=&quot;Slide 8 - &amp;quot;A Basic Remote Control Unit&amp;quot;&quot;/&gt;&lt;property id=&quot;20307&quot; value=&quot;342&quot;/&gt;&lt;/object&gt;&lt;object type=&quot;3&quot; unique_id=&quot;12219&quot;&gt;&lt;property id=&quot;20148&quot; value=&quot;5&quot;/&gt;&lt;property id=&quot;20300&quot; value=&quot;Slide 9 - &amp;quot;A Basic Remote Control Unit&amp;quot;&quot;/&gt;&lt;property id=&quot;20307&quot; value=&quot;262&quot;/&gt;&lt;/object&gt;&lt;object type=&quot;3&quot; unique_id=&quot;12220&quot;&gt;&lt;property id=&quot;20148&quot; value=&quot;5&quot;/&gt;&lt;property id=&quot;20300&quot; value=&quot;Slide 10 - &amp;quot;A Basic Remote Control Unit&amp;quot;&quot;/&gt;&lt;property id=&quot;20307&quot; value=&quot;343&quot;/&gt;&lt;/object&gt;&lt;object type=&quot;3&quot; unique_id=&quot;12221&quot;&gt;&lt;property id=&quot;20148&quot; value=&quot;5&quot;/&gt;&lt;property id=&quot;20300&quot; value=&quot;Slide 11 - &amp;quot;A Basic Remote Control Unit&amp;quot;&quot;/&gt;&lt;property id=&quot;20307&quot; value=&quot;263&quot;/&gt;&lt;/object&gt;&lt;object type=&quot;3&quot; unique_id=&quot;12222&quot;&gt;&lt;property id=&quot;20148&quot; value=&quot;5&quot;/&gt;&lt;property id=&quot;20300&quot; value=&quot;Slide 12 - &amp;quot;A Basic Remote Control Unit&amp;quot;&quot;/&gt;&lt;property id=&quot;20307&quot; value=&quot;264&quot;/&gt;&lt;/object&gt;&lt;object type=&quot;3&quot; unique_id=&quot;12223&quot;&gt;&lt;property id=&quot;20148&quot; value=&quot;5&quot;/&gt;&lt;property id=&quot;20300&quot; value=&quot;Slide 13 - &amp;quot;A Basic Remote Control Unit&amp;quot;&quot;/&gt;&lt;property id=&quot;20307&quot; value=&quot;265&quot;/&gt;&lt;/object&gt;&lt;object type=&quot;3&quot; unique_id=&quot;12224&quot;&gt;&lt;property id=&quot;20148&quot; value=&quot;5&quot;/&gt;&lt;property id=&quot;20300&quot; value=&quot;Slide 14 - &amp;quot;A Basic Remote Control Unit&amp;quot;&quot;/&gt;&lt;property id=&quot;20307&quot; value=&quot;266&quot;/&gt;&lt;/object&gt;&lt;object type=&quot;3&quot; unique_id=&quot;12225&quot;&gt;&lt;property id=&quot;20148&quot; value=&quot;5&quot;/&gt;&lt;property id=&quot;20300&quot; value=&quot;Slide 15 - &amp;quot;A Basic Remote Control Unit&amp;quot;&quot;/&gt;&lt;property id=&quot;20307&quot; value=&quot;267&quot;/&gt;&lt;/object&gt;&lt;object type=&quot;3&quot; unique_id=&quot;12226&quot;&gt;&lt;property id=&quot;20148&quot; value=&quot;5&quot;/&gt;&lt;property id=&quot;20300&quot; value=&quot;Slide 16 - &amp;quot;A Basic Remote Control Unit&amp;quot;&quot;/&gt;&lt;property id=&quot;20307&quot; value=&quot;268&quot;/&gt;&lt;/object&gt;&lt;object type=&quot;3&quot; unique_id=&quot;12227&quot;&gt;&lt;property id=&quot;20148&quot; value=&quot;5&quot;/&gt;&lt;property id=&quot;20300&quot; value=&quot;Slide 17 - &amp;quot;A Basic Remote Control Unit&amp;quot;&quot;/&gt;&lt;property id=&quot;20307&quot; value=&quot;269&quot;/&gt;&lt;/object&gt;&lt;object type=&quot;3&quot; unique_id=&quot;12228&quot;&gt;&lt;property id=&quot;20148&quot; value=&quot;5&quot;/&gt;&lt;property id=&quot;20300&quot; value=&quot;Slide 18 - &amp;quot;DirectRemote, a subclass of Remote&amp;quot;&quot;/&gt;&lt;property id=&quot;20307&quot; value=&quot;270&quot;/&gt;&lt;/object&gt;&lt;object type=&quot;3&quot; unique_id=&quot;12229&quot;&gt;&lt;property id=&quot;20148&quot; value=&quot;5&quot;/&gt;&lt;property id=&quot;20300&quot; value=&quot;Slide 19 - &amp;quot;DirectRemote, a subclass of Remote&amp;quot;&quot;/&gt;&lt;property id=&quot;20307&quot; value=&quot;346&quot;/&gt;&lt;/object&gt;&lt;object type=&quot;3&quot; unique_id=&quot;12230&quot;&gt;&lt;property id=&quot;20148&quot; value=&quot;5&quot;/&gt;&lt;property id=&quot;20300&quot; value=&quot;Slide 20 - &amp;quot;DirectRemote, a subclass of Remote&amp;quot;&quot;/&gt;&lt;property id=&quot;20307&quot; value=&quot;271&quot;/&gt;&lt;/object&gt;&lt;object type=&quot;3&quot; unique_id=&quot;12231&quot;&gt;&lt;property id=&quot;20148&quot; value=&quot;5&quot;/&gt;&lt;property id=&quot;20300&quot; value=&quot;Slide 21&quot;/&gt;&lt;property id=&quot;20307&quot; value=&quot;347&quot;/&gt;&lt;/object&gt;&lt;object type=&quot;3&quot; unique_id=&quot;12232&quot;&gt;&lt;property id=&quot;20148&quot; value=&quot;5&quot;/&gt;&lt;property id=&quot;20300&quot; value=&quot;Slide 22 - &amp;quot;DirectRemote, a subclass of Remote&amp;quot;&quot;/&gt;&lt;property id=&quot;20307&quot; value=&quot;344&quot;/&gt;&lt;/object&gt;&lt;object type=&quot;3&quot; unique_id=&quot;12233&quot;&gt;&lt;property id=&quot;20148&quot; value=&quot;5&quot;/&gt;&lt;property id=&quot;20300&quot; value=&quot;Slide 23 - &amp;quot;DirectRemote, a subclass of Remote&amp;quot;&quot;/&gt;&lt;property id=&quot;20307&quot; value=&quot;345&quot;/&gt;&lt;/object&gt;&lt;object type=&quot;3&quot; unique_id=&quot;12234&quot;&gt;&lt;property id=&quot;20148&quot; value=&quot;5&quot;/&gt;&lt;property id=&quot;20300&quot; value=&quot;Slide 24 - &amp;quot;DirectRemote, a subclass of Remote&amp;quot;&quot;/&gt;&lt;property id=&quot;20307&quot; value=&quot;272&quot;/&gt;&lt;/object&gt;&lt;object type=&quot;3&quot; unique_id=&quot;12235&quot;&gt;&lt;property id=&quot;20148&quot; value=&quot;5&quot;/&gt;&lt;property id=&quot;20300&quot; value=&quot;Slide 25 - &amp;quot;DirectRemote, a subclass of Remote&amp;quot;&quot;/&gt;&lt;property id=&quot;20307&quot; value=&quot;273&quot;/&gt;&lt;/object&gt;&lt;object type=&quot;3&quot; unique_id=&quot;12236&quot;&gt;&lt;property id=&quot;20148&quot; value=&quot;5&quot;/&gt;&lt;property id=&quot;20300&quot; value=&quot;Slide 26 - &amp;quot;DirectRemote, a subclass of Remote&amp;quot;&quot;/&gt;&lt;property id=&quot;20307&quot; value=&quot;274&quot;/&gt;&lt;/object&gt;&lt;object type=&quot;3&quot; unique_id=&quot;12237&quot;&gt;&lt;property id=&quot;20148&quot; value=&quot;5&quot;/&gt;&lt;property id=&quot;20300&quot; value=&quot;Slide 27 - &amp;quot;DirectRemote, a subclass of Remote&amp;quot;&quot;/&gt;&lt;property id=&quot;20307&quot; value=&quot;275&quot;/&gt;&lt;/object&gt;&lt;object type=&quot;3&quot; unique_id=&quot;12238&quot;&gt;&lt;property id=&quot;20148&quot; value=&quot;5&quot;/&gt;&lt;property id=&quot;20300&quot; value=&quot;Slide 28 - &amp;quot;DirectRemote, a subclass of Remote&amp;quot;&quot;/&gt;&lt;property id=&quot;20307&quot; value=&quot;276&quot;/&gt;&lt;/object&gt;&lt;object type=&quot;3&quot; unique_id=&quot;12239&quot;&gt;&lt;property id=&quot;20148&quot; value=&quot;5&quot;/&gt;&lt;property id=&quot;20300&quot; value=&quot;Slide 29 - &amp;quot;DirectRemote, a subclass of Remote&amp;quot;&quot;/&gt;&lt;property id=&quot;20307&quot; value=&quot;277&quot;/&gt;&lt;/object&gt;&lt;object type=&quot;3&quot; unique_id=&quot;12240&quot;&gt;&lt;property id=&quot;20148&quot; value=&quot;5&quot;/&gt;&lt;property id=&quot;20300&quot; value=&quot;Slide 30 - &amp;quot;DirectRemote, a subclass of Remote&amp;quot;&quot;/&gt;&lt;property id=&quot;20307&quot; value=&quot;278&quot;/&gt;&lt;/object&gt;&lt;object type=&quot;3&quot; unique_id=&quot;12241&quot;&gt;&lt;property id=&quot;20148&quot; value=&quot;5&quot;/&gt;&lt;property id=&quot;20300&quot; value=&quot;Slide 31&quot;/&gt;&lt;property id=&quot;20307&quot; value=&quot;368&quot;/&gt;&lt;/object&gt;&lt;object type=&quot;3&quot; unique_id=&quot;12242&quot;&gt;&lt;property id=&quot;20148&quot; value=&quot;5&quot;/&gt;&lt;property id=&quot;20300&quot; value=&quot;Slide 32 - &amp;quot;DirectRemote, a subclass of Remote&amp;quot;&quot;/&gt;&lt;property id=&quot;20307&quot; value=&quot;367&quot;/&gt;&lt;/object&gt;&lt;object type=&quot;3&quot; unique_id=&quot;12243&quot;&gt;&lt;property id=&quot;20148&quot; value=&quot;5&quot;/&gt;&lt;property id=&quot;20300&quot; value=&quot;Slide 33 - &amp;quot;DirectRemote, a subclass of Remote&amp;quot;&quot;/&gt;&lt;property id=&quot;20307&quot; value=&quot;279&quot;/&gt;&lt;/object&gt;&lt;object type=&quot;3&quot; unique_id=&quot;12244&quot;&gt;&lt;property id=&quot;20148&quot; value=&quot;5&quot;/&gt;&lt;property id=&quot;20300&quot; value=&quot;Slide 34 - &amp;quot;DirectRemote, a subclass of Remote&amp;quot;&quot;/&gt;&lt;property id=&quot;20307&quot; value=&quot;280&quot;/&gt;&lt;/object&gt;&lt;object type=&quot;3&quot; unique_id=&quot;12245&quot;&gt;&lt;property id=&quot;20148&quot; value=&quot;5&quot;/&gt;&lt;property id=&quot;20300&quot; value=&quot;Slide 35 - &amp;quot;DirectRemote, a subclass of Remote&amp;quot;&quot;/&gt;&lt;property id=&quot;20307&quot; value=&quot;281&quot;/&gt;&lt;/object&gt;&lt;object type=&quot;3&quot; unique_id=&quot;12246&quot;&gt;&lt;property id=&quot;20148&quot; value=&quot;5&quot;/&gt;&lt;property id=&quot;20300&quot; value=&quot;Slide 36 - &amp;quot;DirectRemote, a subclass of Remote&amp;quot;&quot;/&gt;&lt;property id=&quot;20307&quot; value=&quot;348&quot;/&gt;&lt;/object&gt;&lt;object type=&quot;3&quot; unique_id=&quot;12247&quot;&gt;&lt;property id=&quot;20148&quot; value=&quot;5&quot;/&gt;&lt;property id=&quot;20300&quot; value=&quot;Slide 37 - &amp;quot;DirectRemote, a subclass of Remote&amp;quot;&quot;/&gt;&lt;property id=&quot;20307&quot; value=&quot;282&quot;/&gt;&lt;/object&gt;&lt;object type=&quot;3&quot; unique_id=&quot;12248&quot;&gt;&lt;property id=&quot;20148&quot; value=&quot;5&quot;/&gt;&lt;property id=&quot;20300&quot; value=&quot;Slide 38 - &amp;quot;DirectRemote, a subclass of Remote&amp;quot;&quot;/&gt;&lt;property id=&quot;20307&quot; value=&quot;369&quot;/&gt;&lt;/object&gt;&lt;object type=&quot;3&quot; unique_id=&quot;12249&quot;&gt;&lt;property id=&quot;20148&quot; value=&quot;5&quot;/&gt;&lt;property id=&quot;20300&quot; value=&quot;Slide 39 - &amp;quot;The is-a Relationship: A DirectRemote is-a Remote&amp;quot;&quot;/&gt;&lt;property id=&quot;20307&quot; value=&quot;283&quot;/&gt;&lt;/object&gt;&lt;object type=&quot;3&quot; unique_id=&quot;12250&quot;&gt;&lt;property id=&quot;20148&quot; value=&quot;5&quot;/&gt;&lt;property id=&quot;20300&quot; value=&quot;Slide 40 - &amp;quot;The is-a Relationship: A DirectRemote is-a Remote&amp;quot;&quot;/&gt;&lt;property id=&quot;20307&quot; value=&quot;284&quot;/&gt;&lt;/object&gt;&lt;object type=&quot;3&quot; unique_id=&quot;12251&quot;&gt;&lt;property id=&quot;20148&quot; value=&quot;5&quot;/&gt;&lt;property id=&quot;20300&quot; value=&quot;Slide 41 - &amp;quot;Inheritance via Factoring&amp;quot;&quot;/&gt;&lt;property id=&quot;20307&quot; value=&quot;285&quot;/&gt;&lt;/object&gt;&lt;object type=&quot;3&quot; unique_id=&quot;12252&quot;&gt;&lt;property id=&quot;20148&quot; value=&quot;5&quot;/&gt;&lt;property id=&quot;20300&quot; value=&quot;Slide 42 - &amp;quot;Inheritance via Factoring&amp;quot;&quot;/&gt;&lt;property id=&quot;20307&quot; value=&quot;349&quot;/&gt;&lt;/object&gt;&lt;object type=&quot;3&quot; unique_id=&quot;12253&quot;&gt;&lt;property id=&quot;20148&quot; value=&quot;5&quot;/&gt;&lt;property id=&quot;20300&quot; value=&quot;Slide 43 - &amp;quot;Inheritance via Factoring&amp;quot;&quot;/&gt;&lt;property id=&quot;20307&quot; value=&quot;286&quot;/&gt;&lt;/object&gt;&lt;object type=&quot;3&quot; unique_id=&quot;12254&quot;&gt;&lt;property id=&quot;20148&quot; value=&quot;5&quot;/&gt;&lt;property id=&quot;20300&quot; value=&quot;Slide 44 - &amp;quot;Inheritance via Factoring&amp;quot;&quot;/&gt;&lt;property id=&quot;20307&quot; value=&quot;287&quot;/&gt;&lt;/object&gt;&lt;object type=&quot;3&quot; unique_id=&quot;12255&quot;&gt;&lt;property id=&quot;20148&quot; value=&quot;5&quot;/&gt;&lt;property id=&quot;20300&quot; value=&quot;Slide 45 - &amp;quot;Inheritance via Factoring&amp;quot;&quot;/&gt;&lt;property id=&quot;20307&quot; value=&quot;288&quot;/&gt;&lt;/object&gt;&lt;object type=&quot;3&quot; unique_id=&quot;12256&quot;&gt;&lt;property id=&quot;20148&quot; value=&quot;5&quot;/&gt;&lt;property id=&quot;20300&quot; value=&quot;Slide 46 - &amp;quot;Inheritance via Factoring&amp;quot;&quot;/&gt;&lt;property id=&quot;20307&quot; value=&quot;289&quot;/&gt;&lt;/object&gt;&lt;object type=&quot;3&quot; unique_id=&quot;12257&quot;&gt;&lt;property id=&quot;20148&quot; value=&quot;5&quot;/&gt;&lt;property id=&quot;20300&quot; value=&quot;Slide 47 - &amp;quot;Inheritance via Factoring&amp;quot;&quot;/&gt;&lt;property id=&quot;20307&quot; value=&quot;290&quot;/&gt;&lt;/object&gt;&lt;object type=&quot;3&quot; unique_id=&quot;12258&quot;&gt;&lt;property id=&quot;20148&quot; value=&quot;5&quot;/&gt;&lt;property id=&quot;20300&quot; value=&quot;Slide 48 - &amp;quot;Inheritance via Factoring&amp;quot;&quot;/&gt;&lt;property id=&quot;20307&quot; value=&quot;291&quot;/&gt;&lt;/object&gt;&lt;object type=&quot;3&quot; unique_id=&quot;12259&quot;&gt;&lt;property id=&quot;20148&quot; value=&quot;5&quot;/&gt;&lt;property id=&quot;20300&quot; value=&quot;Slide 49 - &amp;quot;Inheritance via Factoring&amp;quot;&quot;/&gt;&lt;property id=&quot;20307&quot; value=&quot;350&quot;/&gt;&lt;/object&gt;&lt;object type=&quot;3&quot; unique_id=&quot;12260&quot;&gt;&lt;property id=&quot;20148&quot; value=&quot;5&quot;/&gt;&lt;property id=&quot;20300&quot; value=&quot;Slide 50 - &amp;quot;Inheritance via Factoring&amp;quot;&quot;/&gt;&lt;property id=&quot;20307&quot; value=&quot;292&quot;/&gt;&lt;/object&gt;&lt;object type=&quot;3&quot; unique_id=&quot;12261&quot;&gt;&lt;property id=&quot;20148&quot; value=&quot;5&quot;/&gt;&lt;property id=&quot;20300&quot; value=&quot;Slide 51 - &amp;quot;Inheritance via Factoring&amp;quot;&quot;/&gt;&lt;property id=&quot;20307&quot; value=&quot;351&quot;/&gt;&lt;/object&gt;&lt;object type=&quot;3&quot; unique_id=&quot;12262&quot;&gt;&lt;property id=&quot;20148&quot; value=&quot;5&quot;/&gt;&lt;property id=&quot;20300&quot; value=&quot;Slide 52 - &amp;quot;Inheritance via Factoring&amp;quot;&quot;/&gt;&lt;property id=&quot;20307&quot; value=&quot;293&quot;/&gt;&lt;/object&gt;&lt;object type=&quot;3&quot; unique_id=&quot;12263&quot;&gt;&lt;property id=&quot;20148&quot; value=&quot;5&quot;/&gt;&lt;property id=&quot;20300&quot; value=&quot;Slide 53 - &amp;quot;Inheritance via Factoring&amp;quot;&quot;/&gt;&lt;property id=&quot;20307&quot; value=&quot;352&quot;/&gt;&lt;/object&gt;&lt;object type=&quot;3&quot; unique_id=&quot;12264&quot;&gt;&lt;property id=&quot;20148&quot; value=&quot;5&quot;/&gt;&lt;property id=&quot;20300&quot; value=&quot;Slide 54 - &amp;quot;Inheritance via Factoring&amp;quot;&quot;/&gt;&lt;property id=&quot;20307&quot; value=&quot;353&quot;/&gt;&lt;/object&gt;&lt;object type=&quot;3&quot; unique_id=&quot;12265&quot;&gt;&lt;property id=&quot;20148&quot; value=&quot;5&quot;/&gt;&lt;property id=&quot;20300&quot; value=&quot;Slide 55 - &amp;quot;Inheritance via Factoring&amp;quot;&quot;/&gt;&lt;property id=&quot;20307&quot; value=&quot;294&quot;/&gt;&lt;/object&gt;&lt;object type=&quot;3&quot; unique_id=&quot;12266&quot;&gt;&lt;property id=&quot;20148&quot; value=&quot;5&quot;/&gt;&lt;property id=&quot;20300&quot; value=&quot;Slide 56 - &amp;quot;Inheritance via Abstract Classes&amp;quot;&quot;/&gt;&lt;property id=&quot;20307&quot; value=&quot;295&quot;/&gt;&lt;/object&gt;&lt;object type=&quot;3&quot; unique_id=&quot;12267&quot;&gt;&lt;property id=&quot;20148&quot; value=&quot;5&quot;/&gt;&lt;property id=&quot;20300&quot; value=&quot;Slide 57 - &amp;quot;Inheritance via Abstract Classes&amp;quot;&quot;/&gt;&lt;property id=&quot;20307&quot; value=&quot;296&quot;/&gt;&lt;/object&gt;&lt;object type=&quot;3&quot; unique_id=&quot;12268&quot;&gt;&lt;property id=&quot;20148&quot; value=&quot;5&quot;/&gt;&lt;property id=&quot;20300&quot; value=&quot;Slide 58 - &amp;quot;Inheritance via Abstract Classes&amp;quot;&quot;/&gt;&lt;property id=&quot;20307&quot; value=&quot;354&quot;/&gt;&lt;/object&gt;&lt;object type=&quot;3&quot; unique_id=&quot;12269&quot;&gt;&lt;property id=&quot;20148&quot; value=&quot;5&quot;/&gt;&lt;property id=&quot;20300&quot; value=&quot;Slide 59 - &amp;quot;Inheritance via Abstract Classes&amp;quot;&quot;/&gt;&lt;property id=&quot;20307&quot; value=&quot;297&quot;/&gt;&lt;/object&gt;&lt;object type=&quot;3&quot; unique_id=&quot;12270&quot;&gt;&lt;property id=&quot;20148&quot; value=&quot;5&quot;/&gt;&lt;property id=&quot;20300&quot; value=&quot;Slide 60 - &amp;quot;Inheritance via Abstract Classes&amp;quot;&quot;/&gt;&lt;property id=&quot;20307&quot; value=&quot;298&quot;/&gt;&lt;/object&gt;&lt;object type=&quot;3&quot; unique_id=&quot;12271&quot;&gt;&lt;property id=&quot;20148&quot; value=&quot;5&quot;/&gt;&lt;property id=&quot;20300&quot; value=&quot;Slide 61 - &amp;quot;Extending the Hierarchy&amp;quot;&quot;/&gt;&lt;property id=&quot;20307&quot; value=&quot;299&quot;/&gt;&lt;/object&gt;&lt;object type=&quot;3&quot; unique_id=&quot;12272&quot;&gt;&lt;property id=&quot;20148&quot; value=&quot;5&quot;/&gt;&lt;property id=&quot;20300&quot; value=&quot;Slide 62 - &amp;quot;Inheritance via Abstract Classes&amp;quot;&quot;/&gt;&lt;property id=&quot;20307&quot; value=&quot;355&quot;/&gt;&lt;/object&gt;&lt;object type=&quot;3&quot; unique_id=&quot;12273&quot;&gt;&lt;property id=&quot;20148&quot; value=&quot;5&quot;/&gt;&lt;property id=&quot;20300&quot; value=&quot;Slide 63 - &amp;quot;Inheritance via Abstract Classes&amp;quot;&quot;/&gt;&lt;property id=&quot;20307&quot; value=&quot;300&quot;/&gt;&lt;/object&gt;&lt;object type=&quot;3&quot; unique_id=&quot;12274&quot;&gt;&lt;property id=&quot;20148&quot; value=&quot;5&quot;/&gt;&lt;property id=&quot;20300&quot; value=&quot;Slide 64 - &amp;quot;Inheritance via Abstract Classes&amp;quot;&quot;/&gt;&lt;property id=&quot;20307&quot; value=&quot;356&quot;/&gt;&lt;/object&gt;&lt;object type=&quot;3&quot; unique_id=&quot;12275&quot;&gt;&lt;property id=&quot;20148&quot; value=&quot;5&quot;/&gt;&lt;property id=&quot;20300&quot; value=&quot;Slide 65 - &amp;quot;Inheritance via Abstract Classes&amp;quot;&quot;/&gt;&lt;property id=&quot;20307&quot; value=&quot;357&quot;/&gt;&lt;/object&gt;&lt;object type=&quot;3&quot; unique_id=&quot;12276&quot;&gt;&lt;property id=&quot;20148&quot; value=&quot;5&quot;/&gt;&lt;property id=&quot;20300&quot; value=&quot;Slide 66 - &amp;quot;Inheritance via Abstract Classes&amp;quot;&quot;/&gt;&lt;property id=&quot;20307&quot; value=&quot;301&quot;/&gt;&lt;/object&gt;&lt;object type=&quot;3&quot; unique_id=&quot;12277&quot;&gt;&lt;property id=&quot;20148&quot; value=&quot;5&quot;/&gt;&lt;property id=&quot;20300&quot; value=&quot;Slide 67 - &amp;quot;Upcasting and Downcasting&amp;quot;&quot;/&gt;&lt;property id=&quot;20307&quot; value=&quot;302&quot;/&gt;&lt;/object&gt;&lt;object type=&quot;3&quot; unique_id=&quot;12278&quot;&gt;&lt;property id=&quot;20148&quot; value=&quot;5&quot;/&gt;&lt;property id=&quot;20300&quot; value=&quot;Slide 68 - &amp;quot;Upcasting and Downcasting&amp;quot;&quot;/&gt;&lt;property id=&quot;20307&quot; value=&quot;303&quot;/&gt;&lt;/object&gt;&lt;object type=&quot;3&quot; unique_id=&quot;12279&quot;&gt;&lt;property id=&quot;20148&quot; value=&quot;5&quot;/&gt;&lt;property id=&quot;20300&quot; value=&quot;Slide 69 - &amp;quot;Upcasting and Downcasting&amp;quot;&quot;/&gt;&lt;property id=&quot;20307&quot; value=&quot;304&quot;/&gt;&lt;/object&gt;&lt;object type=&quot;3&quot; unique_id=&quot;12280&quot;&gt;&lt;property id=&quot;20148&quot; value=&quot;5&quot;/&gt;&lt;property id=&quot;20300&quot; value=&quot;Slide 70 - &amp;quot;Upcasting and Downcasting&amp;quot;&quot;/&gt;&lt;property id=&quot;20307&quot; value=&quot;305&quot;/&gt;&lt;/object&gt;&lt;object type=&quot;3&quot; unique_id=&quot;12281&quot;&gt;&lt;property id=&quot;20148&quot; value=&quot;5&quot;/&gt;&lt;property id=&quot;20300&quot; value=&quot;Slide 71 - &amp;quot;Upcasting and Downcasting&amp;quot;&quot;/&gt;&lt;property id=&quot;20307&quot; value=&quot;306&quot;/&gt;&lt;/object&gt;&lt;object type=&quot;3&quot; unique_id=&quot;12282&quot;&gt;&lt;property id=&quot;20148&quot; value=&quot;5&quot;/&gt;&lt;property id=&quot;20300&quot; value=&quot;Slide 72 - &amp;quot;Upcasting and Downcasting&amp;quot;&quot;/&gt;&lt;property id=&quot;20307&quot; value=&quot;358&quot;/&gt;&lt;/object&gt;&lt;object type=&quot;3&quot; unique_id=&quot;12283&quot;&gt;&lt;property id=&quot;20148&quot; value=&quot;5&quot;/&gt;&lt;property id=&quot;20300&quot; value=&quot;Slide 73 - &amp;quot;Upcasting and Downcasting&amp;quot;&quot;/&gt;&lt;property id=&quot;20307&quot; value=&quot;359&quot;/&gt;&lt;/object&gt;&lt;object type=&quot;3&quot; unique_id=&quot;12284&quot;&gt;&lt;property id=&quot;20148&quot; value=&quot;5&quot;/&gt;&lt;property id=&quot;20300&quot; value=&quot;Slide 74 - &amp;quot;Upcasting and Downcasting&amp;quot;&quot;/&gt;&lt;property id=&quot;20307&quot; value=&quot;307&quot;/&gt;&lt;/object&gt;&lt;object type=&quot;3&quot; unique_id=&quot;12285&quot;&gt;&lt;property id=&quot;20148&quot; value=&quot;5&quot;/&gt;&lt;property id=&quot;20300&quot; value=&quot;Slide 75 - &amp;quot;Upcasting and Downcasting&amp;quot;&quot;/&gt;&lt;property id=&quot;20307&quot; value=&quot;308&quot;/&gt;&lt;/object&gt;&lt;object type=&quot;3&quot; unique_id=&quot;12286&quot;&gt;&lt;property id=&quot;20148&quot; value=&quot;5&quot;/&gt;&lt;property id=&quot;20300&quot; value=&quot;Slide 76 - &amp;quot;Upcasting and Downcasting&amp;quot;&quot;/&gt;&lt;property id=&quot;20307&quot; value=&quot;309&quot;/&gt;&lt;/object&gt;&lt;object type=&quot;3&quot; unique_id=&quot;12287&quot;&gt;&lt;property id=&quot;20148&quot; value=&quot;5&quot;/&gt;&lt;property id=&quot;20300&quot; value=&quot;Slide 77 - &amp;quot;The instanceof operator&amp;quot;&quot;/&gt;&lt;property id=&quot;20307&quot; value=&quot;310&quot;/&gt;&lt;/object&gt;&lt;object type=&quot;3&quot; unique_id=&quot;12288&quot;&gt;&lt;property id=&quot;20148&quot; value=&quot;5&quot;/&gt;&lt;property id=&quot;20300&quot; value=&quot;Slide 78 - &amp;quot;The instanceof operator&amp;quot;&quot;/&gt;&lt;property id=&quot;20307&quot; value=&quot;311&quot;/&gt;&lt;/object&gt;&lt;object type=&quot;3&quot; unique_id=&quot;12289&quot;&gt;&lt;property id=&quot;20148&quot; value=&quot;5&quot;/&gt;&lt;property id=&quot;20300&quot; value=&quot;Slide 79 - &amp;quot;The instanceof operator&amp;quot;&quot;/&gt;&lt;property id=&quot;20307&quot; value=&quot;312&quot;/&gt;&lt;/object&gt;&lt;object type=&quot;3&quot; unique_id=&quot;12290&quot;&gt;&lt;property id=&quot;20148&quot; value=&quot;5&quot;/&gt;&lt;property id=&quot;20300&quot; value=&quot;Slide 80 - &amp;quot;The instanceof operator&amp;quot;&quot;/&gt;&lt;property id=&quot;20307&quot; value=&quot;313&quot;/&gt;&lt;/object&gt;&lt;object type=&quot;3&quot; unique_id=&quot;12291&quot;&gt;&lt;property id=&quot;20148&quot; value=&quot;5&quot;/&gt;&lt;property id=&quot;20300&quot; value=&quot;Slide 81 - &amp;quot;The instanceof operator&amp;quot;&quot;/&gt;&lt;property id=&quot;20307&quot; value=&quot;360&quot;/&gt;&lt;/object&gt;&lt;object type=&quot;3&quot; unique_id=&quot;12292&quot;&gt;&lt;property id=&quot;20148&quot; value=&quot;5&quot;/&gt;&lt;property id=&quot;20300&quot; value=&quot;Slide 82 - &amp;quot;Everything Inherits: the Object Class&amp;quot;&quot;/&gt;&lt;property id=&quot;20307&quot; value=&quot;314&quot;/&gt;&lt;/object&gt;&lt;object type=&quot;3&quot; unique_id=&quot;12293&quot;&gt;&lt;property id=&quot;20148&quot; value=&quot;5&quot;/&gt;&lt;property id=&quot;20300&quot; value=&quot;Slide 83 - &amp;quot;Everything Inherits: the Object Class&amp;quot;&quot;/&gt;&lt;property id=&quot;20307&quot; value=&quot;361&quot;/&gt;&lt;/object&gt;&lt;object type=&quot;3&quot; unique_id=&quot;12294&quot;&gt;&lt;property id=&quot;20148&quot; value=&quot;5&quot;/&gt;&lt;property id=&quot;20300&quot; value=&quot;Slide 84 - &amp;quot; Inheriting From Object: the equals(Object p) Method&amp;quot;&quot;/&gt;&lt;property id=&quot;20307&quot; value=&quot;315&quot;/&gt;&lt;/object&gt;&lt;object type=&quot;3&quot; unique_id=&quot;12295&quot;&gt;&lt;property id=&quot;20148&quot; value=&quot;5&quot;/&gt;&lt;property id=&quot;20300&quot; value=&quot;Slide 85 - &amp;quot; Inheriting From Object: the equals(Object p) Method&amp;quot;&quot;/&gt;&lt;property id=&quot;20307&quot; value=&quot;316&quot;/&gt;&lt;/object&gt;&lt;object type=&quot;3&quot; unique_id=&quot;12296&quot;&gt;&lt;property id=&quot;20148&quot; value=&quot;5&quot;/&gt;&lt;property id=&quot;20300&quot; value=&quot;Slide 86 - &amp;quot;Inheriting From Object: the toString() Method&amp;quot;&quot;/&gt;&lt;property id=&quot;20307&quot; value=&quot;317&quot;/&gt;&lt;/object&gt;&lt;object type=&quot;3&quot; unique_id=&quot;12297&quot;&gt;&lt;property id=&quot;20148&quot; value=&quot;5&quot;/&gt;&lt;property id=&quot;20300&quot; value=&quot;Slide 87 - &amp;quot;Inheriting From Object: the toString() Method&amp;quot;&quot;/&gt;&lt;property id=&quot;20307&quot; value=&quot;318&quot;/&gt;&lt;/object&gt;&lt;object type=&quot;3&quot; unique_id=&quot;12298&quot;&gt;&lt;property id=&quot;20148&quot; value=&quot;5&quot;/&gt;&lt;property id=&quot;20300&quot; value=&quot;Slide 88 - &amp;quot;Inheriting From Object: the toString() Method&amp;quot;&quot;/&gt;&lt;property id=&quot;20307&quot; value=&quot;319&quot;/&gt;&lt;/object&gt;&lt;object type=&quot;3&quot; unique_id=&quot;12299&quot;&gt;&lt;property id=&quot;20148&quot; value=&quot;5&quot;/&gt;&lt;property id=&quot;20300&quot; value=&quot;Slide 89 - &amp;quot;Inheriting From Object: the toString() Method&amp;quot;&quot;/&gt;&lt;property id=&quot;20307&quot; value=&quot;320&quot;/&gt;&lt;/object&gt;&lt;object type=&quot;3&quot; unique_id=&quot;12300&quot;&gt;&lt;property id=&quot;20148&quot; value=&quot;5&quot;/&gt;&lt;property id=&quot;20300&quot; value=&quot;Slide 90 - &amp;quot;Inheriting From Object: the toString() Method&amp;quot;&quot;/&gt;&lt;property id=&quot;20307&quot; value=&quot;321&quot;/&gt;&lt;/object&gt;&lt;object type=&quot;3&quot; unique_id=&quot;12301&quot;&gt;&lt;property id=&quot;20148&quot; value=&quot;5&quot;/&gt;&lt;property id=&quot;20300&quot; value=&quot;Slide 91 - &amp;quot;Interfaces&amp;quot;&quot;/&gt;&lt;property id=&quot;20307&quot; value=&quot;322&quot;/&gt;&lt;/object&gt;&lt;object type=&quot;3&quot; unique_id=&quot;12302&quot;&gt;&lt;property id=&quot;20148&quot; value=&quot;5&quot;/&gt;&lt;property id=&quot;20300&quot; value=&quot;Slide 92 - &amp;quot;Interfaces&amp;quot;&quot;/&gt;&lt;property id=&quot;20307&quot; value=&quot;323&quot;/&gt;&lt;/object&gt;&lt;object type=&quot;3&quot; unique_id=&quot;12303&quot;&gt;&lt;property id=&quot;20148&quot; value=&quot;5&quot;/&gt;&lt;property id=&quot;20300&quot; value=&quot;Slide 93 - &amp;quot;Interfaces&amp;quot;&quot;/&gt;&lt;property id=&quot;20307&quot; value=&quot;324&quot;/&gt;&lt;/object&gt;&lt;object type=&quot;3&quot; unique_id=&quot;12304&quot;&gt;&lt;property id=&quot;20148&quot; value=&quot;5&quot;/&gt;&lt;property id=&quot;20300&quot; value=&quot;Slide 94 - &amp;quot;Circle&amp;quot;&quot;/&gt;&lt;property id=&quot;20307&quot; value=&quot;362&quot;/&gt;&lt;/object&gt;&lt;object type=&quot;3&quot; unique_id=&quot;12305&quot;&gt;&lt;property id=&quot;20148&quot; value=&quot;5&quot;/&gt;&lt;property id=&quot;20300&quot; value=&quot;Slide 95 - &amp;quot;Square&amp;quot;&quot;/&gt;&lt;property id=&quot;20307&quot; value=&quot;363&quot;/&gt;&lt;/object&gt;&lt;object type=&quot;3&quot; unique_id=&quot;12306&quot;&gt;&lt;property id=&quot;20148&quot; value=&quot;5&quot;/&gt;&lt;property id=&quot;20300&quot; value=&quot;Slide 96 - &amp;quot;Triangle&amp;quot;&quot;/&gt;&lt;property id=&quot;20307&quot; value=&quot;364&quot;/&gt;&lt;/object&gt;&lt;object type=&quot;3&quot; unique_id=&quot;12307&quot;&gt;&lt;property id=&quot;20148&quot; value=&quot;5&quot;/&gt;&lt;property id=&quot;20300&quot; value=&quot;Slide 97 - &amp;quot;Interfaces&amp;quot;&quot;/&gt;&lt;property id=&quot;20307&quot; value=&quot;326&quot;/&gt;&lt;/object&gt;&lt;object type=&quot;3&quot; unique_id=&quot;12308&quot;&gt;&lt;property id=&quot;20148&quot; value=&quot;5&quot;/&gt;&lt;property id=&quot;20300&quot; value=&quot;Slide 98 - &amp;quot;An Interface is a Contract&amp;quot;&quot;/&gt;&lt;property id=&quot;20307&quot; value=&quot;327&quot;/&gt;&lt;/object&gt;&lt;object type=&quot;3&quot; unique_id=&quot;12309&quot;&gt;&lt;property id=&quot;20148&quot; value=&quot;5&quot;/&gt;&lt;property id=&quot;20300&quot; value=&quot;Slide 99 - &amp;quot;Upcasting to an Interface&amp;quot;&quot;/&gt;&lt;property id=&quot;20307&quot; value=&quot;328&quot;/&gt;&lt;/object&gt;&lt;object type=&quot;3&quot; unique_id=&quot;12310&quot;&gt;&lt;property id=&quot;20148&quot; value=&quot;5&quot;/&gt;&lt;property id=&quot;20300&quot; value=&quot;Slide 100 - &amp;quot;The Comparable Interface&amp;quot;&quot;/&gt;&lt;property id=&quot;20307&quot; value=&quot;329&quot;/&gt;&lt;/object&gt;&lt;object type=&quot;3&quot; unique_id=&quot;12311&quot;&gt;&lt;property id=&quot;20148&quot; value=&quot;5&quot;/&gt;&lt;property id=&quot;20300&quot; value=&quot;Slide 101 - &amp;quot;The Comparable Interface&amp;quot;&quot;/&gt;&lt;property id=&quot;20307&quot; value=&quot;365&quot;/&gt;&lt;/object&gt;&lt;object type=&quot;3&quot; unique_id=&quot;12312&quot;&gt;&lt;property id=&quot;20148&quot; value=&quot;5&quot;/&gt;&lt;property id=&quot;20300&quot; value=&quot;Slide 102 - &amp;quot;The Comparable Interface&amp;quot;&quot;/&gt;&lt;property id=&quot;20307&quot; value=&quot;330&quot;/&gt;&lt;/object&gt;&lt;object type=&quot;3&quot; unique_id=&quot;12313&quot;&gt;&lt;property id=&quot;20148&quot; value=&quot;5&quot;/&gt;&lt;property id=&quot;20300&quot; value=&quot;Slide 103 - &amp;quot;The Comparable Interface&amp;quot;&quot;/&gt;&lt;property id=&quot;20307&quot; value=&quot;331&quot;/&gt;&lt;/object&gt;&lt;object type=&quot;3&quot; unique_id=&quot;12314&quot;&gt;&lt;property id=&quot;20148&quot; value=&quot;5&quot;/&gt;&lt;property id=&quot;20300&quot; value=&quot;Slide 104 - &amp;quot;The Comparable Interface&amp;quot;&quot;/&gt;&lt;property id=&quot;20307&quot; value=&quot;332&quot;/&gt;&lt;/object&gt;&lt;object type=&quot;3&quot; unique_id=&quot;12315&quot;&gt;&lt;property id=&quot;20148&quot; value=&quot;5&quot;/&gt;&lt;property id=&quot;20300&quot; value=&quot;Slide 105 - &amp;quot;The Comparable Interface&amp;quot;&quot;/&gt;&lt;property id=&quot;20307&quot; value=&quot;366&quot;/&gt;&lt;/object&gt;&lt;object type=&quot;3&quot; unique_id=&quot;12316&quot;&gt;&lt;property id=&quot;20148&quot; value=&quot;5&quot;/&gt;&lt;property id=&quot;20300&quot; value=&quot;Slide 106 - &amp;quot;A Generic Sort&amp;quot;&quot;/&gt;&lt;property id=&quot;20307&quot; value=&quot;333&quot;/&gt;&lt;/object&gt;&lt;object type=&quot;3&quot; unique_id=&quot;12317&quot;&gt;&lt;property id=&quot;20148&quot; value=&quot;5&quot;/&gt;&lt;property id=&quot;20300&quot; value=&quot;Slide 107 - &amp;quot;A Generic Sort&amp;quot;&quot;/&gt;&lt;property id=&quot;20307&quot; value=&quot;334&quot;/&gt;&lt;/object&gt;&lt;object type=&quot;3&quot; unique_id=&quot;12318&quot;&gt;&lt;property id=&quot;20148&quot; value=&quot;5&quot;/&gt;&lt;property id=&quot;20300&quot; value=&quot;Slide 108 - &amp;quot;A Generic Sort&amp;quot;&quot;/&gt;&lt;property id=&quot;20307&quot; value=&quot;335&quot;/&gt;&lt;/object&gt;&lt;object type=&quot;3&quot; unique_id=&quot;12319&quot;&gt;&lt;property id=&quot;20148&quot; value=&quot;5&quot;/&gt;&lt;property id=&quot;20300&quot; value=&quot;Slide 109 - &amp;quot;A Generic Sort&amp;quot;&quot;/&gt;&lt;property id=&quot;20307&quot; value=&quot;336&quot;/&gt;&lt;/object&gt;&lt;object type=&quot;3&quot; unique_id=&quot;12320&quot;&gt;&lt;property id=&quot;20148&quot; value=&quot;5&quot;/&gt;&lt;property id=&quot;20300&quot; value=&quot;Slide 110 - &amp;quot;Composition and the has-a Relationship&amp;quot;&quot;/&gt;&lt;property id=&quot;20307&quot; value=&quot;337&quot;/&gt;&lt;/object&gt;&lt;object type=&quot;3&quot; unique_id=&quot;12321&quot;&gt;&lt;property id=&quot;20148&quot; value=&quot;5&quot;/&gt;&lt;property id=&quot;20300&quot; value=&quot;Slide 111 - &amp;quot;Composition and the has-a Relationship&amp;quot;&quot;/&gt;&lt;property id=&quot;20307&quot; value=&quot;338&quot;/&gt;&lt;/object&gt;&lt;object type=&quot;3&quot; unique_id=&quot;12322&quot;&gt;&lt;property id=&quot;20148&quot; value=&quot;5&quot;/&gt;&lt;property id=&quot;20300&quot; value=&quot;Slide 112 - &amp;quot;Composition and the has-a Relationship&amp;quot;&quot;/&gt;&lt;property id=&quot;20307&quot; value=&quot;339&quot;/&gt;&lt;/object&gt;&lt;object type=&quot;3&quot; unique_id=&quot;12323&quot;&gt;&lt;property id=&quot;20148&quot; value=&quot;5&quot;/&gt;&lt;property id=&quot;20300&quot; value=&quot;Slide 113 - &amp;quot;Composition and the has-a Relationship&amp;quot;&quot;/&gt;&lt;property id=&quot;20307&quot; value=&quot;340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857</TotalTime>
  <Words>1389</Words>
  <PresentationFormat>Custom</PresentationFormat>
  <Paragraphs>451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Bitmap Image</vt:lpstr>
      <vt:lpstr>Java Programming: From the Ground Up</vt:lpstr>
      <vt:lpstr>Objectives</vt:lpstr>
      <vt:lpstr>Inheritance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Factoring</vt:lpstr>
      <vt:lpstr>Inheritance via Abstract Classes</vt:lpstr>
      <vt:lpstr>Inheritance via Abstract Classes</vt:lpstr>
      <vt:lpstr>Inheritance via Abstract Classes</vt:lpstr>
      <vt:lpstr>Inheritance via Abstract Classes</vt:lpstr>
      <vt:lpstr>Inheritance via Abstract Classes</vt:lpstr>
      <vt:lpstr>Extending the Hierarchy</vt:lpstr>
      <vt:lpstr>Inheritance via Abstract Classes</vt:lpstr>
      <vt:lpstr>Inheritance via Abstract Classes</vt:lpstr>
      <vt:lpstr>Inheritance via Abstract Classes</vt:lpstr>
      <vt:lpstr>Inheritance via Abstract Classes</vt:lpstr>
      <vt:lpstr>Inheritance via Abstract Classes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  <vt:lpstr>Upcasting and Downcasting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55</cp:revision>
  <cp:lastPrinted>1601-01-01T00:00:00Z</cp:lastPrinted>
  <dcterms:created xsi:type="dcterms:W3CDTF">1601-01-01T00:00:00Z</dcterms:created>
  <dcterms:modified xsi:type="dcterms:W3CDTF">2017-02-15T05:31:01Z</dcterms:modified>
</cp:coreProperties>
</file>