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1"/>
  </p:notesMasterIdLst>
  <p:sldIdLst>
    <p:sldId id="256" r:id="rId2"/>
    <p:sldId id="367" r:id="rId3"/>
    <p:sldId id="310" r:id="rId4"/>
    <p:sldId id="311" r:id="rId5"/>
    <p:sldId id="312" r:id="rId6"/>
    <p:sldId id="313" r:id="rId7"/>
    <p:sldId id="360" r:id="rId8"/>
    <p:sldId id="314" r:id="rId9"/>
    <p:sldId id="361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62" r:id="rId21"/>
    <p:sldId id="363" r:id="rId22"/>
    <p:sldId id="364" r:id="rId23"/>
    <p:sldId id="326" r:id="rId24"/>
    <p:sldId id="327" r:id="rId25"/>
    <p:sldId id="328" r:id="rId26"/>
    <p:sldId id="329" r:id="rId27"/>
    <p:sldId id="365" r:id="rId28"/>
    <p:sldId id="330" r:id="rId29"/>
    <p:sldId id="331" r:id="rId30"/>
    <p:sldId id="332" r:id="rId31"/>
    <p:sldId id="366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</p:sldIdLst>
  <p:sldSz cx="10080625" cy="7559675"/>
  <p:notesSz cx="7559675" cy="10691813"/>
  <p:custDataLst>
    <p:tags r:id="rId42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405" autoAdjust="0"/>
    <p:restoredTop sz="94660"/>
  </p:normalViewPr>
  <p:slideViewPr>
    <p:cSldViewPr>
      <p:cViewPr varScale="1">
        <p:scale>
          <a:sx n="57" d="100"/>
          <a:sy n="57" d="100"/>
        </p:scale>
        <p:origin x="-82" y="-3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89092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29187" cy="3695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1169988" y="5086350"/>
            <a:ext cx="5221287" cy="4103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1"/>
          <p:cNvSpPr txBox="1">
            <a:spLocks noChangeArrowheads="1"/>
          </p:cNvSpPr>
          <p:nvPr/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body"/>
          </p:nvPr>
        </p:nvSpPr>
        <p:spPr>
          <a:xfrm>
            <a:off x="1169988" y="5086350"/>
            <a:ext cx="5222875" cy="410527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4550" y="555625"/>
            <a:ext cx="2151063" cy="6303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1363" y="555625"/>
            <a:ext cx="6300787" cy="6303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1363" y="2101850"/>
            <a:ext cx="4225925" cy="4757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9688" y="2101850"/>
            <a:ext cx="4225925" cy="4757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B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404813" y="1893888"/>
            <a:ext cx="9675812" cy="5667375"/>
          </a:xfrm>
          <a:prstGeom prst="roundRect">
            <a:avLst>
              <a:gd name="adj" fmla="val 28"/>
            </a:avLst>
          </a:prstGeom>
          <a:solidFill>
            <a:srgbClr val="DDDDDD"/>
          </a:solidFill>
          <a:ln w="936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363" y="555625"/>
            <a:ext cx="8604250" cy="1258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1363" y="2101850"/>
            <a:ext cx="8604250" cy="4757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0" y="0"/>
            <a:ext cx="182563" cy="919163"/>
          </a:xfrm>
          <a:prstGeom prst="roundRect">
            <a:avLst>
              <a:gd name="adj" fmla="val 875"/>
            </a:avLst>
          </a:prstGeom>
          <a:solidFill>
            <a:srgbClr val="125C8D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0" y="2381250"/>
            <a:ext cx="182563" cy="919163"/>
          </a:xfrm>
          <a:prstGeom prst="roundRect">
            <a:avLst>
              <a:gd name="adj" fmla="val 875"/>
            </a:avLst>
          </a:prstGeom>
          <a:solidFill>
            <a:srgbClr val="125C8D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0" y="1168400"/>
            <a:ext cx="182563" cy="919163"/>
          </a:xfrm>
          <a:prstGeom prst="roundRect">
            <a:avLst>
              <a:gd name="adj" fmla="val 875"/>
            </a:avLst>
          </a:prstGeom>
          <a:solidFill>
            <a:srgbClr val="125C8D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555625"/>
            <a:ext cx="8609012" cy="1263650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Java Programming:</a:t>
            </a:r>
            <a:br>
              <a:rPr lang="en-GB" smtClean="0"/>
            </a:br>
            <a:r>
              <a:rPr lang="en-GB" sz="3200" smtClean="0"/>
              <a:t>From the Ground Up</a:t>
            </a:r>
            <a:endParaRPr lang="en-GB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2101850"/>
            <a:ext cx="8609012" cy="4762500"/>
          </a:xfrm>
        </p:spPr>
        <p:txBody>
          <a:bodyPr/>
          <a:lstStyle/>
          <a:p>
            <a:pPr marL="0" indent="0" algn="ctr" eaLnBrk="1">
              <a:buFont typeface="Times New Roman" pitchFamily="18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GB" dirty="0" smtClean="0"/>
          </a:p>
          <a:p>
            <a:pPr marL="0" indent="0" algn="ctr" eaLnBrk="1">
              <a:buFont typeface="Times New Roman" pitchFamily="18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GB" dirty="0" smtClean="0"/>
          </a:p>
          <a:p>
            <a:pPr marL="0" indent="0" algn="ctr" eaLnBrk="1">
              <a:buFont typeface="Times New Roman" pitchFamily="18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GB" dirty="0" smtClean="0"/>
              <a:t>Lecture Notes 10</a:t>
            </a:r>
            <a:endParaRPr lang="en-GB" dirty="0" smtClean="0"/>
          </a:p>
          <a:p>
            <a:pPr marL="0" indent="0" algn="ctr" eaLnBrk="1">
              <a:buFont typeface="Times New Roman" pitchFamily="18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GB" dirty="0" smtClean="0"/>
          </a:p>
          <a:p>
            <a:pPr algn="ctr">
              <a:buFont typeface="Times New Roman" pitchFamily="18" charset="0"/>
              <a:buNone/>
              <a:defRPr/>
            </a:pPr>
            <a:r>
              <a:rPr lang="en-US" b="1" dirty="0" smtClean="0"/>
              <a:t>Chapter 12:</a:t>
            </a:r>
          </a:p>
          <a:p>
            <a:pPr algn="ctr">
              <a:buFont typeface="Times New Roman" pitchFamily="18" charset="0"/>
              <a:buNone/>
              <a:defRPr/>
            </a:pPr>
            <a:endParaRPr lang="en-US" b="1" dirty="0" smtClean="0"/>
          </a:p>
          <a:p>
            <a:pPr algn="ctr">
              <a:buFont typeface="Times New Roman" pitchFamily="18" charset="0"/>
              <a:buNone/>
              <a:defRPr/>
            </a:pPr>
            <a:r>
              <a:rPr lang="en-US" b="1" dirty="0" smtClean="0"/>
              <a:t>Inheritance</a:t>
            </a:r>
          </a:p>
          <a:p>
            <a:pPr algn="ctr">
              <a:buFont typeface="Times New Roman" pitchFamily="18" charset="0"/>
              <a:buNone/>
              <a:defRPr/>
            </a:pPr>
            <a:endParaRPr lang="en-US" b="1" i="1" dirty="0" smtClean="0"/>
          </a:p>
          <a:p>
            <a:pPr algn="ctr">
              <a:buFont typeface="Times New Roman" pitchFamily="18" charset="0"/>
              <a:buNone/>
              <a:defRPr/>
            </a:pPr>
            <a:r>
              <a:rPr lang="en-US" b="1" i="1" dirty="0" smtClean="0"/>
              <a:t>Part 3</a:t>
            </a:r>
            <a:endParaRPr lang="en-US" i="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/>
              <a:t> Inheriting From </a:t>
            </a:r>
            <a:r>
              <a:rPr lang="en-US" sz="2400" i="1" smtClean="0"/>
              <a:t>Object</a:t>
            </a:r>
            <a:r>
              <a:rPr lang="en-US" sz="2400" smtClean="0"/>
              <a:t>: the </a:t>
            </a:r>
            <a:r>
              <a:rPr lang="en-US" sz="2400" i="1" smtClean="0"/>
              <a:t>equals</a:t>
            </a:r>
            <a:r>
              <a:rPr lang="en-US" sz="2400" smtClean="0"/>
              <a:t>(</a:t>
            </a:r>
            <a:r>
              <a:rPr lang="en-US" sz="2400" i="1" smtClean="0"/>
              <a:t>Object p</a:t>
            </a:r>
            <a:r>
              <a:rPr lang="en-US" sz="2400" smtClean="0"/>
              <a:t>) Method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Every class inherits 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pPr lvl="1"/>
            <a:r>
              <a:rPr lang="en-US" sz="2000" i="1" dirty="0" err="1" smtClean="0"/>
              <a:t>boolean</a:t>
            </a:r>
            <a:r>
              <a:rPr lang="en-US" sz="2000" i="1" dirty="0" smtClean="0"/>
              <a:t> equals(Object p)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	from Object.  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r>
              <a:rPr lang="en-US" sz="2000" dirty="0" smtClean="0"/>
              <a:t>The equals(...) method accepts a single Object argument p</a:t>
            </a:r>
            <a:r>
              <a:rPr lang="en-US" sz="2000" i="1" dirty="0" smtClean="0"/>
              <a:t> </a:t>
            </a:r>
            <a:r>
              <a:rPr lang="en-US" sz="2000" dirty="0" smtClean="0"/>
              <a:t>and returns true or false.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Like the == operator, the equals(...) method tests whether or not two </a:t>
            </a:r>
            <a:r>
              <a:rPr lang="en-US" sz="2000" i="1" dirty="0" smtClean="0"/>
              <a:t>references</a:t>
            </a:r>
            <a:r>
              <a:rPr lang="en-US" sz="2000" dirty="0" smtClean="0"/>
              <a:t> are the same.  </a:t>
            </a:r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 </a:t>
            </a:r>
          </a:p>
          <a:p>
            <a:r>
              <a:rPr lang="en-US" sz="2000" dirty="0" smtClean="0"/>
              <a:t>Every class inherits equals(...) from Object but each class also has the option of overriding the inherited equals(...).  </a:t>
            </a:r>
          </a:p>
          <a:p>
            <a:endParaRPr lang="en-US" sz="2000" dirty="0" smtClean="0"/>
          </a:p>
          <a:p>
            <a:r>
              <a:rPr lang="en-US" sz="2000" dirty="0" smtClean="0"/>
              <a:t>For instance, String inherits equals(...) from Object, and conveniently overrides the inherited method. </a:t>
            </a:r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/>
              <a:t> Inheriting From </a:t>
            </a:r>
            <a:r>
              <a:rPr lang="en-US" sz="2400" i="1" smtClean="0"/>
              <a:t>Object</a:t>
            </a:r>
            <a:r>
              <a:rPr lang="en-US" sz="2400" smtClean="0"/>
              <a:t>: the </a:t>
            </a:r>
            <a:r>
              <a:rPr lang="en-US" sz="2400" i="1" smtClean="0"/>
              <a:t>equals</a:t>
            </a:r>
            <a:r>
              <a:rPr lang="en-US" sz="2400" smtClean="0"/>
              <a:t>(</a:t>
            </a:r>
            <a:r>
              <a:rPr lang="en-US" sz="2400" i="1" smtClean="0"/>
              <a:t>Object p</a:t>
            </a:r>
            <a:r>
              <a:rPr lang="en-US" sz="2400" smtClean="0"/>
              <a:t>) Method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String overrides the equals(...) method with a version that compares </a:t>
            </a:r>
            <a:r>
              <a:rPr lang="en-US" sz="2000" i="1" dirty="0" smtClean="0"/>
              <a:t>characters</a:t>
            </a:r>
            <a:r>
              <a:rPr lang="en-US" sz="2000" dirty="0" smtClean="0"/>
              <a:t>, not references.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pPr marL="1714500" lvl="3" indent="-342900">
              <a:buFont typeface="Arial" pitchFamily="34" charset="0"/>
              <a:buAutoNum type="arabicPeriod"/>
            </a:pPr>
            <a:r>
              <a:rPr lang="en-US" i="1" dirty="0" smtClean="0"/>
              <a:t>String s =new String( "Bingo!");</a:t>
            </a:r>
          </a:p>
          <a:p>
            <a:pPr marL="1714500" lvl="3" indent="-342900">
              <a:buFont typeface="Arial" pitchFamily="34" charset="0"/>
              <a:buAutoNum type="arabicPeriod"/>
            </a:pPr>
            <a:r>
              <a:rPr lang="en-US" i="1" dirty="0" smtClean="0"/>
              <a:t>String t = new String("Bingo!");</a:t>
            </a:r>
          </a:p>
          <a:p>
            <a:pPr marL="1714500" lvl="3" indent="-342900">
              <a:buFont typeface="Arial" pitchFamily="34" charset="0"/>
              <a:buAutoNum type="arabicPeriod"/>
            </a:pPr>
            <a:r>
              <a:rPr lang="en-US" i="1" dirty="0" err="1" smtClean="0"/>
              <a:t>System.out.println</a:t>
            </a:r>
            <a:r>
              <a:rPr lang="en-US" i="1" dirty="0" smtClean="0"/>
              <a:t>(</a:t>
            </a:r>
            <a:r>
              <a:rPr lang="en-US" i="1" dirty="0" err="1" smtClean="0"/>
              <a:t>s.equals</a:t>
            </a:r>
            <a:r>
              <a:rPr lang="en-US" i="1" dirty="0" smtClean="0"/>
              <a:t>(t));  // returns true</a:t>
            </a:r>
          </a:p>
          <a:p>
            <a:pPr marL="1714500" lvl="3" indent="-342900">
              <a:buFont typeface="Arial" pitchFamily="34" charset="0"/>
              <a:buAutoNum type="arabicPeriod"/>
            </a:pPr>
            <a:r>
              <a:rPr lang="en-US" i="1" dirty="0" err="1" smtClean="0"/>
              <a:t>System.out.println</a:t>
            </a:r>
            <a:r>
              <a:rPr lang="en-US" i="1" dirty="0" smtClean="0"/>
              <a:t>(s == t);	         // returns false</a:t>
            </a:r>
          </a:p>
          <a:p>
            <a:pPr>
              <a:buFont typeface="Times New Roman" pitchFamily="18" charset="0"/>
              <a:buNone/>
            </a:pPr>
            <a:endParaRPr lang="en-US" sz="1800" dirty="0" smtClean="0"/>
          </a:p>
          <a:p>
            <a:r>
              <a:rPr lang="en-US" sz="2000" dirty="0" smtClean="0"/>
              <a:t> As a general rule, to determine whether or not two objects of a class are equal based on some criteria other than references, a class should override:</a:t>
            </a:r>
            <a:br>
              <a:rPr lang="en-US" sz="2000" dirty="0" smtClean="0"/>
            </a:br>
            <a:endParaRPr lang="en-US" sz="2000" i="1" dirty="0" smtClean="0"/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equals(Object o), </a:t>
            </a:r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	</a:t>
            </a:r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	which is inherited from Object.</a:t>
            </a:r>
            <a:endParaRPr lang="en-US" sz="2000" i="1" dirty="0" smtClean="0"/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endParaRPr lang="en-US" sz="16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Inheriting From </a:t>
            </a:r>
            <a:r>
              <a:rPr lang="en-US" sz="2800" i="1" smtClean="0"/>
              <a:t>Object</a:t>
            </a:r>
            <a:r>
              <a:rPr lang="en-US" sz="2800" smtClean="0"/>
              <a:t>: the </a:t>
            </a:r>
            <a:r>
              <a:rPr lang="en-US" sz="2800" i="1" smtClean="0"/>
              <a:t>toString</a:t>
            </a:r>
            <a:r>
              <a:rPr lang="en-US" sz="2800" smtClean="0"/>
              <a:t>() Method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Like equals(...), every object inherits the method:</a:t>
            </a:r>
          </a:p>
          <a:p>
            <a:pPr>
              <a:buFont typeface="Times New Roman" pitchFamily="18" charset="0"/>
              <a:buNone/>
            </a:pPr>
            <a:endParaRPr lang="en-US" sz="2400" dirty="0" smtClean="0"/>
          </a:p>
          <a:p>
            <a:pPr>
              <a:buFont typeface="Times New Roman" pitchFamily="18" charset="0"/>
              <a:buNone/>
            </a:pPr>
            <a:r>
              <a:rPr lang="en-US" sz="2400" dirty="0" smtClean="0"/>
              <a:t>			String </a:t>
            </a:r>
            <a:r>
              <a:rPr lang="en-US" sz="2400" dirty="0" err="1" smtClean="0"/>
              <a:t>toString</a:t>
            </a:r>
            <a:r>
              <a:rPr lang="en-US" sz="2400" dirty="0" smtClean="0"/>
              <a:t>()</a:t>
            </a:r>
          </a:p>
          <a:p>
            <a:pPr>
              <a:buFont typeface="Times New Roman" pitchFamily="18" charset="0"/>
              <a:buNone/>
            </a:pPr>
            <a:endParaRPr lang="en-US" sz="2400" dirty="0" smtClean="0"/>
          </a:p>
          <a:p>
            <a:pPr>
              <a:buFont typeface="Times New Roman" pitchFamily="18" charset="0"/>
              <a:buNone/>
            </a:pPr>
            <a:r>
              <a:rPr lang="en-US" sz="2400" dirty="0" smtClean="0"/>
              <a:t>	from mother Object. 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 inherited version of </a:t>
            </a:r>
            <a:r>
              <a:rPr lang="en-US" sz="2400" dirty="0" err="1" smtClean="0"/>
              <a:t>toString</a:t>
            </a:r>
            <a:r>
              <a:rPr lang="en-US" sz="2400" dirty="0" smtClean="0"/>
              <a:t>() is not particularly useful.  </a:t>
            </a:r>
          </a:p>
          <a:p>
            <a:endParaRPr lang="en-US" sz="2400" dirty="0" smtClean="0"/>
          </a:p>
          <a:p>
            <a:r>
              <a:rPr lang="en-US" sz="2400" dirty="0" smtClean="0"/>
              <a:t>As passed down from Object, </a:t>
            </a:r>
            <a:r>
              <a:rPr lang="en-US" sz="2400" dirty="0" err="1" smtClean="0"/>
              <a:t>toString</a:t>
            </a:r>
            <a:r>
              <a:rPr lang="en-US" sz="2400" dirty="0" smtClean="0"/>
              <a:t>() returns the class name of the calling object along with a “system number.”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Inheriting From </a:t>
            </a:r>
            <a:r>
              <a:rPr lang="en-US" sz="2800" i="1" smtClean="0"/>
              <a:t>Object</a:t>
            </a:r>
            <a:r>
              <a:rPr lang="en-US" sz="2800" smtClean="0"/>
              <a:t>: the </a:t>
            </a:r>
            <a:r>
              <a:rPr lang="en-US" sz="2800" i="1" smtClean="0"/>
              <a:t>toString</a:t>
            </a:r>
            <a:r>
              <a:rPr lang="en-US" sz="2800" smtClean="0"/>
              <a:t>() Method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544512" y="2103437"/>
            <a:ext cx="9339262" cy="4757738"/>
          </a:xfrm>
        </p:spPr>
        <p:txBody>
          <a:bodyPr/>
          <a:lstStyle/>
          <a:p>
            <a:r>
              <a:rPr lang="en-US" sz="2000" dirty="0" smtClean="0"/>
              <a:t>The following main(...) method includes a call to </a:t>
            </a:r>
            <a:r>
              <a:rPr lang="en-US" sz="2000" dirty="0" err="1" smtClean="0"/>
              <a:t>toString</a:t>
            </a:r>
            <a:r>
              <a:rPr lang="en-US" sz="2000" dirty="0" smtClean="0"/>
              <a:t>() that is inherited by Film: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</a:t>
            </a:r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{</a:t>
            </a:r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	    Film </a:t>
            </a:r>
            <a:r>
              <a:rPr lang="en-US" sz="2000" dirty="0" err="1" smtClean="0"/>
              <a:t>film</a:t>
            </a:r>
            <a:r>
              <a:rPr lang="en-US" sz="2000" dirty="0" smtClean="0"/>
              <a:t> = new Film("Star Wars", "George </a:t>
            </a:r>
            <a:r>
              <a:rPr lang="en-US" sz="2000" dirty="0" err="1" smtClean="0"/>
              <a:t>Lucas","George</a:t>
            </a:r>
            <a:r>
              <a:rPr lang="en-US" sz="2000" dirty="0" smtClean="0"/>
              <a:t> Lucas", 1172);</a:t>
            </a:r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            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b="1" dirty="0" err="1" smtClean="0"/>
              <a:t>film.toString</a:t>
            </a:r>
            <a:r>
              <a:rPr lang="en-US" sz="2000" b="1" dirty="0" smtClean="0"/>
              <a:t>()</a:t>
            </a:r>
            <a:r>
              <a:rPr lang="en-US" sz="2000" dirty="0" smtClean="0"/>
              <a:t>);</a:t>
            </a:r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}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r>
              <a:rPr lang="en-US" sz="2000" dirty="0" smtClean="0"/>
              <a:t>The output produced by this segment is :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	Film@82ba41</a:t>
            </a:r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Inheriting From </a:t>
            </a:r>
            <a:r>
              <a:rPr lang="en-US" sz="2800" i="1" smtClean="0"/>
              <a:t>Object</a:t>
            </a:r>
            <a:r>
              <a:rPr lang="en-US" sz="2800" smtClean="0"/>
              <a:t>: the </a:t>
            </a:r>
            <a:r>
              <a:rPr lang="en-US" sz="2800" i="1" smtClean="0"/>
              <a:t>toString</a:t>
            </a:r>
            <a:r>
              <a:rPr lang="en-US" sz="2800" smtClean="0"/>
              <a:t>() Method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b="1" smtClean="0"/>
              <a:t>Problem statement:</a:t>
            </a:r>
          </a:p>
          <a:p>
            <a:pPr>
              <a:buFont typeface="Times New Roman" pitchFamily="18" charset="0"/>
              <a:buNone/>
            </a:pPr>
            <a:endParaRPr lang="en-US" smtClean="0"/>
          </a:p>
          <a:p>
            <a:r>
              <a:rPr lang="en-US" smtClean="0"/>
              <a:t>Override the toString() method inherited by Production so that the method returns the title attribute of an  object in the Production hierarchy.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Inheriting From </a:t>
            </a:r>
            <a:r>
              <a:rPr lang="en-US" sz="2800" i="1" smtClean="0"/>
              <a:t>Object</a:t>
            </a:r>
            <a:r>
              <a:rPr lang="en-US" sz="2800" smtClean="0"/>
              <a:t>: the </a:t>
            </a:r>
            <a:r>
              <a:rPr lang="en-US" sz="2800" i="1" smtClean="0"/>
              <a:t>toString</a:t>
            </a:r>
            <a:r>
              <a:rPr lang="en-US" sz="2800" smtClean="0"/>
              <a:t>() Method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2000" b="1" dirty="0" smtClean="0"/>
              <a:t>Java Solution: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r>
              <a:rPr lang="en-US" sz="2000" dirty="0" smtClean="0"/>
              <a:t>To override the </a:t>
            </a:r>
            <a:r>
              <a:rPr lang="en-US" sz="2000" dirty="0" err="1" smtClean="0"/>
              <a:t>toString</a:t>
            </a:r>
            <a:r>
              <a:rPr lang="en-US" sz="2000" dirty="0" smtClean="0"/>
              <a:t>() method that Production inherits from Object, include the following method in the Production class: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2000" i="1" dirty="0" smtClean="0"/>
              <a:t>public String </a:t>
            </a:r>
            <a:r>
              <a:rPr lang="en-US" sz="2000" i="1" dirty="0" err="1" smtClean="0"/>
              <a:t>toString</a:t>
            </a:r>
            <a:r>
              <a:rPr lang="en-US" sz="2000" i="1" dirty="0" smtClean="0"/>
              <a:t>()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2000" i="1" dirty="0" smtClean="0"/>
              <a:t>{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2000" i="1" dirty="0" smtClean="0"/>
              <a:t>     return title ;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2000" i="1" dirty="0" smtClean="0"/>
              <a:t>}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r>
              <a:rPr lang="en-US" sz="2000" dirty="0" smtClean="0"/>
              <a:t>The new </a:t>
            </a:r>
            <a:r>
              <a:rPr lang="en-US" sz="2000" dirty="0" err="1" smtClean="0"/>
              <a:t>toString</a:t>
            </a:r>
            <a:r>
              <a:rPr lang="en-US" sz="2000" dirty="0" smtClean="0"/>
              <a:t>() method returns a String containing the title attribute of a Production object.   </a:t>
            </a:r>
          </a:p>
          <a:p>
            <a:endParaRPr lang="en-US" sz="2000" dirty="0" smtClean="0"/>
          </a:p>
          <a:p>
            <a:r>
              <a:rPr lang="en-US" sz="2000" dirty="0" smtClean="0"/>
              <a:t>Naturally, all subclasses of Production inherit this method.</a:t>
            </a:r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Inheriting From </a:t>
            </a:r>
            <a:r>
              <a:rPr lang="en-US" sz="2800" i="1" smtClean="0"/>
              <a:t>Object</a:t>
            </a:r>
            <a:r>
              <a:rPr lang="en-US" sz="2800" smtClean="0"/>
              <a:t>: the </a:t>
            </a:r>
            <a:r>
              <a:rPr lang="en-US" sz="2800" i="1" smtClean="0"/>
              <a:t>toString</a:t>
            </a:r>
            <a:r>
              <a:rPr lang="en-US" sz="2800" smtClean="0"/>
              <a:t>() Method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The toString() method is automatically called when a reference is passed to println(). </a:t>
            </a:r>
          </a:p>
          <a:p>
            <a:pPr>
              <a:buFont typeface="Times New Roman" pitchFamily="18" charset="0"/>
              <a:buNone/>
            </a:pPr>
            <a:endParaRPr lang="en-US" sz="2400" smtClean="0"/>
          </a:p>
          <a:p>
            <a:r>
              <a:rPr lang="en-US" sz="2400" smtClean="0"/>
              <a:t>This means the statements:</a:t>
            </a:r>
          </a:p>
          <a:p>
            <a:endParaRPr lang="en-US" sz="2400" smtClean="0"/>
          </a:p>
          <a:p>
            <a:pPr>
              <a:buFont typeface="Times New Roman" pitchFamily="18" charset="0"/>
              <a:buNone/>
            </a:pPr>
            <a:r>
              <a:rPr lang="en-US" sz="2400" smtClean="0"/>
              <a:t>					System.out.println(</a:t>
            </a:r>
            <a:r>
              <a:rPr lang="en-US" sz="2400" b="1" smtClean="0"/>
              <a:t>film.toString()</a:t>
            </a:r>
            <a:r>
              <a:rPr lang="en-US" sz="2400" smtClean="0"/>
              <a:t>);</a:t>
            </a:r>
            <a:r>
              <a:rPr lang="en-US" sz="2400" b="1" smtClean="0"/>
              <a:t>  </a:t>
            </a:r>
            <a:br>
              <a:rPr lang="en-US" sz="2400" b="1" smtClean="0"/>
            </a:br>
            <a:r>
              <a:rPr lang="en-US" sz="2400" b="1" smtClean="0"/>
              <a:t>		</a:t>
            </a:r>
            <a:r>
              <a:rPr lang="en-US" sz="2400" smtClean="0"/>
              <a:t>and</a:t>
            </a:r>
          </a:p>
          <a:p>
            <a:pPr>
              <a:buFont typeface="Times New Roman" pitchFamily="18" charset="0"/>
              <a:buNone/>
            </a:pPr>
            <a:r>
              <a:rPr lang="en-US" sz="2400" smtClean="0"/>
              <a:t>					System.out.println(</a:t>
            </a:r>
            <a:r>
              <a:rPr lang="en-US" sz="2400" b="1" smtClean="0"/>
              <a:t>film</a:t>
            </a:r>
            <a:r>
              <a:rPr lang="en-US" sz="2400" smtClean="0"/>
              <a:t>);</a:t>
            </a:r>
          </a:p>
          <a:p>
            <a:pPr>
              <a:buFont typeface="Times New Roman" pitchFamily="18" charset="0"/>
              <a:buNone/>
            </a:pPr>
            <a:endParaRPr lang="en-US" sz="2400" smtClean="0"/>
          </a:p>
          <a:p>
            <a:pPr>
              <a:buFont typeface="Times New Roman" pitchFamily="18" charset="0"/>
              <a:buNone/>
            </a:pPr>
            <a:r>
              <a:rPr lang="en-US" sz="2400" smtClean="0"/>
              <a:t>	produce the same output.  </a:t>
            </a:r>
          </a:p>
          <a:p>
            <a:endParaRPr lang="en-US" sz="240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Interfaces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An </a:t>
            </a:r>
            <a:r>
              <a:rPr lang="en-US" sz="2400" i="1" dirty="0" smtClean="0"/>
              <a:t>interface</a:t>
            </a:r>
            <a:r>
              <a:rPr lang="en-US" sz="2400" dirty="0" smtClean="0"/>
              <a:t> is a named collection of static constants and abstract methods.  </a:t>
            </a:r>
          </a:p>
          <a:p>
            <a:endParaRPr lang="en-US" sz="2400" dirty="0" smtClean="0"/>
          </a:p>
          <a:p>
            <a:r>
              <a:rPr lang="en-US" sz="2400" dirty="0" smtClean="0"/>
              <a:t>An interface specifies certain actions or behaviors of a class but not their implementations.</a:t>
            </a:r>
          </a:p>
          <a:p>
            <a:pPr>
              <a:buFont typeface="Times New Roman" pitchFamily="18" charset="0"/>
              <a:buNone/>
            </a:pPr>
            <a:endParaRPr lang="en-US" sz="2400" dirty="0" smtClean="0"/>
          </a:p>
          <a:p>
            <a:r>
              <a:rPr lang="en-US" sz="2400" dirty="0" smtClean="0"/>
              <a:t>The interface, Geometry, consists of one static constant and two abstract methods.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pPr lvl="1">
              <a:buFont typeface="Arial" pitchFamily="34" charset="0"/>
              <a:buAutoNum type="arabicPeriod"/>
            </a:pPr>
            <a:r>
              <a:rPr lang="en-US" sz="2000" i="1" dirty="0" smtClean="0"/>
              <a:t>public </a:t>
            </a:r>
            <a:r>
              <a:rPr lang="en-US" sz="2000" b="1" i="1" dirty="0" smtClean="0"/>
              <a:t>interface</a:t>
            </a:r>
            <a:r>
              <a:rPr lang="en-US" sz="2000" i="1" dirty="0" smtClean="0"/>
              <a:t> Geometry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2000" i="1" dirty="0" smtClean="0"/>
              <a:t>{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2000" i="1" dirty="0" smtClean="0"/>
              <a:t>	public static final double PI = 3.14159;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2000" i="1" dirty="0" smtClean="0"/>
              <a:t>	public abstract double area();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2000" i="1" dirty="0" smtClean="0"/>
              <a:t>	public abstract double perimeter();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2000" i="1" dirty="0" smtClean="0"/>
              <a:t>}</a:t>
            </a:r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Unlike a class:</a:t>
            </a:r>
          </a:p>
          <a:p>
            <a:endParaRPr lang="en-US" sz="2400" smtClean="0"/>
          </a:p>
          <a:p>
            <a:pPr lvl="1"/>
            <a:r>
              <a:rPr lang="en-US" sz="2000" smtClean="0"/>
              <a:t>all methods of a interface are public,</a:t>
            </a:r>
          </a:p>
          <a:p>
            <a:pPr lvl="1"/>
            <a:endParaRPr lang="en-US" sz="2000" smtClean="0"/>
          </a:p>
          <a:p>
            <a:pPr lvl="1"/>
            <a:r>
              <a:rPr lang="en-US" sz="2000" smtClean="0"/>
              <a:t>all methods of an interface are abstract, i.e., there are no implementations at all,  and</a:t>
            </a:r>
          </a:p>
          <a:p>
            <a:pPr lvl="1"/>
            <a:endParaRPr lang="en-US" sz="2000" smtClean="0"/>
          </a:p>
          <a:p>
            <a:pPr lvl="1"/>
            <a:r>
              <a:rPr lang="en-US" sz="2000" smtClean="0"/>
              <a:t>an interface has no instance variables.</a:t>
            </a:r>
          </a:p>
          <a:p>
            <a:pPr>
              <a:buFont typeface="Times New Roman" pitchFamily="18" charset="0"/>
              <a:buNone/>
            </a:pPr>
            <a:endParaRPr lang="en-US" sz="2400" smtClean="0"/>
          </a:p>
          <a:p>
            <a:r>
              <a:rPr lang="en-US" sz="2400" smtClean="0"/>
              <a:t>Like an abstract class, an interface cannot be instantiated.   </a:t>
            </a:r>
          </a:p>
          <a:p>
            <a:endParaRPr lang="en-US" sz="2400" smtClean="0"/>
          </a:p>
          <a:p>
            <a:r>
              <a:rPr lang="en-US" sz="2400" smtClean="0"/>
              <a:t>In contrast to an abstract class, a class </a:t>
            </a:r>
            <a:r>
              <a:rPr lang="en-US" sz="2400" i="1" smtClean="0"/>
              <a:t>does not extend</a:t>
            </a:r>
            <a:r>
              <a:rPr lang="en-US" sz="2400" smtClean="0"/>
              <a:t> an interface. Instead, a class </a:t>
            </a:r>
            <a:r>
              <a:rPr lang="en-US" sz="2400" i="1" smtClean="0"/>
              <a:t>implements</a:t>
            </a:r>
            <a:r>
              <a:rPr lang="en-US" sz="2400" smtClean="0"/>
              <a:t> an interface.  </a:t>
            </a:r>
          </a:p>
          <a:p>
            <a:pPr>
              <a:buFont typeface="Times New Roman" pitchFamily="18" charset="0"/>
              <a:buNone/>
            </a:pPr>
            <a:endParaRPr lang="en-US" sz="2400" smtClean="0"/>
          </a:p>
          <a:p>
            <a:endParaRPr lang="en-US" sz="240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Interfaces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2400" b="1" dirty="0" smtClean="0"/>
              <a:t>Problem Statement</a:t>
            </a:r>
          </a:p>
          <a:p>
            <a:pPr>
              <a:buFont typeface="Times New Roman" pitchFamily="18" charset="0"/>
              <a:buNone/>
            </a:pPr>
            <a:endParaRPr lang="en-US" sz="2000" b="1" dirty="0" smtClean="0"/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Define Circle, Square, and Triangle classes each of which implements the</a:t>
            </a:r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Geometry interface.  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pPr>
              <a:buFont typeface="Times New Roman" pitchFamily="18" charset="0"/>
              <a:buNone/>
            </a:pPr>
            <a:r>
              <a:rPr lang="en-US" sz="2000" b="1" dirty="0" smtClean="0"/>
              <a:t>Java Solution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Because the following classes implement Geometry, each class is required to implement the area() and perimeter() methods.  </a:t>
            </a:r>
          </a:p>
          <a:p>
            <a:endParaRPr lang="en-US" sz="2000" dirty="0" smtClean="0"/>
          </a:p>
          <a:p>
            <a:r>
              <a:rPr lang="en-US" sz="2000" dirty="0" smtClean="0"/>
              <a:t>For simplicity, the usual getter and setter methods are not included.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Instanceof</a:t>
            </a:r>
            <a:endParaRPr lang="en-US" dirty="0" smtClean="0"/>
          </a:p>
          <a:p>
            <a:r>
              <a:rPr lang="en-US" dirty="0" smtClean="0"/>
              <a:t>The Object class</a:t>
            </a:r>
          </a:p>
          <a:p>
            <a:r>
              <a:rPr lang="en-US" dirty="0" smtClean="0"/>
              <a:t>Interfaces</a:t>
            </a:r>
          </a:p>
          <a:p>
            <a:r>
              <a:rPr lang="en-US" dirty="0" smtClean="0"/>
              <a:t>Class composition</a:t>
            </a:r>
          </a:p>
          <a:p>
            <a:r>
              <a:rPr lang="en-US" dirty="0" smtClean="0"/>
              <a:t>Has-a relationship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Circle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6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public class </a:t>
            </a:r>
            <a:r>
              <a:rPr lang="en-US" sz="1600" b="1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Circle implements Geometry</a:t>
            </a:r>
            <a:endParaRPr lang="en-US" sz="16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6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{</a:t>
            </a:r>
            <a:endParaRPr lang="en-US" sz="16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6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private double radius;</a:t>
            </a:r>
            <a:endParaRPr lang="en-US" sz="16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6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public Circle()</a:t>
            </a:r>
            <a:endParaRPr lang="en-US" sz="16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6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{</a:t>
            </a:r>
            <a:endParaRPr lang="en-US" sz="16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6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    radius = 0.0;</a:t>
            </a:r>
            <a:endParaRPr lang="en-US" sz="16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6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}</a:t>
            </a:r>
            <a:endParaRPr lang="en-US" sz="16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6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public Circle (double r)</a:t>
            </a:r>
            <a:endParaRPr lang="en-US" sz="16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6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{</a:t>
            </a:r>
            <a:endParaRPr lang="en-US" sz="16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6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    radius = r;</a:t>
            </a:r>
            <a:endParaRPr lang="en-US" sz="16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6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}</a:t>
            </a:r>
            <a:endParaRPr lang="en-US" sz="16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6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</a:t>
            </a:r>
            <a:r>
              <a:rPr lang="en-US" sz="1600" b="1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public double perimeter()</a:t>
            </a:r>
            <a:endParaRPr lang="en-US" sz="16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6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</a:t>
            </a:r>
            <a:r>
              <a:rPr lang="en-US" sz="1600" b="1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{</a:t>
            </a:r>
            <a:endParaRPr lang="en-US" sz="16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6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    </a:t>
            </a:r>
            <a:r>
              <a:rPr lang="en-US" sz="1600" b="1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return 2*PI*radius;</a:t>
            </a:r>
            <a:endParaRPr lang="en-US" sz="16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6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</a:t>
            </a:r>
            <a:r>
              <a:rPr lang="en-US" sz="1600" b="1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}</a:t>
            </a:r>
            <a:endParaRPr lang="en-US" sz="16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6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</a:t>
            </a:r>
            <a:r>
              <a:rPr lang="en-US" sz="1600" b="1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public double area() </a:t>
            </a:r>
            <a:endParaRPr lang="en-US" sz="16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6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</a:t>
            </a:r>
            <a:r>
              <a:rPr lang="en-US" sz="1600" b="1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{</a:t>
            </a:r>
            <a:endParaRPr lang="en-US" sz="16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6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    </a:t>
            </a:r>
            <a:r>
              <a:rPr lang="en-US" sz="1600" b="1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return PI*radius*radius</a:t>
            </a:r>
            <a:r>
              <a:rPr lang="en-US" sz="16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; </a:t>
            </a:r>
            <a:endParaRPr lang="en-US" sz="16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6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}</a:t>
            </a:r>
            <a:endParaRPr lang="en-US" sz="16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6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}</a:t>
            </a:r>
            <a:endParaRPr lang="en-US" sz="16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>
              <a:lnSpc>
                <a:spcPct val="83000"/>
              </a:lnSpc>
            </a:pPr>
            <a:endParaRPr lang="en-US" sz="1600" smtClean="0">
              <a:ea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Square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6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public class </a:t>
            </a:r>
            <a:r>
              <a:rPr lang="en-US" sz="1600" b="1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Square implements</a:t>
            </a:r>
            <a:br>
              <a:rPr lang="en-US" sz="1600" b="1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</a:br>
            <a:r>
              <a:rPr lang="en-US" sz="1600" b="1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                             Geometry</a:t>
            </a:r>
            <a:endParaRPr lang="en-US" sz="16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6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{</a:t>
            </a:r>
            <a:endParaRPr lang="en-US" sz="16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6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private double side;</a:t>
            </a:r>
            <a:endParaRPr lang="en-US" sz="16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6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public Square()</a:t>
            </a:r>
            <a:endParaRPr lang="en-US" sz="16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6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{</a:t>
            </a:r>
            <a:endParaRPr lang="en-US" sz="16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6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    side = 0.0;</a:t>
            </a:r>
            <a:endParaRPr lang="en-US" sz="16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6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}</a:t>
            </a:r>
            <a:endParaRPr lang="en-US" sz="16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6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public Square (double s) </a:t>
            </a:r>
            <a:endParaRPr lang="en-US" sz="16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6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{</a:t>
            </a:r>
            <a:endParaRPr lang="en-US" sz="16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6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    side = s;</a:t>
            </a:r>
            <a:endParaRPr lang="en-US" sz="16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6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}</a:t>
            </a:r>
            <a:endParaRPr lang="en-US" sz="16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6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</a:t>
            </a:r>
            <a:r>
              <a:rPr lang="en-US" sz="1600" b="1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public double perimeter()</a:t>
            </a:r>
            <a:endParaRPr lang="en-US" sz="16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600" b="1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{</a:t>
            </a:r>
            <a:endParaRPr lang="en-US" sz="16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600" b="1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    return 4*side;</a:t>
            </a:r>
            <a:endParaRPr lang="en-US" sz="16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600" b="1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}</a:t>
            </a:r>
            <a:endParaRPr lang="en-US" sz="16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600" b="1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public double area() </a:t>
            </a:r>
            <a:endParaRPr lang="en-US" sz="16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600" b="1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{</a:t>
            </a:r>
            <a:endParaRPr lang="en-US" sz="16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600" b="1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    return side*side; </a:t>
            </a:r>
            <a:endParaRPr lang="en-US" sz="16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600" b="1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}</a:t>
            </a:r>
            <a:endParaRPr lang="en-US" sz="16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600" b="1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}</a:t>
            </a:r>
            <a:endParaRPr lang="en-US" sz="16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>
              <a:lnSpc>
                <a:spcPct val="83000"/>
              </a:lnSpc>
            </a:pPr>
            <a:endParaRPr lang="en-US" sz="1600" smtClean="0">
              <a:ea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Triangle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8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public class </a:t>
            </a:r>
            <a:r>
              <a:rPr lang="en-US" sz="1800" b="1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Triangle implements</a:t>
            </a:r>
            <a:br>
              <a:rPr lang="en-US" sz="1800" b="1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</a:br>
            <a:r>
              <a:rPr lang="en-US" sz="1800" b="1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                              Geometry</a:t>
            </a:r>
            <a:endParaRPr lang="en-US" sz="18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8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{</a:t>
            </a:r>
            <a:endParaRPr lang="en-US" sz="18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8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// three sides a,b,c  </a:t>
            </a:r>
            <a:endParaRPr lang="en-US" sz="18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8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private double a,b,c;</a:t>
            </a:r>
            <a:br>
              <a:rPr lang="en-US" sz="18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</a:br>
            <a:endParaRPr lang="en-US" sz="18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8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public Triangle()</a:t>
            </a:r>
            <a:endParaRPr lang="en-US" sz="18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8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{</a:t>
            </a:r>
            <a:endParaRPr lang="en-US" sz="18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8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    a=b=c= 0.0;</a:t>
            </a:r>
            <a:endParaRPr lang="en-US" sz="18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8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}</a:t>
            </a:r>
            <a:br>
              <a:rPr lang="en-US" sz="18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</a:br>
            <a:endParaRPr lang="en-US" sz="18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8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public Triangle  (double a1,</a:t>
            </a:r>
            <a:endParaRPr lang="en-US" sz="18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8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double b1, double c1)</a:t>
            </a:r>
            <a:endParaRPr lang="en-US" sz="18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8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{</a:t>
            </a:r>
            <a:endParaRPr lang="en-US" sz="18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8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    a = a1;</a:t>
            </a:r>
            <a:endParaRPr lang="en-US" sz="18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8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    b = b1;</a:t>
            </a:r>
            <a:endParaRPr lang="en-US" sz="18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8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    c = c1;</a:t>
            </a:r>
            <a:endParaRPr lang="en-US" sz="18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/>
            </a:pPr>
            <a:r>
              <a:rPr lang="en-US" sz="18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}</a:t>
            </a:r>
            <a:br>
              <a:rPr lang="en-US" sz="18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</a:br>
            <a:endParaRPr lang="en-US" sz="18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609600" indent="-609600"/>
            <a:endParaRPr lang="en-US" sz="1200" smtClean="0"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533400" indent="-5334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 startAt="16"/>
            </a:pPr>
            <a:r>
              <a:rPr lang="en-US" sz="1400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</a:t>
            </a:r>
            <a:r>
              <a:rPr lang="en-US" sz="1800" b="1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public double perimeter()</a:t>
            </a:r>
            <a:endParaRPr lang="en-US" sz="18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533400" indent="-5334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 startAt="16"/>
            </a:pPr>
            <a:r>
              <a:rPr lang="en-US" sz="1800" b="1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{</a:t>
            </a:r>
            <a:endParaRPr lang="en-US" sz="18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533400" indent="-5334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 startAt="16"/>
            </a:pPr>
            <a:r>
              <a:rPr lang="en-US" sz="1800" b="1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    return a+b+c;</a:t>
            </a:r>
            <a:endParaRPr lang="en-US" sz="18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533400" indent="-5334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 startAt="16"/>
            </a:pPr>
            <a:r>
              <a:rPr lang="en-US" sz="1800" b="1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}</a:t>
            </a:r>
            <a:br>
              <a:rPr lang="en-US" sz="1800" b="1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</a:br>
            <a:endParaRPr lang="en-US" sz="18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533400" indent="-5334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 startAt="16"/>
            </a:pPr>
            <a:r>
              <a:rPr lang="en-US" sz="1800" b="1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public double area() </a:t>
            </a:r>
            <a:endParaRPr lang="en-US" sz="18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533400" indent="-5334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 startAt="16"/>
            </a:pPr>
            <a:r>
              <a:rPr lang="en-US" sz="1800" b="1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{</a:t>
            </a:r>
            <a:endParaRPr lang="en-US" sz="18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533400" indent="-5334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 startAt="16"/>
            </a:pPr>
            <a:r>
              <a:rPr lang="en-US" sz="1800" b="1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    double s =(a+b+c)/2.0; </a:t>
            </a:r>
            <a:endParaRPr lang="en-US" sz="18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533400" indent="-5334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 startAt="16"/>
            </a:pPr>
            <a:r>
              <a:rPr lang="en-US" sz="1800" b="1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    return </a:t>
            </a:r>
            <a:br>
              <a:rPr lang="en-US" sz="1800" b="1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</a:br>
            <a:r>
              <a:rPr lang="en-US" sz="1800" b="1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    Math.sqrt(s*(s-a)*(s-b)*(s-c)); </a:t>
            </a:r>
            <a:endParaRPr lang="en-US" sz="18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533400" indent="-5334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 startAt="16"/>
            </a:pPr>
            <a:r>
              <a:rPr lang="en-US" sz="1800" b="1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    }</a:t>
            </a:r>
            <a:endParaRPr lang="en-US" sz="18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533400" indent="-533400" eaLnBrk="1" hangingPunct="1">
              <a:lnSpc>
                <a:spcPct val="100000"/>
              </a:lnSpc>
              <a:buClrTx/>
              <a:buSzTx/>
              <a:buFont typeface="Arial" pitchFamily="34" charset="0"/>
              <a:buAutoNum type="arabicPeriod" startAt="16"/>
            </a:pPr>
            <a:r>
              <a:rPr lang="en-US" sz="1800" b="1" smtClean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}</a:t>
            </a:r>
            <a:endParaRPr lang="en-US" sz="180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  <a:p>
            <a:pPr marL="533400" indent="-533400"/>
            <a:endParaRPr lang="en-US" sz="1800" smtClean="0">
              <a:ea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Interfaces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2400" b="1" dirty="0" smtClean="0"/>
              <a:t>Discussion:</a:t>
            </a:r>
          </a:p>
          <a:p>
            <a:endParaRPr lang="en-US" sz="2400" b="1" dirty="0" smtClean="0"/>
          </a:p>
          <a:p>
            <a:r>
              <a:rPr lang="en-US" sz="2400" dirty="0" smtClean="0"/>
              <a:t>The three classes do not </a:t>
            </a:r>
            <a:r>
              <a:rPr lang="en-US" sz="2400" i="1" dirty="0" smtClean="0"/>
              <a:t>extend</a:t>
            </a:r>
            <a:r>
              <a:rPr lang="en-US" sz="2400" dirty="0" smtClean="0"/>
              <a:t> Geometry; each </a:t>
            </a:r>
            <a:r>
              <a:rPr lang="en-US" sz="2400" i="1" dirty="0" smtClean="0"/>
              <a:t>implements</a:t>
            </a:r>
            <a:r>
              <a:rPr lang="en-US" sz="2400" dirty="0" smtClean="0"/>
              <a:t> Geometry.  </a:t>
            </a:r>
          </a:p>
          <a:p>
            <a:endParaRPr lang="en-US" sz="2400" dirty="0" smtClean="0"/>
          </a:p>
          <a:p>
            <a:r>
              <a:rPr lang="en-US" sz="2400" dirty="0" smtClean="0"/>
              <a:t>Geometry is not a class; Geometry is an interface and a class </a:t>
            </a:r>
            <a:r>
              <a:rPr lang="en-US" sz="2400" i="1" dirty="0" smtClean="0"/>
              <a:t>implements</a:t>
            </a:r>
            <a:r>
              <a:rPr lang="en-US" sz="2400" b="1" dirty="0" smtClean="0"/>
              <a:t> </a:t>
            </a:r>
            <a:r>
              <a:rPr lang="en-US" sz="2400" dirty="0" smtClean="0"/>
              <a:t>an interface.  </a:t>
            </a:r>
          </a:p>
          <a:p>
            <a:endParaRPr lang="en-US" sz="2400" dirty="0" smtClean="0"/>
          </a:p>
          <a:p>
            <a:r>
              <a:rPr lang="en-US" sz="2400" dirty="0" smtClean="0"/>
              <a:t>Each class must implement both of Geometry’s methods, area() and perimeter().  </a:t>
            </a:r>
          </a:p>
          <a:p>
            <a:endParaRPr lang="en-US" sz="2400" dirty="0" smtClean="0"/>
          </a:p>
          <a:p>
            <a:r>
              <a:rPr lang="en-US" sz="2400" dirty="0" smtClean="0"/>
              <a:t>The constant PI used in Circle is defined in the Geometry interface.</a:t>
            </a: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Interface is a Contract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An interface is a contract.  </a:t>
            </a:r>
          </a:p>
          <a:p>
            <a:endParaRPr lang="en-US" sz="2400" dirty="0" smtClean="0"/>
          </a:p>
          <a:p>
            <a:r>
              <a:rPr lang="en-US" sz="2400" dirty="0" smtClean="0"/>
              <a:t>An interface specifies a set of responsibilities, actions, or behaviors for any class that implements it. </a:t>
            </a:r>
          </a:p>
          <a:p>
            <a:endParaRPr lang="en-US" sz="2400" dirty="0" smtClean="0"/>
          </a:p>
          <a:p>
            <a:r>
              <a:rPr lang="en-US" sz="2400" dirty="0" smtClean="0"/>
              <a:t>A class that implements an interface must implement all the methods of the interface, or be tagged as abstract. 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Upcasting to an Interface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derived class can be </a:t>
            </a:r>
            <a:r>
              <a:rPr lang="en-US" sz="2400" dirty="0" err="1" smtClean="0"/>
              <a:t>upcast</a:t>
            </a:r>
            <a:r>
              <a:rPr lang="en-US" sz="2400" dirty="0" smtClean="0"/>
              <a:t> to any one of its interfaces. </a:t>
            </a:r>
          </a:p>
          <a:p>
            <a:pPr>
              <a:buFont typeface="Times New Roman" pitchFamily="18" charset="0"/>
              <a:buNone/>
            </a:pPr>
            <a:endParaRPr lang="en-US" sz="2400" dirty="0" smtClean="0"/>
          </a:p>
          <a:p>
            <a:r>
              <a:rPr lang="en-US" sz="2400" dirty="0" smtClean="0"/>
              <a:t>In particular, Circle, Square, and Triangle objects can be </a:t>
            </a:r>
            <a:r>
              <a:rPr lang="en-US" sz="2400" dirty="0" err="1" smtClean="0"/>
              <a:t>upcast</a:t>
            </a:r>
            <a:r>
              <a:rPr lang="en-US" sz="2400" dirty="0" smtClean="0"/>
              <a:t> to Geometry: </a:t>
            </a:r>
          </a:p>
          <a:p>
            <a:pPr>
              <a:buFont typeface="Times New Roman" pitchFamily="18" charset="0"/>
              <a:buNone/>
            </a:pPr>
            <a:endParaRPr lang="en-US" sz="2400" dirty="0" smtClean="0"/>
          </a:p>
          <a:p>
            <a:pPr lvl="2">
              <a:buFont typeface="Times New Roman" pitchFamily="18" charset="0"/>
              <a:buNone/>
            </a:pPr>
            <a:r>
              <a:rPr lang="en-US" dirty="0" smtClean="0"/>
              <a:t>Geometry[] shapes = new Geometry[3];	// Geometry is an interface</a:t>
            </a:r>
          </a:p>
          <a:p>
            <a:pPr lvl="2">
              <a:buFont typeface="Times New Roman" pitchFamily="18" charset="0"/>
              <a:buNone/>
            </a:pPr>
            <a:r>
              <a:rPr lang="en-US" dirty="0" smtClean="0"/>
              <a:t>shapes[0] = new Circle(2.0);</a:t>
            </a:r>
          </a:p>
          <a:p>
            <a:pPr lvl="2">
              <a:buFont typeface="Times New Roman" pitchFamily="18" charset="0"/>
              <a:buNone/>
            </a:pPr>
            <a:r>
              <a:rPr lang="en-US" dirty="0" smtClean="0"/>
              <a:t>shapes [1] = new Square(5.0);</a:t>
            </a:r>
          </a:p>
          <a:p>
            <a:pPr lvl="2">
              <a:buFont typeface="Times New Roman" pitchFamily="18" charset="0"/>
              <a:buNone/>
            </a:pPr>
            <a:r>
              <a:rPr lang="en-US" dirty="0" smtClean="0"/>
              <a:t>shapes [2] = new Triangle(8.0,5.0,5.0);</a:t>
            </a:r>
          </a:p>
          <a:p>
            <a:pPr>
              <a:buFont typeface="Times New Roman" pitchFamily="18" charset="0"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i="1" smtClean="0"/>
              <a:t>Comparable </a:t>
            </a:r>
            <a:r>
              <a:rPr lang="en-US" smtClean="0"/>
              <a:t>Interface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741362" y="2027237"/>
            <a:ext cx="9099549" cy="4832351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1600" dirty="0" smtClean="0"/>
              <a:t> </a:t>
            </a:r>
            <a:r>
              <a:rPr lang="en-US" sz="2400" dirty="0" smtClean="0"/>
              <a:t>Java also provides a large number of ready-made interfaces.  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Among one of the most useful Java-supplied interfaces is the Comparable interface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>
              <a:spcAft>
                <a:spcPts val="1200"/>
              </a:spcAft>
            </a:pPr>
            <a:r>
              <a:rPr lang="en-US" sz="2400" dirty="0" smtClean="0"/>
              <a:t>Comparable is an interface with just one method, </a:t>
            </a:r>
            <a:r>
              <a:rPr lang="en-US" sz="2400" dirty="0" err="1" smtClean="0"/>
              <a:t>compareTo</a:t>
            </a:r>
            <a:r>
              <a:rPr lang="en-US" sz="2400" dirty="0" smtClean="0"/>
              <a:t>(...):</a:t>
            </a:r>
            <a:endParaRPr lang="en-US" sz="2400" dirty="0" smtClean="0"/>
          </a:p>
          <a:p>
            <a:pPr lvl="2">
              <a:spcAft>
                <a:spcPts val="1200"/>
              </a:spcAft>
              <a:buFont typeface="Times New Roman" pitchFamily="18" charset="0"/>
              <a:buNone/>
            </a:pPr>
            <a:r>
              <a:rPr lang="en-US" i="1" dirty="0" smtClean="0"/>
              <a:t>public interface Comparable</a:t>
            </a:r>
          </a:p>
          <a:p>
            <a:pPr lvl="2">
              <a:spcAft>
                <a:spcPts val="1200"/>
              </a:spcAft>
              <a:buFont typeface="Times New Roman" pitchFamily="18" charset="0"/>
              <a:buNone/>
            </a:pPr>
            <a:r>
              <a:rPr lang="en-US" i="1" dirty="0" smtClean="0"/>
              <a:t>{</a:t>
            </a:r>
          </a:p>
          <a:p>
            <a:pPr lvl="2">
              <a:spcAft>
                <a:spcPts val="1200"/>
              </a:spcAft>
              <a:buFont typeface="Times New Roman" pitchFamily="18" charset="0"/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compareTo</a:t>
            </a:r>
            <a:r>
              <a:rPr lang="en-US" i="1" dirty="0" smtClean="0"/>
              <a:t>(Object o);</a:t>
            </a:r>
          </a:p>
          <a:p>
            <a:pPr lvl="2">
              <a:spcAft>
                <a:spcPts val="1200"/>
              </a:spcAft>
              <a:buFont typeface="Times New Roman" pitchFamily="18" charset="0"/>
              <a:buNone/>
            </a:pPr>
            <a:r>
              <a:rPr lang="en-US" i="1" dirty="0" smtClean="0"/>
              <a:t>} </a:t>
            </a:r>
          </a:p>
          <a:p>
            <a:pPr>
              <a:spcAft>
                <a:spcPts val="1200"/>
              </a:spcAft>
              <a:buFont typeface="Times New Roman" pitchFamily="18" charset="0"/>
              <a:buNone/>
            </a:pPr>
            <a:r>
              <a:rPr lang="en-US" sz="2400" dirty="0" smtClean="0"/>
              <a:t> 	</a:t>
            </a:r>
            <a:r>
              <a:rPr lang="en-US" sz="2400" dirty="0" err="1" smtClean="0"/>
              <a:t>compareTo</a:t>
            </a:r>
            <a:r>
              <a:rPr lang="en-US" sz="2400" dirty="0" smtClean="0"/>
              <a:t>(...) returns an integer and accepts any Object reference</a:t>
            </a:r>
            <a:r>
              <a:rPr lang="en-US" sz="2400" i="1" dirty="0" smtClean="0"/>
              <a:t> </a:t>
            </a:r>
            <a:r>
              <a:rPr lang="en-US" sz="2400" dirty="0" smtClean="0"/>
              <a:t>as an argument.  </a:t>
            </a:r>
          </a:p>
          <a:p>
            <a:pPr>
              <a:buFont typeface="Times New Roman" pitchFamily="18" charset="0"/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i="1" smtClean="0"/>
              <a:t>Comparable </a:t>
            </a:r>
            <a:r>
              <a:rPr lang="en-US" smtClean="0"/>
              <a:t>Interface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A class that implements the Comparable interface implements compareTo(...) so that</a:t>
            </a:r>
          </a:p>
          <a:p>
            <a:pPr lvl="1"/>
            <a:endParaRPr lang="en-US" sz="2400" smtClean="0"/>
          </a:p>
          <a:p>
            <a:pPr lvl="1"/>
            <a:r>
              <a:rPr lang="en-US" sz="2400" smtClean="0"/>
              <a:t>a.CompareTo(b)  returns a negative integer, if a is “less than” b</a:t>
            </a:r>
            <a:r>
              <a:rPr lang="en-US" sz="2400" i="1" smtClean="0"/>
              <a:t>,</a:t>
            </a:r>
            <a:endParaRPr lang="en-US" sz="2400" smtClean="0"/>
          </a:p>
          <a:p>
            <a:pPr lvl="1"/>
            <a:r>
              <a:rPr lang="en-US" sz="2400" smtClean="0"/>
              <a:t>a.CompareTo(b)  returns 0, if a “equals” b</a:t>
            </a:r>
            <a:r>
              <a:rPr lang="en-US" sz="2400" i="1" smtClean="0"/>
              <a:t>, </a:t>
            </a:r>
            <a:r>
              <a:rPr lang="en-US" sz="2400" smtClean="0"/>
              <a:t>and</a:t>
            </a:r>
          </a:p>
          <a:p>
            <a:pPr lvl="1"/>
            <a:r>
              <a:rPr lang="en-US" sz="2400" smtClean="0"/>
              <a:t>a.CompareTo(b)  returns a positive integer,  if a is “greater than” b</a:t>
            </a:r>
            <a:r>
              <a:rPr lang="en-US" sz="2400" i="1" smtClean="0"/>
              <a:t>.</a:t>
            </a:r>
            <a:endParaRPr lang="en-US" sz="2400" smtClean="0"/>
          </a:p>
          <a:p>
            <a:pPr lvl="1"/>
            <a:endParaRPr lang="en-US" sz="2400" smtClean="0"/>
          </a:p>
          <a:p>
            <a:pPr>
              <a:buFont typeface="Times New Roman" pitchFamily="18" charset="0"/>
              <a:buNone/>
            </a:pPr>
            <a:endParaRPr lang="en-US" sz="2400" smtClean="0"/>
          </a:p>
          <a:p>
            <a:r>
              <a:rPr lang="en-US" sz="2400" smtClean="0"/>
              <a:t>A class that implements Comparable is advertising to its clients that its objects can be “compared”.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i="1" smtClean="0"/>
              <a:t>Comparable </a:t>
            </a:r>
            <a:r>
              <a:rPr lang="en-US" smtClean="0"/>
              <a:t>Interface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b="1" dirty="0" smtClean="0"/>
              <a:t>Problem statement:</a:t>
            </a:r>
          </a:p>
          <a:p>
            <a:pPr>
              <a:buFont typeface="Times New Roman" pitchFamily="18" charset="0"/>
              <a:buNone/>
            </a:pPr>
            <a:endParaRPr lang="en-US" dirty="0" smtClean="0"/>
          </a:p>
          <a:p>
            <a:r>
              <a:rPr lang="en-US" sz="2800" dirty="0" smtClean="0"/>
              <a:t>Redefine the Production hierarchy so that Film and Play implement the Comparable interface.  </a:t>
            </a:r>
          </a:p>
          <a:p>
            <a:endParaRPr lang="en-US" sz="2800" dirty="0" smtClean="0"/>
          </a:p>
          <a:p>
            <a:r>
              <a:rPr lang="en-US" sz="2800" dirty="0" smtClean="0"/>
              <a:t>Compare two Film objects based on the value of </a:t>
            </a:r>
            <a:r>
              <a:rPr lang="en-US" sz="2800" dirty="0" err="1" smtClean="0"/>
              <a:t>boxOfficeGross</a:t>
            </a:r>
            <a:r>
              <a:rPr lang="en-US" sz="2800" dirty="0" smtClean="0"/>
              <a:t> and two Play objects according to the number of performances.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i="1" smtClean="0"/>
              <a:t>Comparable </a:t>
            </a:r>
            <a:r>
              <a:rPr lang="en-US" smtClean="0"/>
              <a:t>Interface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>
          <a:xfrm>
            <a:off x="741362" y="2101850"/>
            <a:ext cx="9099549" cy="4757738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2000" dirty="0" smtClean="0"/>
              <a:t>Because Play implements  Comparable, Play must implements </a:t>
            </a:r>
            <a:r>
              <a:rPr lang="en-US" sz="2000" dirty="0" err="1" smtClean="0"/>
              <a:t>compareTo</a:t>
            </a:r>
            <a:r>
              <a:rPr lang="en-US" sz="2000" dirty="0" smtClean="0"/>
              <a:t>(…). 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public class Play extends Production  </a:t>
            </a:r>
            <a:r>
              <a:rPr lang="en-US" sz="1800" b="1" dirty="0" smtClean="0"/>
              <a:t>implements Comparable</a:t>
            </a:r>
            <a:endParaRPr lang="en-US" sz="18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{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      // exactly as before (Play) with the addition of </a:t>
            </a:r>
            <a:r>
              <a:rPr lang="en-US" sz="1800" dirty="0" err="1" smtClean="0"/>
              <a:t>compareTo</a:t>
            </a:r>
            <a:r>
              <a:rPr lang="en-US" sz="1800" dirty="0" smtClean="0"/>
              <a:t>()</a:t>
            </a:r>
            <a:endParaRPr lang="en-US" sz="18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     </a:t>
            </a:r>
            <a:r>
              <a:rPr lang="en-US" sz="1800" b="1" dirty="0" smtClean="0"/>
              <a:t>public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compareTo</a:t>
            </a:r>
            <a:r>
              <a:rPr lang="en-US" sz="1800" b="1" dirty="0" smtClean="0"/>
              <a:t>(Object p) // from the Comparable interface</a:t>
            </a:r>
            <a:endParaRPr lang="en-US" sz="18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800" b="1" dirty="0" smtClean="0"/>
              <a:t>     {</a:t>
            </a:r>
            <a:endParaRPr lang="en-US" sz="18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800" b="1" dirty="0" smtClean="0"/>
              <a:t>          if ( !(p </a:t>
            </a:r>
            <a:r>
              <a:rPr lang="en-US" sz="1800" b="1" dirty="0" err="1" smtClean="0"/>
              <a:t>instanceof</a:t>
            </a:r>
            <a:r>
              <a:rPr lang="en-US" sz="1800" b="1" dirty="0" smtClean="0"/>
              <a:t> Play) ) 			 // p must belong to Play</a:t>
            </a:r>
            <a:endParaRPr lang="en-US" sz="18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800" b="1" dirty="0" smtClean="0"/>
              <a:t>          {</a:t>
            </a:r>
            <a:endParaRPr lang="en-US" sz="18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800" b="1" dirty="0" smtClean="0"/>
              <a:t>                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("Error: Object does not belong to Play");</a:t>
            </a:r>
            <a:endParaRPr lang="en-US" sz="18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800" b="1" dirty="0" smtClean="0"/>
              <a:t>                </a:t>
            </a:r>
            <a:r>
              <a:rPr lang="en-US" sz="1800" b="1" dirty="0" err="1" smtClean="0"/>
              <a:t>System.exit</a:t>
            </a:r>
            <a:r>
              <a:rPr lang="en-US" sz="1800" b="1" dirty="0" smtClean="0"/>
              <a:t>(0);</a:t>
            </a:r>
            <a:endParaRPr lang="en-US" sz="18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800" b="1" dirty="0" smtClean="0"/>
              <a:t>           }</a:t>
            </a:r>
            <a:endParaRPr lang="en-US" sz="18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800" b="1" dirty="0" smtClean="0"/>
              <a:t>          if (performances &lt; ((Play)p).performances)  </a:t>
            </a:r>
            <a:br>
              <a:rPr lang="en-US" sz="1800" b="1" dirty="0" smtClean="0"/>
            </a:br>
            <a:r>
              <a:rPr lang="en-US" sz="1800" b="1" dirty="0" smtClean="0"/>
              <a:t>                                                                    // p must be downcast to Play</a:t>
            </a:r>
            <a:endParaRPr lang="en-US" sz="18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800" b="1" dirty="0" smtClean="0"/>
              <a:t>               return -1;</a:t>
            </a:r>
            <a:endParaRPr lang="en-US" sz="18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800" b="1" dirty="0" smtClean="0"/>
              <a:t>          if (performances &gt; ((Play)p).performances)</a:t>
            </a:r>
            <a:endParaRPr lang="en-US" sz="18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800" b="1" dirty="0" smtClean="0"/>
              <a:t>               return 1;</a:t>
            </a:r>
            <a:endParaRPr lang="en-US" sz="18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800" b="1" dirty="0" smtClean="0"/>
              <a:t>          return 0;</a:t>
            </a:r>
            <a:endParaRPr lang="en-US" sz="18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800" b="1" dirty="0" smtClean="0"/>
              <a:t>     }</a:t>
            </a:r>
            <a:endParaRPr lang="en-US" sz="18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}</a:t>
            </a:r>
          </a:p>
          <a:p>
            <a:pPr>
              <a:buFont typeface="Arial" pitchFamily="34" charset="0"/>
              <a:buAutoNum type="arabicPeriod"/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i="1" smtClean="0"/>
              <a:t>instanceof</a:t>
            </a:r>
            <a:r>
              <a:rPr lang="en-US" smtClean="0"/>
              <a:t> operator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741362" y="2101849"/>
            <a:ext cx="9099549" cy="5030787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000" dirty="0" smtClean="0"/>
              <a:t>Like &amp;&amp; and ||,</a:t>
            </a:r>
            <a:r>
              <a:rPr lang="en-US" sz="2000" b="1" dirty="0" smtClean="0"/>
              <a:t> </a:t>
            </a:r>
            <a:r>
              <a:rPr lang="en-US" sz="2000" dirty="0" err="1" smtClean="0"/>
              <a:t>instanceof</a:t>
            </a:r>
            <a:r>
              <a:rPr lang="en-US" sz="2000" dirty="0" smtClean="0"/>
              <a:t> is a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operator that requires two operands.  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The form of the </a:t>
            </a:r>
            <a:r>
              <a:rPr lang="en-US" sz="2000" dirty="0" err="1" smtClean="0"/>
              <a:t>instanceof</a:t>
            </a:r>
            <a:r>
              <a:rPr lang="en-US" sz="2000" b="1" dirty="0" smtClean="0"/>
              <a:t> </a:t>
            </a:r>
            <a:r>
              <a:rPr lang="en-US" sz="2000" dirty="0" smtClean="0"/>
              <a:t>operator is</a:t>
            </a:r>
            <a:r>
              <a:rPr lang="en-US" sz="2000" dirty="0" smtClean="0"/>
              <a:t>:</a:t>
            </a:r>
            <a:r>
              <a:rPr lang="en-US" sz="2000" dirty="0" smtClean="0"/>
              <a:t>		</a:t>
            </a:r>
            <a:br>
              <a:rPr lang="en-US" sz="2000" dirty="0" smtClean="0"/>
            </a:br>
            <a:r>
              <a:rPr lang="en-US" sz="2000" dirty="0" smtClean="0"/>
              <a:t>		</a:t>
            </a:r>
            <a:r>
              <a:rPr lang="en-US" sz="2000" i="1" dirty="0" smtClean="0"/>
              <a:t>object</a:t>
            </a:r>
            <a:r>
              <a:rPr lang="en-US" sz="2000" dirty="0" smtClean="0"/>
              <a:t> </a:t>
            </a:r>
            <a:r>
              <a:rPr lang="en-US" sz="2000" b="1" dirty="0" err="1" smtClean="0"/>
              <a:t>instanceof</a:t>
            </a:r>
            <a:r>
              <a:rPr lang="en-US" sz="2000" dirty="0" smtClean="0"/>
              <a:t> </a:t>
            </a:r>
            <a:r>
              <a:rPr lang="en-US" sz="2000" i="1" dirty="0" smtClean="0"/>
              <a:t>class</a:t>
            </a:r>
            <a:endParaRPr lang="en-US" sz="2000" dirty="0" smtClean="0"/>
          </a:p>
          <a:p>
            <a:pPr>
              <a:spcAft>
                <a:spcPts val="1200"/>
              </a:spcAft>
              <a:buFont typeface="Times New Roman" pitchFamily="18" charset="0"/>
              <a:buNone/>
            </a:pPr>
            <a:r>
              <a:rPr lang="en-US" sz="2000" dirty="0" smtClean="0"/>
              <a:t>	where </a:t>
            </a:r>
            <a:r>
              <a:rPr lang="en-US" sz="2000" i="1" dirty="0" smtClean="0"/>
              <a:t>object</a:t>
            </a:r>
            <a:r>
              <a:rPr lang="en-US" sz="2000" dirty="0" smtClean="0"/>
              <a:t> is any object and </a:t>
            </a:r>
            <a:r>
              <a:rPr lang="en-US" sz="2000" i="1" dirty="0" smtClean="0"/>
              <a:t>class</a:t>
            </a:r>
            <a:r>
              <a:rPr lang="en-US" sz="2000" dirty="0" smtClean="0"/>
              <a:t> is any class name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>
              <a:spcAft>
                <a:spcPts val="1200"/>
              </a:spcAft>
            </a:pPr>
            <a:r>
              <a:rPr lang="en-US" sz="2000" dirty="0" smtClean="0"/>
              <a:t>If </a:t>
            </a:r>
            <a:r>
              <a:rPr lang="en-US" sz="2000" i="1" dirty="0" smtClean="0"/>
              <a:t>object</a:t>
            </a:r>
            <a:r>
              <a:rPr lang="en-US" sz="2000" dirty="0" smtClean="0"/>
              <a:t> belongs to or is derived from </a:t>
            </a:r>
            <a:r>
              <a:rPr lang="en-US" sz="2000" i="1" dirty="0" smtClean="0"/>
              <a:t>class</a:t>
            </a:r>
            <a:r>
              <a:rPr lang="en-US" sz="2000" dirty="0" smtClean="0"/>
              <a:t> then </a:t>
            </a:r>
            <a:r>
              <a:rPr lang="en-US" sz="2000" dirty="0" err="1" smtClean="0"/>
              <a:t>instanceof</a:t>
            </a:r>
            <a:r>
              <a:rPr lang="en-US" sz="2000" b="1" dirty="0" smtClean="0"/>
              <a:t> </a:t>
            </a:r>
            <a:r>
              <a:rPr lang="en-US" sz="2000" dirty="0" smtClean="0"/>
              <a:t>returns true otherwise </a:t>
            </a:r>
            <a:r>
              <a:rPr lang="en-US" sz="2000" dirty="0" err="1" smtClean="0"/>
              <a:t>instanceof</a:t>
            </a:r>
            <a:r>
              <a:rPr lang="en-US" sz="2000" dirty="0" smtClean="0"/>
              <a:t> returns false.  </a:t>
            </a:r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			Play </a:t>
            </a:r>
            <a:r>
              <a:rPr lang="en-US" sz="2000" dirty="0" err="1" smtClean="0"/>
              <a:t>play</a:t>
            </a:r>
            <a:r>
              <a:rPr lang="en-US" sz="2000" dirty="0" smtClean="0"/>
              <a:t> = new Play();</a:t>
            </a:r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			Musical </a:t>
            </a:r>
            <a:r>
              <a:rPr lang="en-US" sz="2000" dirty="0" err="1" smtClean="0"/>
              <a:t>musical</a:t>
            </a:r>
            <a:r>
              <a:rPr lang="en-US" sz="2000" dirty="0" smtClean="0"/>
              <a:t> = new Musical();</a:t>
            </a:r>
          </a:p>
          <a:p>
            <a:pPr lvl="1">
              <a:spcAft>
                <a:spcPts val="1200"/>
              </a:spcAft>
              <a:buFont typeface="Times New Roman" pitchFamily="18" charset="0"/>
              <a:buNone/>
            </a:pPr>
            <a:r>
              <a:rPr lang="en-US" sz="2000" dirty="0" smtClean="0"/>
              <a:t>			Film </a:t>
            </a:r>
            <a:r>
              <a:rPr lang="en-US" sz="2000" dirty="0" err="1" smtClean="0"/>
              <a:t>film</a:t>
            </a:r>
            <a:r>
              <a:rPr lang="en-US" sz="2000" dirty="0" smtClean="0"/>
              <a:t> = new Film();</a:t>
            </a:r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			film </a:t>
            </a:r>
            <a:r>
              <a:rPr lang="en-US" sz="2000" dirty="0" err="1" smtClean="0"/>
              <a:t>instanceof</a:t>
            </a:r>
            <a:r>
              <a:rPr lang="en-US" sz="2000" dirty="0" smtClean="0"/>
              <a:t> Film returns true</a:t>
            </a:r>
            <a:r>
              <a:rPr lang="en-US" sz="2000" i="1" dirty="0" smtClean="0"/>
              <a:t>,</a:t>
            </a:r>
            <a:endParaRPr lang="en-US" sz="2000" dirty="0" smtClean="0"/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			film </a:t>
            </a:r>
            <a:r>
              <a:rPr lang="en-US" sz="2000" dirty="0" err="1" smtClean="0"/>
              <a:t>instanceof</a:t>
            </a:r>
            <a:r>
              <a:rPr lang="en-US" sz="2000" dirty="0" smtClean="0"/>
              <a:t> Production returns true</a:t>
            </a:r>
            <a:r>
              <a:rPr lang="en-US" sz="2000" i="1" dirty="0" smtClean="0"/>
              <a:t>,</a:t>
            </a:r>
            <a:endParaRPr lang="en-US" sz="2000" dirty="0" smtClean="0"/>
          </a:p>
          <a:p>
            <a:pPr lvl="1">
              <a:buFont typeface="Times New Roman" pitchFamily="18" charset="0"/>
              <a:buNone/>
            </a:pPr>
            <a:r>
              <a:rPr lang="en-US" sz="2000" i="1" dirty="0" smtClean="0"/>
              <a:t>			</a:t>
            </a:r>
            <a:r>
              <a:rPr lang="en-US" sz="2000" dirty="0" smtClean="0"/>
              <a:t>musical </a:t>
            </a:r>
            <a:r>
              <a:rPr lang="en-US" sz="2000" dirty="0" err="1" smtClean="0"/>
              <a:t>instanceof</a:t>
            </a:r>
            <a:r>
              <a:rPr lang="en-US" sz="2000" dirty="0" smtClean="0"/>
              <a:t> Play returns true</a:t>
            </a:r>
            <a:r>
              <a:rPr lang="en-US" sz="2000" i="1" dirty="0" smtClean="0"/>
              <a:t>,</a:t>
            </a:r>
            <a:endParaRPr lang="en-US" sz="2000" dirty="0" smtClean="0"/>
          </a:p>
          <a:p>
            <a:pPr lvl="1">
              <a:buFont typeface="Times New Roman" pitchFamily="18" charset="0"/>
              <a:buNone/>
            </a:pPr>
            <a:r>
              <a:rPr lang="en-US" sz="2000" i="1" dirty="0" smtClean="0"/>
              <a:t>			</a:t>
            </a:r>
            <a:r>
              <a:rPr lang="en-US" sz="2000" dirty="0" smtClean="0"/>
              <a:t>musical </a:t>
            </a:r>
            <a:r>
              <a:rPr lang="en-US" sz="2000" dirty="0" err="1" smtClean="0"/>
              <a:t>instanceof</a:t>
            </a:r>
            <a:r>
              <a:rPr lang="en-US" sz="2000" dirty="0" smtClean="0"/>
              <a:t> Film returns false</a:t>
            </a:r>
            <a:r>
              <a:rPr lang="en-US" sz="2000" i="1" dirty="0" smtClean="0"/>
              <a:t>, </a:t>
            </a:r>
            <a:r>
              <a:rPr lang="en-US" sz="2000" dirty="0" smtClean="0"/>
              <a:t>and</a:t>
            </a:r>
          </a:p>
          <a:p>
            <a:pPr lvl="1">
              <a:buFont typeface="Times New Roman" pitchFamily="18" charset="0"/>
              <a:buNone/>
            </a:pPr>
            <a:r>
              <a:rPr lang="en-US" sz="2000" i="1" dirty="0" smtClean="0"/>
              <a:t>			</a:t>
            </a:r>
            <a:r>
              <a:rPr lang="en-US" sz="2000" dirty="0" smtClean="0"/>
              <a:t>musical </a:t>
            </a:r>
            <a:r>
              <a:rPr lang="en-US" sz="2000" dirty="0" err="1" smtClean="0"/>
              <a:t>instanceof</a:t>
            </a:r>
            <a:r>
              <a:rPr lang="en-US" sz="2000" dirty="0" smtClean="0"/>
              <a:t> Production returns true.</a:t>
            </a:r>
          </a:p>
          <a:p>
            <a:endParaRPr lang="en-US" sz="1600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i="1" smtClean="0"/>
              <a:t>Comparable </a:t>
            </a:r>
            <a:r>
              <a:rPr lang="en-US" smtClean="0"/>
              <a:t>Interface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>
          <a:xfrm>
            <a:off x="620712" y="2027237"/>
            <a:ext cx="9144000" cy="4757738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2000" dirty="0" smtClean="0"/>
              <a:t>The Film class also implements Comparable and is outfitted with its own </a:t>
            </a:r>
            <a:r>
              <a:rPr lang="en-US" sz="2000" dirty="0" err="1" smtClean="0"/>
              <a:t>compareTo</a:t>
            </a:r>
            <a:r>
              <a:rPr lang="en-US" sz="2000" dirty="0" smtClean="0"/>
              <a:t>() method.</a:t>
            </a:r>
          </a:p>
          <a:p>
            <a:pPr>
              <a:buFont typeface="Times New Roman" pitchFamily="18" charset="0"/>
              <a:buNone/>
            </a:pPr>
            <a:endParaRPr lang="en-US" sz="18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public class Film extends Production </a:t>
            </a:r>
            <a:r>
              <a:rPr lang="en-US" sz="1800" b="1" dirty="0" smtClean="0"/>
              <a:t>implements Comparable</a:t>
            </a:r>
            <a:endParaRPr lang="en-US" sz="18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{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      // exactly as before with the addition of </a:t>
            </a:r>
            <a:r>
              <a:rPr lang="en-US" sz="1800" dirty="0" err="1" smtClean="0"/>
              <a:t>compareTo</a:t>
            </a:r>
            <a:r>
              <a:rPr lang="en-US" sz="1800" dirty="0" smtClean="0"/>
              <a:t>()</a:t>
            </a:r>
            <a:br>
              <a:rPr lang="en-US" sz="1800" dirty="0" smtClean="0"/>
            </a:br>
            <a:endParaRPr lang="en-US" sz="18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     </a:t>
            </a:r>
            <a:r>
              <a:rPr lang="en-US" sz="1800" b="1" dirty="0" smtClean="0"/>
              <a:t>public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compareTo</a:t>
            </a:r>
            <a:r>
              <a:rPr lang="en-US" sz="1800" b="1" dirty="0" smtClean="0"/>
              <a:t>(Object p) 	// from the Comparable interface</a:t>
            </a:r>
            <a:endParaRPr lang="en-US" sz="18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800" b="1" dirty="0" smtClean="0"/>
              <a:t>     {</a:t>
            </a:r>
            <a:endParaRPr lang="en-US" sz="18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800" b="1" dirty="0" smtClean="0"/>
              <a:t>          if ( !(p </a:t>
            </a:r>
            <a:r>
              <a:rPr lang="en-US" sz="1800" b="1" dirty="0" err="1" smtClean="0"/>
              <a:t>instanceof</a:t>
            </a:r>
            <a:r>
              <a:rPr lang="en-US" sz="1800" b="1" dirty="0" smtClean="0"/>
              <a:t> Film))  				// p must belong to Film</a:t>
            </a:r>
            <a:endParaRPr lang="en-US" sz="18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800" b="1" dirty="0" smtClean="0"/>
              <a:t>          {</a:t>
            </a:r>
            <a:endParaRPr lang="en-US" sz="18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800" b="1" dirty="0" smtClean="0"/>
              <a:t>                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("Error: object must belong to Film");</a:t>
            </a:r>
            <a:endParaRPr lang="en-US" sz="18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800" b="1" dirty="0" smtClean="0"/>
              <a:t>                 </a:t>
            </a:r>
            <a:r>
              <a:rPr lang="en-US" sz="1800" b="1" dirty="0" err="1" smtClean="0"/>
              <a:t>System.exit</a:t>
            </a:r>
            <a:r>
              <a:rPr lang="en-US" sz="1800" b="1" dirty="0" smtClean="0"/>
              <a:t>(0);</a:t>
            </a:r>
            <a:endParaRPr lang="en-US" sz="18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800" b="1" dirty="0" smtClean="0"/>
              <a:t>          }</a:t>
            </a:r>
            <a:endParaRPr lang="en-US" sz="18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800" b="1" dirty="0" smtClean="0"/>
              <a:t>          if (</a:t>
            </a:r>
            <a:r>
              <a:rPr lang="en-US" sz="1800" b="1" dirty="0" err="1" smtClean="0"/>
              <a:t>boxOfficeGross</a:t>
            </a:r>
            <a:r>
              <a:rPr lang="en-US" sz="1800" b="1" dirty="0" smtClean="0"/>
              <a:t> &lt; ((Film)p).</a:t>
            </a:r>
            <a:r>
              <a:rPr lang="en-US" sz="1800" b="1" dirty="0" err="1" smtClean="0"/>
              <a:t>boxOfficeGross</a:t>
            </a:r>
            <a:r>
              <a:rPr lang="en-US" sz="1800" b="1" dirty="0" smtClean="0"/>
              <a:t>)     // note downcast            </a:t>
            </a:r>
            <a:endParaRPr lang="en-US" sz="18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800" b="1" dirty="0" smtClean="0"/>
              <a:t>               return -1;</a:t>
            </a:r>
            <a:endParaRPr lang="en-US" sz="18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800" b="1" dirty="0" smtClean="0"/>
              <a:t>          if (</a:t>
            </a:r>
            <a:r>
              <a:rPr lang="en-US" sz="1800" b="1" dirty="0" err="1" smtClean="0"/>
              <a:t>boxOfficeGross</a:t>
            </a:r>
            <a:r>
              <a:rPr lang="en-US" sz="1800" b="1" dirty="0" smtClean="0"/>
              <a:t>&gt; ((Film)p).</a:t>
            </a:r>
            <a:r>
              <a:rPr lang="en-US" sz="1800" b="1" dirty="0" err="1" smtClean="0"/>
              <a:t>boxOfficeGross</a:t>
            </a:r>
            <a:r>
              <a:rPr lang="en-US" sz="1800" b="1" dirty="0" smtClean="0"/>
              <a:t>)     // note downcast</a:t>
            </a:r>
            <a:endParaRPr lang="en-US" sz="18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800" b="1" dirty="0" smtClean="0"/>
              <a:t>               return 1;</a:t>
            </a:r>
            <a:endParaRPr lang="en-US" sz="18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800" b="1" dirty="0" smtClean="0"/>
              <a:t>          return 0;</a:t>
            </a:r>
            <a:endParaRPr lang="en-US" sz="18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800" b="1" dirty="0" smtClean="0"/>
              <a:t>     }</a:t>
            </a:r>
            <a:endParaRPr lang="en-US" sz="18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}</a:t>
            </a:r>
          </a:p>
          <a:p>
            <a:pPr>
              <a:buFont typeface="Times New Roman" pitchFamily="18" charset="0"/>
              <a:buNone/>
            </a:pPr>
            <a:endParaRPr lang="en-US" sz="1800" dirty="0" smtClean="0"/>
          </a:p>
          <a:p>
            <a:endParaRPr lang="en-US" sz="120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i="1" smtClean="0"/>
              <a:t>Comparable </a:t>
            </a:r>
            <a:r>
              <a:rPr lang="en-US" smtClean="0"/>
              <a:t>Interface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smtClean="0"/>
              <a:t>Because  </a:t>
            </a:r>
            <a:r>
              <a:rPr lang="en-US" sz="2400" smtClean="0"/>
              <a:t>Play and Film implement Comparable, a Play or Film reference can be upcast to Comparable.  </a:t>
            </a:r>
          </a:p>
          <a:p>
            <a:endParaRPr lang="en-US" sz="2400" smtClean="0"/>
          </a:p>
          <a:p>
            <a:r>
              <a:rPr lang="en-US" sz="2400" smtClean="0"/>
              <a:t>For example, the statement:</a:t>
            </a:r>
          </a:p>
          <a:p>
            <a:pPr>
              <a:buFont typeface="Times New Roman" pitchFamily="18" charset="0"/>
              <a:buNone/>
            </a:pPr>
            <a:r>
              <a:rPr lang="en-US" sz="2400" smtClean="0"/>
              <a:t> </a:t>
            </a:r>
          </a:p>
          <a:p>
            <a:pPr>
              <a:buFont typeface="Times New Roman" pitchFamily="18" charset="0"/>
              <a:buNone/>
            </a:pPr>
            <a:r>
              <a:rPr lang="en-US" sz="2400" smtClean="0"/>
              <a:t>				Comparable play = new Play();</a:t>
            </a:r>
          </a:p>
          <a:p>
            <a:pPr>
              <a:buFont typeface="Times New Roman" pitchFamily="18" charset="0"/>
              <a:buNone/>
            </a:pPr>
            <a:r>
              <a:rPr lang="en-US" sz="2400" smtClean="0"/>
              <a:t>	is legal.</a:t>
            </a:r>
          </a:p>
          <a:p>
            <a:endParaRPr lang="en-US" sz="240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Generic Sort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Classes that implement the Comparable interface can utilize a general sort routine that orders objects based on the implementation of </a:t>
            </a:r>
            <a:r>
              <a:rPr lang="en-US" sz="2800" dirty="0" err="1" smtClean="0"/>
              <a:t>compareTo</a:t>
            </a:r>
            <a:r>
              <a:rPr lang="en-US" sz="2800" dirty="0" smtClean="0"/>
              <a:t>(...).  </a:t>
            </a:r>
          </a:p>
          <a:p>
            <a:pPr>
              <a:buFont typeface="Times New Roman" pitchFamily="18" charset="0"/>
              <a:buNone/>
            </a:pPr>
            <a:endParaRPr lang="en-US" sz="2800" dirty="0" smtClean="0"/>
          </a:p>
          <a:p>
            <a:pPr>
              <a:buFont typeface="Times New Roman" pitchFamily="18" charset="0"/>
              <a:buNone/>
            </a:pPr>
            <a:r>
              <a:rPr lang="en-US" sz="2800" b="1" dirty="0" smtClean="0"/>
              <a:t>Problem Statement: </a:t>
            </a:r>
          </a:p>
          <a:p>
            <a:endParaRPr lang="en-US" sz="2800" dirty="0" smtClean="0"/>
          </a:p>
          <a:p>
            <a:r>
              <a:rPr lang="en-US" sz="2800" dirty="0" smtClean="0"/>
              <a:t>Devise a generic sort method that can be used to sort objects of </a:t>
            </a:r>
            <a:r>
              <a:rPr lang="en-US" sz="2800" i="1" dirty="0" smtClean="0"/>
              <a:t>any</a:t>
            </a:r>
            <a:r>
              <a:rPr lang="en-US" sz="2800" dirty="0" smtClean="0"/>
              <a:t> class that implements the Comparable interface.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Generic Sort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2400" b="1" smtClean="0"/>
              <a:t>Java Solution</a:t>
            </a:r>
            <a:endParaRPr lang="en-US" sz="2400" smtClean="0"/>
          </a:p>
          <a:p>
            <a:endParaRPr lang="en-US" sz="2400" smtClean="0"/>
          </a:p>
          <a:p>
            <a:pPr>
              <a:buFont typeface="Times New Roman" pitchFamily="18" charset="0"/>
              <a:buNone/>
            </a:pPr>
            <a:r>
              <a:rPr lang="en-US" sz="2400" i="1" smtClean="0"/>
              <a:t>Selection sort</a:t>
            </a:r>
            <a:r>
              <a:rPr lang="en-US" sz="2400" smtClean="0"/>
              <a:t>, (also called </a:t>
            </a:r>
            <a:r>
              <a:rPr lang="en-US" sz="2400" i="1" smtClean="0"/>
              <a:t>max sort)</a:t>
            </a:r>
            <a:r>
              <a:rPr lang="en-US" sz="2400" smtClean="0"/>
              <a:t>:  </a:t>
            </a:r>
          </a:p>
          <a:p>
            <a:pPr>
              <a:buFont typeface="Times New Roman" pitchFamily="18" charset="0"/>
              <a:buNone/>
            </a:pPr>
            <a:endParaRPr lang="en-US" sz="2400" smtClean="0"/>
          </a:p>
          <a:p>
            <a:r>
              <a:rPr lang="en-US" sz="2400" smtClean="0"/>
              <a:t>First, sort(…) determines the largest value (max) that is stored in array x and swaps max with x[size-1]; then sort(...) finds the next largest value and swaps that value with x[size-2], etc.  </a:t>
            </a:r>
          </a:p>
          <a:p>
            <a:endParaRPr lang="en-US" sz="2400" smtClean="0"/>
          </a:p>
          <a:p>
            <a:r>
              <a:rPr lang="en-US" sz="2400" smtClean="0"/>
              <a:t>Selection sort places the largest value in its proper place, then the second largest value in its place, then the third largest value, continuing until the array is sorted.</a:t>
            </a:r>
          </a:p>
          <a:p>
            <a:endParaRPr lang="en-US" sz="240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Generic Sort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>
          <a:xfrm>
            <a:off x="773113" y="1874838"/>
            <a:ext cx="8604250" cy="5684837"/>
          </a:xfrm>
        </p:spPr>
        <p:txBody>
          <a:bodyPr/>
          <a:lstStyle/>
          <a:p>
            <a:pPr>
              <a:buFont typeface="Arial" pitchFamily="34" charset="0"/>
              <a:buAutoNum type="arabicPeriod"/>
            </a:pPr>
            <a:r>
              <a:rPr lang="en-US" sz="1400" smtClean="0"/>
              <a:t>public class SelectionSort 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{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public static void sort(</a:t>
            </a:r>
            <a:r>
              <a:rPr lang="en-US" sz="1400" b="1" smtClean="0"/>
              <a:t>Comparable</a:t>
            </a:r>
            <a:r>
              <a:rPr lang="en-US" sz="1400" smtClean="0"/>
              <a:t>[] x, int size)   // accepts an array of Comparable objects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Comparable max;		 		// max belongs to a class that implements Comparable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int maxIndex;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for (int i=size-1; i&gt;=1; i--)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    	// Find the maximum in the x[0..i]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     max = x[i];  				// the "current"  maximum is x[i]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     maxIndex = i;				// the index of the "current" maximum	</a:t>
            </a:r>
            <a:br>
              <a:rPr lang="en-US" sz="1400" smtClean="0"/>
            </a:br>
            <a:endParaRPr lang="en-US" sz="1400" smtClean="0"/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     for (int j=i-1; j&gt;=0; j--) 			// compare other values to "current" maximum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          if (max.compareTo(x[j]) &lt; 0)  // if max is "less than" x[i]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     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               max = x[j];			// a "new" maximum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               maxIndex = j;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     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     if (maxIndex != i)			// place the maximum in its proper position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          x[maxIndex] = x[i];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          x[i] = max;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}</a:t>
            </a:r>
          </a:p>
          <a:p>
            <a:pPr>
              <a:buFont typeface="Arial" pitchFamily="34" charset="0"/>
              <a:buAutoNum type="arabicPeriod"/>
            </a:pPr>
            <a:endParaRPr lang="en-US" sz="140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Generic Sort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b="1" smtClean="0"/>
              <a:t>Discussion:</a:t>
            </a:r>
          </a:p>
          <a:p>
            <a:pPr>
              <a:buFont typeface="Times New Roman" pitchFamily="18" charset="0"/>
              <a:buNone/>
            </a:pPr>
            <a:endParaRPr lang="en-US" smtClean="0"/>
          </a:p>
          <a:p>
            <a:r>
              <a:rPr lang="en-US" smtClean="0"/>
              <a:t>The reference passed to sort(...) has type Comparable.  </a:t>
            </a:r>
          </a:p>
          <a:p>
            <a:endParaRPr lang="en-US" smtClean="0"/>
          </a:p>
          <a:p>
            <a:r>
              <a:rPr lang="en-US" smtClean="0"/>
              <a:t>Object references of any class that implements the Comparable interface can be upcast to Comparable.  </a:t>
            </a:r>
          </a:p>
          <a:p>
            <a:endParaRPr lang="en-US" smtClean="0"/>
          </a:p>
          <a:p>
            <a:r>
              <a:rPr lang="en-US" smtClean="0"/>
              <a:t>And, Comparable objects can be sorted with this method.  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Composition and the </a:t>
            </a:r>
            <a:r>
              <a:rPr lang="en-US" sz="3200" i="1" smtClean="0"/>
              <a:t>has-a</a:t>
            </a:r>
            <a:r>
              <a:rPr lang="en-US" sz="3200" smtClean="0"/>
              <a:t> Relationship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Inheritance, as you know, is characterized by an </a:t>
            </a:r>
            <a:r>
              <a:rPr lang="en-US" sz="2400" i="1" dirty="0" smtClean="0"/>
              <a:t>is-a</a:t>
            </a:r>
            <a:r>
              <a:rPr lang="en-US" sz="2400" dirty="0" smtClean="0"/>
              <a:t> relationship: </a:t>
            </a:r>
          </a:p>
          <a:p>
            <a:endParaRPr lang="en-US" sz="2400" dirty="0" smtClean="0"/>
          </a:p>
          <a:p>
            <a:pPr lvl="1"/>
            <a:r>
              <a:rPr lang="en-US" sz="2000" dirty="0" smtClean="0"/>
              <a:t>a Square is-a Shape, 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 err="1" smtClean="0"/>
              <a:t>RightTriangle</a:t>
            </a:r>
            <a:r>
              <a:rPr lang="en-US" sz="2000" dirty="0" smtClean="0"/>
              <a:t> is-a Shape, </a:t>
            </a:r>
          </a:p>
          <a:p>
            <a:pPr lvl="1"/>
            <a:r>
              <a:rPr lang="en-US" sz="2000" dirty="0" smtClean="0"/>
              <a:t>a Film is-a Production,</a:t>
            </a:r>
          </a:p>
          <a:p>
            <a:pPr lvl="1"/>
            <a:r>
              <a:rPr lang="en-US" sz="2000" dirty="0" smtClean="0"/>
              <a:t>a Dog is-an Animal, and</a:t>
            </a:r>
          </a:p>
          <a:p>
            <a:pPr lvl="1"/>
            <a:r>
              <a:rPr lang="en-US" sz="2000" dirty="0" smtClean="0"/>
              <a:t>a Bloodhound is-a Dog. </a:t>
            </a:r>
            <a:br>
              <a:rPr lang="en-US" sz="2000" dirty="0" smtClean="0"/>
            </a:br>
            <a:r>
              <a:rPr lang="en-US" sz="2000" dirty="0" smtClean="0"/>
              <a:t>  </a:t>
            </a:r>
          </a:p>
          <a:p>
            <a:r>
              <a:rPr lang="en-US" sz="2400" dirty="0" smtClean="0"/>
              <a:t>Often times, classes are related, but not via an is-a relationship.  </a:t>
            </a:r>
          </a:p>
          <a:p>
            <a:endParaRPr lang="en-US" sz="2400" dirty="0" smtClean="0"/>
          </a:p>
          <a:p>
            <a:r>
              <a:rPr lang="en-US" sz="2400" dirty="0" smtClean="0"/>
              <a:t>In these cases, </a:t>
            </a:r>
            <a:r>
              <a:rPr lang="en-US" sz="2400" dirty="0" err="1" smtClean="0"/>
              <a:t>upcasting</a:t>
            </a:r>
            <a:r>
              <a:rPr lang="en-US" sz="2400" dirty="0" smtClean="0"/>
              <a:t> is not of any apparent value.  </a:t>
            </a: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Composition and the </a:t>
            </a:r>
            <a:r>
              <a:rPr lang="en-US" sz="3200" i="1" smtClean="0"/>
              <a:t>has-a</a:t>
            </a:r>
            <a:r>
              <a:rPr lang="en-US" sz="3200" smtClean="0"/>
              <a:t> Relationship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49312" y="2103438"/>
          <a:ext cx="8839199" cy="2438400"/>
        </p:xfrm>
        <a:graphic>
          <a:graphicData uri="http://schemas.openxmlformats.org/drawingml/2006/table">
            <a:tbl>
              <a:tblPr/>
              <a:tblGrid>
                <a:gridCol w="4450256"/>
                <a:gridCol w="4388943"/>
              </a:tblGrid>
              <a:tr h="1676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</a:rPr>
                        <a:t>public class Person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</a:rPr>
                        <a:t>{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</a:rPr>
                        <a:t>    private String name:</a:t>
                      </a:r>
                      <a:br>
                        <a:rPr lang="en-US" sz="2000" dirty="0">
                          <a:latin typeface="Arial"/>
                          <a:ea typeface="Times New Roman"/>
                        </a:rPr>
                      </a:br>
                      <a:r>
                        <a:rPr lang="en-US" sz="2000" dirty="0">
                          <a:latin typeface="Arial"/>
                          <a:ea typeface="Times New Roman"/>
                        </a:rPr>
                        <a:t>    private String address;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</a:rPr>
                        <a:t>    //etc.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</a:rPr>
                        <a:t>}</a:t>
                      </a:r>
                    </a:p>
                  </a:txBody>
                  <a:tcPr marL="94297" marR="9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</a:rPr>
                        <a:t>public class </a:t>
                      </a:r>
                      <a:r>
                        <a:rPr lang="en-US" sz="2000" dirty="0" err="1">
                          <a:latin typeface="Arial"/>
                          <a:ea typeface="Times New Roman"/>
                        </a:rPr>
                        <a:t>BankAccount</a:t>
                      </a:r>
                      <a:r>
                        <a:rPr lang="en-US" sz="2000" dirty="0">
                          <a:latin typeface="Arial"/>
                          <a:ea typeface="Times New Roman"/>
                        </a:rPr>
                        <a:t/>
                      </a:r>
                      <a:br>
                        <a:rPr lang="en-US" sz="2000" dirty="0">
                          <a:latin typeface="Arial"/>
                          <a:ea typeface="Times New Roman"/>
                        </a:rPr>
                      </a:br>
                      <a:r>
                        <a:rPr lang="en-US" sz="2000" dirty="0">
                          <a:latin typeface="Arial"/>
                          <a:ea typeface="Times New Roman"/>
                        </a:rPr>
                        <a:t>{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</a:rPr>
                        <a:t>     private String </a:t>
                      </a:r>
                      <a:r>
                        <a:rPr lang="en-US" sz="2000" dirty="0" err="1">
                          <a:latin typeface="Arial"/>
                          <a:ea typeface="Times New Roman"/>
                        </a:rPr>
                        <a:t>accountNumber</a:t>
                      </a:r>
                      <a:r>
                        <a:rPr lang="en-US" sz="2000" dirty="0">
                          <a:latin typeface="Arial"/>
                          <a:ea typeface="Times New Roman"/>
                        </a:rPr>
                        <a:t>;</a:t>
                      </a:r>
                      <a:br>
                        <a:rPr lang="en-US" sz="2000" dirty="0">
                          <a:latin typeface="Arial"/>
                          <a:ea typeface="Times New Roman"/>
                        </a:rPr>
                      </a:br>
                      <a:r>
                        <a:rPr lang="en-US" sz="2000" dirty="0">
                          <a:latin typeface="Arial"/>
                          <a:ea typeface="Times New Roman"/>
                        </a:rPr>
                        <a:t>     private double balance;</a:t>
                      </a:r>
                      <a:br>
                        <a:rPr lang="en-US" sz="2000" dirty="0">
                          <a:latin typeface="Arial"/>
                          <a:ea typeface="Times New Roman"/>
                        </a:rPr>
                      </a:br>
                      <a:r>
                        <a:rPr lang="en-US" sz="2000" dirty="0">
                          <a:latin typeface="Arial"/>
                          <a:ea typeface="Times New Roman"/>
                        </a:rPr>
                        <a:t>     ...</a:t>
                      </a:r>
                      <a:br>
                        <a:rPr lang="en-US" sz="2000" dirty="0">
                          <a:latin typeface="Arial"/>
                          <a:ea typeface="Times New Roman"/>
                        </a:rPr>
                      </a:br>
                      <a:r>
                        <a:rPr lang="en-US" sz="2000" dirty="0">
                          <a:latin typeface="Arial"/>
                          <a:ea typeface="Times New Roman"/>
                        </a:rPr>
                        <a:t>     public double balance()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/>
                          <a:ea typeface="Times New Roman"/>
                        </a:rPr>
                        <a:t>     //etc.</a:t>
                      </a:r>
                      <a:br>
                        <a:rPr lang="en-US" sz="2000" dirty="0">
                          <a:latin typeface="Arial"/>
                          <a:ea typeface="Times New Roman"/>
                        </a:rPr>
                      </a:br>
                      <a:r>
                        <a:rPr lang="en-US" sz="2000" dirty="0">
                          <a:latin typeface="Arial"/>
                          <a:ea typeface="Times New Roman"/>
                        </a:rPr>
                        <a:t>}</a:t>
                      </a:r>
                    </a:p>
                  </a:txBody>
                  <a:tcPr marL="94297" marR="9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6027" name="TextBox 4"/>
          <p:cNvSpPr txBox="1">
            <a:spLocks noChangeArrowheads="1"/>
          </p:cNvSpPr>
          <p:nvPr/>
        </p:nvSpPr>
        <p:spPr bwMode="auto">
          <a:xfrm>
            <a:off x="773112" y="2103437"/>
            <a:ext cx="8991600" cy="465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  Inheritance is not natural. </a:t>
            </a:r>
          </a:p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  A person is </a:t>
            </a:r>
            <a:r>
              <a:rPr lang="en-US" i="1" dirty="0">
                <a:solidFill>
                  <a:schemeClr val="tx1"/>
                </a:solidFill>
              </a:rPr>
              <a:t>not </a:t>
            </a: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 err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and a </a:t>
            </a:r>
            <a:r>
              <a:rPr lang="en-US" dirty="0" err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is </a:t>
            </a:r>
            <a:r>
              <a:rPr lang="en-US" i="1" dirty="0">
                <a:solidFill>
                  <a:schemeClr val="tx1"/>
                </a:solidFill>
              </a:rPr>
              <a:t>not </a:t>
            </a:r>
            <a:r>
              <a:rPr lang="en-US" dirty="0">
                <a:solidFill>
                  <a:schemeClr val="tx1"/>
                </a:solidFill>
              </a:rPr>
              <a:t>a Person.</a:t>
            </a:r>
          </a:p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  There is no apparent or logical reason to consider a Person a type of    </a:t>
            </a:r>
          </a:p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lang="en-US" dirty="0" err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or vice versa.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Composition and the </a:t>
            </a:r>
            <a:r>
              <a:rPr lang="en-US" sz="3200" i="1" smtClean="0"/>
              <a:t>has-a</a:t>
            </a:r>
            <a:r>
              <a:rPr lang="en-US" sz="3200" smtClean="0"/>
              <a:t> Relationship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If  every Person possesses a BankAccount.  </a:t>
            </a:r>
          </a:p>
          <a:p>
            <a:endParaRPr lang="en-US" sz="2400" smtClean="0"/>
          </a:p>
          <a:p>
            <a:r>
              <a:rPr lang="en-US" sz="2400" smtClean="0"/>
              <a:t>A BankAccount reference can be declared an instance variable of the Person class.  </a:t>
            </a:r>
          </a:p>
          <a:p>
            <a:endParaRPr lang="en-US" sz="2400" smtClean="0"/>
          </a:p>
          <a:p>
            <a:r>
              <a:rPr lang="en-US" sz="2400" smtClean="0"/>
              <a:t>In such a case, the relationship between the Person and the BankAccount classes is a </a:t>
            </a:r>
            <a:r>
              <a:rPr lang="en-US" sz="2400" i="1" smtClean="0"/>
              <a:t>has-a</a:t>
            </a:r>
            <a:r>
              <a:rPr lang="en-US" sz="2400" smtClean="0"/>
              <a:t> relationship.  </a:t>
            </a:r>
          </a:p>
          <a:p>
            <a:endParaRPr lang="en-US" sz="2400" smtClean="0"/>
          </a:p>
          <a:p>
            <a:r>
              <a:rPr lang="en-US" sz="2400" smtClean="0"/>
              <a:t>A Person </a:t>
            </a:r>
            <a:r>
              <a:rPr lang="en-US" sz="2400" i="1" smtClean="0"/>
              <a:t>has-a</a:t>
            </a:r>
            <a:r>
              <a:rPr lang="en-US" sz="2400" smtClean="0"/>
              <a:t> BankAccount.  </a:t>
            </a:r>
          </a:p>
          <a:p>
            <a:endParaRPr lang="en-US" sz="2400" smtClean="0"/>
          </a:p>
          <a:p>
            <a:r>
              <a:rPr lang="en-US" sz="2400" smtClean="0"/>
              <a:t>And, a Person class can be defined with a BankAccount attribute.</a:t>
            </a:r>
          </a:p>
          <a:p>
            <a:endParaRPr lang="en-US" sz="240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Composition and the </a:t>
            </a:r>
            <a:r>
              <a:rPr lang="en-US" sz="3200" i="1" smtClean="0"/>
              <a:t>has-a</a:t>
            </a:r>
            <a:r>
              <a:rPr lang="en-US" sz="3200" smtClean="0"/>
              <a:t> Relationship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>
          <a:xfrm>
            <a:off x="620712" y="2103437"/>
            <a:ext cx="9099549" cy="5105400"/>
          </a:xfrm>
        </p:spPr>
        <p:txBody>
          <a:bodyPr/>
          <a:lstStyle/>
          <a:p>
            <a:pPr lvl="1">
              <a:buFont typeface="Times New Roman" pitchFamily="18" charset="0"/>
              <a:buNone/>
            </a:pPr>
            <a:r>
              <a:rPr lang="en-US" sz="1800" i="1" dirty="0" smtClean="0"/>
              <a:t>public class Person</a:t>
            </a:r>
          </a:p>
          <a:p>
            <a:pPr lvl="1">
              <a:buFont typeface="Times New Roman" pitchFamily="18" charset="0"/>
              <a:buNone/>
            </a:pPr>
            <a:r>
              <a:rPr lang="en-US" sz="1800" i="1" dirty="0" smtClean="0"/>
              <a:t>{</a:t>
            </a:r>
          </a:p>
          <a:p>
            <a:pPr lvl="1">
              <a:buFont typeface="Times New Roman" pitchFamily="18" charset="0"/>
              <a:buNone/>
            </a:pPr>
            <a:r>
              <a:rPr lang="en-US" sz="1800" i="1" dirty="0" smtClean="0"/>
              <a:t>	private String name:</a:t>
            </a:r>
          </a:p>
          <a:p>
            <a:pPr lvl="1">
              <a:buFont typeface="Times New Roman" pitchFamily="18" charset="0"/>
              <a:buNone/>
            </a:pPr>
            <a:r>
              <a:rPr lang="en-US" sz="1800" i="1" dirty="0" smtClean="0"/>
              <a:t>	private String address;</a:t>
            </a:r>
          </a:p>
          <a:p>
            <a:pPr lvl="1">
              <a:buFont typeface="Times New Roman" pitchFamily="18" charset="0"/>
              <a:buNone/>
            </a:pPr>
            <a:r>
              <a:rPr lang="en-US" sz="1800" i="1" dirty="0" smtClean="0"/>
              <a:t>	</a:t>
            </a:r>
            <a:r>
              <a:rPr lang="en-US" sz="1800" b="1" i="1" dirty="0" smtClean="0"/>
              <a:t>private </a:t>
            </a:r>
            <a:r>
              <a:rPr lang="en-US" sz="1800" b="1" i="1" dirty="0" err="1" smtClean="0"/>
              <a:t>BankAccount</a:t>
            </a:r>
            <a:r>
              <a:rPr lang="en-US" sz="1800" i="1" dirty="0" smtClean="0"/>
              <a:t> account;</a:t>
            </a:r>
          </a:p>
          <a:p>
            <a:pPr lvl="1">
              <a:buFont typeface="Times New Roman" pitchFamily="18" charset="0"/>
              <a:buNone/>
            </a:pPr>
            <a:r>
              <a:rPr lang="en-US" sz="1800" i="1" dirty="0" smtClean="0"/>
              <a:t>	// etc. </a:t>
            </a:r>
          </a:p>
          <a:p>
            <a:pPr lvl="1">
              <a:buFont typeface="Times New Roman" pitchFamily="18" charset="0"/>
              <a:buNone/>
            </a:pPr>
            <a:r>
              <a:rPr lang="en-US" sz="1800" i="1" dirty="0" smtClean="0"/>
              <a:t>}</a:t>
            </a:r>
          </a:p>
          <a:p>
            <a:pPr>
              <a:buFont typeface="Times New Roman" pitchFamily="18" charset="0"/>
              <a:buNone/>
            </a:pPr>
            <a:endParaRPr lang="en-US" sz="1800" dirty="0" smtClean="0"/>
          </a:p>
          <a:p>
            <a:r>
              <a:rPr lang="en-US" sz="2000" dirty="0" smtClean="0"/>
              <a:t>The relationship between Person and </a:t>
            </a:r>
            <a:r>
              <a:rPr lang="en-US" sz="2000" dirty="0" err="1" smtClean="0"/>
              <a:t>BankAccount</a:t>
            </a:r>
            <a:r>
              <a:rPr lang="en-US" sz="2000" dirty="0" smtClean="0"/>
              <a:t> is an example of </a:t>
            </a:r>
            <a:r>
              <a:rPr lang="en-US" sz="2000" i="1" dirty="0" smtClean="0"/>
              <a:t>composition - </a:t>
            </a:r>
            <a:r>
              <a:rPr lang="en-US" sz="2000" dirty="0" smtClean="0"/>
              <a:t>a relationship in which one object is composed of other objects.  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r>
              <a:rPr lang="en-US" sz="2000" dirty="0" smtClean="0"/>
              <a:t>As an </a:t>
            </a:r>
            <a:r>
              <a:rPr lang="en-US" sz="2000" i="1" dirty="0" smtClean="0"/>
              <a:t>is-a</a:t>
            </a:r>
            <a:r>
              <a:rPr lang="en-US" sz="2000" dirty="0" smtClean="0"/>
              <a:t> relationship indicates inheritance, a </a:t>
            </a:r>
            <a:r>
              <a:rPr lang="en-US" sz="2000" i="1" dirty="0" smtClean="0"/>
              <a:t>has-a</a:t>
            </a:r>
            <a:r>
              <a:rPr lang="en-US" sz="2000" dirty="0" smtClean="0"/>
              <a:t> relationship signals composition.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Inheritance implies an extension of functionality and the ability to </a:t>
            </a:r>
            <a:r>
              <a:rPr lang="en-US" sz="2000" dirty="0" err="1" smtClean="0"/>
              <a:t>upcast</a:t>
            </a:r>
            <a:r>
              <a:rPr lang="en-US" sz="2000" dirty="0" smtClean="0"/>
              <a:t>; composition indicates ownership.  </a:t>
            </a:r>
          </a:p>
          <a:p>
            <a:endParaRPr lang="en-US" sz="2000" dirty="0" smtClean="0"/>
          </a:p>
          <a:p>
            <a:r>
              <a:rPr lang="en-US" sz="2000" dirty="0" smtClean="0"/>
              <a:t>Inheritance and composition are very different concepts; the two should not be confused.</a:t>
            </a:r>
          </a:p>
          <a:p>
            <a:pPr>
              <a:buFont typeface="Times New Roman" pitchFamily="18" charset="0"/>
              <a:buNone/>
            </a:pPr>
            <a:endParaRPr lang="en-US" sz="1600" dirty="0" smtClean="0"/>
          </a:p>
          <a:p>
            <a:endParaRPr lang="en-US" sz="16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i="1" smtClean="0"/>
              <a:t>instanceof</a:t>
            </a:r>
            <a:r>
              <a:rPr lang="en-US" smtClean="0"/>
              <a:t> operator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2400" b="1" dirty="0" smtClean="0"/>
              <a:t>Problem Statement:</a:t>
            </a:r>
          </a:p>
          <a:p>
            <a:endParaRPr lang="en-US" sz="2400" dirty="0" smtClean="0"/>
          </a:p>
          <a:p>
            <a:r>
              <a:rPr lang="en-US" sz="2400" dirty="0" smtClean="0"/>
              <a:t> Write a single  method:</a:t>
            </a:r>
          </a:p>
          <a:p>
            <a:endParaRPr lang="en-US" sz="2400" dirty="0" smtClean="0"/>
          </a:p>
          <a:p>
            <a:pPr lvl="1"/>
            <a:r>
              <a:rPr lang="en-US" sz="2000" i="1" dirty="0" err="1" smtClean="0"/>
              <a:t>int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getData</a:t>
            </a:r>
            <a:r>
              <a:rPr lang="en-US" sz="2000" i="1" dirty="0" smtClean="0"/>
              <a:t>(Production p) </a:t>
            </a:r>
          </a:p>
          <a:p>
            <a:pPr lvl="1"/>
            <a:endParaRPr lang="en-US" sz="1800" dirty="0" smtClean="0"/>
          </a:p>
          <a:p>
            <a:pPr>
              <a:buFont typeface="Times New Roman" pitchFamily="18" charset="0"/>
              <a:buNone/>
            </a:pPr>
            <a:r>
              <a:rPr lang="en-US" sz="2400" dirty="0" smtClean="0"/>
              <a:t>	that returns the box office gross for a Film, or the number of performances for a Play.  </a:t>
            </a:r>
          </a:p>
          <a:p>
            <a:endParaRPr lang="en-US" sz="2400" dirty="0" smtClean="0"/>
          </a:p>
          <a:p>
            <a:r>
              <a:rPr lang="en-US" sz="2400" dirty="0" smtClean="0"/>
              <a:t>If an object p is neither a Film nor a Play, then </a:t>
            </a:r>
            <a:r>
              <a:rPr lang="en-US" sz="2400" dirty="0" err="1" smtClean="0"/>
              <a:t>getData</a:t>
            </a:r>
            <a:r>
              <a:rPr lang="en-US" sz="2400" dirty="0" smtClean="0"/>
              <a:t>(p) returns –1.  </a:t>
            </a:r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i="1" smtClean="0"/>
              <a:t>instanceof</a:t>
            </a:r>
            <a:r>
              <a:rPr lang="en-US" smtClean="0"/>
              <a:t> operator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2400" b="1" smtClean="0"/>
              <a:t>Java Solution:</a:t>
            </a:r>
          </a:p>
          <a:p>
            <a:pPr>
              <a:buFont typeface="Times New Roman" pitchFamily="18" charset="0"/>
              <a:buNone/>
            </a:pPr>
            <a:endParaRPr lang="en-US" sz="2400" smtClean="0"/>
          </a:p>
          <a:p>
            <a:r>
              <a:rPr lang="en-US" sz="2400" smtClean="0"/>
              <a:t>The reference, p, passed to getData(...) refers to a Production object, which can be either a Film object or a Play object.  </a:t>
            </a:r>
          </a:p>
          <a:p>
            <a:endParaRPr lang="en-US" sz="2400" smtClean="0"/>
          </a:p>
          <a:p>
            <a:r>
              <a:rPr lang="en-US" sz="2400" smtClean="0"/>
              <a:t>getData(...) accepts a Film reference, a Play reference, or even a Musical reference, because each of these </a:t>
            </a:r>
            <a:r>
              <a:rPr lang="en-US" sz="2400" i="1" smtClean="0"/>
              <a:t>is-a</a:t>
            </a:r>
            <a:r>
              <a:rPr lang="en-US" sz="2400" smtClean="0"/>
              <a:t> Production.  </a:t>
            </a:r>
          </a:p>
          <a:p>
            <a:endParaRPr lang="en-US" sz="2400" smtClean="0"/>
          </a:p>
          <a:p>
            <a:r>
              <a:rPr lang="en-US" sz="2400" smtClean="0"/>
              <a:t>The getData(...)</a:t>
            </a:r>
            <a:r>
              <a:rPr lang="en-US" sz="2400" i="1" smtClean="0"/>
              <a:t> </a:t>
            </a:r>
            <a:r>
              <a:rPr lang="en-US" sz="2400" smtClean="0"/>
              <a:t>method determines whether its parameter refers to a Film or a Play by utilizing the instanceof operator.</a:t>
            </a:r>
          </a:p>
          <a:p>
            <a:endParaRPr lang="en-US" sz="24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i="1" smtClean="0"/>
              <a:t>instanceof</a:t>
            </a:r>
            <a:r>
              <a:rPr lang="en-US" smtClean="0"/>
              <a:t> operator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AutoNum type="arabicPeriod"/>
            </a:pPr>
            <a:r>
              <a:rPr lang="en-US" sz="2000" smtClean="0"/>
              <a:t>public class InstanceOfDemo</a:t>
            </a:r>
          </a:p>
          <a:p>
            <a:pPr>
              <a:buFont typeface="Arial" pitchFamily="34" charset="0"/>
              <a:buAutoNum type="arabicPeriod"/>
            </a:pPr>
            <a:r>
              <a:rPr lang="en-US" sz="2000" smtClean="0"/>
              <a:t>{</a:t>
            </a:r>
          </a:p>
          <a:p>
            <a:pPr>
              <a:buFont typeface="Arial" pitchFamily="34" charset="0"/>
              <a:buAutoNum type="arabicPeriod"/>
            </a:pPr>
            <a:r>
              <a:rPr lang="en-US" sz="2000" smtClean="0"/>
              <a:t>     public static int getData(Production p)  </a:t>
            </a:r>
            <a:r>
              <a:rPr lang="en-US" sz="2000" b="1" smtClean="0"/>
              <a:t>// </a:t>
            </a:r>
            <a:r>
              <a:rPr lang="en-US" sz="2000" smtClean="0"/>
              <a:t>Parameter is Production reference</a:t>
            </a:r>
          </a:p>
          <a:p>
            <a:pPr>
              <a:buFont typeface="Arial" pitchFamily="34" charset="0"/>
              <a:buAutoNum type="arabicPeriod"/>
            </a:pPr>
            <a:r>
              <a:rPr lang="en-US" sz="2000" smtClean="0"/>
              <a:t>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2000" smtClean="0"/>
              <a:t>          if  (</a:t>
            </a:r>
            <a:r>
              <a:rPr lang="en-US" sz="2000" b="1" smtClean="0"/>
              <a:t>p instanceof Film</a:t>
            </a:r>
            <a:r>
              <a:rPr lang="en-US" sz="2000" smtClean="0"/>
              <a:t>)</a:t>
            </a:r>
          </a:p>
          <a:p>
            <a:pPr>
              <a:buFont typeface="Arial" pitchFamily="34" charset="0"/>
              <a:buAutoNum type="arabicPeriod"/>
            </a:pPr>
            <a:r>
              <a:rPr lang="en-US" sz="2000" smtClean="0"/>
              <a:t>               return ((Film)p).getBoxOfficeGross();  	</a:t>
            </a:r>
            <a:r>
              <a:rPr lang="en-US" sz="2000" b="1" smtClean="0"/>
              <a:t>// note the downcast</a:t>
            </a:r>
            <a:endParaRPr lang="en-US" sz="2000" smtClean="0"/>
          </a:p>
          <a:p>
            <a:pPr>
              <a:buFont typeface="Arial" pitchFamily="34" charset="0"/>
              <a:buAutoNum type="arabicPeriod"/>
            </a:pPr>
            <a:r>
              <a:rPr lang="en-US" sz="2000" smtClean="0"/>
              <a:t>          else if (</a:t>
            </a:r>
            <a:r>
              <a:rPr lang="en-US" sz="2000" b="1" smtClean="0"/>
              <a:t>p instanceof Play</a:t>
            </a:r>
            <a:r>
              <a:rPr lang="en-US" sz="2000" smtClean="0"/>
              <a:t>)</a:t>
            </a:r>
          </a:p>
          <a:p>
            <a:pPr>
              <a:buFont typeface="Arial" pitchFamily="34" charset="0"/>
              <a:buAutoNum type="arabicPeriod"/>
            </a:pPr>
            <a:r>
              <a:rPr lang="en-US" sz="2000" smtClean="0"/>
              <a:t>                    return ((Play)p).getPerformances();  </a:t>
            </a:r>
            <a:r>
              <a:rPr lang="en-US" sz="2000" b="1" smtClean="0"/>
              <a:t>// note the downcast</a:t>
            </a:r>
            <a:endParaRPr lang="en-US" sz="2000" smtClean="0"/>
          </a:p>
          <a:p>
            <a:pPr>
              <a:buFont typeface="Arial" pitchFamily="34" charset="0"/>
              <a:buAutoNum type="arabicPeriod"/>
            </a:pPr>
            <a:r>
              <a:rPr lang="en-US" sz="2000" smtClean="0"/>
              <a:t>          else</a:t>
            </a:r>
          </a:p>
          <a:p>
            <a:pPr>
              <a:buFont typeface="Arial" pitchFamily="34" charset="0"/>
              <a:buAutoNum type="arabicPeriod"/>
            </a:pPr>
            <a:r>
              <a:rPr lang="en-US" sz="2000" smtClean="0"/>
              <a:t>               return -1;</a:t>
            </a:r>
          </a:p>
          <a:p>
            <a:pPr>
              <a:buFont typeface="Arial" pitchFamily="34" charset="0"/>
              <a:buAutoNum type="arabicPeriod"/>
            </a:pPr>
            <a:r>
              <a:rPr lang="en-US" sz="2000" smtClean="0"/>
              <a:t>     }</a:t>
            </a:r>
          </a:p>
          <a:p>
            <a:pPr>
              <a:buFont typeface="Arial" pitchFamily="34" charset="0"/>
              <a:buNone/>
            </a:pPr>
            <a:r>
              <a:rPr lang="en-US" sz="1200" smtClean="0"/>
              <a:t> 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i="1" smtClean="0"/>
              <a:t>instanceof</a:t>
            </a:r>
            <a:r>
              <a:rPr lang="en-US" smtClean="0"/>
              <a:t> operator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12"/>
            </a:pPr>
            <a:r>
              <a:rPr lang="en-US" sz="1800" smtClean="0"/>
              <a:t>     public static void main(String[] args)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12"/>
            </a:pPr>
            <a:r>
              <a:rPr lang="en-US" sz="1800" smtClean="0"/>
              <a:t>     {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12"/>
            </a:pPr>
            <a:r>
              <a:rPr lang="en-US" sz="1800" smtClean="0"/>
              <a:t>          Production productions[] = new Production[3];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12"/>
            </a:pPr>
            <a:r>
              <a:rPr lang="en-US" sz="1800" smtClean="0"/>
              <a:t>          productions[0] = new Film("Titanic", "James Cameron",</a:t>
            </a:r>
            <a:br>
              <a:rPr lang="en-US" sz="1800" smtClean="0"/>
            </a:br>
            <a:r>
              <a:rPr lang="en-US" sz="1800" smtClean="0"/>
              <a:t>                                                                    "James Cameron", 2245);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12"/>
            </a:pPr>
            <a:r>
              <a:rPr lang="en-US" sz="1800" smtClean="0"/>
              <a:t>          productions[1] = new Play("Rumors", "Gene Saks", "Neil Simon", 535);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12"/>
            </a:pPr>
            <a:r>
              <a:rPr lang="en-US" sz="1800" smtClean="0"/>
              <a:t>          productions[2] = new Musical("Pippin", "Bob Fosse","Roger O. Hirson",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12"/>
            </a:pPr>
            <a:r>
              <a:rPr lang="en-US" sz="1800" smtClean="0"/>
              <a:t>                                                "Stephen Schwartz","Stephen Schwartz",1944);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12"/>
            </a:pPr>
            <a:r>
              <a:rPr lang="en-US" sz="1800" smtClean="0"/>
              <a:t>          for(int i = 0; i &lt;3; i++)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12"/>
            </a:pPr>
            <a:r>
              <a:rPr lang="en-US" sz="1800" smtClean="0"/>
              <a:t>          {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12"/>
            </a:pPr>
            <a:r>
              <a:rPr lang="en-US" sz="1800" smtClean="0"/>
              <a:t>               System.out.print(productions[i].getTitle()+": " + </a:t>
            </a:r>
            <a:br>
              <a:rPr lang="en-US" sz="1800" smtClean="0"/>
            </a:br>
            <a:r>
              <a:rPr lang="en-US" sz="1800" smtClean="0"/>
              <a:t>                                                                                      getData(productions[i]));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12"/>
            </a:pPr>
            <a:r>
              <a:rPr lang="en-US" sz="1800" smtClean="0"/>
              <a:t>               if (</a:t>
            </a:r>
            <a:r>
              <a:rPr lang="en-US" sz="1800" b="1" smtClean="0"/>
              <a:t>productions[i] instanceof Play</a:t>
            </a:r>
            <a:r>
              <a:rPr lang="en-US" sz="1800" smtClean="0"/>
              <a:t>)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12"/>
            </a:pPr>
            <a:r>
              <a:rPr lang="en-US" sz="1800" smtClean="0"/>
              <a:t>                    System.out.println(" performances");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12"/>
            </a:pPr>
            <a:r>
              <a:rPr lang="en-US" sz="1800" smtClean="0"/>
              <a:t>               else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12"/>
            </a:pPr>
            <a:r>
              <a:rPr lang="en-US" sz="1800" smtClean="0"/>
              <a:t>                    System.out.println(" million dollars");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12"/>
            </a:pPr>
            <a:r>
              <a:rPr lang="en-US" sz="1800" smtClean="0"/>
              <a:t>          }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12"/>
            </a:pPr>
            <a:r>
              <a:rPr lang="en-US" sz="1800" smtClean="0"/>
              <a:t>     }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12"/>
            </a:pPr>
            <a:r>
              <a:rPr lang="en-US" sz="1800" smtClean="0"/>
              <a:t>}</a:t>
            </a:r>
          </a:p>
          <a:p>
            <a:pPr marL="609600" indent="-609600">
              <a:lnSpc>
                <a:spcPct val="83000"/>
              </a:lnSpc>
            </a:pPr>
            <a:endParaRPr lang="en-US" sz="18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Everything Inherits: the </a:t>
            </a:r>
            <a:r>
              <a:rPr lang="en-US" sz="3600" i="1" smtClean="0"/>
              <a:t>Object</a:t>
            </a:r>
            <a:r>
              <a:rPr lang="en-US" sz="3600" smtClean="0"/>
              <a:t> Class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The package java.lang, which is automatically imported into every application, contains Java’s Object class.   </a:t>
            </a:r>
          </a:p>
          <a:p>
            <a:pPr>
              <a:buFont typeface="Times New Roman" pitchFamily="18" charset="0"/>
              <a:buNone/>
            </a:pPr>
            <a:endParaRPr lang="en-US" sz="2400" smtClean="0"/>
          </a:p>
          <a:p>
            <a:r>
              <a:rPr lang="en-US" sz="2400" smtClean="0"/>
              <a:t>Every class is a subclass of Object.  </a:t>
            </a:r>
          </a:p>
          <a:p>
            <a:endParaRPr lang="en-US" sz="2400" smtClean="0"/>
          </a:p>
          <a:p>
            <a:r>
              <a:rPr lang="en-US" sz="2400" smtClean="0"/>
              <a:t>Every class is derived from Object. </a:t>
            </a:r>
          </a:p>
          <a:p>
            <a:r>
              <a:rPr lang="en-US" sz="2400" smtClean="0"/>
              <a:t> </a:t>
            </a:r>
          </a:p>
          <a:p>
            <a:r>
              <a:rPr lang="en-US" sz="2400" smtClean="0"/>
              <a:t>Every class inherits methods:</a:t>
            </a:r>
          </a:p>
          <a:p>
            <a:endParaRPr lang="en-US" sz="2400" smtClean="0"/>
          </a:p>
          <a:p>
            <a:pPr lvl="1"/>
            <a:r>
              <a:rPr lang="en-US" sz="2400" smtClean="0"/>
              <a:t>public boolean equals(Object object), and </a:t>
            </a:r>
          </a:p>
          <a:p>
            <a:pPr lvl="1"/>
            <a:r>
              <a:rPr lang="en-US" sz="2400" smtClean="0"/>
              <a:t>public String toString()</a:t>
            </a:r>
          </a:p>
          <a:p>
            <a:pPr lvl="1"/>
            <a:endParaRPr lang="en-US" sz="2400" smtClean="0"/>
          </a:p>
          <a:p>
            <a:pPr>
              <a:buFont typeface="Times New Roman" pitchFamily="18" charset="0"/>
              <a:buNone/>
            </a:pPr>
            <a:r>
              <a:rPr lang="en-US" sz="2400" smtClean="0"/>
              <a:t>	from Object.</a:t>
            </a:r>
            <a:r>
              <a:rPr lang="en-US" sz="1400" smtClean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Everything Inherits: the </a:t>
            </a:r>
            <a:r>
              <a:rPr lang="en-US" sz="3600" i="1" smtClean="0"/>
              <a:t>Object</a:t>
            </a:r>
            <a:r>
              <a:rPr lang="en-US" sz="3600" smtClean="0"/>
              <a:t> Class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400" smtClean="0"/>
          </a:p>
          <a:p>
            <a:r>
              <a:rPr lang="en-US" sz="2400" smtClean="0"/>
              <a:t>Because every class extends Object, every class can be upcast to Object:</a:t>
            </a:r>
          </a:p>
          <a:p>
            <a:pPr>
              <a:buFont typeface="Times New Roman" pitchFamily="18" charset="0"/>
              <a:buNone/>
            </a:pPr>
            <a:r>
              <a:rPr lang="en-US" sz="2400" smtClean="0"/>
              <a:t/>
            </a:r>
            <a:br>
              <a:rPr lang="en-US" sz="2400" smtClean="0"/>
            </a:br>
            <a:endParaRPr lang="en-US" sz="2400" smtClean="0"/>
          </a:p>
          <a:p>
            <a:pPr lvl="1"/>
            <a:r>
              <a:rPr lang="en-US" sz="2400" smtClean="0"/>
              <a:t>Object remote = new Remote(); 	</a:t>
            </a:r>
          </a:p>
          <a:p>
            <a:pPr lvl="1"/>
            <a:endParaRPr lang="en-US" sz="2400" smtClean="0"/>
          </a:p>
          <a:p>
            <a:pPr lvl="1"/>
            <a:r>
              <a:rPr lang="en-US" sz="2400" smtClean="0"/>
              <a:t>Object film = new Film();</a:t>
            </a:r>
          </a:p>
          <a:p>
            <a:endParaRPr lang="en-US" sz="2400" smtClean="0"/>
          </a:p>
          <a:p>
            <a:r>
              <a:rPr lang="en-US" sz="2400" smtClean="0"/>
              <a:t> Remote </a:t>
            </a:r>
            <a:r>
              <a:rPr lang="en-US" sz="2400" i="1" smtClean="0"/>
              <a:t>is-a</a:t>
            </a:r>
            <a:r>
              <a:rPr lang="en-US" sz="2400" smtClean="0"/>
              <a:t> Object and Film </a:t>
            </a:r>
            <a:r>
              <a:rPr lang="en-US" sz="2400" i="1" smtClean="0"/>
              <a:t>is-a</a:t>
            </a:r>
            <a:r>
              <a:rPr lang="en-US" sz="2400" smtClean="0"/>
              <a:t> Object.</a:t>
            </a:r>
          </a:p>
          <a:p>
            <a:endParaRPr lang="en-US" sz="2400" smtClean="0"/>
          </a:p>
          <a:p>
            <a:endParaRPr lang="en-US" sz="2400" smtClean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21"/>
  <p:tag name="MMPROD_UIDATA" val="&lt;database version=&quot;6.0&quot;&gt;&lt;object type=&quot;1&quot; unique_id=&quot;10001&quot;&gt;&lt;object type=&quot;8&quot; unique_id=&quot;12209&quot;&gt;&lt;/object&gt;&lt;object type=&quot;2&quot; unique_id=&quot;12210&quot;&gt;&lt;object type=&quot;3&quot; unique_id=&quot;12211&quot;&gt;&lt;property id=&quot;20148&quot; value=&quot;5&quot;/&gt;&lt;property id=&quot;20300&quot; value=&quot;Slide 1 - &amp;quot;Java Programming:&amp;#x0D;&amp;#x0A;From the Ground Up&amp;quot;&quot;/&gt;&lt;property id=&quot;20307&quot; value=&quot;256&quot;/&gt;&lt;/object&gt;&lt;object type=&quot;3&quot; unique_id=&quot;12212&quot;&gt;&lt;property id=&quot;20148&quot; value=&quot;5&quot;/&gt;&lt;property id=&quot;20300&quot; value=&quot;Slide 2 - &amp;quot;Inheritance&amp;quot;&quot;/&gt;&lt;property id=&quot;20307&quot; value=&quot;257&quot;/&gt;&lt;/object&gt;&lt;object type=&quot;3&quot; unique_id=&quot;12213&quot;&gt;&lt;property id=&quot;20148&quot; value=&quot;5&quot;/&gt;&lt;property id=&quot;20300&quot; value=&quot;Slide 3 - &amp;quot;A Basic Remote Control Unit&amp;quot;&quot;/&gt;&lt;property id=&quot;20307&quot; value=&quot;258&quot;/&gt;&lt;/object&gt;&lt;object type=&quot;3&quot; unique_id=&quot;12214&quot;&gt;&lt;property id=&quot;20148&quot; value=&quot;5&quot;/&gt;&lt;property id=&quot;20300&quot; value=&quot;Slide 4 - &amp;quot;A Basic Remote Control Unit&amp;quot;&quot;/&gt;&lt;property id=&quot;20307&quot; value=&quot;259&quot;/&gt;&lt;/object&gt;&lt;object type=&quot;3&quot; unique_id=&quot;12215&quot;&gt;&lt;property id=&quot;20148&quot; value=&quot;5&quot;/&gt;&lt;property id=&quot;20300&quot; value=&quot;Slide 5 - &amp;quot;A Basic Remote Control Unit&amp;quot;&quot;/&gt;&lt;property id=&quot;20307&quot; value=&quot;260&quot;/&gt;&lt;/object&gt;&lt;object type=&quot;3&quot; unique_id=&quot;12216&quot;&gt;&lt;property id=&quot;20148&quot; value=&quot;5&quot;/&gt;&lt;property id=&quot;20300&quot; value=&quot;Slide 6 - &amp;quot;A Basic Remote Control Unit&amp;quot;&quot;/&gt;&lt;property id=&quot;20307&quot; value=&quot;261&quot;/&gt;&lt;/object&gt;&lt;object type=&quot;3&quot; unique_id=&quot;12217&quot;&gt;&lt;property id=&quot;20148&quot; value=&quot;5&quot;/&gt;&lt;property id=&quot;20300&quot; value=&quot;Slide 7 - &amp;quot;A Basic Remote Control Unit&amp;quot;&quot;/&gt;&lt;property id=&quot;20307&quot; value=&quot;341&quot;/&gt;&lt;/object&gt;&lt;object type=&quot;3&quot; unique_id=&quot;12218&quot;&gt;&lt;property id=&quot;20148&quot; value=&quot;5&quot;/&gt;&lt;property id=&quot;20300&quot; value=&quot;Slide 8 - &amp;quot;A Basic Remote Control Unit&amp;quot;&quot;/&gt;&lt;property id=&quot;20307&quot; value=&quot;342&quot;/&gt;&lt;/object&gt;&lt;object type=&quot;3&quot; unique_id=&quot;12219&quot;&gt;&lt;property id=&quot;20148&quot; value=&quot;5&quot;/&gt;&lt;property id=&quot;20300&quot; value=&quot;Slide 9 - &amp;quot;A Basic Remote Control Unit&amp;quot;&quot;/&gt;&lt;property id=&quot;20307&quot; value=&quot;262&quot;/&gt;&lt;/object&gt;&lt;object type=&quot;3&quot; unique_id=&quot;12220&quot;&gt;&lt;property id=&quot;20148&quot; value=&quot;5&quot;/&gt;&lt;property id=&quot;20300&quot; value=&quot;Slide 10 - &amp;quot;A Basic Remote Control Unit&amp;quot;&quot;/&gt;&lt;property id=&quot;20307&quot; value=&quot;343&quot;/&gt;&lt;/object&gt;&lt;object type=&quot;3&quot; unique_id=&quot;12221&quot;&gt;&lt;property id=&quot;20148&quot; value=&quot;5&quot;/&gt;&lt;property id=&quot;20300&quot; value=&quot;Slide 11 - &amp;quot;A Basic Remote Control Unit&amp;quot;&quot;/&gt;&lt;property id=&quot;20307&quot; value=&quot;263&quot;/&gt;&lt;/object&gt;&lt;object type=&quot;3&quot; unique_id=&quot;12222&quot;&gt;&lt;property id=&quot;20148&quot; value=&quot;5&quot;/&gt;&lt;property id=&quot;20300&quot; value=&quot;Slide 12 - &amp;quot;A Basic Remote Control Unit&amp;quot;&quot;/&gt;&lt;property id=&quot;20307&quot; value=&quot;264&quot;/&gt;&lt;/object&gt;&lt;object type=&quot;3&quot; unique_id=&quot;12223&quot;&gt;&lt;property id=&quot;20148&quot; value=&quot;5&quot;/&gt;&lt;property id=&quot;20300&quot; value=&quot;Slide 13 - &amp;quot;A Basic Remote Control Unit&amp;quot;&quot;/&gt;&lt;property id=&quot;20307&quot; value=&quot;265&quot;/&gt;&lt;/object&gt;&lt;object type=&quot;3&quot; unique_id=&quot;12224&quot;&gt;&lt;property id=&quot;20148&quot; value=&quot;5&quot;/&gt;&lt;property id=&quot;20300&quot; value=&quot;Slide 14 - &amp;quot;A Basic Remote Control Unit&amp;quot;&quot;/&gt;&lt;property id=&quot;20307&quot; value=&quot;266&quot;/&gt;&lt;/object&gt;&lt;object type=&quot;3&quot; unique_id=&quot;12225&quot;&gt;&lt;property id=&quot;20148&quot; value=&quot;5&quot;/&gt;&lt;property id=&quot;20300&quot; value=&quot;Slide 15 - &amp;quot;A Basic Remote Control Unit&amp;quot;&quot;/&gt;&lt;property id=&quot;20307&quot; value=&quot;267&quot;/&gt;&lt;/object&gt;&lt;object type=&quot;3&quot; unique_id=&quot;12226&quot;&gt;&lt;property id=&quot;20148&quot; value=&quot;5&quot;/&gt;&lt;property id=&quot;20300&quot; value=&quot;Slide 16 - &amp;quot;A Basic Remote Control Unit&amp;quot;&quot;/&gt;&lt;property id=&quot;20307&quot; value=&quot;268&quot;/&gt;&lt;/object&gt;&lt;object type=&quot;3&quot; unique_id=&quot;12227&quot;&gt;&lt;property id=&quot;20148&quot; value=&quot;5&quot;/&gt;&lt;property id=&quot;20300&quot; value=&quot;Slide 17 - &amp;quot;A Basic Remote Control Unit&amp;quot;&quot;/&gt;&lt;property id=&quot;20307&quot; value=&quot;269&quot;/&gt;&lt;/object&gt;&lt;object type=&quot;3&quot; unique_id=&quot;12228&quot;&gt;&lt;property id=&quot;20148&quot; value=&quot;5&quot;/&gt;&lt;property id=&quot;20300&quot; value=&quot;Slide 18 - &amp;quot;DirectRemote, a subclass of Remote&amp;quot;&quot;/&gt;&lt;property id=&quot;20307&quot; value=&quot;270&quot;/&gt;&lt;/object&gt;&lt;object type=&quot;3&quot; unique_id=&quot;12229&quot;&gt;&lt;property id=&quot;20148&quot; value=&quot;5&quot;/&gt;&lt;property id=&quot;20300&quot; value=&quot;Slide 19 - &amp;quot;DirectRemote, a subclass of Remote&amp;quot;&quot;/&gt;&lt;property id=&quot;20307&quot; value=&quot;346&quot;/&gt;&lt;/object&gt;&lt;object type=&quot;3&quot; unique_id=&quot;12230&quot;&gt;&lt;property id=&quot;20148&quot; value=&quot;5&quot;/&gt;&lt;property id=&quot;20300&quot; value=&quot;Slide 20 - &amp;quot;DirectRemote, a subclass of Remote&amp;quot;&quot;/&gt;&lt;property id=&quot;20307&quot; value=&quot;271&quot;/&gt;&lt;/object&gt;&lt;object type=&quot;3&quot; unique_id=&quot;12231&quot;&gt;&lt;property id=&quot;20148&quot; value=&quot;5&quot;/&gt;&lt;property id=&quot;20300&quot; value=&quot;Slide 21&quot;/&gt;&lt;property id=&quot;20307&quot; value=&quot;347&quot;/&gt;&lt;/object&gt;&lt;object type=&quot;3&quot; unique_id=&quot;12232&quot;&gt;&lt;property id=&quot;20148&quot; value=&quot;5&quot;/&gt;&lt;property id=&quot;20300&quot; value=&quot;Slide 22 - &amp;quot;DirectRemote, a subclass of Remote&amp;quot;&quot;/&gt;&lt;property id=&quot;20307&quot; value=&quot;344&quot;/&gt;&lt;/object&gt;&lt;object type=&quot;3&quot; unique_id=&quot;12233&quot;&gt;&lt;property id=&quot;20148&quot; value=&quot;5&quot;/&gt;&lt;property id=&quot;20300&quot; value=&quot;Slide 23 - &amp;quot;DirectRemote, a subclass of Remote&amp;quot;&quot;/&gt;&lt;property id=&quot;20307&quot; value=&quot;345&quot;/&gt;&lt;/object&gt;&lt;object type=&quot;3&quot; unique_id=&quot;12234&quot;&gt;&lt;property id=&quot;20148&quot; value=&quot;5&quot;/&gt;&lt;property id=&quot;20300&quot; value=&quot;Slide 24 - &amp;quot;DirectRemote, a subclass of Remote&amp;quot;&quot;/&gt;&lt;property id=&quot;20307&quot; value=&quot;272&quot;/&gt;&lt;/object&gt;&lt;object type=&quot;3&quot; unique_id=&quot;12235&quot;&gt;&lt;property id=&quot;20148&quot; value=&quot;5&quot;/&gt;&lt;property id=&quot;20300&quot; value=&quot;Slide 25 - &amp;quot;DirectRemote, a subclass of Remote&amp;quot;&quot;/&gt;&lt;property id=&quot;20307&quot; value=&quot;273&quot;/&gt;&lt;/object&gt;&lt;object type=&quot;3&quot; unique_id=&quot;12236&quot;&gt;&lt;property id=&quot;20148&quot; value=&quot;5&quot;/&gt;&lt;property id=&quot;20300&quot; value=&quot;Slide 26 - &amp;quot;DirectRemote, a subclass of Remote&amp;quot;&quot;/&gt;&lt;property id=&quot;20307&quot; value=&quot;274&quot;/&gt;&lt;/object&gt;&lt;object type=&quot;3&quot; unique_id=&quot;12237&quot;&gt;&lt;property id=&quot;20148&quot; value=&quot;5&quot;/&gt;&lt;property id=&quot;20300&quot; value=&quot;Slide 27 - &amp;quot;DirectRemote, a subclass of Remote&amp;quot;&quot;/&gt;&lt;property id=&quot;20307&quot; value=&quot;275&quot;/&gt;&lt;/object&gt;&lt;object type=&quot;3&quot; unique_id=&quot;12238&quot;&gt;&lt;property id=&quot;20148&quot; value=&quot;5&quot;/&gt;&lt;property id=&quot;20300&quot; value=&quot;Slide 28 - &amp;quot;DirectRemote, a subclass of Remote&amp;quot;&quot;/&gt;&lt;property id=&quot;20307&quot; value=&quot;276&quot;/&gt;&lt;/object&gt;&lt;object type=&quot;3&quot; unique_id=&quot;12239&quot;&gt;&lt;property id=&quot;20148&quot; value=&quot;5&quot;/&gt;&lt;property id=&quot;20300&quot; value=&quot;Slide 29 - &amp;quot;DirectRemote, a subclass of Remote&amp;quot;&quot;/&gt;&lt;property id=&quot;20307&quot; value=&quot;277&quot;/&gt;&lt;/object&gt;&lt;object type=&quot;3&quot; unique_id=&quot;12240&quot;&gt;&lt;property id=&quot;20148&quot; value=&quot;5&quot;/&gt;&lt;property id=&quot;20300&quot; value=&quot;Slide 30 - &amp;quot;DirectRemote, a subclass of Remote&amp;quot;&quot;/&gt;&lt;property id=&quot;20307&quot; value=&quot;278&quot;/&gt;&lt;/object&gt;&lt;object type=&quot;3&quot; unique_id=&quot;12241&quot;&gt;&lt;property id=&quot;20148&quot; value=&quot;5&quot;/&gt;&lt;property id=&quot;20300&quot; value=&quot;Slide 31&quot;/&gt;&lt;property id=&quot;20307&quot; value=&quot;368&quot;/&gt;&lt;/object&gt;&lt;object type=&quot;3&quot; unique_id=&quot;12242&quot;&gt;&lt;property id=&quot;20148&quot; value=&quot;5&quot;/&gt;&lt;property id=&quot;20300&quot; value=&quot;Slide 32 - &amp;quot;DirectRemote, a subclass of Remote&amp;quot;&quot;/&gt;&lt;property id=&quot;20307&quot; value=&quot;367&quot;/&gt;&lt;/object&gt;&lt;object type=&quot;3&quot; unique_id=&quot;12243&quot;&gt;&lt;property id=&quot;20148&quot; value=&quot;5&quot;/&gt;&lt;property id=&quot;20300&quot; value=&quot;Slide 33 - &amp;quot;DirectRemote, a subclass of Remote&amp;quot;&quot;/&gt;&lt;property id=&quot;20307&quot; value=&quot;279&quot;/&gt;&lt;/object&gt;&lt;object type=&quot;3&quot; unique_id=&quot;12244&quot;&gt;&lt;property id=&quot;20148&quot; value=&quot;5&quot;/&gt;&lt;property id=&quot;20300&quot; value=&quot;Slide 34 - &amp;quot;DirectRemote, a subclass of Remote&amp;quot;&quot;/&gt;&lt;property id=&quot;20307&quot; value=&quot;280&quot;/&gt;&lt;/object&gt;&lt;object type=&quot;3&quot; unique_id=&quot;12245&quot;&gt;&lt;property id=&quot;20148&quot; value=&quot;5&quot;/&gt;&lt;property id=&quot;20300&quot; value=&quot;Slide 35 - &amp;quot;DirectRemote, a subclass of Remote&amp;quot;&quot;/&gt;&lt;property id=&quot;20307&quot; value=&quot;281&quot;/&gt;&lt;/object&gt;&lt;object type=&quot;3&quot; unique_id=&quot;12246&quot;&gt;&lt;property id=&quot;20148&quot; value=&quot;5&quot;/&gt;&lt;property id=&quot;20300&quot; value=&quot;Slide 36 - &amp;quot;DirectRemote, a subclass of Remote&amp;quot;&quot;/&gt;&lt;property id=&quot;20307&quot; value=&quot;348&quot;/&gt;&lt;/object&gt;&lt;object type=&quot;3&quot; unique_id=&quot;12247&quot;&gt;&lt;property id=&quot;20148&quot; value=&quot;5&quot;/&gt;&lt;property id=&quot;20300&quot; value=&quot;Slide 37 - &amp;quot;DirectRemote, a subclass of Remote&amp;quot;&quot;/&gt;&lt;property id=&quot;20307&quot; value=&quot;282&quot;/&gt;&lt;/object&gt;&lt;object type=&quot;3&quot; unique_id=&quot;12248&quot;&gt;&lt;property id=&quot;20148&quot; value=&quot;5&quot;/&gt;&lt;property id=&quot;20300&quot; value=&quot;Slide 38 - &amp;quot;DirectRemote, a subclass of Remote&amp;quot;&quot;/&gt;&lt;property id=&quot;20307&quot; value=&quot;369&quot;/&gt;&lt;/object&gt;&lt;object type=&quot;3&quot; unique_id=&quot;12249&quot;&gt;&lt;property id=&quot;20148&quot; value=&quot;5&quot;/&gt;&lt;property id=&quot;20300&quot; value=&quot;Slide 39 - &amp;quot;The is-a Relationship: A DirectRemote is-a Remote&amp;quot;&quot;/&gt;&lt;property id=&quot;20307&quot; value=&quot;283&quot;/&gt;&lt;/object&gt;&lt;object type=&quot;3&quot; unique_id=&quot;12250&quot;&gt;&lt;property id=&quot;20148&quot; value=&quot;5&quot;/&gt;&lt;property id=&quot;20300&quot; value=&quot;Slide 40 - &amp;quot;The is-a Relationship: A DirectRemote is-a Remote&amp;quot;&quot;/&gt;&lt;property id=&quot;20307&quot; value=&quot;284&quot;/&gt;&lt;/object&gt;&lt;object type=&quot;3&quot; unique_id=&quot;12251&quot;&gt;&lt;property id=&quot;20148&quot; value=&quot;5&quot;/&gt;&lt;property id=&quot;20300&quot; value=&quot;Slide 41 - &amp;quot;Inheritance via Factoring&amp;quot;&quot;/&gt;&lt;property id=&quot;20307&quot; value=&quot;285&quot;/&gt;&lt;/object&gt;&lt;object type=&quot;3&quot; unique_id=&quot;12252&quot;&gt;&lt;property id=&quot;20148&quot; value=&quot;5&quot;/&gt;&lt;property id=&quot;20300&quot; value=&quot;Slide 42 - &amp;quot;Inheritance via Factoring&amp;quot;&quot;/&gt;&lt;property id=&quot;20307&quot; value=&quot;349&quot;/&gt;&lt;/object&gt;&lt;object type=&quot;3&quot; unique_id=&quot;12253&quot;&gt;&lt;property id=&quot;20148&quot; value=&quot;5&quot;/&gt;&lt;property id=&quot;20300&quot; value=&quot;Slide 43 - &amp;quot;Inheritance via Factoring&amp;quot;&quot;/&gt;&lt;property id=&quot;20307&quot; value=&quot;286&quot;/&gt;&lt;/object&gt;&lt;object type=&quot;3&quot; unique_id=&quot;12254&quot;&gt;&lt;property id=&quot;20148&quot; value=&quot;5&quot;/&gt;&lt;property id=&quot;20300&quot; value=&quot;Slide 44 - &amp;quot;Inheritance via Factoring&amp;quot;&quot;/&gt;&lt;property id=&quot;20307&quot; value=&quot;287&quot;/&gt;&lt;/object&gt;&lt;object type=&quot;3&quot; unique_id=&quot;12255&quot;&gt;&lt;property id=&quot;20148&quot; value=&quot;5&quot;/&gt;&lt;property id=&quot;20300&quot; value=&quot;Slide 45 - &amp;quot;Inheritance via Factoring&amp;quot;&quot;/&gt;&lt;property id=&quot;20307&quot; value=&quot;288&quot;/&gt;&lt;/object&gt;&lt;object type=&quot;3&quot; unique_id=&quot;12256&quot;&gt;&lt;property id=&quot;20148&quot; value=&quot;5&quot;/&gt;&lt;property id=&quot;20300&quot; value=&quot;Slide 46 - &amp;quot;Inheritance via Factoring&amp;quot;&quot;/&gt;&lt;property id=&quot;20307&quot; value=&quot;289&quot;/&gt;&lt;/object&gt;&lt;object type=&quot;3&quot; unique_id=&quot;12257&quot;&gt;&lt;property id=&quot;20148&quot; value=&quot;5&quot;/&gt;&lt;property id=&quot;20300&quot; value=&quot;Slide 47 - &amp;quot;Inheritance via Factoring&amp;quot;&quot;/&gt;&lt;property id=&quot;20307&quot; value=&quot;290&quot;/&gt;&lt;/object&gt;&lt;object type=&quot;3&quot; unique_id=&quot;12258&quot;&gt;&lt;property id=&quot;20148&quot; value=&quot;5&quot;/&gt;&lt;property id=&quot;20300&quot; value=&quot;Slide 48 - &amp;quot;Inheritance via Factoring&amp;quot;&quot;/&gt;&lt;property id=&quot;20307&quot; value=&quot;291&quot;/&gt;&lt;/object&gt;&lt;object type=&quot;3&quot; unique_id=&quot;12259&quot;&gt;&lt;property id=&quot;20148&quot; value=&quot;5&quot;/&gt;&lt;property id=&quot;20300&quot; value=&quot;Slide 49 - &amp;quot;Inheritance via Factoring&amp;quot;&quot;/&gt;&lt;property id=&quot;20307&quot; value=&quot;350&quot;/&gt;&lt;/object&gt;&lt;object type=&quot;3&quot; unique_id=&quot;12260&quot;&gt;&lt;property id=&quot;20148&quot; value=&quot;5&quot;/&gt;&lt;property id=&quot;20300&quot; value=&quot;Slide 50 - &amp;quot;Inheritance via Factoring&amp;quot;&quot;/&gt;&lt;property id=&quot;20307&quot; value=&quot;292&quot;/&gt;&lt;/object&gt;&lt;object type=&quot;3&quot; unique_id=&quot;12261&quot;&gt;&lt;property id=&quot;20148&quot; value=&quot;5&quot;/&gt;&lt;property id=&quot;20300&quot; value=&quot;Slide 51 - &amp;quot;Inheritance via Factoring&amp;quot;&quot;/&gt;&lt;property id=&quot;20307&quot; value=&quot;351&quot;/&gt;&lt;/object&gt;&lt;object type=&quot;3&quot; unique_id=&quot;12262&quot;&gt;&lt;property id=&quot;20148&quot; value=&quot;5&quot;/&gt;&lt;property id=&quot;20300&quot; value=&quot;Slide 52 - &amp;quot;Inheritance via Factoring&amp;quot;&quot;/&gt;&lt;property id=&quot;20307&quot; value=&quot;293&quot;/&gt;&lt;/object&gt;&lt;object type=&quot;3&quot; unique_id=&quot;12263&quot;&gt;&lt;property id=&quot;20148&quot; value=&quot;5&quot;/&gt;&lt;property id=&quot;20300&quot; value=&quot;Slide 53 - &amp;quot;Inheritance via Factoring&amp;quot;&quot;/&gt;&lt;property id=&quot;20307&quot; value=&quot;352&quot;/&gt;&lt;/object&gt;&lt;object type=&quot;3&quot; unique_id=&quot;12264&quot;&gt;&lt;property id=&quot;20148&quot; value=&quot;5&quot;/&gt;&lt;property id=&quot;20300&quot; value=&quot;Slide 54 - &amp;quot;Inheritance via Factoring&amp;quot;&quot;/&gt;&lt;property id=&quot;20307&quot; value=&quot;353&quot;/&gt;&lt;/object&gt;&lt;object type=&quot;3&quot; unique_id=&quot;12265&quot;&gt;&lt;property id=&quot;20148&quot; value=&quot;5&quot;/&gt;&lt;property id=&quot;20300&quot; value=&quot;Slide 55 - &amp;quot;Inheritance via Factoring&amp;quot;&quot;/&gt;&lt;property id=&quot;20307&quot; value=&quot;294&quot;/&gt;&lt;/object&gt;&lt;object type=&quot;3&quot; unique_id=&quot;12266&quot;&gt;&lt;property id=&quot;20148&quot; value=&quot;5&quot;/&gt;&lt;property id=&quot;20300&quot; value=&quot;Slide 56 - &amp;quot;Inheritance via Abstract Classes&amp;quot;&quot;/&gt;&lt;property id=&quot;20307&quot; value=&quot;295&quot;/&gt;&lt;/object&gt;&lt;object type=&quot;3&quot; unique_id=&quot;12267&quot;&gt;&lt;property id=&quot;20148&quot; value=&quot;5&quot;/&gt;&lt;property id=&quot;20300&quot; value=&quot;Slide 57 - &amp;quot;Inheritance via Abstract Classes&amp;quot;&quot;/&gt;&lt;property id=&quot;20307&quot; value=&quot;296&quot;/&gt;&lt;/object&gt;&lt;object type=&quot;3&quot; unique_id=&quot;12268&quot;&gt;&lt;property id=&quot;20148&quot; value=&quot;5&quot;/&gt;&lt;property id=&quot;20300&quot; value=&quot;Slide 58 - &amp;quot;Inheritance via Abstract Classes&amp;quot;&quot;/&gt;&lt;property id=&quot;20307&quot; value=&quot;354&quot;/&gt;&lt;/object&gt;&lt;object type=&quot;3&quot; unique_id=&quot;12269&quot;&gt;&lt;property id=&quot;20148&quot; value=&quot;5&quot;/&gt;&lt;property id=&quot;20300&quot; value=&quot;Slide 59 - &amp;quot;Inheritance via Abstract Classes&amp;quot;&quot;/&gt;&lt;property id=&quot;20307&quot; value=&quot;297&quot;/&gt;&lt;/object&gt;&lt;object type=&quot;3&quot; unique_id=&quot;12270&quot;&gt;&lt;property id=&quot;20148&quot; value=&quot;5&quot;/&gt;&lt;property id=&quot;20300&quot; value=&quot;Slide 60 - &amp;quot;Inheritance via Abstract Classes&amp;quot;&quot;/&gt;&lt;property id=&quot;20307&quot; value=&quot;298&quot;/&gt;&lt;/object&gt;&lt;object type=&quot;3&quot; unique_id=&quot;12271&quot;&gt;&lt;property id=&quot;20148&quot; value=&quot;5&quot;/&gt;&lt;property id=&quot;20300&quot; value=&quot;Slide 61 - &amp;quot;Extending the Hierarchy&amp;quot;&quot;/&gt;&lt;property id=&quot;20307&quot; value=&quot;299&quot;/&gt;&lt;/object&gt;&lt;object type=&quot;3&quot; unique_id=&quot;12272&quot;&gt;&lt;property id=&quot;20148&quot; value=&quot;5&quot;/&gt;&lt;property id=&quot;20300&quot; value=&quot;Slide 62 - &amp;quot;Inheritance via Abstract Classes&amp;quot;&quot;/&gt;&lt;property id=&quot;20307&quot; value=&quot;355&quot;/&gt;&lt;/object&gt;&lt;object type=&quot;3&quot; unique_id=&quot;12273&quot;&gt;&lt;property id=&quot;20148&quot; value=&quot;5&quot;/&gt;&lt;property id=&quot;20300&quot; value=&quot;Slide 63 - &amp;quot;Inheritance via Abstract Classes&amp;quot;&quot;/&gt;&lt;property id=&quot;20307&quot; value=&quot;300&quot;/&gt;&lt;/object&gt;&lt;object type=&quot;3&quot; unique_id=&quot;12274&quot;&gt;&lt;property id=&quot;20148&quot; value=&quot;5&quot;/&gt;&lt;property id=&quot;20300&quot; value=&quot;Slide 64 - &amp;quot;Inheritance via Abstract Classes&amp;quot;&quot;/&gt;&lt;property id=&quot;20307&quot; value=&quot;356&quot;/&gt;&lt;/object&gt;&lt;object type=&quot;3&quot; unique_id=&quot;12275&quot;&gt;&lt;property id=&quot;20148&quot; value=&quot;5&quot;/&gt;&lt;property id=&quot;20300&quot; value=&quot;Slide 65 - &amp;quot;Inheritance via Abstract Classes&amp;quot;&quot;/&gt;&lt;property id=&quot;20307&quot; value=&quot;357&quot;/&gt;&lt;/object&gt;&lt;object type=&quot;3&quot; unique_id=&quot;12276&quot;&gt;&lt;property id=&quot;20148&quot; value=&quot;5&quot;/&gt;&lt;property id=&quot;20300&quot; value=&quot;Slide 66 - &amp;quot;Inheritance via Abstract Classes&amp;quot;&quot;/&gt;&lt;property id=&quot;20307&quot; value=&quot;301&quot;/&gt;&lt;/object&gt;&lt;object type=&quot;3&quot; unique_id=&quot;12277&quot;&gt;&lt;property id=&quot;20148&quot; value=&quot;5&quot;/&gt;&lt;property id=&quot;20300&quot; value=&quot;Slide 67 - &amp;quot;Upcasting and Downcasting&amp;quot;&quot;/&gt;&lt;property id=&quot;20307&quot; value=&quot;302&quot;/&gt;&lt;/object&gt;&lt;object type=&quot;3&quot; unique_id=&quot;12278&quot;&gt;&lt;property id=&quot;20148&quot; value=&quot;5&quot;/&gt;&lt;property id=&quot;20300&quot; value=&quot;Slide 68 - &amp;quot;Upcasting and Downcasting&amp;quot;&quot;/&gt;&lt;property id=&quot;20307&quot; value=&quot;303&quot;/&gt;&lt;/object&gt;&lt;object type=&quot;3&quot; unique_id=&quot;12279&quot;&gt;&lt;property id=&quot;20148&quot; value=&quot;5&quot;/&gt;&lt;property id=&quot;20300&quot; value=&quot;Slide 69 - &amp;quot;Upcasting and Downcasting&amp;quot;&quot;/&gt;&lt;property id=&quot;20307&quot; value=&quot;304&quot;/&gt;&lt;/object&gt;&lt;object type=&quot;3&quot; unique_id=&quot;12280&quot;&gt;&lt;property id=&quot;20148&quot; value=&quot;5&quot;/&gt;&lt;property id=&quot;20300&quot; value=&quot;Slide 70 - &amp;quot;Upcasting and Downcasting&amp;quot;&quot;/&gt;&lt;property id=&quot;20307&quot; value=&quot;305&quot;/&gt;&lt;/object&gt;&lt;object type=&quot;3&quot; unique_id=&quot;12281&quot;&gt;&lt;property id=&quot;20148&quot; value=&quot;5&quot;/&gt;&lt;property id=&quot;20300&quot; value=&quot;Slide 71 - &amp;quot;Upcasting and Downcasting&amp;quot;&quot;/&gt;&lt;property id=&quot;20307&quot; value=&quot;306&quot;/&gt;&lt;/object&gt;&lt;object type=&quot;3&quot; unique_id=&quot;12282&quot;&gt;&lt;property id=&quot;20148&quot; value=&quot;5&quot;/&gt;&lt;property id=&quot;20300&quot; value=&quot;Slide 72 - &amp;quot;Upcasting and Downcasting&amp;quot;&quot;/&gt;&lt;property id=&quot;20307&quot; value=&quot;358&quot;/&gt;&lt;/object&gt;&lt;object type=&quot;3&quot; unique_id=&quot;12283&quot;&gt;&lt;property id=&quot;20148&quot; value=&quot;5&quot;/&gt;&lt;property id=&quot;20300&quot; value=&quot;Slide 73 - &amp;quot;Upcasting and Downcasting&amp;quot;&quot;/&gt;&lt;property id=&quot;20307&quot; value=&quot;359&quot;/&gt;&lt;/object&gt;&lt;object type=&quot;3&quot; unique_id=&quot;12284&quot;&gt;&lt;property id=&quot;20148&quot; value=&quot;5&quot;/&gt;&lt;property id=&quot;20300&quot; value=&quot;Slide 74 - &amp;quot;Upcasting and Downcasting&amp;quot;&quot;/&gt;&lt;property id=&quot;20307&quot; value=&quot;307&quot;/&gt;&lt;/object&gt;&lt;object type=&quot;3&quot; unique_id=&quot;12285&quot;&gt;&lt;property id=&quot;20148&quot; value=&quot;5&quot;/&gt;&lt;property id=&quot;20300&quot; value=&quot;Slide 75 - &amp;quot;Upcasting and Downcasting&amp;quot;&quot;/&gt;&lt;property id=&quot;20307&quot; value=&quot;308&quot;/&gt;&lt;/object&gt;&lt;object type=&quot;3&quot; unique_id=&quot;12286&quot;&gt;&lt;property id=&quot;20148&quot; value=&quot;5&quot;/&gt;&lt;property id=&quot;20300&quot; value=&quot;Slide 76 - &amp;quot;Upcasting and Downcasting&amp;quot;&quot;/&gt;&lt;property id=&quot;20307&quot; value=&quot;309&quot;/&gt;&lt;/object&gt;&lt;object type=&quot;3&quot; unique_id=&quot;12287&quot;&gt;&lt;property id=&quot;20148&quot; value=&quot;5&quot;/&gt;&lt;property id=&quot;20300&quot; value=&quot;Slide 77 - &amp;quot;The instanceof operator&amp;quot;&quot;/&gt;&lt;property id=&quot;20307&quot; value=&quot;310&quot;/&gt;&lt;/object&gt;&lt;object type=&quot;3&quot; unique_id=&quot;12288&quot;&gt;&lt;property id=&quot;20148&quot; value=&quot;5&quot;/&gt;&lt;property id=&quot;20300&quot; value=&quot;Slide 78 - &amp;quot;The instanceof operator&amp;quot;&quot;/&gt;&lt;property id=&quot;20307&quot; value=&quot;311&quot;/&gt;&lt;/object&gt;&lt;object type=&quot;3&quot; unique_id=&quot;12289&quot;&gt;&lt;property id=&quot;20148&quot; value=&quot;5&quot;/&gt;&lt;property id=&quot;20300&quot; value=&quot;Slide 79 - &amp;quot;The instanceof operator&amp;quot;&quot;/&gt;&lt;property id=&quot;20307&quot; value=&quot;312&quot;/&gt;&lt;/object&gt;&lt;object type=&quot;3&quot; unique_id=&quot;12290&quot;&gt;&lt;property id=&quot;20148&quot; value=&quot;5&quot;/&gt;&lt;property id=&quot;20300&quot; value=&quot;Slide 80 - &amp;quot;The instanceof operator&amp;quot;&quot;/&gt;&lt;property id=&quot;20307&quot; value=&quot;313&quot;/&gt;&lt;/object&gt;&lt;object type=&quot;3&quot; unique_id=&quot;12291&quot;&gt;&lt;property id=&quot;20148&quot; value=&quot;5&quot;/&gt;&lt;property id=&quot;20300&quot; value=&quot;Slide 81 - &amp;quot;The instanceof operator&amp;quot;&quot;/&gt;&lt;property id=&quot;20307&quot; value=&quot;360&quot;/&gt;&lt;/object&gt;&lt;object type=&quot;3&quot; unique_id=&quot;12292&quot;&gt;&lt;property id=&quot;20148&quot; value=&quot;5&quot;/&gt;&lt;property id=&quot;20300&quot; value=&quot;Slide 82 - &amp;quot;Everything Inherits: the Object Class&amp;quot;&quot;/&gt;&lt;property id=&quot;20307&quot; value=&quot;314&quot;/&gt;&lt;/object&gt;&lt;object type=&quot;3&quot; unique_id=&quot;12293&quot;&gt;&lt;property id=&quot;20148&quot; value=&quot;5&quot;/&gt;&lt;property id=&quot;20300&quot; value=&quot;Slide 83 - &amp;quot;Everything Inherits: the Object Class&amp;quot;&quot;/&gt;&lt;property id=&quot;20307&quot; value=&quot;361&quot;/&gt;&lt;/object&gt;&lt;object type=&quot;3&quot; unique_id=&quot;12294&quot;&gt;&lt;property id=&quot;20148&quot; value=&quot;5&quot;/&gt;&lt;property id=&quot;20300&quot; value=&quot;Slide 84 - &amp;quot; Inheriting From Object: the equals(Object p) Method&amp;quot;&quot;/&gt;&lt;property id=&quot;20307&quot; value=&quot;315&quot;/&gt;&lt;/object&gt;&lt;object type=&quot;3&quot; unique_id=&quot;12295&quot;&gt;&lt;property id=&quot;20148&quot; value=&quot;5&quot;/&gt;&lt;property id=&quot;20300&quot; value=&quot;Slide 85 - &amp;quot; Inheriting From Object: the equals(Object p) Method&amp;quot;&quot;/&gt;&lt;property id=&quot;20307&quot; value=&quot;316&quot;/&gt;&lt;/object&gt;&lt;object type=&quot;3&quot; unique_id=&quot;12296&quot;&gt;&lt;property id=&quot;20148&quot; value=&quot;5&quot;/&gt;&lt;property id=&quot;20300&quot; value=&quot;Slide 86 - &amp;quot;Inheriting From Object: the toString() Method&amp;quot;&quot;/&gt;&lt;property id=&quot;20307&quot; value=&quot;317&quot;/&gt;&lt;/object&gt;&lt;object type=&quot;3&quot; unique_id=&quot;12297&quot;&gt;&lt;property id=&quot;20148&quot; value=&quot;5&quot;/&gt;&lt;property id=&quot;20300&quot; value=&quot;Slide 87 - &amp;quot;Inheriting From Object: the toString() Method&amp;quot;&quot;/&gt;&lt;property id=&quot;20307&quot; value=&quot;318&quot;/&gt;&lt;/object&gt;&lt;object type=&quot;3&quot; unique_id=&quot;12298&quot;&gt;&lt;property id=&quot;20148&quot; value=&quot;5&quot;/&gt;&lt;property id=&quot;20300&quot; value=&quot;Slide 88 - &amp;quot;Inheriting From Object: the toString() Method&amp;quot;&quot;/&gt;&lt;property id=&quot;20307&quot; value=&quot;319&quot;/&gt;&lt;/object&gt;&lt;object type=&quot;3&quot; unique_id=&quot;12299&quot;&gt;&lt;property id=&quot;20148&quot; value=&quot;5&quot;/&gt;&lt;property id=&quot;20300&quot; value=&quot;Slide 89 - &amp;quot;Inheriting From Object: the toString() Method&amp;quot;&quot;/&gt;&lt;property id=&quot;20307&quot; value=&quot;320&quot;/&gt;&lt;/object&gt;&lt;object type=&quot;3&quot; unique_id=&quot;12300&quot;&gt;&lt;property id=&quot;20148&quot; value=&quot;5&quot;/&gt;&lt;property id=&quot;20300&quot; value=&quot;Slide 90 - &amp;quot;Inheriting From Object: the toString() Method&amp;quot;&quot;/&gt;&lt;property id=&quot;20307&quot; value=&quot;321&quot;/&gt;&lt;/object&gt;&lt;object type=&quot;3&quot; unique_id=&quot;12301&quot;&gt;&lt;property id=&quot;20148&quot; value=&quot;5&quot;/&gt;&lt;property id=&quot;20300&quot; value=&quot;Slide 91 - &amp;quot;Interfaces&amp;quot;&quot;/&gt;&lt;property id=&quot;20307&quot; value=&quot;322&quot;/&gt;&lt;/object&gt;&lt;object type=&quot;3&quot; unique_id=&quot;12302&quot;&gt;&lt;property id=&quot;20148&quot; value=&quot;5&quot;/&gt;&lt;property id=&quot;20300&quot; value=&quot;Slide 92 - &amp;quot;Interfaces&amp;quot;&quot;/&gt;&lt;property id=&quot;20307&quot; value=&quot;323&quot;/&gt;&lt;/object&gt;&lt;object type=&quot;3&quot; unique_id=&quot;12303&quot;&gt;&lt;property id=&quot;20148&quot; value=&quot;5&quot;/&gt;&lt;property id=&quot;20300&quot; value=&quot;Slide 93 - &amp;quot;Interfaces&amp;quot;&quot;/&gt;&lt;property id=&quot;20307&quot; value=&quot;324&quot;/&gt;&lt;/object&gt;&lt;object type=&quot;3&quot; unique_id=&quot;12304&quot;&gt;&lt;property id=&quot;20148&quot; value=&quot;5&quot;/&gt;&lt;property id=&quot;20300&quot; value=&quot;Slide 94 - &amp;quot;Circle&amp;quot;&quot;/&gt;&lt;property id=&quot;20307&quot; value=&quot;362&quot;/&gt;&lt;/object&gt;&lt;object type=&quot;3&quot; unique_id=&quot;12305&quot;&gt;&lt;property id=&quot;20148&quot; value=&quot;5&quot;/&gt;&lt;property id=&quot;20300&quot; value=&quot;Slide 95 - &amp;quot;Square&amp;quot;&quot;/&gt;&lt;property id=&quot;20307&quot; value=&quot;363&quot;/&gt;&lt;/object&gt;&lt;object type=&quot;3&quot; unique_id=&quot;12306&quot;&gt;&lt;property id=&quot;20148&quot; value=&quot;5&quot;/&gt;&lt;property id=&quot;20300&quot; value=&quot;Slide 96 - &amp;quot;Triangle&amp;quot;&quot;/&gt;&lt;property id=&quot;20307&quot; value=&quot;364&quot;/&gt;&lt;/object&gt;&lt;object type=&quot;3&quot; unique_id=&quot;12307&quot;&gt;&lt;property id=&quot;20148&quot; value=&quot;5&quot;/&gt;&lt;property id=&quot;20300&quot; value=&quot;Slide 97 - &amp;quot;Interfaces&amp;quot;&quot;/&gt;&lt;property id=&quot;20307&quot; value=&quot;326&quot;/&gt;&lt;/object&gt;&lt;object type=&quot;3&quot; unique_id=&quot;12308&quot;&gt;&lt;property id=&quot;20148&quot; value=&quot;5&quot;/&gt;&lt;property id=&quot;20300&quot; value=&quot;Slide 98 - &amp;quot;An Interface is a Contract&amp;quot;&quot;/&gt;&lt;property id=&quot;20307&quot; value=&quot;327&quot;/&gt;&lt;/object&gt;&lt;object type=&quot;3&quot; unique_id=&quot;12309&quot;&gt;&lt;property id=&quot;20148&quot; value=&quot;5&quot;/&gt;&lt;property id=&quot;20300&quot; value=&quot;Slide 99 - &amp;quot;Upcasting to an Interface&amp;quot;&quot;/&gt;&lt;property id=&quot;20307&quot; value=&quot;328&quot;/&gt;&lt;/object&gt;&lt;object type=&quot;3&quot; unique_id=&quot;12310&quot;&gt;&lt;property id=&quot;20148&quot; value=&quot;5&quot;/&gt;&lt;property id=&quot;20300&quot; value=&quot;Slide 100 - &amp;quot;The Comparable Interface&amp;quot;&quot;/&gt;&lt;property id=&quot;20307&quot; value=&quot;329&quot;/&gt;&lt;/object&gt;&lt;object type=&quot;3&quot; unique_id=&quot;12311&quot;&gt;&lt;property id=&quot;20148&quot; value=&quot;5&quot;/&gt;&lt;property id=&quot;20300&quot; value=&quot;Slide 101 - &amp;quot;The Comparable Interface&amp;quot;&quot;/&gt;&lt;property id=&quot;20307&quot; value=&quot;365&quot;/&gt;&lt;/object&gt;&lt;object type=&quot;3&quot; unique_id=&quot;12312&quot;&gt;&lt;property id=&quot;20148&quot; value=&quot;5&quot;/&gt;&lt;property id=&quot;20300&quot; value=&quot;Slide 102 - &amp;quot;The Comparable Interface&amp;quot;&quot;/&gt;&lt;property id=&quot;20307&quot; value=&quot;330&quot;/&gt;&lt;/object&gt;&lt;object type=&quot;3&quot; unique_id=&quot;12313&quot;&gt;&lt;property id=&quot;20148&quot; value=&quot;5&quot;/&gt;&lt;property id=&quot;20300&quot; value=&quot;Slide 103 - &amp;quot;The Comparable Interface&amp;quot;&quot;/&gt;&lt;property id=&quot;20307&quot; value=&quot;331&quot;/&gt;&lt;/object&gt;&lt;object type=&quot;3&quot; unique_id=&quot;12314&quot;&gt;&lt;property id=&quot;20148&quot; value=&quot;5&quot;/&gt;&lt;property id=&quot;20300&quot; value=&quot;Slide 104 - &amp;quot;The Comparable Interface&amp;quot;&quot;/&gt;&lt;property id=&quot;20307&quot; value=&quot;332&quot;/&gt;&lt;/object&gt;&lt;object type=&quot;3&quot; unique_id=&quot;12315&quot;&gt;&lt;property id=&quot;20148&quot; value=&quot;5&quot;/&gt;&lt;property id=&quot;20300&quot; value=&quot;Slide 105 - &amp;quot;The Comparable Interface&amp;quot;&quot;/&gt;&lt;property id=&quot;20307&quot; value=&quot;366&quot;/&gt;&lt;/object&gt;&lt;object type=&quot;3&quot; unique_id=&quot;12316&quot;&gt;&lt;property id=&quot;20148&quot; value=&quot;5&quot;/&gt;&lt;property id=&quot;20300&quot; value=&quot;Slide 106 - &amp;quot;A Generic Sort&amp;quot;&quot;/&gt;&lt;property id=&quot;20307&quot; value=&quot;333&quot;/&gt;&lt;/object&gt;&lt;object type=&quot;3&quot; unique_id=&quot;12317&quot;&gt;&lt;property id=&quot;20148&quot; value=&quot;5&quot;/&gt;&lt;property id=&quot;20300&quot; value=&quot;Slide 107 - &amp;quot;A Generic Sort&amp;quot;&quot;/&gt;&lt;property id=&quot;20307&quot; value=&quot;334&quot;/&gt;&lt;/object&gt;&lt;object type=&quot;3&quot; unique_id=&quot;12318&quot;&gt;&lt;property id=&quot;20148&quot; value=&quot;5&quot;/&gt;&lt;property id=&quot;20300&quot; value=&quot;Slide 108 - &amp;quot;A Generic Sort&amp;quot;&quot;/&gt;&lt;property id=&quot;20307&quot; value=&quot;335&quot;/&gt;&lt;/object&gt;&lt;object type=&quot;3&quot; unique_id=&quot;12319&quot;&gt;&lt;property id=&quot;20148&quot; value=&quot;5&quot;/&gt;&lt;property id=&quot;20300&quot; value=&quot;Slide 109 - &amp;quot;A Generic Sort&amp;quot;&quot;/&gt;&lt;property id=&quot;20307&quot; value=&quot;336&quot;/&gt;&lt;/object&gt;&lt;object type=&quot;3&quot; unique_id=&quot;12320&quot;&gt;&lt;property id=&quot;20148&quot; value=&quot;5&quot;/&gt;&lt;property id=&quot;20300&quot; value=&quot;Slide 110 - &amp;quot;Composition and the has-a Relationship&amp;quot;&quot;/&gt;&lt;property id=&quot;20307&quot; value=&quot;337&quot;/&gt;&lt;/object&gt;&lt;object type=&quot;3&quot; unique_id=&quot;12321&quot;&gt;&lt;property id=&quot;20148&quot; value=&quot;5&quot;/&gt;&lt;property id=&quot;20300&quot; value=&quot;Slide 111 - &amp;quot;Composition and the has-a Relationship&amp;quot;&quot;/&gt;&lt;property id=&quot;20307&quot; value=&quot;338&quot;/&gt;&lt;/object&gt;&lt;object type=&quot;3&quot; unique_id=&quot;12322&quot;&gt;&lt;property id=&quot;20148&quot; value=&quot;5&quot;/&gt;&lt;property id=&quot;20300&quot; value=&quot;Slide 112 - &amp;quot;Composition and the has-a Relationship&amp;quot;&quot;/&gt;&lt;property id=&quot;20307&quot; value=&quot;339&quot;/&gt;&lt;/object&gt;&lt;object type=&quot;3&quot; unique_id=&quot;12323&quot;&gt;&lt;property id=&quot;20148&quot; value=&quot;5&quot;/&gt;&lt;property id=&quot;20300&quot; value=&quot;Slide 113 - &amp;quot;Composition and the has-a Relationship&amp;quot;&quot;/&gt;&lt;property id=&quot;20307&quot; value=&quot;340&quot;/&gt;&lt;/object&gt;&lt;/object&gt;&lt;/object&gt;&lt;/database&gt;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mincho"/>
        <a:cs typeface="msmincho"/>
      </a:majorFont>
      <a:minorFont>
        <a:latin typeface="Arial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843</TotalTime>
  <Words>1560</Words>
  <PresentationFormat>Custom</PresentationFormat>
  <Paragraphs>478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Java Programming: From the Ground Up</vt:lpstr>
      <vt:lpstr>Objectives</vt:lpstr>
      <vt:lpstr>The instanceof operator</vt:lpstr>
      <vt:lpstr>The instanceof operator</vt:lpstr>
      <vt:lpstr>The instanceof operator</vt:lpstr>
      <vt:lpstr>The instanceof operator</vt:lpstr>
      <vt:lpstr>The instanceof operator</vt:lpstr>
      <vt:lpstr>Everything Inherits: the Object Class</vt:lpstr>
      <vt:lpstr>Everything Inherits: the Object Class</vt:lpstr>
      <vt:lpstr> Inheriting From Object: the equals(Object p) Method</vt:lpstr>
      <vt:lpstr> Inheriting From Object: the equals(Object p) Method</vt:lpstr>
      <vt:lpstr>Inheriting From Object: the toString() Method</vt:lpstr>
      <vt:lpstr>Inheriting From Object: the toString() Method</vt:lpstr>
      <vt:lpstr>Inheriting From Object: the toString() Method</vt:lpstr>
      <vt:lpstr>Inheriting From Object: the toString() Method</vt:lpstr>
      <vt:lpstr>Inheriting From Object: the toString() Method</vt:lpstr>
      <vt:lpstr>Interfaces</vt:lpstr>
      <vt:lpstr>Interfaces</vt:lpstr>
      <vt:lpstr>Interfaces</vt:lpstr>
      <vt:lpstr>Circle</vt:lpstr>
      <vt:lpstr>Square</vt:lpstr>
      <vt:lpstr>Triangle</vt:lpstr>
      <vt:lpstr>Interfaces</vt:lpstr>
      <vt:lpstr>An Interface is a Contract</vt:lpstr>
      <vt:lpstr>Upcasting to an Interface</vt:lpstr>
      <vt:lpstr>The Comparable Interface</vt:lpstr>
      <vt:lpstr>The Comparable Interface</vt:lpstr>
      <vt:lpstr>The Comparable Interface</vt:lpstr>
      <vt:lpstr>The Comparable Interface</vt:lpstr>
      <vt:lpstr>The Comparable Interface</vt:lpstr>
      <vt:lpstr>The Comparable Interface</vt:lpstr>
      <vt:lpstr>A Generic Sort</vt:lpstr>
      <vt:lpstr>A Generic Sort</vt:lpstr>
      <vt:lpstr>A Generic Sort</vt:lpstr>
      <vt:lpstr>A Generic Sort</vt:lpstr>
      <vt:lpstr>Composition and the has-a Relationship</vt:lpstr>
      <vt:lpstr>Composition and the has-a Relationship</vt:lpstr>
      <vt:lpstr>Composition and the has-a Relationship</vt:lpstr>
      <vt:lpstr>Composition and the has-a Relationship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TITLE</dc:title>
  <dc:description>Lilac title area and left border with three blue-green accent elements on left border, gray background</dc:description>
  <cp:lastModifiedBy>Jack Han</cp:lastModifiedBy>
  <cp:revision>54</cp:revision>
  <cp:lastPrinted>1601-01-01T00:00:00Z</cp:lastPrinted>
  <dcterms:created xsi:type="dcterms:W3CDTF">1601-01-01T00:00:00Z</dcterms:created>
  <dcterms:modified xsi:type="dcterms:W3CDTF">2017-01-24T06:11:06Z</dcterms:modified>
</cp:coreProperties>
</file>