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7" r:id="rId22"/>
  </p:sldIdLst>
  <p:sldSz cx="10080625" cy="7559675"/>
  <p:notesSz cx="7559675" cy="10691813"/>
  <p:custDataLst>
    <p:tags r:id="rId24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94660"/>
  </p:normalViewPr>
  <p:slideViewPr>
    <p:cSldViewPr>
      <p:cViewPr varScale="1">
        <p:scale>
          <a:sx n="56" d="100"/>
          <a:sy n="56" d="100"/>
        </p:scale>
        <p:origin x="-106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277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Lecture 11  - </a:t>
            </a:r>
            <a:r>
              <a:rPr lang="en-US" b="1" dirty="0" smtClean="0"/>
              <a:t>Chapter 13</a:t>
            </a:r>
            <a:endParaRPr lang="en-US" i="1" dirty="0" smtClean="0"/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Polymorphism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Part 1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12" y="1959059"/>
            <a:ext cx="7094910" cy="45639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516313" y="6523038"/>
            <a:ext cx="29321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The Shape hierarchy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20712" y="2027237"/>
            <a:ext cx="8947149" cy="5334000"/>
          </a:xfrm>
        </p:spPr>
        <p:txBody>
          <a:bodyPr/>
          <a:lstStyle/>
          <a:p>
            <a:r>
              <a:rPr lang="en-US" sz="1200" dirty="0" smtClean="0"/>
              <a:t>The abstract class Shape has the following form: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public  </a:t>
            </a:r>
            <a:r>
              <a:rPr lang="en-US" sz="900" b="1" dirty="0" smtClean="0"/>
              <a:t>abstract</a:t>
            </a:r>
            <a:r>
              <a:rPr lang="en-US" sz="900" dirty="0" smtClean="0"/>
              <a:t> class Shape  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protected </a:t>
            </a:r>
            <a:r>
              <a:rPr lang="en-US" sz="900" dirty="0" err="1" smtClean="0"/>
              <a:t>int</a:t>
            </a:r>
            <a:r>
              <a:rPr lang="en-US" sz="900" dirty="0" smtClean="0"/>
              <a:t> rows; 		// figure drawn on </a:t>
            </a:r>
            <a:r>
              <a:rPr lang="en-US" sz="900" i="1" dirty="0" smtClean="0"/>
              <a:t>rows</a:t>
            </a:r>
            <a:r>
              <a:rPr lang="en-US" sz="900" dirty="0" smtClean="0"/>
              <a:t> </a:t>
            </a:r>
            <a:r>
              <a:rPr lang="en-US" sz="900" dirty="0" err="1" smtClean="0"/>
              <a:t>rows</a:t>
            </a:r>
            <a:endParaRPr lang="en-US" sz="9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protected char character;	// the drawing character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public Shape()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rows  = 0;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char character = ' ';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public Shape(</a:t>
            </a:r>
            <a:r>
              <a:rPr lang="en-US" sz="900" dirty="0" err="1" smtClean="0"/>
              <a:t>int</a:t>
            </a:r>
            <a:r>
              <a:rPr lang="en-US" sz="900" dirty="0" smtClean="0"/>
              <a:t> x, char </a:t>
            </a:r>
            <a:r>
              <a:rPr lang="en-US" sz="900" dirty="0" err="1" smtClean="0"/>
              <a:t>ch</a:t>
            </a:r>
            <a:r>
              <a:rPr lang="en-US" sz="900" dirty="0" smtClean="0"/>
              <a:t>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rows = x;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character = </a:t>
            </a:r>
            <a:r>
              <a:rPr lang="en-US" sz="900" dirty="0" err="1" smtClean="0"/>
              <a:t>ch</a:t>
            </a:r>
            <a:r>
              <a:rPr lang="en-US" sz="9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 err="1" smtClean="0"/>
              <a:t>getRows</a:t>
            </a:r>
            <a:r>
              <a:rPr lang="en-US" sz="9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return rows;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public char </a:t>
            </a:r>
            <a:r>
              <a:rPr lang="en-US" sz="900" dirty="0" err="1" smtClean="0"/>
              <a:t>getCharacter</a:t>
            </a:r>
            <a:r>
              <a:rPr lang="en-US" sz="9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return character;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public void </a:t>
            </a:r>
            <a:r>
              <a:rPr lang="en-US" sz="900" dirty="0" err="1" smtClean="0"/>
              <a:t>setRows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 y)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rows = y;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public void </a:t>
            </a:r>
            <a:r>
              <a:rPr lang="en-US" sz="900" dirty="0" err="1" smtClean="0"/>
              <a:t>setCharacter</a:t>
            </a:r>
            <a:r>
              <a:rPr lang="en-US" sz="900" dirty="0" smtClean="0"/>
              <a:t>(char </a:t>
            </a:r>
            <a:r>
              <a:rPr lang="en-US" sz="900" dirty="0" err="1" smtClean="0"/>
              <a:t>ch</a:t>
            </a:r>
            <a:r>
              <a:rPr lang="en-US" sz="900" dirty="0" smtClean="0"/>
              <a:t>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     character = </a:t>
            </a:r>
            <a:r>
              <a:rPr lang="en-US" sz="900" dirty="0" err="1" smtClean="0"/>
              <a:t>ch</a:t>
            </a:r>
            <a:r>
              <a:rPr lang="en-US" sz="9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     public </a:t>
            </a:r>
            <a:r>
              <a:rPr lang="en-US" sz="900" b="1" dirty="0" smtClean="0"/>
              <a:t>abstract</a:t>
            </a:r>
            <a:r>
              <a:rPr lang="en-US" sz="900" dirty="0" smtClean="0"/>
              <a:t> void   draw(</a:t>
            </a:r>
            <a:r>
              <a:rPr lang="en-US" sz="900" dirty="0" err="1" smtClean="0"/>
              <a:t>int</a:t>
            </a:r>
            <a:r>
              <a:rPr lang="en-US" sz="900" dirty="0" smtClean="0"/>
              <a:t> x, </a:t>
            </a:r>
            <a:r>
              <a:rPr lang="en-US" sz="900" dirty="0" err="1" smtClean="0"/>
              <a:t>int</a:t>
            </a:r>
            <a:r>
              <a:rPr lang="en-US" sz="900" dirty="0" smtClean="0"/>
              <a:t> y);	     // must be implemented in concrete subclasses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4112" y="1951037"/>
          <a:ext cx="8305799" cy="5410199"/>
        </p:xfrm>
        <a:graphic>
          <a:graphicData uri="http://schemas.openxmlformats.org/drawingml/2006/table">
            <a:tbl>
              <a:tblPr/>
              <a:tblGrid>
                <a:gridCol w="2518905"/>
                <a:gridCol w="2963417"/>
                <a:gridCol w="2823477"/>
              </a:tblGrid>
              <a:tr h="5410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class Square </a:t>
                      </a:r>
                      <a:r>
                        <a:rPr lang="en-US" sz="1100" b="1" dirty="0">
                          <a:latin typeface="Arial"/>
                          <a:ea typeface="Times New Roman"/>
                        </a:rPr>
                        <a:t>extends Shape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Square()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// call Shape default constructor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super();  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Square(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x, char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r>
                        <a:rPr lang="en-US" sz="1100" dirty="0">
                          <a:latin typeface="Arial"/>
                          <a:ea typeface="Times New Roman"/>
                        </a:rPr>
                        <a:t> // call Shape 2 argument constr.   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super(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x,ch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void   draw(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x,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y)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{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// move down y lines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for (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 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&lt;= y;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System.out.println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();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r>
                        <a:rPr lang="en-US" sz="1100" dirty="0">
                          <a:latin typeface="Arial"/>
                          <a:ea typeface="Times New Roman"/>
                        </a:rPr>
                        <a:t>   // for each row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for 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 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&lt;=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rows;len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r>
                        <a:rPr lang="en-US" sz="1100" dirty="0">
                          <a:latin typeface="Arial"/>
                          <a:ea typeface="Times New Roman"/>
                        </a:rPr>
                        <a:t>     {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// indent x spaces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for 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 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&lt;= x;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(' ');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for(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 j = 1; j &lt;=rows; j++)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(character);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System.out.println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();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}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}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77934" marR="779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class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RightTriangle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b="1" dirty="0">
                          <a:latin typeface="Arial"/>
                          <a:ea typeface="Times New Roman"/>
                        </a:rPr>
                        <a:t>extends Shape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RightTriangle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// call Shape default constructor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super();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RightTriangle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x, char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// call Shape 2 argument constr.   	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super(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x,ch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void   draw(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x,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y)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// move down y lines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for (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 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&lt;= y;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System.out.println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();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// for each row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for 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 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&lt;= rows;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//indent x spaces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for 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 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&lt;= x;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(' ');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for 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j = 1; j &lt;=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; j++)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(character);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System.out.println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} 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77934" marR="779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class Triangle </a:t>
                      </a:r>
                      <a:r>
                        <a:rPr lang="en-US" sz="1100" b="1" dirty="0">
                          <a:latin typeface="Arial"/>
                          <a:ea typeface="Times New Roman"/>
                        </a:rPr>
                        <a:t>extends Shape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Triangle ()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     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// call Shape default constructor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super();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Triangle 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x, char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// call Shape 2 argument constr.   	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super(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x,ch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public void   draw(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x,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y)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// move down y lines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for (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 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&lt;= y;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System.out.println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();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// for each row 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for(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=1;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&lt;=rows;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{  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//indent; the vertex is centered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for(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=0;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&lt;= rows-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len+x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(" ");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for(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 =1;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&lt;=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len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;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i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++)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(character +" " 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      </a:t>
                      </a:r>
                      <a:r>
                        <a:rPr lang="en-US" sz="1100" dirty="0" err="1">
                          <a:latin typeface="Arial"/>
                          <a:ea typeface="Times New Roman"/>
                        </a:rPr>
                        <a:t>System.out.println</a:t>
                      </a:r>
                      <a:r>
                        <a:rPr lang="en-US" sz="1100" dirty="0">
                          <a:latin typeface="Arial"/>
                          <a:ea typeface="Times New Roman"/>
                        </a:rPr>
                        <a:t>();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   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</a:rPr>
                        <a:t>  }</a:t>
                      </a:r>
                      <a:br>
                        <a:rPr lang="en-US" sz="1100" dirty="0">
                          <a:latin typeface="Arial"/>
                          <a:ea typeface="Times New Roman"/>
                        </a:rPr>
                      </a:br>
                      <a:r>
                        <a:rPr lang="en-US" sz="1100" dirty="0">
                          <a:latin typeface="Arial"/>
                          <a:ea typeface="Times New Roman"/>
                        </a:rPr>
                        <a:t>}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77934" marR="779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smtClean="0"/>
              <a:t>Problem Statement:</a:t>
            </a:r>
          </a:p>
          <a:p>
            <a:endParaRPr lang="en-US" sz="2400" smtClean="0"/>
          </a:p>
          <a:p>
            <a:r>
              <a:rPr lang="en-US" sz="2400" smtClean="0"/>
              <a:t>Devise a test class that interactively queries a user for one of three shapes and subsequently draws the requested shape.</a:t>
            </a:r>
          </a:p>
          <a:p>
            <a:endParaRPr lang="en-US" sz="2400" b="1" smtClean="0"/>
          </a:p>
          <a:p>
            <a:pPr>
              <a:buFont typeface="Times New Roman" pitchFamily="18" charset="0"/>
              <a:buNone/>
            </a:pPr>
            <a:r>
              <a:rPr lang="en-US" sz="2400" b="1" smtClean="0"/>
              <a:t>Java Solution:</a:t>
            </a:r>
          </a:p>
          <a:p>
            <a:endParaRPr lang="en-US" sz="2400" smtClean="0"/>
          </a:p>
          <a:p>
            <a:r>
              <a:rPr lang="en-US" sz="2400" smtClean="0"/>
              <a:t>The</a:t>
            </a:r>
            <a:r>
              <a:rPr lang="en-US" sz="2400" i="1" smtClean="0"/>
              <a:t> </a:t>
            </a:r>
            <a:r>
              <a:rPr lang="en-US" sz="2400" smtClean="0"/>
              <a:t>main(...) method of the following test class, requests input 1, 2, or 3 representing a square, a right triangle or an equilateral triangle, respectively.  </a:t>
            </a:r>
          </a:p>
          <a:p>
            <a:endParaRPr lang="en-US" sz="2400" smtClean="0"/>
          </a:p>
          <a:p>
            <a:r>
              <a:rPr lang="en-US" sz="2400" smtClean="0"/>
              <a:t>Because a Square </a:t>
            </a:r>
            <a:r>
              <a:rPr lang="en-US" sz="2400" i="1" smtClean="0"/>
              <a:t>is-a</a:t>
            </a:r>
            <a:r>
              <a:rPr lang="en-US" sz="2400" smtClean="0"/>
              <a:t> Shape, a RightTriangle </a:t>
            </a:r>
            <a:r>
              <a:rPr lang="en-US" sz="2400" i="1" smtClean="0"/>
              <a:t>is-a</a:t>
            </a:r>
            <a:r>
              <a:rPr lang="en-US" sz="2400" smtClean="0"/>
              <a:t> Shape, and a Triangle </a:t>
            </a:r>
            <a:r>
              <a:rPr lang="en-US" sz="2400" i="1" smtClean="0"/>
              <a:t>is-a</a:t>
            </a:r>
            <a:r>
              <a:rPr lang="en-US" sz="2400" smtClean="0"/>
              <a:t> Shape, all references are upcast to Shape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400" smtClean="0"/>
              <a:t>import java.util.*;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public class TestDraw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public static void main(String[] args)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Scanner input = new Scanner(System.in);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Shape shape = null; 			// all references can be upcast to Shape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int shapeNumber; 			 //code number for each type of figure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System.out.print("Enter 1: Square, 2: RightTriangle, 3: Equilateral Triangle: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shapeNumber = input.nextInt();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switch (shapeNumber)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case  1 : shape = new Square(4,'*'); 	//size 4, draw with *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          break;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case  2 : shape = new RightTriangle(5,'#'); 	//size 5, draw with #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          break;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case  3 : shape = new Triangle(6,'+');	 //size 6, draw with +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          break;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default : System.out.println("Invalid entry"); 	// shapeNumber is not 1,2, or 3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          System.exit(0);          		 // bad data, terminate the application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</a:t>
            </a:r>
            <a:r>
              <a:rPr lang="en-US" sz="1400" b="1" smtClean="0"/>
              <a:t>shape.draw(1,1);</a:t>
            </a:r>
            <a:endParaRPr lang="en-US" sz="1400" smtClean="0"/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}</a:t>
            </a:r>
          </a:p>
          <a:p>
            <a:pPr>
              <a:buFont typeface="Arial" pitchFamily="34" charset="0"/>
              <a:buAutoNum type="arabicPeriod"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dirty="0" smtClean="0"/>
              <a:t>Discussion:</a:t>
            </a:r>
          </a:p>
          <a:p>
            <a:endParaRPr lang="en-US" sz="1800" dirty="0" smtClean="0"/>
          </a:p>
          <a:p>
            <a:r>
              <a:rPr lang="en-US" sz="1800" dirty="0" smtClean="0"/>
              <a:t>The application runs as you might expect, but only because Java implements polymorphism through </a:t>
            </a:r>
            <a:r>
              <a:rPr lang="en-US" sz="1800" i="1" dirty="0" smtClean="0"/>
              <a:t>late binding</a:t>
            </a:r>
            <a:r>
              <a:rPr lang="en-US" sz="1800" dirty="0" smtClean="0"/>
              <a:t>.  </a:t>
            </a:r>
          </a:p>
          <a:p>
            <a:endParaRPr lang="en-US" sz="1800" dirty="0" smtClean="0"/>
          </a:p>
          <a:p>
            <a:r>
              <a:rPr lang="en-US" sz="1800" dirty="0" smtClean="0"/>
              <a:t>On line 22, it </a:t>
            </a:r>
            <a:r>
              <a:rPr lang="en-US" sz="1800" i="1" dirty="0" smtClean="0"/>
              <a:t>appears</a:t>
            </a:r>
            <a:r>
              <a:rPr lang="en-US" sz="1800" dirty="0" smtClean="0"/>
              <a:t> that a Shape object (</a:t>
            </a:r>
            <a:r>
              <a:rPr lang="en-US" sz="1800" i="1" dirty="0" smtClean="0"/>
              <a:t>shape</a:t>
            </a:r>
            <a:r>
              <a:rPr lang="en-US" sz="1800" dirty="0" smtClean="0"/>
              <a:t>) invokes its draw(…) method.  </a:t>
            </a:r>
          </a:p>
          <a:p>
            <a:endParaRPr lang="en-US" sz="1800" dirty="0" smtClean="0"/>
          </a:p>
          <a:p>
            <a:r>
              <a:rPr lang="en-US" sz="1800" dirty="0" smtClean="0"/>
              <a:t>Shape is an abstract class, so no Shape object can exist.  </a:t>
            </a:r>
          </a:p>
          <a:p>
            <a:endParaRPr lang="en-US" sz="1800" dirty="0" smtClean="0"/>
          </a:p>
          <a:p>
            <a:r>
              <a:rPr lang="en-US" sz="1800" dirty="0" smtClean="0"/>
              <a:t>Shape does not implement draw(...) as part of the Shape class, draw(...) is declared </a:t>
            </a:r>
            <a:r>
              <a:rPr lang="en-US" sz="1800" i="1" dirty="0" smtClean="0"/>
              <a:t>abstract</a:t>
            </a:r>
            <a:r>
              <a:rPr lang="en-US" sz="1800" dirty="0" smtClean="0"/>
              <a:t>.  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 </a:t>
            </a:r>
          </a:p>
          <a:p>
            <a:r>
              <a:rPr lang="en-US" sz="1800" dirty="0" smtClean="0"/>
              <a:t>Which draw(...) method is invoked?  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 </a:t>
            </a:r>
          </a:p>
          <a:p>
            <a:pPr lvl="1"/>
            <a:r>
              <a:rPr lang="en-US" sz="1800" dirty="0" smtClean="0"/>
              <a:t>The  reference variable </a:t>
            </a:r>
            <a:r>
              <a:rPr lang="en-US" sz="1800" i="1" dirty="0" smtClean="0"/>
              <a:t>shape</a:t>
            </a:r>
            <a:r>
              <a:rPr lang="en-US" sz="1800" dirty="0" smtClean="0"/>
              <a:t> could refer to</a:t>
            </a:r>
          </a:p>
          <a:p>
            <a:pPr lvl="1"/>
            <a:r>
              <a:rPr lang="en-US" sz="1800" dirty="0" smtClean="0"/>
              <a:t>a Square object (line 13), 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RightTriangle</a:t>
            </a:r>
            <a:r>
              <a:rPr lang="en-US" sz="1800" dirty="0" smtClean="0"/>
              <a:t> object (line 15), or</a:t>
            </a:r>
          </a:p>
          <a:p>
            <a:pPr lvl="1"/>
            <a:r>
              <a:rPr lang="en-US" sz="1800" dirty="0" smtClean="0"/>
              <a:t>a Triangle object (line 17). 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99549" cy="4757738"/>
          </a:xfrm>
        </p:spPr>
        <p:txBody>
          <a:bodyPr/>
          <a:lstStyle/>
          <a:p>
            <a:r>
              <a:rPr lang="en-US" sz="1800" dirty="0" smtClean="0"/>
              <a:t>When </a:t>
            </a:r>
            <a:r>
              <a:rPr lang="en-US" sz="1800" dirty="0" err="1" smtClean="0"/>
              <a:t>TestDraw</a:t>
            </a:r>
            <a:r>
              <a:rPr lang="en-US" sz="1800" dirty="0" smtClean="0"/>
              <a:t> is compiled and translated into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, the Java compiler </a:t>
            </a:r>
            <a:r>
              <a:rPr lang="en-US" sz="1800" i="1" dirty="0" smtClean="0"/>
              <a:t>cannot</a:t>
            </a:r>
            <a:r>
              <a:rPr lang="en-US" sz="1800" dirty="0" smtClean="0"/>
              <a:t> determine which draw(…) method is applicable.  </a:t>
            </a:r>
          </a:p>
          <a:p>
            <a:endParaRPr lang="en-US" sz="1800" dirty="0" smtClean="0"/>
          </a:p>
          <a:p>
            <a:r>
              <a:rPr lang="en-US" sz="1800" dirty="0" smtClean="0"/>
              <a:t>The compiler knows that </a:t>
            </a:r>
            <a:r>
              <a:rPr lang="en-US" sz="1800" i="1" dirty="0" smtClean="0"/>
              <a:t>shape</a:t>
            </a:r>
            <a:r>
              <a:rPr lang="en-US" sz="1800" dirty="0" smtClean="0"/>
              <a:t> refers to a kind of Shape, but it does not know which kind.  </a:t>
            </a:r>
          </a:p>
          <a:p>
            <a:endParaRPr lang="en-US" sz="1800" dirty="0" smtClean="0"/>
          </a:p>
          <a:p>
            <a:r>
              <a:rPr lang="en-US" sz="1800" dirty="0" smtClean="0"/>
              <a:t>The appropriate draw(...) method is not discernible until the program runs and the user chooses one of three shapes.   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Consequently, the compiled version of the program, i.e., the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that executes on the Java Virtual Machine, does not specify which draw(...) method is appropriate.  </a:t>
            </a:r>
          </a:p>
          <a:p>
            <a:endParaRPr lang="en-US" sz="1800" dirty="0" smtClean="0"/>
          </a:p>
          <a:p>
            <a:r>
              <a:rPr lang="en-US" sz="1800" dirty="0" smtClean="0"/>
              <a:t>The choice of the correct draw(...) method is postponed until the program executes; that is, the choice is postponed until </a:t>
            </a:r>
            <a:r>
              <a:rPr lang="en-US" sz="1800" i="1" dirty="0" smtClean="0"/>
              <a:t>runtime</a:t>
            </a:r>
            <a:r>
              <a:rPr lang="en-US" sz="1800" dirty="0" smtClean="0"/>
              <a:t>.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Polymorphism via </a:t>
            </a:r>
            <a:r>
              <a:rPr lang="en-US" sz="1800" i="1" dirty="0" smtClean="0"/>
              <a:t>dynamic or late binding</a:t>
            </a:r>
            <a:r>
              <a:rPr lang="en-US" sz="1800" dirty="0" smtClean="0"/>
              <a:t> refers to choosing the appropriate method not at compile time, but at runtime.  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When the </a:t>
            </a:r>
            <a:r>
              <a:rPr lang="en-US" sz="1800" dirty="0" err="1" smtClean="0"/>
              <a:t>TestDraw</a:t>
            </a:r>
            <a:r>
              <a:rPr lang="en-US" sz="1800" dirty="0" smtClean="0"/>
              <a:t> application </a:t>
            </a:r>
            <a:r>
              <a:rPr lang="en-US" sz="1800" i="1" dirty="0" smtClean="0"/>
              <a:t>runs</a:t>
            </a:r>
            <a:r>
              <a:rPr lang="en-US" sz="1800" dirty="0" smtClean="0"/>
              <a:t>, Java determines which form of draw(...) to execute.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How Dynamic Binding Works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The  reference variable shape is declared to be of type Shape:</a:t>
            </a:r>
          </a:p>
          <a:p>
            <a:pPr>
              <a:buFont typeface="Times New Roman" pitchFamily="18" charset="0"/>
              <a:buNone/>
            </a:pPr>
            <a:r>
              <a:rPr lang="en-US" sz="2000" smtClean="0"/>
              <a:t>	</a:t>
            </a:r>
          </a:p>
          <a:p>
            <a:pPr>
              <a:buFont typeface="Times New Roman" pitchFamily="18" charset="0"/>
              <a:buNone/>
            </a:pPr>
            <a:r>
              <a:rPr lang="en-US" sz="2000" smtClean="0"/>
              <a:t>			Shape shape</a:t>
            </a:r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r>
              <a:rPr lang="en-US" sz="2000" smtClean="0"/>
              <a:t>Shape is the </a:t>
            </a:r>
            <a:r>
              <a:rPr lang="en-US" sz="2000" i="1" smtClean="0"/>
              <a:t>apparent type</a:t>
            </a:r>
            <a:r>
              <a:rPr lang="en-US" sz="2000" smtClean="0"/>
              <a:t> or </a:t>
            </a:r>
            <a:r>
              <a:rPr lang="en-US" sz="2000" i="1" smtClean="0"/>
              <a:t>declared type </a:t>
            </a:r>
            <a:r>
              <a:rPr lang="en-US" sz="2000" smtClean="0"/>
              <a:t>of </a:t>
            </a:r>
            <a:r>
              <a:rPr lang="en-US" sz="2000" i="1" smtClean="0"/>
              <a:t>shape</a:t>
            </a:r>
            <a:r>
              <a:rPr lang="en-US" sz="2000" smtClean="0"/>
              <a:t>. </a:t>
            </a:r>
          </a:p>
          <a:p>
            <a:endParaRPr lang="en-US" sz="2000" smtClean="0"/>
          </a:p>
          <a:p>
            <a:r>
              <a:rPr lang="en-US" sz="2000" smtClean="0"/>
              <a:t>A Shape object cannot be instantiated because Shape is an abstract class. </a:t>
            </a:r>
          </a:p>
          <a:p>
            <a:endParaRPr lang="en-US" sz="2000" smtClean="0"/>
          </a:p>
          <a:p>
            <a:r>
              <a:rPr lang="en-US" sz="2000" smtClean="0"/>
              <a:t>The variable </a:t>
            </a:r>
            <a:r>
              <a:rPr lang="en-US" sz="2000" i="1" smtClean="0"/>
              <a:t>shape </a:t>
            </a:r>
            <a:r>
              <a:rPr lang="en-US" sz="2000" smtClean="0"/>
              <a:t>can refer to a Square object or a Triangle object, or an object of any concrete class that extends Shape.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How Dynamic Binding Works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259388"/>
          </a:xfrm>
        </p:spPr>
        <p:txBody>
          <a:bodyPr/>
          <a:lstStyle/>
          <a:p>
            <a:r>
              <a:rPr lang="en-US" sz="1600" smtClean="0"/>
              <a:t>The </a:t>
            </a:r>
            <a:r>
              <a:rPr lang="en-US" sz="1600" i="1" smtClean="0"/>
              <a:t>real type</a:t>
            </a:r>
            <a:r>
              <a:rPr lang="en-US" sz="1600" smtClean="0"/>
              <a:t> or </a:t>
            </a:r>
            <a:r>
              <a:rPr lang="en-US" sz="1600" i="1" smtClean="0"/>
              <a:t>actual type </a:t>
            </a:r>
            <a:r>
              <a:rPr lang="en-US" sz="1600" smtClean="0"/>
              <a:t>of a reference variable is the type of the object that is created by the </a:t>
            </a:r>
            <a:r>
              <a:rPr lang="en-US" sz="1600" i="1" smtClean="0"/>
              <a:t>new </a:t>
            </a:r>
            <a:r>
              <a:rPr lang="en-US" sz="1600" smtClean="0"/>
              <a:t>operation.</a:t>
            </a:r>
          </a:p>
          <a:p>
            <a:pPr>
              <a:buFont typeface="Times New Roman" pitchFamily="18" charset="0"/>
              <a:buNone/>
            </a:pPr>
            <a:endParaRPr lang="en-US" sz="1600" smtClean="0"/>
          </a:p>
          <a:p>
            <a:r>
              <a:rPr lang="en-US" sz="1600" smtClean="0"/>
              <a:t>The  real type of shape is Square, RightTriangle, or Triangle, depending on user input.  </a:t>
            </a:r>
          </a:p>
          <a:p>
            <a:pPr>
              <a:buFont typeface="Times New Roman" pitchFamily="18" charset="0"/>
              <a:buNone/>
            </a:pPr>
            <a:endParaRPr lang="en-US" sz="1600" smtClean="0"/>
          </a:p>
          <a:p>
            <a:r>
              <a:rPr lang="en-US" sz="1600" smtClean="0"/>
              <a:t>Assume that the user, TestDraw, chooses to draw a right triangle.  </a:t>
            </a:r>
          </a:p>
          <a:p>
            <a:endParaRPr lang="en-US" sz="1600" smtClean="0"/>
          </a:p>
          <a:p>
            <a:r>
              <a:rPr lang="en-US" sz="1600" smtClean="0"/>
              <a:t>In this case, the real type of </a:t>
            </a:r>
            <a:r>
              <a:rPr lang="en-US" sz="1600" i="1" smtClean="0"/>
              <a:t>shape</a:t>
            </a:r>
            <a:r>
              <a:rPr lang="en-US" sz="1600" smtClean="0"/>
              <a:t> is RightTriangle. </a:t>
            </a:r>
          </a:p>
          <a:p>
            <a:endParaRPr lang="en-US" sz="1600" smtClean="0"/>
          </a:p>
          <a:p>
            <a:r>
              <a:rPr lang="en-US" sz="1600" smtClean="0"/>
              <a:t>When the draw(...) method is invoked by shape, Java begins searching for a fully implemented draw(...) method.  </a:t>
            </a:r>
          </a:p>
          <a:p>
            <a:endParaRPr lang="en-US" sz="1600" smtClean="0"/>
          </a:p>
          <a:p>
            <a:r>
              <a:rPr lang="en-US" sz="1600" smtClean="0"/>
              <a:t>The search begins in the RightTriangle class (the real type of shape).   </a:t>
            </a:r>
          </a:p>
          <a:p>
            <a:endParaRPr lang="en-US" sz="1600" smtClean="0"/>
          </a:p>
          <a:p>
            <a:r>
              <a:rPr lang="en-US" sz="1600" smtClean="0"/>
              <a:t>If the RightTriangle class has implemented a draw(...) method then the search ends, and that method is called.  </a:t>
            </a:r>
          </a:p>
          <a:p>
            <a:endParaRPr lang="en-US" sz="1600" smtClean="0"/>
          </a:p>
          <a:p>
            <a:r>
              <a:rPr lang="en-US" sz="1600" smtClean="0"/>
              <a:t>If not, then Java searches the parent of RightTriangle.  </a:t>
            </a:r>
          </a:p>
          <a:p>
            <a:endParaRPr lang="en-US" sz="1600" smtClean="0"/>
          </a:p>
          <a:p>
            <a:r>
              <a:rPr lang="en-US" sz="1600" smtClean="0"/>
              <a:t>Searching continues all the way up the hierarchy until an implemented draw(...) method is found (or until the Object class is reached).</a:t>
            </a:r>
          </a:p>
          <a:p>
            <a:endParaRPr lang="en-US" sz="1600" b="1" smtClean="0"/>
          </a:p>
          <a:p>
            <a:r>
              <a:rPr lang="en-US" sz="1600" smtClean="0"/>
              <a:t>Java uses late binding for all method invocations except final, private, and static methods.</a:t>
            </a:r>
          </a:p>
          <a:p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Polymorphism Makes Programs Extensible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Polymorphism allows you to generalize your classes with ease.  </a:t>
            </a:r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pPr>
              <a:buFont typeface="Times New Roman" pitchFamily="18" charset="0"/>
              <a:buNone/>
            </a:pPr>
            <a:r>
              <a:rPr lang="en-US" sz="2000" b="1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r>
              <a:rPr lang="en-US" sz="2000" smtClean="0"/>
              <a:t>Expand the Shape class with a subclass, EmptySquare, that implements a draw method, which produces a square that is not filled.</a:t>
            </a:r>
          </a:p>
          <a:p>
            <a:endParaRPr lang="en-US" sz="2000" smtClean="0"/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468313" y="4465638"/>
            <a:ext cx="9612312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/>
            <a:r>
              <a:rPr lang="en-US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*****</a:t>
            </a:r>
            <a:br>
              <a:rPr lang="en-US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   *</a:t>
            </a:r>
            <a:endParaRPr lang="en-US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algn="ctr" defTabSz="914400" eaLnBrk="0" hangingPunct="0"/>
            <a:r>
              <a:rPr lang="en-US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   *</a:t>
            </a:r>
            <a:endParaRPr lang="en-US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algn="ctr" defTabSz="914400" eaLnBrk="0" hangingPunct="0"/>
            <a:r>
              <a:rPr lang="en-US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   *</a:t>
            </a:r>
            <a:br>
              <a:rPr lang="en-US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*****</a:t>
            </a:r>
            <a:endParaRPr lang="en-US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Objectives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231775" indent="-231775" eaLnBrk="1">
              <a:spcBef>
                <a:spcPts val="0"/>
              </a:spcBef>
              <a:spcAft>
                <a:spcPts val="1200"/>
              </a:spcAft>
              <a:tabLst>
                <a:tab pos="112713" algn="l"/>
                <a:tab pos="287338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Understand types of polymorphism</a:t>
            </a:r>
          </a:p>
          <a:p>
            <a:pPr marL="231775" indent="-231775" eaLnBrk="1">
              <a:spcBef>
                <a:spcPts val="0"/>
              </a:spcBef>
              <a:spcAft>
                <a:spcPts val="1200"/>
              </a:spcAft>
              <a:tabLst>
                <a:tab pos="112713" algn="l"/>
                <a:tab pos="287338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Understand polymorphism and dynamic binding</a:t>
            </a:r>
          </a:p>
          <a:p>
            <a:pPr marL="231775" indent="-231775" eaLnBrk="1">
              <a:spcBef>
                <a:spcPts val="0"/>
              </a:spcBef>
              <a:spcAft>
                <a:spcPts val="1200"/>
              </a:spcAft>
              <a:tabLst>
                <a:tab pos="112713" algn="l"/>
                <a:tab pos="287338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Understand polymorphism and class extensibility</a:t>
            </a:r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Polymorphism Makes Programs Extensible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/>
              <a:t>Java Solution: </a:t>
            </a:r>
            <a:endParaRPr lang="en-US" sz="1800" smtClean="0"/>
          </a:p>
          <a:p>
            <a:pPr>
              <a:buFont typeface="Times New Roman" pitchFamily="18" charset="0"/>
              <a:buNone/>
            </a:pPr>
            <a:endParaRPr lang="en-US" sz="900" smtClean="0"/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class EmptySquare </a:t>
            </a:r>
            <a:r>
              <a:rPr lang="en-US" sz="900" b="1" smtClean="0"/>
              <a:t>extends Shape</a:t>
            </a:r>
            <a:endParaRPr lang="en-US" sz="900" smtClean="0"/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public EmptySquare()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super(); 	// calls default Shape constructor 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public EmptySquare(int x, char ch)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super(x,ch);	    // call 2-argument Shape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public void   draw(int x, int y)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// move down y lines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for ( int i = 1; i &lt;= y; i++)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System.out.println();</a:t>
            </a:r>
            <a:br>
              <a:rPr lang="en-US" sz="900" smtClean="0"/>
            </a:br>
            <a:endParaRPr lang="en-US" sz="900" smtClean="0"/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// for each row 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for (int len = 1; len&lt;= rows; len++)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// indent x spaces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for (int i = 1; i &lt;= x; i++)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     System.out.print(' ');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// print a character on an edge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// print spaces in the interior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for(int  j = 1; j &lt;=rows; j++)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     if (j ==1|| j==rows || len==rows || len == 1 )       // on edge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          System.out.print(character);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     else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          System.out.print("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     System.out.println();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900" smtClean="0"/>
              <a:t>}</a:t>
            </a:r>
          </a:p>
          <a:p>
            <a:pPr>
              <a:buFont typeface="Arial" pitchFamily="34" charset="0"/>
              <a:buAutoNum type="arabicPeriod"/>
            </a:pPr>
            <a:endParaRPr 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Exercise 13. 2</a:t>
            </a:r>
          </a:p>
          <a:p>
            <a:pPr>
              <a:buNone/>
            </a:pPr>
            <a:r>
              <a:rPr lang="en-US" dirty="0" smtClean="0"/>
              <a:t>			-- A Second Level </a:t>
            </a:r>
            <a:r>
              <a:rPr lang="en-US" smtClean="0"/>
              <a:t>of Inheritance – More CDs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Polymorphism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9023349" cy="5106987"/>
          </a:xfrm>
        </p:spPr>
        <p:txBody>
          <a:bodyPr/>
          <a:lstStyle/>
          <a:p>
            <a:r>
              <a:rPr lang="en-US" i="1" dirty="0" smtClean="0"/>
              <a:t>Polymorphism</a:t>
            </a:r>
            <a:r>
              <a:rPr lang="en-US" dirty="0" smtClean="0"/>
              <a:t> is the third fundamental concept of OOP.</a:t>
            </a:r>
          </a:p>
          <a:p>
            <a:pPr>
              <a:buFont typeface="Times New Roman" pitchFamily="18" charset="0"/>
              <a:buNone/>
            </a:pPr>
            <a:endParaRPr lang="en-US" dirty="0" smtClean="0"/>
          </a:p>
          <a:p>
            <a:r>
              <a:rPr lang="en-US" dirty="0" smtClean="0"/>
              <a:t>In contrast to inheritance, polymorphism</a:t>
            </a:r>
            <a:r>
              <a:rPr lang="en-US" i="1" dirty="0" smtClean="0"/>
              <a:t> </a:t>
            </a:r>
            <a:r>
              <a:rPr lang="en-US" dirty="0" smtClean="0"/>
              <a:t>underscores the </a:t>
            </a:r>
            <a:r>
              <a:rPr lang="en-US" i="1" dirty="0" smtClean="0"/>
              <a:t>differences</a:t>
            </a:r>
            <a:r>
              <a:rPr lang="en-US" dirty="0" smtClean="0"/>
              <a:t> of class behavior in an inheritance hierarchy.</a:t>
            </a:r>
          </a:p>
          <a:p>
            <a:endParaRPr lang="en-US" dirty="0" smtClean="0"/>
          </a:p>
          <a:p>
            <a:r>
              <a:rPr lang="en-US" dirty="0" smtClean="0"/>
              <a:t>Three forms of polymorphism</a:t>
            </a:r>
          </a:p>
          <a:p>
            <a:pPr lvl="1"/>
            <a:r>
              <a:rPr lang="en-US" sz="3200" dirty="0" smtClean="0"/>
              <a:t>Ad-hoc polymorphism – method overloading</a:t>
            </a:r>
          </a:p>
          <a:p>
            <a:pPr lvl="1"/>
            <a:r>
              <a:rPr lang="en-US" sz="3200" dirty="0" err="1" smtClean="0"/>
              <a:t>Upcasting</a:t>
            </a:r>
            <a:endParaRPr lang="en-US" sz="3200" dirty="0" smtClean="0"/>
          </a:p>
          <a:p>
            <a:pPr lvl="1"/>
            <a:r>
              <a:rPr lang="en-US" sz="3200" dirty="0" smtClean="0"/>
              <a:t>Dynamic (late)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Ad-hoc Polymorphism – Method Overloading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41363" y="1951037"/>
            <a:ext cx="8604250" cy="5334000"/>
          </a:xfrm>
        </p:spPr>
        <p:txBody>
          <a:bodyPr/>
          <a:lstStyle/>
          <a:p>
            <a:r>
              <a:rPr lang="en-US" sz="1400" dirty="0" smtClean="0"/>
              <a:t>The code segment overloads the constructor of a Song class.  </a:t>
            </a:r>
          </a:p>
          <a:p>
            <a:endParaRPr lang="en-US" sz="1400" dirty="0" smtClean="0"/>
          </a:p>
          <a:p>
            <a:r>
              <a:rPr lang="en-US" sz="1400" dirty="0" smtClean="0"/>
              <a:t>The constructor is polymorphic; the constructor has three forms.  </a:t>
            </a:r>
            <a:br>
              <a:rPr lang="en-US" sz="1400" dirty="0" smtClean="0"/>
            </a:br>
            <a:endParaRPr lang="en-US" sz="1400" dirty="0" smtClean="0"/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public class Song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private String composer;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private String  lyricist;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</a:t>
            </a:r>
            <a:r>
              <a:rPr lang="en-US" sz="1400" b="1" dirty="0" smtClean="0"/>
              <a:t>public Song ()</a:t>
            </a:r>
            <a:r>
              <a:rPr lang="en-US" sz="1400" dirty="0" smtClean="0"/>
              <a:t> 		// default constructor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	composer ="" 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	lyricist = "";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}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</a:t>
            </a:r>
            <a:r>
              <a:rPr lang="en-US" sz="1400" b="1" dirty="0" smtClean="0"/>
              <a:t>public Song(String name</a:t>
            </a:r>
            <a:r>
              <a:rPr lang="en-US" sz="1400" dirty="0" smtClean="0"/>
              <a:t>) // same person wrote words and music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	composer =name 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	lyricist = name;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}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</a:t>
            </a:r>
            <a:r>
              <a:rPr lang="en-US" sz="1400" b="1" dirty="0" smtClean="0"/>
              <a:t>public Song (String name1, String name2)</a:t>
            </a:r>
            <a:r>
              <a:rPr lang="en-US" sz="1400" dirty="0" smtClean="0"/>
              <a:t> // two songwriters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	composer =name1;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	lyricist = name2;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}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	// other Song methods go here.......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}</a:t>
            </a:r>
          </a:p>
          <a:p>
            <a:r>
              <a:rPr lang="en-US" sz="1400" dirty="0" smtClean="0"/>
              <a:t>Method overloading, a form of polymorphism, is also known as </a:t>
            </a:r>
            <a:r>
              <a:rPr lang="en-US" sz="1400" i="1" dirty="0" smtClean="0"/>
              <a:t>ad-hoc polymorphism</a:t>
            </a:r>
            <a:r>
              <a:rPr lang="en-US" sz="1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741362" y="2027237"/>
            <a:ext cx="8794749" cy="5181601"/>
          </a:xfrm>
        </p:spPr>
        <p:txBody>
          <a:bodyPr/>
          <a:lstStyle/>
          <a:p>
            <a:r>
              <a:rPr lang="en-US" sz="1600" dirty="0" err="1" smtClean="0"/>
              <a:t>Upcasting</a:t>
            </a:r>
            <a:r>
              <a:rPr lang="en-US" sz="1600" dirty="0" smtClean="0"/>
              <a:t> in an inheritance hierarchy allows an object of a derived type to be considered an object of a base type.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Font typeface="Times New Roman" pitchFamily="18" charset="0"/>
              <a:buNone/>
            </a:pPr>
            <a:r>
              <a:rPr lang="en-US" sz="1600" dirty="0" smtClean="0"/>
              <a:t> 	 1. 	Dog </a:t>
            </a:r>
            <a:r>
              <a:rPr lang="en-US" sz="1600" dirty="0" err="1" smtClean="0"/>
              <a:t>elvis</a:t>
            </a:r>
            <a:r>
              <a:rPr lang="en-US" sz="1600" dirty="0" smtClean="0"/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1600" dirty="0" smtClean="0"/>
              <a:t> 	 2.	</a:t>
            </a:r>
            <a:r>
              <a:rPr lang="en-US" sz="1600" dirty="0" err="1" smtClean="0"/>
              <a:t>elvis</a:t>
            </a:r>
            <a:r>
              <a:rPr lang="en-US" sz="1600" dirty="0" smtClean="0"/>
              <a:t> = new </a:t>
            </a:r>
            <a:r>
              <a:rPr lang="en-US" sz="1600" dirty="0" err="1" smtClean="0"/>
              <a:t>HoundDog</a:t>
            </a:r>
            <a:r>
              <a:rPr lang="en-US" sz="1600" dirty="0" smtClean="0"/>
              <a:t>();</a:t>
            </a:r>
          </a:p>
          <a:p>
            <a:pPr>
              <a:buFont typeface="Times New Roman" pitchFamily="18" charset="0"/>
              <a:buNone/>
            </a:pPr>
            <a:r>
              <a:rPr lang="en-US" sz="1600" dirty="0" smtClean="0"/>
              <a:t> 	 3.  	</a:t>
            </a:r>
            <a:r>
              <a:rPr lang="en-US" sz="1600" dirty="0" err="1" smtClean="0"/>
              <a:t>elvis</a:t>
            </a:r>
            <a:r>
              <a:rPr lang="en-US" sz="1600" dirty="0" smtClean="0"/>
              <a:t> = new Beagle();</a:t>
            </a:r>
          </a:p>
          <a:p>
            <a:pPr>
              <a:buFont typeface="Times New Roman" pitchFamily="18" charset="0"/>
              <a:buNone/>
            </a:pPr>
            <a:r>
              <a:rPr lang="en-US" sz="1600" dirty="0" smtClean="0"/>
              <a:t> 	 4.	</a:t>
            </a:r>
            <a:r>
              <a:rPr lang="en-US" sz="1600" dirty="0" err="1" smtClean="0"/>
              <a:t>elvis</a:t>
            </a:r>
            <a:r>
              <a:rPr lang="en-US" sz="1600" dirty="0" smtClean="0"/>
              <a:t> = new Bassett();</a:t>
            </a:r>
          </a:p>
          <a:p>
            <a:pPr>
              <a:buFont typeface="Times New Roman" pitchFamily="18" charset="0"/>
              <a:buNone/>
            </a:pPr>
            <a:r>
              <a:rPr lang="en-US" sz="1600" dirty="0" smtClean="0"/>
              <a:t> </a:t>
            </a:r>
          </a:p>
          <a:p>
            <a:r>
              <a:rPr lang="en-US" sz="1600" dirty="0" smtClean="0"/>
              <a:t>Because a </a:t>
            </a:r>
            <a:r>
              <a:rPr lang="en-US" sz="1600" dirty="0" err="1" smtClean="0"/>
              <a:t>HoundDog</a:t>
            </a:r>
            <a:r>
              <a:rPr lang="en-US" sz="1600" dirty="0" smtClean="0"/>
              <a:t> </a:t>
            </a:r>
            <a:r>
              <a:rPr lang="en-US" sz="1600" i="1" dirty="0" smtClean="0"/>
              <a:t>is-a</a:t>
            </a:r>
            <a:r>
              <a:rPr lang="en-US" sz="1600" dirty="0" smtClean="0"/>
              <a:t> Dog, a </a:t>
            </a:r>
            <a:r>
              <a:rPr lang="en-US" sz="1600" dirty="0" err="1" smtClean="0"/>
              <a:t>HoundDog</a:t>
            </a:r>
            <a:r>
              <a:rPr lang="en-US" sz="1600" dirty="0" smtClean="0"/>
              <a:t> reference can be </a:t>
            </a:r>
            <a:r>
              <a:rPr lang="en-US" sz="1600" dirty="0" err="1" smtClean="0"/>
              <a:t>upcast</a:t>
            </a:r>
            <a:r>
              <a:rPr lang="en-US" sz="1600" dirty="0" smtClean="0"/>
              <a:t> to Dog (line 2).  </a:t>
            </a:r>
          </a:p>
          <a:p>
            <a:endParaRPr lang="en-US" sz="1600" dirty="0" smtClean="0"/>
          </a:p>
          <a:p>
            <a:r>
              <a:rPr lang="en-US" sz="1600" dirty="0" smtClean="0"/>
              <a:t>Similarly, a Beagle reference and a Bassett reference can also be considered Dog references (lines 3 and 4).  </a:t>
            </a:r>
          </a:p>
          <a:p>
            <a:endParaRPr lang="en-US" sz="1600" dirty="0" smtClean="0"/>
          </a:p>
          <a:p>
            <a:r>
              <a:rPr lang="en-US" sz="1600" dirty="0" smtClean="0"/>
              <a:t>The reference </a:t>
            </a:r>
            <a:r>
              <a:rPr lang="en-US" sz="1600" dirty="0" err="1" smtClean="0"/>
              <a:t>elvis</a:t>
            </a:r>
            <a:r>
              <a:rPr lang="en-US" sz="1600" dirty="0" smtClean="0"/>
              <a:t> is </a:t>
            </a:r>
            <a:r>
              <a:rPr lang="en-US" sz="1600" i="1" dirty="0" smtClean="0"/>
              <a:t>polymorphic</a:t>
            </a:r>
            <a:r>
              <a:rPr lang="en-US" sz="1600" dirty="0" smtClean="0"/>
              <a:t>, i.e., </a:t>
            </a:r>
            <a:r>
              <a:rPr lang="en-US" sz="1600" dirty="0" err="1" smtClean="0"/>
              <a:t>elvis</a:t>
            </a:r>
            <a:r>
              <a:rPr lang="en-US" sz="1600" dirty="0" smtClean="0"/>
              <a:t> has “many forms” and </a:t>
            </a:r>
            <a:r>
              <a:rPr lang="en-US" sz="1600" dirty="0" err="1" smtClean="0"/>
              <a:t>elvis</a:t>
            </a:r>
            <a:r>
              <a:rPr lang="en-US" sz="1600" dirty="0" smtClean="0"/>
              <a:t> can refer to a Dog object, a </a:t>
            </a:r>
            <a:r>
              <a:rPr lang="en-US" sz="1600" dirty="0" err="1" smtClean="0"/>
              <a:t>HoundDog</a:t>
            </a:r>
            <a:r>
              <a:rPr lang="en-US" sz="1600" dirty="0" smtClean="0"/>
              <a:t> object, a Beagle object, or a Bassett object.</a:t>
            </a:r>
          </a:p>
          <a:p>
            <a:endParaRPr lang="en-US" sz="1600" dirty="0" smtClean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4811712" y="2255837"/>
          <a:ext cx="3276599" cy="2818579"/>
        </p:xfrm>
        <a:graphic>
          <a:graphicData uri="http://schemas.openxmlformats.org/presentationml/2006/ole">
            <p:oleObj spid="_x0000_s1026" name="Bitmap Image" r:id="rId3" imgW="1771429" imgH="152381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(or Late) Binding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third form of polymorphism, </a:t>
            </a:r>
            <a:r>
              <a:rPr lang="en-US" i="1" smtClean="0"/>
              <a:t>dynamic or late binding, </a:t>
            </a:r>
            <a:r>
              <a:rPr lang="en-US" smtClean="0"/>
              <a:t>accentuates the </a:t>
            </a:r>
            <a:r>
              <a:rPr lang="en-US" i="1" smtClean="0"/>
              <a:t>behavioral differences</a:t>
            </a:r>
            <a:r>
              <a:rPr lang="en-US" smtClean="0"/>
              <a:t> among objects of different classes in a hierarchy.   </a:t>
            </a:r>
          </a:p>
          <a:p>
            <a:endParaRPr lang="en-US" smtClean="0"/>
          </a:p>
          <a:p>
            <a:r>
              <a:rPr lang="en-US" smtClean="0"/>
              <a:t>This is in contrast to inheritance, which exploits the similarities of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class of the Shape hierarchy  encapsulates a different geometrical shape.  </a:t>
            </a:r>
          </a:p>
          <a:p>
            <a:endParaRPr lang="en-US" smtClean="0"/>
          </a:p>
          <a:p>
            <a:r>
              <a:rPr lang="en-US" smtClean="0"/>
              <a:t>Some typical shapes are: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63713" y="4389438"/>
          <a:ext cx="6397624" cy="1920240"/>
        </p:xfrm>
        <a:graphic>
          <a:graphicData uri="http://schemas.openxmlformats.org/drawingml/2006/table">
            <a:tbl>
              <a:tblPr/>
              <a:tblGrid>
                <a:gridCol w="1755321"/>
                <a:gridCol w="1995714"/>
                <a:gridCol w="2646589"/>
              </a:tblGrid>
              <a:tr h="1905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*****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*****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*****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*****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*****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Square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122464" marR="1224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%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%%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%%%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%%%% 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%%%%%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RightTriangle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122464" marR="1224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      #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     # #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    # # #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   # # # #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  # # # # #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/>
                      </a:r>
                      <a:br>
                        <a:rPr lang="en-US" sz="1800" dirty="0">
                          <a:latin typeface="Courier New"/>
                          <a:ea typeface="Times New Roman"/>
                        </a:rPr>
                      </a:br>
                      <a:r>
                        <a:rPr lang="en-US" sz="1800" dirty="0">
                          <a:latin typeface="Courier New"/>
                          <a:ea typeface="Times New Roman"/>
                        </a:rPr>
                        <a:t>    </a:t>
                      </a:r>
                      <a:r>
                        <a:rPr lang="en-US" sz="1800" dirty="0">
                          <a:latin typeface="Arial"/>
                          <a:ea typeface="Times New Roman"/>
                        </a:rPr>
                        <a:t>Triangle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122464" marR="1224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41363" y="1951038"/>
            <a:ext cx="8604250" cy="5457825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Problem Statement: </a:t>
            </a:r>
          </a:p>
          <a:p>
            <a:endParaRPr lang="en-US" sz="2000" b="1" dirty="0" smtClean="0"/>
          </a:p>
          <a:p>
            <a:r>
              <a:rPr lang="en-US" sz="2000" dirty="0" smtClean="0"/>
              <a:t>Design classes Square, </a:t>
            </a:r>
            <a:r>
              <a:rPr lang="en-US" sz="2000" dirty="0" err="1" smtClean="0"/>
              <a:t>RightTriangle</a:t>
            </a:r>
            <a:r>
              <a:rPr lang="en-US" sz="2000" dirty="0" smtClean="0"/>
              <a:t>, and Triangle that encapsulate three geometrical shapes.  Each class should implement a method </a:t>
            </a:r>
          </a:p>
          <a:p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void draw (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y)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that “draws” a square, a right triangle, or an equilateral triangle (a triangle with three equal sides), respectively.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parameters x and y specify the relative position of the figure: y lines down and x spaces across from the current position of the screen cursor.</a:t>
            </a:r>
          </a:p>
          <a:p>
            <a:endParaRPr lang="en-US" sz="2000" dirty="0" smtClean="0"/>
          </a:p>
          <a:p>
            <a:r>
              <a:rPr lang="en-US" sz="2000" dirty="0" smtClean="0"/>
              <a:t>The instance variables of each class are: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/>
            <a:r>
              <a:rPr lang="en-US" sz="16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rows, the number of rows that comprise the figure,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and</a:t>
            </a:r>
          </a:p>
          <a:p>
            <a:pPr lvl="1"/>
            <a:r>
              <a:rPr lang="en-US" sz="1600" dirty="0" smtClean="0"/>
              <a:t>	</a:t>
            </a:r>
            <a:r>
              <a:rPr lang="en-US" sz="2000" dirty="0" smtClean="0"/>
              <a:t>char character, the keyboard character used for drawing the figure.</a:t>
            </a:r>
          </a:p>
          <a:p>
            <a:endParaRPr lang="en-US" sz="2000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Shape Hierarchy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smtClean="0"/>
              <a:t>Java Solution: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There is much the same about the three classes: the attributes are the same, and except for the draw(...) method, the getter and setter methods are the same.   </a:t>
            </a:r>
          </a:p>
          <a:p>
            <a:endParaRPr lang="en-US" sz="2400" smtClean="0"/>
          </a:p>
          <a:p>
            <a:r>
              <a:rPr lang="en-US" sz="2400" smtClean="0"/>
              <a:t>Factor out the commonality of the classes into one (abstract) superclass, Shape, which serves as a base class in an inheritance hierarchy that includes Square, RightTriangle, and Triangle.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0"/>
  <p:tag name="MMPROD_UIDATA" val="&lt;database version=&quot;6.0&quot;&gt;&lt;object type=&quot;1&quot; unique_id=&quot;10001&quot;&gt;&lt;object type=&quot;8&quot; unique_id=&quot;12145&quot;&gt;&lt;/object&gt;&lt;object type=&quot;2&quot; unique_id=&quot;12146&quot;&gt;&lt;object type=&quot;3&quot; unique_id=&quot;12147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148&quot;&gt;&lt;property id=&quot;20148&quot; value=&quot;5&quot;/&gt;&lt;property id=&quot;20300&quot; value=&quot;Slide 2 - &amp;quot;Polymorphism&amp;quot;&quot;/&gt;&lt;property id=&quot;20307&quot; value=&quot;257&quot;/&gt;&lt;/object&gt;&lt;object type=&quot;3&quot; unique_id=&quot;12149&quot;&gt;&lt;property id=&quot;20148&quot; value=&quot;5&quot;/&gt;&lt;property id=&quot;20300&quot; value=&quot;Slide 3 - &amp;quot;Ad-hoc Polymorphism – Method Overloading&amp;quot;&quot;/&gt;&lt;property id=&quot;20307&quot; value=&quot;258&quot;/&gt;&lt;/object&gt;&lt;object type=&quot;3&quot; unique_id=&quot;12150&quot;&gt;&lt;property id=&quot;20148&quot; value=&quot;5&quot;/&gt;&lt;property id=&quot;20300&quot; value=&quot;Slide 4 - &amp;quot;Upcasting&amp;quot;&quot;/&gt;&lt;property id=&quot;20307&quot; value=&quot;259&quot;/&gt;&lt;/object&gt;&lt;object type=&quot;3&quot; unique_id=&quot;12151&quot;&gt;&lt;property id=&quot;20148&quot; value=&quot;5&quot;/&gt;&lt;property id=&quot;20300&quot; value=&quot;Slide 5 - &amp;quot;Dynamic (or Late) Binding&amp;quot;&quot;/&gt;&lt;property id=&quot;20307&quot; value=&quot;260&quot;/&gt;&lt;/object&gt;&lt;object type=&quot;3&quot; unique_id=&quot;12152&quot;&gt;&lt;property id=&quot;20148&quot; value=&quot;5&quot;/&gt;&lt;property id=&quot;20300&quot; value=&quot;Slide 6 - &amp;quot;The Shape Hierarchy&amp;quot;&quot;/&gt;&lt;property id=&quot;20307&quot; value=&quot;261&quot;/&gt;&lt;/object&gt;&lt;object type=&quot;3&quot; unique_id=&quot;12153&quot;&gt;&lt;property id=&quot;20148&quot; value=&quot;5&quot;/&gt;&lt;property id=&quot;20300&quot; value=&quot;Slide 7 - &amp;quot;The Shape Hierarchy&amp;quot;&quot;/&gt;&lt;property id=&quot;20307&quot; value=&quot;263&quot;/&gt;&lt;/object&gt;&lt;object type=&quot;3&quot; unique_id=&quot;12154&quot;&gt;&lt;property id=&quot;20148&quot; value=&quot;5&quot;/&gt;&lt;property id=&quot;20300&quot; value=&quot;Slide 8 - &amp;quot;The Shape Hierarchy&amp;quot;&quot;/&gt;&lt;property id=&quot;20307&quot; value=&quot;264&quot;/&gt;&lt;/object&gt;&lt;object type=&quot;3&quot; unique_id=&quot;12155&quot;&gt;&lt;property id=&quot;20148&quot; value=&quot;5&quot;/&gt;&lt;property id=&quot;20300&quot; value=&quot;Slide 9 - &amp;quot;The Shape Hierarchy&amp;quot;&quot;/&gt;&lt;property id=&quot;20307&quot; value=&quot;265&quot;/&gt;&lt;/object&gt;&lt;object type=&quot;3&quot; unique_id=&quot;12156&quot;&gt;&lt;property id=&quot;20148&quot; value=&quot;5&quot;/&gt;&lt;property id=&quot;20300&quot; value=&quot;Slide 10 - &amp;quot;The Shape Hierarchy&amp;quot;&quot;/&gt;&lt;property id=&quot;20307&quot; value=&quot;266&quot;/&gt;&lt;/object&gt;&lt;object type=&quot;3&quot; unique_id=&quot;12157&quot;&gt;&lt;property id=&quot;20148&quot; value=&quot;5&quot;/&gt;&lt;property id=&quot;20300&quot; value=&quot;Slide 11 - &amp;quot;The Shape Hierarchy&amp;quot;&quot;/&gt;&lt;property id=&quot;20307&quot; value=&quot;262&quot;/&gt;&lt;/object&gt;&lt;object type=&quot;3&quot; unique_id=&quot;12158&quot;&gt;&lt;property id=&quot;20148&quot; value=&quot;5&quot;/&gt;&lt;property id=&quot;20300&quot; value=&quot;Slide 12 - &amp;quot;The Shape Hierarchy&amp;quot;&quot;/&gt;&lt;property id=&quot;20307&quot; value=&quot;267&quot;/&gt;&lt;/object&gt;&lt;object type=&quot;3&quot; unique_id=&quot;12159&quot;&gt;&lt;property id=&quot;20148&quot; value=&quot;5&quot;/&gt;&lt;property id=&quot;20300&quot; value=&quot;Slide 13 - &amp;quot;The Shape Hierarchy&amp;quot;&quot;/&gt;&lt;property id=&quot;20307&quot; value=&quot;268&quot;/&gt;&lt;/object&gt;&lt;object type=&quot;3&quot; unique_id=&quot;12160&quot;&gt;&lt;property id=&quot;20148&quot; value=&quot;5&quot;/&gt;&lt;property id=&quot;20300&quot; value=&quot;Slide 14 - &amp;quot;The Shape Hierarchy&amp;quot;&quot;/&gt;&lt;property id=&quot;20307&quot; value=&quot;269&quot;/&gt;&lt;/object&gt;&lt;object type=&quot;3&quot; unique_id=&quot;12161&quot;&gt;&lt;property id=&quot;20148&quot; value=&quot;5&quot;/&gt;&lt;property id=&quot;20300&quot; value=&quot;Slide 15 - &amp;quot;The Shape Hierarchy&amp;quot;&quot;/&gt;&lt;property id=&quot;20307&quot; value=&quot;270&quot;/&gt;&lt;/object&gt;&lt;object type=&quot;3&quot; unique_id=&quot;12162&quot;&gt;&lt;property id=&quot;20148&quot; value=&quot;5&quot;/&gt;&lt;property id=&quot;20300&quot; value=&quot;Slide 16 - &amp;quot; How Dynamic Binding Works&amp;quot;&quot;/&gt;&lt;property id=&quot;20307&quot; value=&quot;271&quot;/&gt;&lt;/object&gt;&lt;object type=&quot;3&quot; unique_id=&quot;12163&quot;&gt;&lt;property id=&quot;20148&quot; value=&quot;5&quot;/&gt;&lt;property id=&quot;20300&quot; value=&quot;Slide 17 - &amp;quot; How Dynamic Binding Works&amp;quot;&quot;/&gt;&lt;property id=&quot;20307&quot; value=&quot;272&quot;/&gt;&lt;/object&gt;&lt;object type=&quot;3&quot; unique_id=&quot;12164&quot;&gt;&lt;property id=&quot;20148&quot; value=&quot;5&quot;/&gt;&lt;property id=&quot;20300&quot; value=&quot;Slide 18 - &amp;quot;Polymorphism Makes Programs Extensible&amp;quot;&quot;/&gt;&lt;property id=&quot;20307&quot; value=&quot;273&quot;/&gt;&lt;/object&gt;&lt;object type=&quot;3&quot; unique_id=&quot;12165&quot;&gt;&lt;property id=&quot;20148&quot; value=&quot;5&quot;/&gt;&lt;property id=&quot;20300&quot; value=&quot;Slide 19 - &amp;quot;Polymorphism Makes Programs Extensible&amp;quot;&quot;/&gt;&lt;property id=&quot;20307&quot; value=&quot;274&quot;/&gt;&lt;/object&gt;&lt;object type=&quot;3&quot; unique_id=&quot;12166&quot;&gt;&lt;property id=&quot;20148&quot; value=&quot;5&quot;/&gt;&lt;property id=&quot;20300&quot; value=&quot;Slide 20 - &amp;quot;Polymorphism and the Object class&amp;quot;&quot;/&gt;&lt;property id=&quot;20307&quot; value=&quot;275&quot;/&gt;&lt;/object&gt;&lt;object type=&quot;3&quot; unique_id=&quot;12167&quot;&gt;&lt;property id=&quot;20148&quot; value=&quot;5&quot;/&gt;&lt;property id=&quot;20300&quot; value=&quot;Slide 21 - &amp;quot;Polymorphism and the Object class&amp;quot;&quot;/&gt;&lt;property id=&quot;20307&quot; value=&quot;276&quot;/&gt;&lt;/object&gt;&lt;object type=&quot;3&quot; unique_id=&quot;12168&quot;&gt;&lt;property id=&quot;20148&quot; value=&quot;5&quot;/&gt;&lt;property id=&quot;20300&quot; value=&quot;Slide 22 - &amp;quot;Polymorphism and the Object class&amp;quot;&quot;/&gt;&lt;property id=&quot;20307&quot; value=&quot;277&quot;/&gt;&lt;/object&gt;&lt;object type=&quot;3&quot; unique_id=&quot;12169&quot;&gt;&lt;property id=&quot;20148&quot; value=&quot;5&quot;/&gt;&lt;property id=&quot;20300&quot; value=&quot;Slide 23 - &amp;quot;Polymorphism and the Object class&amp;quot;&quot;/&gt;&lt;property id=&quot;20307&quot; value=&quot;278&quot;/&gt;&lt;/object&gt;&lt;object type=&quot;3&quot; unique_id=&quot;12170&quot;&gt;&lt;property id=&quot;20148&quot; value=&quot;5&quot;/&gt;&lt;property id=&quot;20300&quot; value=&quot;Slide 24 - &amp;quot;Polymorphism and the Object class&amp;quot;&quot;/&gt;&lt;property id=&quot;20307&quot; value=&quot;279&quot;/&gt;&lt;/object&gt;&lt;object type=&quot;3&quot; unique_id=&quot;12171&quot;&gt;&lt;property id=&quot;20148&quot; value=&quot;5&quot;/&gt;&lt;property id=&quot;20300&quot; value=&quot;Slide 25 - &amp;quot;Polymorphism and the Object class&amp;quot;&quot;/&gt;&lt;property id=&quot;20307&quot; value=&quot;280&quot;/&gt;&lt;/object&gt;&lt;object type=&quot;3&quot; unique_id=&quot;12172&quot;&gt;&lt;property id=&quot;20148&quot; value=&quot;5&quot;/&gt;&lt;property id=&quot;20300&quot; value=&quot;Slide 26 - &amp;quot;The Movie Class&amp;quot;&quot;/&gt;&lt;property id=&quot;20307&quot; value=&quot;281&quot;/&gt;&lt;/object&gt;&lt;object type=&quot;3&quot; unique_id=&quot;12173&quot;&gt;&lt;property id=&quot;20148&quot; value=&quot;5&quot;/&gt;&lt;property id=&quot;20300&quot; value=&quot;Slide 27&quot;/&gt;&lt;property id=&quot;20307&quot; value=&quot;282&quot;/&gt;&lt;/object&gt;&lt;object type=&quot;3&quot; unique_id=&quot;12174&quot;&gt;&lt;property id=&quot;20148&quot; value=&quot;5&quot;/&gt;&lt;property id=&quot;20300&quot; value=&quot;Slide 28 - &amp;quot;The Search Class&amp;quot;&quot;/&gt;&lt;property id=&quot;20307&quot; value=&quot;283&quot;/&gt;&lt;/object&gt;&lt;object type=&quot;3&quot; unique_id=&quot;12175&quot;&gt;&lt;property id=&quot;20148&quot; value=&quot;5&quot;/&gt;&lt;property id=&quot;20300&quot; value=&quot;Slide 29 - &amp;quot;The MovieSearch Class&amp;quot;&quot;/&gt;&lt;property id=&quot;20307&quot; value=&quot;284&quot;/&gt;&lt;/object&gt;&lt;object type=&quot;3&quot; unique_id=&quot;12176&quot;&gt;&lt;property id=&quot;20148&quot; value=&quot;5&quot;/&gt;&lt;property id=&quot;20300&quot; value=&quot;Slide 30 - &amp;quot;The MovieSearch Class&amp;quot;&quot;/&gt;&lt;property id=&quot;20307&quot; value=&quot;285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1059</Words>
  <PresentationFormat>Custom</PresentationFormat>
  <Paragraphs>395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Bitmap Image</vt:lpstr>
      <vt:lpstr>Java Programming: From the Ground Up</vt:lpstr>
      <vt:lpstr>Objectives</vt:lpstr>
      <vt:lpstr>Polymorphism</vt:lpstr>
      <vt:lpstr>Ad-hoc Polymorphism – Method Overloading</vt:lpstr>
      <vt:lpstr>Upcasting</vt:lpstr>
      <vt:lpstr>Dynamic (or Late) Binding</vt:lpstr>
      <vt:lpstr>The Shape Hierarchy</vt:lpstr>
      <vt:lpstr>The Shape Hierarchy</vt:lpstr>
      <vt:lpstr>The Shape Hierarchy</vt:lpstr>
      <vt:lpstr>The Shape Hierarchy</vt:lpstr>
      <vt:lpstr>The Shape Hierarchy</vt:lpstr>
      <vt:lpstr>The Shape Hierarchy</vt:lpstr>
      <vt:lpstr>The Shape Hierarchy</vt:lpstr>
      <vt:lpstr>The Shape Hierarchy</vt:lpstr>
      <vt:lpstr>The Shape Hierarchy</vt:lpstr>
      <vt:lpstr>The Shape Hierarchy</vt:lpstr>
      <vt:lpstr> How Dynamic Binding Works</vt:lpstr>
      <vt:lpstr> How Dynamic Binding Works</vt:lpstr>
      <vt:lpstr>Polymorphism Makes Programs Extensible</vt:lpstr>
      <vt:lpstr>Polymorphism Makes Programs Extensible</vt:lpstr>
      <vt:lpstr>Class 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54</cp:revision>
  <cp:lastPrinted>1601-01-01T00:00:00Z</cp:lastPrinted>
  <dcterms:created xsi:type="dcterms:W3CDTF">1601-01-01T00:00:00Z</dcterms:created>
  <dcterms:modified xsi:type="dcterms:W3CDTF">2017-02-22T01:42:07Z</dcterms:modified>
</cp:coreProperties>
</file>