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286" r:id="rId3"/>
    <p:sldId id="275" r:id="rId4"/>
    <p:sldId id="288" r:id="rId5"/>
    <p:sldId id="289" r:id="rId6"/>
    <p:sldId id="290" r:id="rId7"/>
    <p:sldId id="287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91" r:id="rId19"/>
  </p:sldIdLst>
  <p:sldSz cx="10080625" cy="7559675"/>
  <p:notesSz cx="7559675" cy="10691813"/>
  <p:custDataLst>
    <p:tags r:id="rId21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mincho"/>
        <a:cs typeface="msminch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01" autoAdjust="0"/>
    <p:restoredTop sz="94660"/>
  </p:normalViewPr>
  <p:slideViewPr>
    <p:cSldViewPr>
      <p:cViewPr varScale="1">
        <p:scale>
          <a:sx n="56" d="100"/>
          <a:sy n="56" d="100"/>
        </p:scale>
        <p:origin x="-106" y="-40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32772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29187" cy="369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2875" cy="41052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22875" cy="41052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4550" y="555625"/>
            <a:ext cx="2151063" cy="6303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0787" cy="6303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404813" y="1893888"/>
            <a:ext cx="9675812" cy="5667375"/>
          </a:xfrm>
          <a:prstGeom prst="roundRect">
            <a:avLst>
              <a:gd name="adj" fmla="val 28"/>
            </a:avLst>
          </a:prstGeom>
          <a:solidFill>
            <a:srgbClr val="DDDDDD"/>
          </a:solidFill>
          <a:ln w="936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555625"/>
            <a:ext cx="8604250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4250" cy="475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0" y="238125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0" y="1168400"/>
            <a:ext cx="182563" cy="919163"/>
          </a:xfrm>
          <a:prstGeom prst="roundRect">
            <a:avLst>
              <a:gd name="adj" fmla="val 875"/>
            </a:avLst>
          </a:prstGeom>
          <a:solidFill>
            <a:srgbClr val="125C8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hangingPunct="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333333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3650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Java Programming:</a:t>
            </a:r>
            <a:br>
              <a:rPr lang="en-GB" smtClean="0"/>
            </a:br>
            <a:r>
              <a:rPr lang="en-GB" sz="3200" smtClean="0"/>
              <a:t>From the Ground Up</a:t>
            </a:r>
            <a:endParaRPr lang="en-GB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</p:spPr>
        <p:txBody>
          <a:bodyPr/>
          <a:lstStyle/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smtClean="0"/>
              <a:t>Lecture </a:t>
            </a:r>
            <a:r>
              <a:rPr lang="en-GB" smtClean="0"/>
              <a:t>12  </a:t>
            </a:r>
            <a:r>
              <a:rPr lang="en-GB" dirty="0" smtClean="0"/>
              <a:t>- </a:t>
            </a:r>
            <a:r>
              <a:rPr lang="en-US" b="1" dirty="0" smtClean="0"/>
              <a:t>Chapter 13</a:t>
            </a:r>
            <a:endParaRPr lang="en-US" i="1" dirty="0" smtClean="0"/>
          </a:p>
          <a:p>
            <a:pPr algn="ctr">
              <a:buFont typeface="Times New Roman" pitchFamily="18" charset="0"/>
              <a:buNone/>
              <a:defRPr/>
            </a:pPr>
            <a:endParaRPr lang="en-US" b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Polymorphism</a:t>
            </a:r>
          </a:p>
          <a:p>
            <a:pPr algn="ctr">
              <a:buFont typeface="Times New Roman" pitchFamily="18" charset="0"/>
              <a:buNone/>
              <a:defRPr/>
            </a:pPr>
            <a:endParaRPr lang="en-US" b="1" dirty="0" smtClean="0"/>
          </a:p>
          <a:p>
            <a:pPr algn="ctr">
              <a:buFont typeface="Times New Roman" pitchFamily="18" charset="0"/>
              <a:buNone/>
              <a:defRPr/>
            </a:pPr>
            <a:r>
              <a:rPr lang="en-US" b="1" dirty="0" smtClean="0"/>
              <a:t>Part 2</a:t>
            </a: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Polymorphism and the </a:t>
            </a:r>
            <a:r>
              <a:rPr lang="en-US" sz="3600" i="1" smtClean="0"/>
              <a:t>Object</a:t>
            </a:r>
            <a:r>
              <a:rPr lang="en-US" sz="3600" smtClean="0"/>
              <a:t> class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To locate a particular movie, the application utilizes the binary search algorithm.   </a:t>
            </a:r>
          </a:p>
          <a:p>
            <a:endParaRPr lang="en-US" sz="2000" smtClean="0"/>
          </a:p>
          <a:p>
            <a:r>
              <a:rPr lang="en-US" sz="2000" smtClean="0"/>
              <a:t>Binary search utilizes a </a:t>
            </a:r>
            <a:r>
              <a:rPr lang="en-US" sz="2000" i="1" smtClean="0"/>
              <a:t>sorted</a:t>
            </a:r>
            <a:r>
              <a:rPr lang="en-US" sz="2000" smtClean="0"/>
              <a:t> array.  </a:t>
            </a:r>
          </a:p>
          <a:p>
            <a:endParaRPr lang="en-US" sz="2000" smtClean="0"/>
          </a:p>
          <a:p>
            <a:r>
              <a:rPr lang="en-US" sz="2000" smtClean="0"/>
              <a:t>Because Movie implements the Comparable interface, an array of Movie references can be ordered.</a:t>
            </a:r>
          </a:p>
          <a:p>
            <a:pPr>
              <a:buFont typeface="Times New Roman" pitchFamily="18" charset="0"/>
              <a:buNone/>
            </a:pPr>
            <a:endParaRPr lang="en-US" sz="2000" smtClean="0"/>
          </a:p>
          <a:p>
            <a:r>
              <a:rPr lang="en-US" sz="2000" smtClean="0"/>
              <a:t>In the implementation of binary search e, the array parameter x and the key parameter are both declared of type Object.  </a:t>
            </a:r>
          </a:p>
          <a:p>
            <a:endParaRPr lang="en-US" sz="2000" smtClean="0"/>
          </a:p>
          <a:p>
            <a:r>
              <a:rPr lang="en-US" sz="2000" smtClean="0"/>
              <a:t>Thus, the method call,</a:t>
            </a:r>
          </a:p>
          <a:p>
            <a:endParaRPr lang="en-US" sz="2000" smtClean="0"/>
          </a:p>
          <a:p>
            <a:pPr>
              <a:buFont typeface="Times New Roman" pitchFamily="18" charset="0"/>
              <a:buNone/>
            </a:pPr>
            <a:r>
              <a:rPr lang="en-US" sz="2000" smtClean="0"/>
              <a:t>			search(Object[] x, Object key)</a:t>
            </a:r>
          </a:p>
          <a:p>
            <a:pPr>
              <a:buFont typeface="Times New Roman" pitchFamily="18" charset="0"/>
              <a:buNone/>
            </a:pPr>
            <a:endParaRPr lang="en-US" sz="2000" smtClean="0"/>
          </a:p>
          <a:p>
            <a:pPr>
              <a:buFont typeface="Times New Roman" pitchFamily="18" charset="0"/>
              <a:buNone/>
            </a:pPr>
            <a:r>
              <a:rPr lang="en-US" sz="2000" smtClean="0"/>
              <a:t>	can pass arguments </a:t>
            </a:r>
            <a:r>
              <a:rPr lang="en-US" sz="2000" i="1" smtClean="0"/>
              <a:t>of any class</a:t>
            </a:r>
            <a:r>
              <a:rPr lang="en-US" sz="2000" smtClean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Polymorphism and the </a:t>
            </a:r>
            <a:r>
              <a:rPr lang="en-US" sz="3600" i="1" smtClean="0"/>
              <a:t>Object</a:t>
            </a:r>
            <a:r>
              <a:rPr lang="en-US" sz="3600" smtClean="0"/>
              <a:t> class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41362" y="2101850"/>
            <a:ext cx="9099549" cy="5183188"/>
          </a:xfrm>
        </p:spPr>
        <p:txBody>
          <a:bodyPr/>
          <a:lstStyle/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public class Search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public static </a:t>
            </a:r>
            <a:r>
              <a:rPr lang="en-US" sz="1400" dirty="0" err="1" smtClean="0"/>
              <a:t>int</a:t>
            </a:r>
            <a:r>
              <a:rPr lang="en-US" sz="1400" dirty="0" smtClean="0"/>
              <a:t> search(Object [] x, Object key, </a:t>
            </a:r>
            <a:r>
              <a:rPr lang="en-US" sz="1400" dirty="0" err="1" smtClean="0"/>
              <a:t>int</a:t>
            </a:r>
            <a:r>
              <a:rPr lang="en-US" sz="1400" dirty="0" smtClean="0"/>
              <a:t> size)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// binary search from Chapter 7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lo = 0;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hi = size -1;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mid = (</a:t>
            </a:r>
            <a:r>
              <a:rPr lang="en-US" sz="1400" dirty="0" err="1" smtClean="0"/>
              <a:t>lo+hi</a:t>
            </a:r>
            <a:r>
              <a:rPr lang="en-US" sz="1400" dirty="0" smtClean="0"/>
              <a:t>)/2;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while ( lo &lt;= hi)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   if (</a:t>
            </a:r>
            <a:r>
              <a:rPr lang="en-US" sz="1400" dirty="0" err="1" smtClean="0"/>
              <a:t>key.equals</a:t>
            </a:r>
            <a:r>
              <a:rPr lang="en-US" sz="1400" dirty="0" smtClean="0"/>
              <a:t>(x[mid]))     // key found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        return mid;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   else if (((Comparable)key).</a:t>
            </a:r>
            <a:r>
              <a:rPr lang="en-US" sz="1400" dirty="0" err="1" smtClean="0"/>
              <a:t>compareTo</a:t>
            </a:r>
            <a:r>
              <a:rPr lang="en-US" sz="1400" dirty="0" smtClean="0"/>
              <a:t>(x[mid]) &lt; 0) 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        hi = mid -1;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   else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        lo = mid + 1;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     mid = (</a:t>
            </a:r>
            <a:r>
              <a:rPr lang="en-US" sz="1400" dirty="0" err="1" smtClean="0"/>
              <a:t>lo+hi</a:t>
            </a:r>
            <a:r>
              <a:rPr lang="en-US" sz="1400" dirty="0" smtClean="0"/>
              <a:t>)/2;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     return -1;     // key not found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400" dirty="0" smtClean="0"/>
              <a:t>} 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sz="1400" dirty="0" smtClean="0"/>
              <a:t>The cast on line 13:</a:t>
            </a:r>
          </a:p>
          <a:p>
            <a:pPr>
              <a:buFont typeface="Times New Roman" pitchFamily="18" charset="0"/>
              <a:buNone/>
            </a:pPr>
            <a:r>
              <a:rPr lang="en-US" sz="1400" dirty="0" smtClean="0"/>
              <a:t>			else if (((Comparable)key).</a:t>
            </a:r>
            <a:r>
              <a:rPr lang="en-US" sz="1400" dirty="0" err="1" smtClean="0"/>
              <a:t>compareTo</a:t>
            </a:r>
            <a:r>
              <a:rPr lang="en-US" sz="1400" dirty="0" smtClean="0"/>
              <a:t>(x[mid]) &lt; 0)</a:t>
            </a:r>
          </a:p>
          <a:p>
            <a:pPr>
              <a:buFont typeface="Times New Roman" pitchFamily="18" charset="0"/>
              <a:buNone/>
            </a:pPr>
            <a:r>
              <a:rPr lang="en-US" sz="1400" dirty="0" smtClean="0"/>
              <a:t>	is necessary because the parameter key</a:t>
            </a:r>
            <a:r>
              <a:rPr lang="en-US" sz="1400" i="1" dirty="0" smtClean="0"/>
              <a:t> </a:t>
            </a:r>
            <a:r>
              <a:rPr lang="en-US" sz="1400" dirty="0" smtClean="0"/>
              <a:t>refers to an Object, and Object does not implement Comparable.  </a:t>
            </a:r>
          </a:p>
          <a:p>
            <a:r>
              <a:rPr lang="en-US" sz="1400" dirty="0" smtClean="0"/>
              <a:t>Without the downcast, the compiler issues a message to the effect that the name </a:t>
            </a:r>
            <a:r>
              <a:rPr lang="en-US" sz="1400" dirty="0" err="1" smtClean="0"/>
              <a:t>compareTo</a:t>
            </a:r>
            <a:r>
              <a:rPr lang="en-US" sz="1400" dirty="0" smtClean="0"/>
              <a:t> is unknown.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Polymorphism and the </a:t>
            </a:r>
            <a:r>
              <a:rPr lang="en-US" sz="3600" i="1" dirty="0" smtClean="0"/>
              <a:t>Object</a:t>
            </a:r>
            <a:r>
              <a:rPr lang="en-US" sz="3600" dirty="0" smtClean="0"/>
              <a:t> class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44512" y="1951037"/>
            <a:ext cx="4832350" cy="4757738"/>
          </a:xfrm>
        </p:spPr>
        <p:txBody>
          <a:bodyPr/>
          <a:lstStyle/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import </a:t>
            </a:r>
            <a:r>
              <a:rPr lang="en-US" sz="1000" dirty="0" err="1" smtClean="0"/>
              <a:t>java.util.Scanner</a:t>
            </a:r>
            <a:r>
              <a:rPr lang="en-US" sz="10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import java.io.*;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public class </a:t>
            </a:r>
            <a:r>
              <a:rPr lang="en-US" sz="1000" dirty="0" err="1" smtClean="0"/>
              <a:t>MovieSearch</a:t>
            </a:r>
            <a:endParaRPr lang="en-US" sz="10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Scanner input = new Scanner(</a:t>
            </a:r>
            <a:r>
              <a:rPr lang="en-US" sz="1000" dirty="0" err="1" smtClean="0"/>
              <a:t>System.in</a:t>
            </a:r>
            <a:r>
              <a:rPr lang="en-US" sz="1000" dirty="0" smtClean="0"/>
              <a:t>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private String title, </a:t>
            </a:r>
            <a:r>
              <a:rPr lang="en-US" sz="1000" dirty="0" err="1" smtClean="0"/>
              <a:t>tagLine</a:t>
            </a:r>
            <a:r>
              <a:rPr lang="en-US" sz="10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private Movie[] movies 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private final </a:t>
            </a:r>
            <a:r>
              <a:rPr lang="en-US" sz="1000" dirty="0" err="1" smtClean="0"/>
              <a:t>int</a:t>
            </a:r>
            <a:r>
              <a:rPr lang="en-US" sz="1000" dirty="0" smtClean="0"/>
              <a:t> MAX_MOVIES = 500;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private </a:t>
            </a:r>
            <a:r>
              <a:rPr lang="en-US" sz="1000" dirty="0" err="1" smtClean="0"/>
              <a:t>int</a:t>
            </a:r>
            <a:r>
              <a:rPr lang="en-US" sz="1000" dirty="0" smtClean="0"/>
              <a:t> num; 			// the total number of films in the file</a:t>
            </a:r>
            <a:br>
              <a:rPr lang="en-US" sz="1000" dirty="0" smtClean="0"/>
            </a:br>
            <a:endParaRPr lang="en-US" sz="10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public </a:t>
            </a:r>
            <a:r>
              <a:rPr lang="en-US" sz="1000" dirty="0" err="1" smtClean="0"/>
              <a:t>MovieSearch</a:t>
            </a:r>
            <a:r>
              <a:rPr lang="en-US" sz="1000" dirty="0" smtClean="0"/>
              <a:t>() throws </a:t>
            </a:r>
            <a:r>
              <a:rPr lang="en-US" sz="1000" dirty="0" err="1" smtClean="0"/>
              <a:t>IOException</a:t>
            </a:r>
            <a:endParaRPr lang="en-US" sz="10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num = 0;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movies = new Movie[MAX_MOVIES];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File </a:t>
            </a:r>
            <a:r>
              <a:rPr lang="en-US" sz="1000" dirty="0" err="1" smtClean="0"/>
              <a:t>inputFile</a:t>
            </a:r>
            <a:r>
              <a:rPr lang="en-US" sz="1000" dirty="0" smtClean="0"/>
              <a:t> = new File("movielines.txt");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if( !</a:t>
            </a:r>
            <a:r>
              <a:rPr lang="en-US" sz="1000" dirty="0" err="1" smtClean="0"/>
              <a:t>inputFile.exists</a:t>
            </a:r>
            <a:r>
              <a:rPr lang="en-US" sz="1000" dirty="0" smtClean="0"/>
              <a:t>())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     </a:t>
            </a:r>
            <a:r>
              <a:rPr lang="en-US" sz="1000" dirty="0" err="1" smtClean="0"/>
              <a:t>System.out.println</a:t>
            </a:r>
            <a:r>
              <a:rPr lang="en-US" sz="1000" dirty="0" smtClean="0"/>
              <a:t>("File movielines.txt not found 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     </a:t>
            </a:r>
            <a:r>
              <a:rPr lang="en-US" sz="1000" dirty="0" err="1" smtClean="0"/>
              <a:t>System.exit</a:t>
            </a:r>
            <a:r>
              <a:rPr lang="en-US" sz="1000" dirty="0" smtClean="0"/>
              <a:t>(0);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Scanner input = new Scanner(</a:t>
            </a:r>
            <a:r>
              <a:rPr lang="en-US" sz="1000" dirty="0" err="1" smtClean="0"/>
              <a:t>inputFile</a:t>
            </a:r>
            <a:r>
              <a:rPr lang="en-US" sz="1000" dirty="0" smtClean="0"/>
              <a:t>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String line; 				// to hold one full line from the file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while (</a:t>
            </a:r>
            <a:r>
              <a:rPr lang="en-US" sz="1000" dirty="0" err="1" smtClean="0"/>
              <a:t>input.hasNext</a:t>
            </a:r>
            <a:r>
              <a:rPr lang="en-US" sz="1000" dirty="0" smtClean="0"/>
              <a:t>()) // while there is more data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     String name =  </a:t>
            </a:r>
            <a:r>
              <a:rPr lang="en-US" sz="1000" dirty="0" err="1" smtClean="0"/>
              <a:t>input.nextLine</a:t>
            </a:r>
            <a:r>
              <a:rPr lang="en-US" sz="1000" dirty="0" smtClean="0"/>
              <a:t>(); 	 // advance to next line, returns all “skipped” data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     String tag = </a:t>
            </a:r>
            <a:r>
              <a:rPr lang="en-US" sz="1000" dirty="0" err="1" smtClean="0"/>
              <a:t>input.nextLine</a:t>
            </a:r>
            <a:r>
              <a:rPr lang="en-US" sz="1000" dirty="0" smtClean="0"/>
              <a:t>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     movies[num] = new Movie (name, tag);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     num++;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</a:t>
            </a:r>
            <a:r>
              <a:rPr lang="en-US" sz="1000" dirty="0" err="1" smtClean="0"/>
              <a:t>input.close</a:t>
            </a:r>
            <a:r>
              <a:rPr lang="en-US" sz="1000" dirty="0" smtClean="0"/>
              <a:t>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</a:t>
            </a:r>
            <a:r>
              <a:rPr lang="en-US" sz="1000" dirty="0" err="1" smtClean="0"/>
              <a:t>SelectionSort.sort</a:t>
            </a:r>
            <a:r>
              <a:rPr lang="en-US" sz="1000" dirty="0" smtClean="0"/>
              <a:t>(movies, num);  // the array must be kept sorted to utilize binary search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</a:t>
            </a:r>
            <a:r>
              <a:rPr lang="en-US" sz="1000" dirty="0" err="1" smtClean="0"/>
              <a:t>System.out.println</a:t>
            </a:r>
            <a:r>
              <a:rPr lang="en-US" sz="1000" dirty="0" smtClean="0"/>
              <a:t>("\n"+ num +" titles entered");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</a:t>
            </a:r>
            <a:r>
              <a:rPr lang="en-US" sz="1000" dirty="0" err="1" smtClean="0"/>
              <a:t>System.out.println</a:t>
            </a:r>
            <a:r>
              <a:rPr lang="en-US" sz="1000" dirty="0" smtClean="0"/>
              <a:t>("-------------------\n");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     </a:t>
            </a:r>
            <a:r>
              <a:rPr lang="en-US" sz="1000" dirty="0" err="1" smtClean="0"/>
              <a:t>searchFilm</a:t>
            </a:r>
            <a:r>
              <a:rPr lang="en-US" sz="1000" dirty="0" smtClean="0"/>
              <a:t>();</a:t>
            </a:r>
          </a:p>
          <a:p>
            <a:pPr>
              <a:buFont typeface="Arial" pitchFamily="34" charset="0"/>
              <a:buAutoNum type="arabicPeriod"/>
            </a:pPr>
            <a:r>
              <a:rPr lang="en-US" sz="1000" dirty="0" smtClean="0"/>
              <a:t>     }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5345112" y="1874838"/>
            <a:ext cx="4572000" cy="5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public void </a:t>
            </a:r>
            <a:r>
              <a:rPr lang="en-US" sz="1000" dirty="0" err="1">
                <a:solidFill>
                  <a:schemeClr val="tx1"/>
                </a:solidFill>
              </a:rPr>
              <a:t>searchFilm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	// Prompt user for a movie title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	 // Search the array for the film with that title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	 // If the film is in the array, print the title and tagline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	 // If the film is not in the array, issue a message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</a:t>
            </a:r>
            <a:r>
              <a:rPr lang="en-US" sz="1000" dirty="0" err="1">
                <a:solidFill>
                  <a:schemeClr val="tx1"/>
                </a:solidFill>
              </a:rPr>
              <a:t>System.out.println</a:t>
            </a:r>
            <a:r>
              <a:rPr lang="en-US" sz="1000" dirty="0">
                <a:solidFill>
                  <a:schemeClr val="tx1"/>
                </a:solidFill>
              </a:rPr>
              <a:t>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Movie key = new Movie();	 // an empty Movie object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</a:t>
            </a:r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place;			// a position in the array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</a:t>
            </a:r>
            <a:r>
              <a:rPr lang="en-US" sz="1000" dirty="0" err="1">
                <a:solidFill>
                  <a:schemeClr val="tx1"/>
                </a:solidFill>
              </a:rPr>
              <a:t>System.out.println</a:t>
            </a:r>
            <a:r>
              <a:rPr lang="en-US" sz="1000" dirty="0">
                <a:solidFill>
                  <a:schemeClr val="tx1"/>
                </a:solidFill>
              </a:rPr>
              <a:t>("Input a title. Hit Enter to end");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do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{		//get title from user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</a:rPr>
              <a:t>System.out.print</a:t>
            </a:r>
            <a:r>
              <a:rPr lang="en-US" sz="1000" dirty="0">
                <a:solidFill>
                  <a:schemeClr val="tx1"/>
                </a:solidFill>
              </a:rPr>
              <a:t>("\</a:t>
            </a:r>
            <a:r>
              <a:rPr lang="en-US" sz="1000" dirty="0" err="1">
                <a:solidFill>
                  <a:schemeClr val="tx1"/>
                </a:solidFill>
              </a:rPr>
              <a:t>nTitle</a:t>
            </a:r>
            <a:r>
              <a:rPr lang="en-US" sz="1000" dirty="0">
                <a:solidFill>
                  <a:schemeClr val="tx1"/>
                </a:solidFill>
              </a:rPr>
              <a:t>: 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     title = </a:t>
            </a:r>
            <a:r>
              <a:rPr lang="en-US" sz="1000" dirty="0" err="1">
                <a:solidFill>
                  <a:schemeClr val="tx1"/>
                </a:solidFill>
              </a:rPr>
              <a:t>input.nextLine</a:t>
            </a:r>
            <a:r>
              <a:rPr lang="en-US" sz="1000" dirty="0">
                <a:solidFill>
                  <a:schemeClr val="tx1"/>
                </a:solidFill>
              </a:rPr>
              <a:t>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     if (</a:t>
            </a:r>
            <a:r>
              <a:rPr lang="en-US" sz="1000" dirty="0" err="1">
                <a:solidFill>
                  <a:schemeClr val="tx1"/>
                </a:solidFill>
              </a:rPr>
              <a:t>title.equals</a:t>
            </a:r>
            <a:r>
              <a:rPr lang="en-US" sz="1000" dirty="0">
                <a:solidFill>
                  <a:schemeClr val="tx1"/>
                </a:solidFill>
              </a:rPr>
              <a:t>(""))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          break; // end if user hits 'Enter'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</a:rPr>
              <a:t>key.setTitle</a:t>
            </a:r>
            <a:r>
              <a:rPr lang="en-US" sz="1000" dirty="0">
                <a:solidFill>
                  <a:schemeClr val="tx1"/>
                </a:solidFill>
              </a:rPr>
              <a:t>(title);  // wrap title in a Movie object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     </a:t>
            </a:r>
            <a:r>
              <a:rPr lang="en-US" sz="1000" dirty="0" err="1">
                <a:solidFill>
                  <a:schemeClr val="tx1"/>
                </a:solidFill>
              </a:rPr>
              <a:t>key.setTagLine</a:t>
            </a:r>
            <a:r>
              <a:rPr lang="en-US" sz="1000" dirty="0">
                <a:solidFill>
                  <a:schemeClr val="tx1"/>
                </a:solidFill>
              </a:rPr>
              <a:t>(""); //the tagline is empty at this point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     // invoke binary search to find a movie object with the title as key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     // if successful, place contains the position in the array; otherwise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     // place contains -1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     place = </a:t>
            </a:r>
            <a:r>
              <a:rPr lang="en-US" sz="1000" dirty="0" err="1">
                <a:solidFill>
                  <a:schemeClr val="tx1"/>
                </a:solidFill>
              </a:rPr>
              <a:t>Search.search</a:t>
            </a:r>
            <a:r>
              <a:rPr lang="en-US" sz="1000" dirty="0">
                <a:solidFill>
                  <a:schemeClr val="tx1"/>
                </a:solidFill>
              </a:rPr>
              <a:t>(movies, key, num); 	// key is a Movie object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     if (place &gt;= 0  &amp;&amp;  place &lt; num) 		// successful search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r>
              <a:rPr lang="en-US" sz="1000" dirty="0" err="1">
                <a:solidFill>
                  <a:schemeClr val="tx1"/>
                </a:solidFill>
              </a:rPr>
              <a:t>System.out.println</a:t>
            </a:r>
            <a:r>
              <a:rPr lang="en-US" sz="1000" dirty="0">
                <a:solidFill>
                  <a:schemeClr val="tx1"/>
                </a:solidFill>
              </a:rPr>
              <a:t>(movies[place]); 	// print the object at place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     else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r>
              <a:rPr lang="en-US" sz="1000" dirty="0" err="1">
                <a:solidFill>
                  <a:schemeClr val="tx1"/>
                </a:solidFill>
              </a:rPr>
              <a:t>System.out.println</a:t>
            </a:r>
            <a:r>
              <a:rPr lang="en-US" sz="1000" dirty="0">
                <a:solidFill>
                  <a:schemeClr val="tx1"/>
                </a:solidFill>
              </a:rPr>
              <a:t>(title +" not found");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} while(true);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public static void main(String[] </a:t>
            </a:r>
            <a:r>
              <a:rPr lang="en-US" sz="1000" dirty="0" err="1">
                <a:solidFill>
                  <a:schemeClr val="tx1"/>
                </a:solidFill>
              </a:rPr>
              <a:t>args</a:t>
            </a:r>
            <a:r>
              <a:rPr lang="en-US" sz="1000" dirty="0">
                <a:solidFill>
                  <a:schemeClr val="tx1"/>
                </a:solidFill>
              </a:rPr>
              <a:t>) throws </a:t>
            </a:r>
            <a:r>
              <a:rPr lang="en-US" sz="1000" dirty="0" err="1">
                <a:solidFill>
                  <a:schemeClr val="tx1"/>
                </a:solidFill>
              </a:rPr>
              <a:t>IOException</a:t>
            </a:r>
            <a:endParaRPr lang="en-US" sz="1000" dirty="0">
              <a:solidFill>
                <a:schemeClr val="tx1"/>
              </a:solidFill>
            </a:endParaRP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     </a:t>
            </a:r>
            <a:r>
              <a:rPr lang="en-US" sz="1000" dirty="0" err="1">
                <a:solidFill>
                  <a:schemeClr val="tx1"/>
                </a:solidFill>
              </a:rPr>
              <a:t>MovieSearch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movieSearch</a:t>
            </a:r>
            <a:r>
              <a:rPr lang="en-US" sz="1000" dirty="0">
                <a:solidFill>
                  <a:schemeClr val="tx1"/>
                </a:solidFill>
              </a:rPr>
              <a:t> = new </a:t>
            </a:r>
            <a:r>
              <a:rPr lang="en-US" sz="1000" dirty="0" err="1">
                <a:solidFill>
                  <a:schemeClr val="tx1"/>
                </a:solidFill>
              </a:rPr>
              <a:t>MovieSearch</a:t>
            </a:r>
            <a:r>
              <a:rPr lang="en-US" sz="1000" dirty="0">
                <a:solidFill>
                  <a:schemeClr val="tx1"/>
                </a:solidFill>
              </a:rPr>
              <a:t>();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>
                <a:solidFill>
                  <a:schemeClr val="tx1"/>
                </a:solidFill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AutoNum type="arabicPeriod" startAt="37"/>
            </a:pPr>
            <a:r>
              <a:rPr lang="en-US" sz="1000" dirty="0" smtClean="0">
                <a:solidFill>
                  <a:schemeClr val="tx1"/>
                </a:solidFill>
              </a:rPr>
              <a:t>}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Movie Class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741362" y="2101850"/>
            <a:ext cx="9099549" cy="4757738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b="1" dirty="0" smtClean="0"/>
              <a:t>Discussion</a:t>
            </a:r>
            <a:endParaRPr lang="en-US" sz="2000" dirty="0" smtClean="0"/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b="1" dirty="0" smtClean="0"/>
              <a:t>The Movie Class: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On line 21 of the Movie class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         		 return </a:t>
            </a:r>
            <a:r>
              <a:rPr lang="en-US" sz="2000" dirty="0" err="1" smtClean="0"/>
              <a:t>title.equals</a:t>
            </a:r>
            <a:r>
              <a:rPr lang="en-US" sz="2000" dirty="0" smtClean="0"/>
              <a:t>(((Movie)x).title);</a:t>
            </a:r>
          </a:p>
          <a:p>
            <a:pPr>
              <a:buFont typeface="Times New Roman" pitchFamily="18" charset="0"/>
              <a:buNone/>
            </a:pPr>
            <a:r>
              <a:rPr lang="en-US" sz="2000" i="1" dirty="0" smtClean="0"/>
              <a:t> </a:t>
            </a: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the  equals(...) method invoked on line 21 is called by title, which is a String.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The  String class overrides equals(Object).  So the call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		</a:t>
            </a:r>
            <a:r>
              <a:rPr lang="en-US" sz="2000" b="1" dirty="0" err="1" smtClean="0"/>
              <a:t>title</a:t>
            </a:r>
            <a:r>
              <a:rPr lang="en-US" sz="2000" dirty="0" err="1" smtClean="0"/>
              <a:t>.equals</a:t>
            </a:r>
            <a:r>
              <a:rPr lang="en-US" sz="2000" dirty="0" smtClean="0"/>
              <a:t>(((Movie)x).</a:t>
            </a:r>
            <a:r>
              <a:rPr lang="en-US" sz="2000" b="1" dirty="0" smtClean="0"/>
              <a:t>title</a:t>
            </a:r>
            <a:r>
              <a:rPr lang="en-US" sz="2000" dirty="0" smtClean="0"/>
              <a:t>);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 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compares two String objects via String's version of  equals(...),</a:t>
            </a:r>
            <a:r>
              <a:rPr lang="en-US" sz="2000" i="1" dirty="0" smtClean="0"/>
              <a:t> </a:t>
            </a:r>
            <a:r>
              <a:rPr lang="en-US" sz="2000" dirty="0" smtClean="0"/>
              <a:t>i.e., by comparing the characters in each String</a:t>
            </a:r>
            <a:r>
              <a:rPr lang="en-US" sz="2000" i="1" dirty="0" smtClean="0"/>
              <a:t>.</a:t>
            </a:r>
            <a:r>
              <a:rPr lang="en-US" sz="2000" dirty="0" smtClean="0"/>
              <a:t> 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The cast of x</a:t>
            </a:r>
            <a:r>
              <a:rPr lang="en-US" sz="2000" i="1" dirty="0" smtClean="0"/>
              <a:t> </a:t>
            </a:r>
            <a:r>
              <a:rPr lang="en-US" sz="2000" dirty="0" smtClean="0"/>
              <a:t>to Movie is necessary because the apparent type of x is Object and Objects do not have title attributes.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Movie Class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Similarly, the statement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          return </a:t>
            </a:r>
            <a:r>
              <a:rPr lang="en-US" sz="2000" dirty="0" err="1" smtClean="0"/>
              <a:t>title.compareTo</a:t>
            </a:r>
            <a:r>
              <a:rPr lang="en-US" sz="2000" dirty="0" smtClean="0"/>
              <a:t>(((Movie)x).title);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invokes the </a:t>
            </a:r>
            <a:r>
              <a:rPr lang="en-US" sz="2000" dirty="0" err="1" smtClean="0"/>
              <a:t>compareTo</a:t>
            </a:r>
            <a:r>
              <a:rPr lang="en-US" sz="2000" dirty="0" smtClean="0"/>
              <a:t>(...) method of the String class.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</a:t>
            </a:r>
          </a:p>
          <a:p>
            <a:r>
              <a:rPr lang="en-US" sz="2000" dirty="0" smtClean="0"/>
              <a:t>The remainder of the Movie class is straightforward and should present no difficulty.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Search Class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41362" y="2101850"/>
            <a:ext cx="9099549" cy="5259387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000" b="1" dirty="0" smtClean="0"/>
              <a:t>The Search Class:</a:t>
            </a:r>
            <a:endParaRPr lang="en-US" sz="2000" dirty="0" smtClean="0"/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On line 11 of the Search class, 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               if (</a:t>
            </a:r>
            <a:r>
              <a:rPr lang="en-US" sz="2000" dirty="0" err="1" smtClean="0"/>
              <a:t>key.equals</a:t>
            </a:r>
            <a:r>
              <a:rPr lang="en-US" sz="2000" dirty="0" smtClean="0"/>
              <a:t>(x[mid]))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the key object is compared to x[mid] via equals(...). 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This is the equals(...) method inherited from Object.  </a:t>
            </a:r>
          </a:p>
          <a:p>
            <a:endParaRPr lang="en-US" sz="2000" dirty="0" smtClean="0"/>
          </a:p>
          <a:p>
            <a:r>
              <a:rPr lang="en-US" sz="2000" dirty="0" smtClean="0"/>
              <a:t>If this equals(...) method is not overridden in Movie, then references are compared, and the result is incorrect.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Similarly, on line 13, </a:t>
            </a:r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             else if (((Comparable)key).</a:t>
            </a:r>
            <a:r>
              <a:rPr lang="en-US" sz="2000" dirty="0" err="1" smtClean="0"/>
              <a:t>compareTo</a:t>
            </a:r>
            <a:r>
              <a:rPr lang="en-US" sz="2000" dirty="0" smtClean="0"/>
              <a:t>(x[mid]) &lt; 0)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the </a:t>
            </a:r>
            <a:r>
              <a:rPr lang="en-US" sz="2000" dirty="0" err="1" smtClean="0"/>
              <a:t>compareTo</a:t>
            </a:r>
            <a:r>
              <a:rPr lang="en-US" sz="2000" dirty="0" smtClean="0"/>
              <a:t>(...) method is invoked by key.  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r>
              <a:rPr lang="en-US" sz="2000" dirty="0" smtClean="0"/>
              <a:t>Accordingly, Movie implements the Comparable interface.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MovieSearch Class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2400" b="1" dirty="0" smtClean="0"/>
              <a:t>The </a:t>
            </a:r>
            <a:r>
              <a:rPr lang="en-US" sz="2400" b="1" dirty="0" err="1" smtClean="0"/>
              <a:t>MovieSearch</a:t>
            </a:r>
            <a:r>
              <a:rPr lang="en-US" sz="2400" b="1" dirty="0" smtClean="0"/>
              <a:t> Class:</a:t>
            </a:r>
          </a:p>
          <a:p>
            <a:pPr>
              <a:buFont typeface="Times New Roman" pitchFamily="18" charset="0"/>
              <a:buNone/>
            </a:pPr>
            <a:endParaRPr lang="en-US" sz="2400" dirty="0" smtClean="0"/>
          </a:p>
          <a:p>
            <a:r>
              <a:rPr lang="en-US" sz="2400" dirty="0" smtClean="0"/>
              <a:t>The statements on lines 22-28 continually perform the following actions: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read a title and tagline from the text file, movielines.txt</a:t>
            </a:r>
            <a:r>
              <a:rPr lang="en-US" sz="2000" i="1" dirty="0" smtClean="0"/>
              <a:t>,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instantiate a Movie object with the two-argument constructor, and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store a reference to the Movie object in the array movies,</a:t>
            </a:r>
          </a:p>
          <a:p>
            <a:pPr lvl="1"/>
            <a:endParaRPr lang="en-US" sz="1800" dirty="0" smtClean="0"/>
          </a:p>
          <a:p>
            <a:pPr>
              <a:buFont typeface="Times New Roman" pitchFamily="18" charset="0"/>
              <a:buNone/>
            </a:pPr>
            <a:r>
              <a:rPr lang="en-US" sz="2400" dirty="0" smtClean="0"/>
              <a:t>	until all data has been read from movielines.txt.</a:t>
            </a:r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MovieSearch Class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741362" y="2101849"/>
            <a:ext cx="8947149" cy="5106987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searchFilm</a:t>
            </a:r>
            <a:r>
              <a:rPr lang="en-US" sz="2000" dirty="0" smtClean="0"/>
              <a:t>() method repeatedly</a:t>
            </a:r>
          </a:p>
          <a:p>
            <a:pPr>
              <a:buFont typeface="Times New Roman" pitchFamily="18" charset="0"/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creates an empty Movie object, key (line 42),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queries a user for the title of a movie,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sets the title attribute of key appropriately and sets the tagline field to the empty string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passes key to search(...), which returns the index of key</a:t>
            </a:r>
            <a:r>
              <a:rPr lang="en-US" sz="2000" i="1" dirty="0" smtClean="0"/>
              <a:t> </a:t>
            </a:r>
            <a:r>
              <a:rPr lang="en-US" sz="2000" dirty="0" smtClean="0"/>
              <a:t>in the array movies, and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processes the returned information from search(...):</a:t>
            </a:r>
          </a:p>
          <a:p>
            <a:pPr lvl="2"/>
            <a:r>
              <a:rPr lang="en-US" sz="2000" dirty="0" smtClean="0"/>
              <a:t>If key is not found, search(...) returns –1.</a:t>
            </a:r>
          </a:p>
          <a:p>
            <a:pPr lvl="2"/>
            <a:r>
              <a:rPr lang="en-US" sz="2000" dirty="0" smtClean="0"/>
              <a:t>If key is found, the film and tagline are displayed, otherwise a “title not found” message is issued.</a:t>
            </a:r>
          </a:p>
          <a:p>
            <a:pPr lvl="2"/>
            <a:endParaRPr lang="en-US" sz="2000" dirty="0" smtClean="0"/>
          </a:p>
          <a:p>
            <a:pPr>
              <a:buFont typeface="Times New Roman" pitchFamily="18" charset="0"/>
              <a:buNone/>
            </a:pPr>
            <a:r>
              <a:rPr lang="en-US" sz="2000" dirty="0" smtClean="0"/>
              <a:t>	until a user presses “Enter” without supplying a movie title.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Exercise 13.6</a:t>
            </a:r>
          </a:p>
          <a:p>
            <a:pPr>
              <a:buNone/>
            </a:pPr>
            <a:r>
              <a:rPr lang="en-US" dirty="0" smtClean="0"/>
              <a:t> 	-- A Move Interface for Generating Moves in a Game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9012" cy="1263650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Objectives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2101850"/>
            <a:ext cx="8609012" cy="4762500"/>
          </a:xfrm>
        </p:spPr>
        <p:txBody>
          <a:bodyPr/>
          <a:lstStyle/>
          <a:p>
            <a:pPr marL="231775" indent="-231775" eaLnBrk="1">
              <a:tabLst>
                <a:tab pos="112713" algn="l"/>
                <a:tab pos="287338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dirty="0" smtClean="0"/>
              <a:t>Understand polymorphism and interfaces</a:t>
            </a:r>
          </a:p>
          <a:p>
            <a:pPr marL="231775" indent="-231775" eaLnBrk="1">
              <a:tabLst>
                <a:tab pos="112713" algn="l"/>
                <a:tab pos="287338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dirty="0" smtClean="0"/>
              <a:t>Understand the Object class</a:t>
            </a:r>
          </a:p>
          <a:p>
            <a:pPr marL="231775" indent="-231775" eaLnBrk="1">
              <a:tabLst>
                <a:tab pos="112713" algn="l"/>
                <a:tab pos="287338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GB" dirty="0" smtClean="0"/>
              <a:t>Understand polymorphism behind the scenes</a:t>
            </a:r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  <a:p>
            <a:pPr marL="0" indent="0" algn="ctr" eaLnBrk="1">
              <a:buFont typeface="Times New Roman" pitchFamily="18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Polymorphism and Interfaces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41363" y="1951037"/>
            <a:ext cx="8604250" cy="4908551"/>
          </a:xfrm>
        </p:spPr>
        <p:txBody>
          <a:bodyPr/>
          <a:lstStyle/>
          <a:p>
            <a:r>
              <a:rPr lang="en-US" sz="1600" dirty="0" smtClean="0"/>
              <a:t>Consider an interface Playable:</a:t>
            </a:r>
          </a:p>
          <a:p>
            <a:pPr>
              <a:buNone/>
            </a:pPr>
            <a:r>
              <a:rPr lang="en-US" sz="1600" dirty="0" smtClean="0"/>
              <a:t> 		public interface Playable</a:t>
            </a:r>
          </a:p>
          <a:p>
            <a:pPr>
              <a:buNone/>
            </a:pPr>
            <a:r>
              <a:rPr lang="en-US" sz="1600" dirty="0" smtClean="0"/>
              <a:t>	   {</a:t>
            </a:r>
          </a:p>
          <a:p>
            <a:pPr>
              <a:buNone/>
            </a:pPr>
            <a:r>
              <a:rPr lang="en-US" sz="1600" dirty="0" smtClean="0"/>
              <a:t>			public void play();</a:t>
            </a:r>
          </a:p>
          <a:p>
            <a:pPr>
              <a:buNone/>
            </a:pPr>
            <a:r>
              <a:rPr lang="en-US" sz="1600" dirty="0" smtClean="0"/>
              <a:t>	   }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There are three classes DVD, CD, and MP3 implement Playable.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73112" y="3703637"/>
          <a:ext cx="8762999" cy="3413760"/>
        </p:xfrm>
        <a:graphic>
          <a:graphicData uri="http://schemas.openxmlformats.org/drawingml/2006/table">
            <a:tbl>
              <a:tblPr/>
              <a:tblGrid>
                <a:gridCol w="2657560"/>
                <a:gridCol w="3126541"/>
                <a:gridCol w="2978898"/>
              </a:tblGrid>
              <a:tr h="33832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</a:rPr>
                        <a:t>public class </a:t>
                      </a:r>
                      <a:r>
                        <a:rPr lang="en-US" sz="1400" dirty="0" smtClean="0">
                          <a:latin typeface="Arial"/>
                          <a:ea typeface="Times New Roman"/>
                        </a:rPr>
                        <a:t>DVD </a:t>
                      </a:r>
                      <a:r>
                        <a:rPr lang="en-US" sz="1400" b="1" dirty="0" smtClean="0">
                          <a:latin typeface="Arial"/>
                          <a:ea typeface="Times New Roman"/>
                        </a:rPr>
                        <a:t>implements Playable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</a:rPr>
                        <a:t>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/>
                          <a:ea typeface="Times New Roman"/>
                        </a:rPr>
                        <a:t>protected String title;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/>
                          <a:ea typeface="Times New Roman"/>
                        </a:rPr>
                        <a:t>Public DVD(String t)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</a:rPr>
                        <a:t>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</a:rPr>
                        <a:t>     </a:t>
                      </a:r>
                      <a:r>
                        <a:rPr lang="en-US" sz="1400" dirty="0" smtClean="0">
                          <a:latin typeface="Arial"/>
                          <a:ea typeface="Times New Roman"/>
                        </a:rPr>
                        <a:t>title = t;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</a:rPr>
                        <a:t>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/>
                          <a:ea typeface="Times New Roman"/>
                        </a:rPr>
                        <a:t>    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</a:rPr>
                        <a:t>public void </a:t>
                      </a:r>
                      <a:r>
                        <a:rPr lang="en-US" sz="1400" dirty="0" smtClean="0">
                          <a:latin typeface="Arial"/>
                          <a:ea typeface="Times New Roman"/>
                        </a:rPr>
                        <a:t>play()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Arial"/>
                          <a:ea typeface="Times New Roman"/>
                        </a:rPr>
                        <a:t>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System.out.println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(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     “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DVD:playing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” + title);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}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</a:rPr>
                        <a:t>}</a:t>
                      </a:r>
                    </a:p>
                  </a:txBody>
                  <a:tcPr marL="77934" marR="779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</a:rPr>
                        <a:t>public class </a:t>
                      </a:r>
                      <a:r>
                        <a:rPr lang="en-US" sz="1400" dirty="0" smtClean="0">
                          <a:latin typeface="Arial"/>
                          <a:ea typeface="Times New Roman"/>
                        </a:rPr>
                        <a:t>CD </a:t>
                      </a:r>
                      <a:r>
                        <a:rPr lang="en-US" sz="1400" b="1" dirty="0" smtClean="0">
                          <a:latin typeface="Arial"/>
                          <a:ea typeface="Times New Roman"/>
                        </a:rPr>
                        <a:t>implements Playable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</a:rPr>
                        <a:t>{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/>
                          <a:ea typeface="Times New Roman"/>
                        </a:rPr>
                        <a:t>protected</a:t>
                      </a:r>
                      <a:r>
                        <a:rPr lang="en-US" sz="1400" baseline="0" dirty="0" smtClean="0">
                          <a:latin typeface="Arial"/>
                          <a:ea typeface="Times New Roman"/>
                        </a:rPr>
                        <a:t> String title;</a:t>
                      </a:r>
                      <a:endParaRPr lang="en-US" sz="1400" dirty="0" smtClean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/>
                          <a:ea typeface="Times New Roman"/>
                        </a:rPr>
                        <a:t>public CD()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</a:rPr>
                        <a:t>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</a:rPr>
                        <a:t>    </a:t>
                      </a:r>
                      <a:r>
                        <a:rPr lang="en-US" sz="1400" dirty="0" smtClean="0">
                          <a:latin typeface="Arial"/>
                          <a:ea typeface="Times New Roman"/>
                        </a:rPr>
                        <a:t>title = t;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</a:rPr>
                        <a:t>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/>
                          <a:ea typeface="Times New Roman"/>
                        </a:rPr>
                        <a:t>public </a:t>
                      </a:r>
                      <a:r>
                        <a:rPr lang="en-US" sz="1400" dirty="0">
                          <a:latin typeface="Arial"/>
                          <a:ea typeface="Times New Roman"/>
                        </a:rPr>
                        <a:t>void </a:t>
                      </a:r>
                      <a:r>
                        <a:rPr lang="en-US" sz="1400" dirty="0" smtClean="0">
                          <a:latin typeface="Arial"/>
                          <a:ea typeface="Times New Roman"/>
                        </a:rPr>
                        <a:t> play()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</a:rPr>
                        <a:t>    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</a:rPr>
                        <a:t>      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System.out.println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(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     “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CD:playing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” + title);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</a:rPr>
                        <a:t>    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</a:rPr>
                        <a:t>}</a:t>
                      </a:r>
                    </a:p>
                  </a:txBody>
                  <a:tcPr marL="77934" marR="779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</a:rPr>
                        <a:t>public class MP3 </a:t>
                      </a:r>
                      <a:r>
                        <a:rPr lang="en-US" sz="1400" b="1" dirty="0" smtClean="0">
                          <a:latin typeface="+mn-lt"/>
                          <a:ea typeface="Times New Roman"/>
                        </a:rPr>
                        <a:t>implements Playable</a:t>
                      </a:r>
                      <a:endParaRPr lang="en-US" sz="1400" dirty="0" smtClean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</a:rPr>
                        <a:t>{</a:t>
                      </a:r>
                      <a:endParaRPr lang="en-US" sz="1400" dirty="0" smtClean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</a:rPr>
                        <a:t>protected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</a:rPr>
                        <a:t> String title;</a:t>
                      </a:r>
                      <a:endParaRPr lang="en-US" sz="1400" dirty="0" smtClean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</a:rPr>
                        <a:t>public MP3()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</a:rPr>
                        <a:t>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</a:rPr>
                        <a:t>    title = 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</a:rPr>
                        <a:t>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</a:rPr>
                        <a:t>public void  play()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</a:rPr>
                        <a:t>    {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</a:rPr>
                        <a:t>      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System.out.println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(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     “MP3:playing” + title);</a:t>
                      </a:r>
                      <a:endParaRPr lang="en-US" sz="1400" dirty="0" smtClean="0">
                        <a:latin typeface="+mn-lt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</a:rPr>
                        <a:t>    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</a:rPr>
                        <a:t>}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77934" marR="779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Polymorphism and Interfaces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41363" y="1951037"/>
            <a:ext cx="8604250" cy="4908551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Problem Statement: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Using the classes DVD, CD, and MP3 develop a more functional class </a:t>
            </a:r>
            <a:r>
              <a:rPr lang="en-US" sz="2000" b="1" dirty="0" err="1" smtClean="0"/>
              <a:t>MediaPlayer</a:t>
            </a:r>
            <a:r>
              <a:rPr lang="en-US" sz="2000" b="1" dirty="0" smtClean="0"/>
              <a:t> </a:t>
            </a:r>
            <a:r>
              <a:rPr lang="en-US" sz="2000" dirty="0" smtClean="0"/>
              <a:t>that should request the number of items, and for each one the media player (DVD, CD, or MP3) and the music or film title.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Design:</a:t>
            </a:r>
          </a:p>
          <a:p>
            <a:pPr lvl="1">
              <a:buNone/>
            </a:pPr>
            <a:r>
              <a:rPr lang="en-US" sz="2000" dirty="0" smtClean="0"/>
              <a:t>The constructor of </a:t>
            </a:r>
            <a:r>
              <a:rPr lang="en-US" sz="2000" dirty="0" err="1" smtClean="0"/>
              <a:t>MediaPlayer</a:t>
            </a:r>
            <a:r>
              <a:rPr lang="en-US" sz="2000" dirty="0" smtClean="0"/>
              <a:t> builds an array of at most 30 Playable objects based on user input, once the array is filled.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A </a:t>
            </a:r>
            <a:r>
              <a:rPr lang="en-US" sz="2000" dirty="0" err="1" smtClean="0"/>
              <a:t>playAll</a:t>
            </a:r>
            <a:r>
              <a:rPr lang="en-US" sz="2000" dirty="0" smtClean="0"/>
              <a:t>() method invokes the play() method for each object in the array.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The main method create an object of </a:t>
            </a:r>
            <a:r>
              <a:rPr lang="en-US" sz="2000" dirty="0" err="1" smtClean="0"/>
              <a:t>MediaPlayer</a:t>
            </a:r>
            <a:r>
              <a:rPr lang="en-US" sz="2000" dirty="0" smtClean="0"/>
              <a:t>, and then invokes the </a:t>
            </a:r>
            <a:r>
              <a:rPr lang="en-US" sz="2000" dirty="0" err="1" smtClean="0"/>
              <a:t>playAll</a:t>
            </a:r>
            <a:r>
              <a:rPr lang="en-US" sz="2000" dirty="0" smtClean="0"/>
              <a:t>()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Polymorphism and Interfaces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2101849"/>
            <a:ext cx="8604250" cy="4954587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import </a:t>
            </a:r>
            <a:r>
              <a:rPr lang="en-US" sz="1800" dirty="0" err="1" smtClean="0"/>
              <a:t>java.util</a:t>
            </a:r>
            <a:r>
              <a:rPr lang="en-US" sz="1800" dirty="0" smtClean="0"/>
              <a:t>.*;</a:t>
            </a:r>
          </a:p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MediaPlayer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  Playable[] items;</a:t>
            </a:r>
          </a:p>
          <a:p>
            <a:pPr>
              <a:buNone/>
            </a:pPr>
            <a:r>
              <a:rPr lang="en-US" sz="1800" dirty="0" smtClean="0"/>
              <a:t>   final private </a:t>
            </a:r>
            <a:r>
              <a:rPr lang="en-US" sz="1800" dirty="0" err="1" smtClean="0"/>
              <a:t>int</a:t>
            </a:r>
            <a:r>
              <a:rPr lang="en-US" sz="1800" dirty="0" smtClean="0"/>
              <a:t> MAX_ITEMS = 30;</a:t>
            </a:r>
          </a:p>
          <a:p>
            <a:pPr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numItems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public </a:t>
            </a:r>
            <a:r>
              <a:rPr lang="en-US" sz="1800" dirty="0" err="1" smtClean="0"/>
              <a:t>MediaPlayer</a:t>
            </a:r>
            <a:r>
              <a:rPr lang="en-US" sz="1800" dirty="0" smtClean="0"/>
              <a:t>()</a:t>
            </a:r>
          </a:p>
          <a:p>
            <a:pPr>
              <a:buNone/>
            </a:pPr>
            <a:r>
              <a:rPr lang="en-US" sz="1800" dirty="0" smtClean="0"/>
              <a:t>   {</a:t>
            </a:r>
          </a:p>
          <a:p>
            <a:pPr>
              <a:buNone/>
            </a:pPr>
            <a:r>
              <a:rPr lang="en-US" sz="1800" dirty="0" smtClean="0"/>
              <a:t>      Scanner input = new Scanner(</a:t>
            </a:r>
            <a:r>
              <a:rPr lang="en-US" sz="1800" dirty="0" err="1" smtClean="0"/>
              <a:t>System.in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      items = new Playable[MAX_ITEMS];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System.out.print</a:t>
            </a:r>
            <a:r>
              <a:rPr lang="en-US" sz="1800" dirty="0" smtClean="0"/>
              <a:t>(“Number of Items : “);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numItems</a:t>
            </a:r>
            <a:r>
              <a:rPr lang="en-US" sz="1800" dirty="0" smtClean="0"/>
              <a:t> = </a:t>
            </a:r>
            <a:r>
              <a:rPr lang="en-US" sz="1800" dirty="0" err="1" smtClean="0"/>
              <a:t>input.nextInt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     for (</a:t>
            </a:r>
            <a:r>
              <a:rPr lang="en-US" sz="1800" dirty="0" err="1" smtClean="0"/>
              <a:t>int</a:t>
            </a:r>
            <a:r>
              <a:rPr lang="en-US" sz="1800" dirty="0" smtClean="0"/>
              <a:t> I = 0; I &lt; </a:t>
            </a:r>
            <a:r>
              <a:rPr lang="en-US" sz="1800" dirty="0" err="1" smtClean="0"/>
              <a:t>numItems</a:t>
            </a:r>
            <a:r>
              <a:rPr lang="en-US" sz="1800" dirty="0" smtClean="0"/>
              <a:t>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</a:p>
          <a:p>
            <a:pPr>
              <a:buNone/>
            </a:pPr>
            <a:r>
              <a:rPr lang="en-US" sz="1800" dirty="0" smtClean="0"/>
              <a:t>      {</a:t>
            </a:r>
          </a:p>
          <a:p>
            <a:pPr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System.out.print</a:t>
            </a:r>
            <a:r>
              <a:rPr lang="en-US" sz="1800" dirty="0" smtClean="0"/>
              <a:t>{“1. DVD, 2:CD, 3. MP3 </a:t>
            </a:r>
            <a:r>
              <a:rPr lang="en-US" sz="1800" dirty="0" smtClean="0">
                <a:sym typeface="Wingdings" pitchFamily="2" charset="2"/>
              </a:rPr>
              <a:t> “);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   </a:t>
            </a:r>
            <a:r>
              <a:rPr lang="en-US" sz="1800" dirty="0" err="1" smtClean="0">
                <a:sym typeface="Wingdings" pitchFamily="2" charset="2"/>
              </a:rPr>
              <a:t>int</a:t>
            </a:r>
            <a:r>
              <a:rPr lang="en-US" sz="1800" dirty="0" smtClean="0">
                <a:sym typeface="Wingdings" pitchFamily="2" charset="2"/>
              </a:rPr>
              <a:t> choice = </a:t>
            </a:r>
            <a:r>
              <a:rPr lang="en-US" sz="1800" dirty="0" err="1" smtClean="0">
                <a:sym typeface="Wingdings" pitchFamily="2" charset="2"/>
              </a:rPr>
              <a:t>input.nextInt</a:t>
            </a:r>
            <a:r>
              <a:rPr lang="en-US" sz="1800" dirty="0" smtClean="0">
                <a:sym typeface="Wingdings" pitchFamily="2" charset="2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   </a:t>
            </a:r>
            <a:r>
              <a:rPr lang="en-US" sz="1800" dirty="0" err="1" smtClean="0">
                <a:sym typeface="Wingdings" pitchFamily="2" charset="2"/>
              </a:rPr>
              <a:t>input.nextLine</a:t>
            </a:r>
            <a:r>
              <a:rPr lang="en-US" sz="1800" dirty="0" smtClean="0">
                <a:sym typeface="Wingdings" pitchFamily="2" charset="2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   </a:t>
            </a:r>
            <a:r>
              <a:rPr lang="en-US" sz="1800" dirty="0" err="1" smtClean="0">
                <a:sym typeface="Wingdings" pitchFamily="2" charset="2"/>
              </a:rPr>
              <a:t>System.out.print</a:t>
            </a:r>
            <a:r>
              <a:rPr lang="en-US" sz="1800" dirty="0" smtClean="0">
                <a:sym typeface="Wingdings" pitchFamily="2" charset="2"/>
              </a:rPr>
              <a:t>”(Title: “);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   String title = </a:t>
            </a:r>
            <a:r>
              <a:rPr lang="en-US" sz="1800" dirty="0" err="1" smtClean="0">
                <a:sym typeface="Wingdings" pitchFamily="2" charset="2"/>
              </a:rPr>
              <a:t>input.nextLine</a:t>
            </a:r>
            <a:r>
              <a:rPr lang="en-US" sz="1800" dirty="0" smtClean="0">
                <a:sym typeface="Wingdings" pitchFamily="2" charset="2"/>
              </a:rPr>
              <a:t>()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Polymorphism and Interfaces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2101849"/>
            <a:ext cx="8604250" cy="5106988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   switch (choice)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   {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      case 1 : items[</a:t>
            </a:r>
            <a:r>
              <a:rPr lang="en-US" sz="1800" dirty="0" err="1" smtClean="0"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] = new DVD(title); break;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      case 2: items[</a:t>
            </a:r>
            <a:r>
              <a:rPr lang="en-US" sz="1800" dirty="0" err="1" smtClean="0"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] = new CD(title); break;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      case 3: items[</a:t>
            </a:r>
            <a:r>
              <a:rPr lang="en-US" sz="1800" dirty="0" err="1" smtClean="0"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] = new MP3(title); break;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   }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}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</a:t>
            </a:r>
            <a:r>
              <a:rPr lang="en-US" sz="1800" dirty="0" err="1" smtClean="0">
                <a:sym typeface="Wingdings" pitchFamily="2" charset="2"/>
              </a:rPr>
              <a:t>System.out.println</a:t>
            </a:r>
            <a:r>
              <a:rPr lang="en-US" sz="1800" dirty="0" smtClean="0">
                <a:sym typeface="Wingdings" pitchFamily="2" charset="2"/>
              </a:rPr>
              <a:t>(“All items loaded\n”);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}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public void </a:t>
            </a:r>
            <a:r>
              <a:rPr lang="en-US" sz="1800" dirty="0" err="1" smtClean="0">
                <a:sym typeface="Wingdings" pitchFamily="2" charset="2"/>
              </a:rPr>
              <a:t>playAll</a:t>
            </a:r>
            <a:r>
              <a:rPr lang="en-US" sz="1800" dirty="0" smtClean="0">
                <a:sym typeface="Wingdings" pitchFamily="2" charset="2"/>
              </a:rPr>
              <a:t>()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{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for (</a:t>
            </a:r>
            <a:r>
              <a:rPr lang="en-US" sz="1800" dirty="0" err="1" smtClean="0">
                <a:sym typeface="Wingdings" pitchFamily="2" charset="2"/>
              </a:rPr>
              <a:t>int</a:t>
            </a:r>
            <a:r>
              <a:rPr lang="en-US" sz="1800" dirty="0" smtClean="0">
                <a:sym typeface="Wingdings" pitchFamily="2" charset="2"/>
              </a:rPr>
              <a:t> I = 0; I &lt; </a:t>
            </a:r>
            <a:r>
              <a:rPr lang="en-US" sz="1800" dirty="0" err="1" smtClean="0">
                <a:sym typeface="Wingdings" pitchFamily="2" charset="2"/>
              </a:rPr>
              <a:t>numItems</a:t>
            </a:r>
            <a:r>
              <a:rPr lang="en-US" sz="1800" dirty="0" smtClean="0">
                <a:sym typeface="Wingdings" pitchFamily="2" charset="2"/>
              </a:rPr>
              <a:t>; </a:t>
            </a:r>
            <a:r>
              <a:rPr lang="en-US" sz="1800" dirty="0" err="1" smtClean="0"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++) items[</a:t>
            </a:r>
            <a:r>
              <a:rPr lang="en-US" sz="1800" dirty="0" err="1" smtClean="0"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].play();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}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public static void main(String[] </a:t>
            </a:r>
            <a:r>
              <a:rPr lang="en-US" sz="1800" dirty="0" err="1" smtClean="0">
                <a:sym typeface="Wingdings" pitchFamily="2" charset="2"/>
              </a:rPr>
              <a:t>args</a:t>
            </a:r>
            <a:r>
              <a:rPr lang="en-US" sz="1800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{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</a:t>
            </a:r>
            <a:r>
              <a:rPr lang="en-US" sz="1800" dirty="0" err="1" smtClean="0">
                <a:sym typeface="Wingdings" pitchFamily="2" charset="2"/>
              </a:rPr>
              <a:t>MediaPlayer</a:t>
            </a:r>
            <a:r>
              <a:rPr lang="en-US" sz="1800" dirty="0" smtClean="0">
                <a:sym typeface="Wingdings" pitchFamily="2" charset="2"/>
              </a:rPr>
              <a:t> player = new </a:t>
            </a:r>
            <a:r>
              <a:rPr lang="en-US" sz="1800" dirty="0" err="1" smtClean="0">
                <a:sym typeface="Wingdings" pitchFamily="2" charset="2"/>
              </a:rPr>
              <a:t>MediaPlayer</a:t>
            </a:r>
            <a:r>
              <a:rPr lang="en-US" sz="1800" dirty="0" smtClean="0">
                <a:sym typeface="Wingdings" pitchFamily="2" charset="2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   </a:t>
            </a:r>
            <a:r>
              <a:rPr lang="en-US" sz="1800" dirty="0" err="1" smtClean="0">
                <a:sym typeface="Wingdings" pitchFamily="2" charset="2"/>
              </a:rPr>
              <a:t>player.playAll</a:t>
            </a:r>
            <a:r>
              <a:rPr lang="en-US" sz="1800" dirty="0" smtClean="0">
                <a:sym typeface="Wingdings" pitchFamily="2" charset="2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   }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}   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Polymorphism and the </a:t>
            </a:r>
            <a:r>
              <a:rPr lang="en-US" sz="3600" i="1" smtClean="0"/>
              <a:t>Object</a:t>
            </a:r>
            <a:r>
              <a:rPr lang="en-US" sz="3600" smtClean="0"/>
              <a:t> class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2" y="2101849"/>
            <a:ext cx="9448800" cy="5030787"/>
          </a:xfrm>
        </p:spPr>
        <p:txBody>
          <a:bodyPr/>
          <a:lstStyle/>
          <a:p>
            <a:r>
              <a:rPr lang="en-US" sz="1800" dirty="0" smtClean="0"/>
              <a:t>Most horror films have tag lines – catchphrases such as “Frankenstein: A Monster Science Created - But Could Not Destroy!”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pPr>
              <a:buFont typeface="Times New Roman" pitchFamily="18" charset="0"/>
              <a:buNone/>
            </a:pPr>
            <a:r>
              <a:rPr lang="en-US" sz="1800" b="1" dirty="0" smtClean="0"/>
              <a:t>Problem Statement:</a:t>
            </a:r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r>
              <a:rPr lang="en-US" sz="1800" dirty="0" smtClean="0"/>
              <a:t>Design an application that stores Movie objects (a film title and a tag line) in an array, and</a:t>
            </a:r>
          </a:p>
          <a:p>
            <a:pPr>
              <a:buFont typeface="Times New Roman" pitchFamily="18" charset="0"/>
              <a:buNone/>
            </a:pPr>
            <a:r>
              <a:rPr lang="en-US" sz="1800" dirty="0" smtClean="0"/>
              <a:t>	allows Holly to search the array and retrieve a film’s tag line, given the title of the film.</a:t>
            </a:r>
          </a:p>
          <a:p>
            <a:pPr>
              <a:buFont typeface="Times New Roman" pitchFamily="18" charset="0"/>
              <a:buNone/>
            </a:pPr>
            <a:r>
              <a:rPr lang="en-US" sz="1800" dirty="0" smtClean="0"/>
              <a:t> 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/>
              <a:t>Design:</a:t>
            </a:r>
          </a:p>
          <a:p>
            <a:endParaRPr lang="en-US" sz="1800" dirty="0" smtClean="0"/>
          </a:p>
          <a:p>
            <a:r>
              <a:rPr lang="en-US" sz="1800" dirty="0" smtClean="0"/>
              <a:t>In addition to the two attributes, title and </a:t>
            </a:r>
            <a:r>
              <a:rPr lang="en-US" sz="1800" dirty="0" err="1" smtClean="0"/>
              <a:t>tagLine</a:t>
            </a:r>
            <a:r>
              <a:rPr lang="en-US" sz="1800" dirty="0" smtClean="0"/>
              <a:t>, the following Movie class:</a:t>
            </a:r>
          </a:p>
          <a:p>
            <a:pPr lvl="1"/>
            <a:r>
              <a:rPr lang="en-US" sz="1800" dirty="0" smtClean="0"/>
              <a:t>implements the standard getter and setter methods,</a:t>
            </a:r>
          </a:p>
          <a:p>
            <a:pPr lvl="1"/>
            <a:r>
              <a:rPr lang="en-US" sz="1800" dirty="0" smtClean="0"/>
              <a:t>overrides the </a:t>
            </a:r>
            <a:r>
              <a:rPr lang="en-US" sz="1800" dirty="0" err="1" smtClean="0"/>
              <a:t>toString</a:t>
            </a:r>
            <a:r>
              <a:rPr lang="en-US" sz="1800" dirty="0" smtClean="0"/>
              <a:t>() method inherited from Object so that the </a:t>
            </a:r>
            <a:r>
              <a:rPr lang="en-US" sz="1800" dirty="0" err="1" smtClean="0"/>
              <a:t>toString</a:t>
            </a:r>
            <a:r>
              <a:rPr lang="en-US" sz="1800" dirty="0" smtClean="0"/>
              <a:t>() version of the Movie class returns the title and the tag line as a String,</a:t>
            </a:r>
          </a:p>
          <a:p>
            <a:pPr lvl="1"/>
            <a:r>
              <a:rPr lang="en-US" sz="1800" dirty="0" smtClean="0"/>
              <a:t>overrides the equals(...) method inherited from Object implementing an equality that is based on the title of a film, so that two Movie objects with the same title are equal, and</a:t>
            </a:r>
          </a:p>
          <a:p>
            <a:pPr lvl="1"/>
            <a:r>
              <a:rPr lang="en-US" sz="1800" dirty="0" smtClean="0"/>
              <a:t>implements the Comparable interface by alphabetically comparing titles so that the array of Movie objects can be sorted by title.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Polymorphism and the </a:t>
            </a:r>
            <a:r>
              <a:rPr lang="en-US" sz="3600" i="1" smtClean="0"/>
              <a:t>Object</a:t>
            </a:r>
            <a:r>
              <a:rPr lang="en-US" sz="3600" smtClean="0"/>
              <a:t>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916112" y="1951037"/>
            <a:ext cx="7086601" cy="4954587"/>
          </a:xfrm>
        </p:spPr>
        <p:txBody>
          <a:bodyPr/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 algn="ctr">
              <a:buFont typeface="Times New Roman" pitchFamily="18" charset="0"/>
              <a:buNone/>
            </a:pPr>
            <a:r>
              <a:rPr lang="en-US" sz="2000" b="1" dirty="0" smtClean="0"/>
              <a:t>Movie overrides equals(Object o) and </a:t>
            </a:r>
            <a:r>
              <a:rPr lang="en-US" sz="2000" b="1" dirty="0" err="1" smtClean="0"/>
              <a:t>toString</a:t>
            </a:r>
            <a:r>
              <a:rPr lang="en-US" sz="2000" b="1" dirty="0" smtClean="0"/>
              <a:t>(); Movie implements Comparable</a:t>
            </a:r>
            <a:endParaRPr lang="en-US" sz="2000" dirty="0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8112" y="1951037"/>
            <a:ext cx="5562599" cy="45864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Polymorphism and the </a:t>
            </a:r>
            <a:r>
              <a:rPr lang="en-US" sz="3600" i="1" smtClean="0"/>
              <a:t>Object</a:t>
            </a:r>
            <a:r>
              <a:rPr lang="en-US" sz="3600" smtClean="0"/>
              <a:t> class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68312" y="1798637"/>
            <a:ext cx="6019800" cy="4984751"/>
          </a:xfrm>
        </p:spPr>
        <p:txBody>
          <a:bodyPr/>
          <a:lstStyle/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public class Movie </a:t>
            </a:r>
            <a:r>
              <a:rPr lang="en-US" sz="1200" b="1" dirty="0" smtClean="0"/>
              <a:t>implements Comparable</a:t>
            </a:r>
            <a:endParaRPr lang="en-US" sz="1200" dirty="0" smtClean="0"/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{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private String title;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private String </a:t>
            </a:r>
            <a:r>
              <a:rPr lang="en-US" sz="1200" dirty="0" err="1" smtClean="0"/>
              <a:t>tagLine</a:t>
            </a:r>
            <a:r>
              <a:rPr lang="en-US" sz="1200" dirty="0" smtClean="0"/>
              <a:t>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public Movie()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// default constructor, makes an empty Movie object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     title = "";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     </a:t>
            </a:r>
            <a:r>
              <a:rPr lang="en-US" sz="1200" dirty="0" err="1" smtClean="0"/>
              <a:t>tagLine</a:t>
            </a:r>
            <a:r>
              <a:rPr lang="en-US" sz="1200" dirty="0" smtClean="0"/>
              <a:t> = "";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public Movie( String name, String tag)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// two-argument constructor, creates a Movie object with a title and tag  line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     title = name;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     </a:t>
            </a:r>
            <a:r>
              <a:rPr lang="en-US" sz="1200" dirty="0" err="1" smtClean="0"/>
              <a:t>tagLine</a:t>
            </a:r>
            <a:r>
              <a:rPr lang="en-US" sz="1200" dirty="0" smtClean="0"/>
              <a:t> = tag;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public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equals(Object o)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// override the equals object inherited from Object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// two Movie objects are equal if they have the same title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     return </a:t>
            </a:r>
            <a:r>
              <a:rPr lang="en-US" sz="1200" dirty="0" err="1" smtClean="0"/>
              <a:t>title.equals</a:t>
            </a:r>
            <a:r>
              <a:rPr lang="en-US" sz="1200" dirty="0" smtClean="0"/>
              <a:t>(((Movie)o).title); //notice that </a:t>
            </a:r>
            <a:r>
              <a:rPr lang="en-US" sz="1200" i="1" dirty="0" smtClean="0"/>
              <a:t>o </a:t>
            </a:r>
            <a:r>
              <a:rPr lang="en-US" sz="1200" dirty="0" smtClean="0"/>
              <a:t>must be cast to Movie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public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compareTo</a:t>
            </a:r>
            <a:r>
              <a:rPr lang="en-US" sz="1200" dirty="0" smtClean="0"/>
              <a:t>(Object o)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   // implement </a:t>
            </a:r>
            <a:r>
              <a:rPr lang="en-US" sz="1200" dirty="0" err="1" smtClean="0"/>
              <a:t>compareTo</a:t>
            </a:r>
            <a:r>
              <a:rPr lang="en-US" sz="1200" dirty="0" smtClean="0"/>
              <a:t> from the Comparable interface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   // </a:t>
            </a:r>
            <a:r>
              <a:rPr lang="en-US" sz="1200" dirty="0" err="1" smtClean="0"/>
              <a:t>compareTo</a:t>
            </a:r>
            <a:r>
              <a:rPr lang="en-US" sz="1200" dirty="0" smtClean="0"/>
              <a:t> compares two titles.  The </a:t>
            </a:r>
            <a:r>
              <a:rPr lang="en-US" sz="1200" dirty="0" err="1" smtClean="0"/>
              <a:t>compareTo</a:t>
            </a:r>
            <a:r>
              <a:rPr lang="en-US" sz="1200" dirty="0" smtClean="0"/>
              <a:t> from String is invoked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{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     return </a:t>
            </a:r>
            <a:r>
              <a:rPr lang="en-US" sz="1200" dirty="0" err="1" smtClean="0"/>
              <a:t>title.compareTo</a:t>
            </a:r>
            <a:r>
              <a:rPr lang="en-US" sz="1200" dirty="0" smtClean="0"/>
              <a:t>(((Movie)o).title);  // compares two Strings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}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 </a:t>
            </a:r>
          </a:p>
          <a:p>
            <a:pPr>
              <a:buFont typeface="Arial" pitchFamily="34" charset="0"/>
              <a:buAutoNum type="arabicPeriod"/>
            </a:pPr>
            <a:r>
              <a:rPr lang="en-US" sz="1200" dirty="0" smtClean="0"/>
              <a:t>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59512" y="1951037"/>
            <a:ext cx="3821113" cy="4799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// overwrites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from Object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return "Title: "+title+"   Tag line: "+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tagLine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public void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setTitle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title)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this.title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title;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public String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getTitle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return title;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public void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setTagLine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tagLine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this.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tagLine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tagLine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public String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getTagLine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()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{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return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tagLine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marL="228600" indent="-228600" hangingPunct="0">
              <a:lnSpc>
                <a:spcPct val="95000"/>
              </a:lnSpc>
              <a:buClr>
                <a:srgbClr val="000000"/>
              </a:buClr>
              <a:buSzPct val="100000"/>
              <a:buFont typeface="+mj-lt"/>
              <a:buAutoNum type="arabicPeriod" startAt="35"/>
              <a:defRPr/>
            </a:pPr>
            <a:endParaRPr lang="en-US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20"/>
  <p:tag name="MMPROD_UIDATA" val="&lt;database version=&quot;6.0&quot;&gt;&lt;object type=&quot;1&quot; unique_id=&quot;10001&quot;&gt;&lt;object type=&quot;8&quot; unique_id=&quot;12145&quot;&gt;&lt;/object&gt;&lt;object type=&quot;2&quot; unique_id=&quot;12146&quot;&gt;&lt;object type=&quot;3&quot; unique_id=&quot;12147&quot;&gt;&lt;property id=&quot;20148&quot; value=&quot;5&quot;/&gt;&lt;property id=&quot;20300&quot; value=&quot;Slide 1 - &amp;quot;Java Programming:&amp;#x0D;&amp;#x0A;From the Ground Up&amp;quot;&quot;/&gt;&lt;property id=&quot;20307&quot; value=&quot;256&quot;/&gt;&lt;/object&gt;&lt;object type=&quot;3&quot; unique_id=&quot;12148&quot;&gt;&lt;property id=&quot;20148&quot; value=&quot;5&quot;/&gt;&lt;property id=&quot;20300&quot; value=&quot;Slide 2 - &amp;quot;Polymorphism&amp;quot;&quot;/&gt;&lt;property id=&quot;20307&quot; value=&quot;257&quot;/&gt;&lt;/object&gt;&lt;object type=&quot;3&quot; unique_id=&quot;12149&quot;&gt;&lt;property id=&quot;20148&quot; value=&quot;5&quot;/&gt;&lt;property id=&quot;20300&quot; value=&quot;Slide 3 - &amp;quot;Ad-hoc Polymorphism – Method Overloading&amp;quot;&quot;/&gt;&lt;property id=&quot;20307&quot; value=&quot;258&quot;/&gt;&lt;/object&gt;&lt;object type=&quot;3&quot; unique_id=&quot;12150&quot;&gt;&lt;property id=&quot;20148&quot; value=&quot;5&quot;/&gt;&lt;property id=&quot;20300&quot; value=&quot;Slide 4 - &amp;quot;Upcasting&amp;quot;&quot;/&gt;&lt;property id=&quot;20307&quot; value=&quot;259&quot;/&gt;&lt;/object&gt;&lt;object type=&quot;3&quot; unique_id=&quot;12151&quot;&gt;&lt;property id=&quot;20148&quot; value=&quot;5&quot;/&gt;&lt;property id=&quot;20300&quot; value=&quot;Slide 5 - &amp;quot;Dynamic (or Late) Binding&amp;quot;&quot;/&gt;&lt;property id=&quot;20307&quot; value=&quot;260&quot;/&gt;&lt;/object&gt;&lt;object type=&quot;3&quot; unique_id=&quot;12152&quot;&gt;&lt;property id=&quot;20148&quot; value=&quot;5&quot;/&gt;&lt;property id=&quot;20300&quot; value=&quot;Slide 6 - &amp;quot;The Shape Hierarchy&amp;quot;&quot;/&gt;&lt;property id=&quot;20307&quot; value=&quot;261&quot;/&gt;&lt;/object&gt;&lt;object type=&quot;3&quot; unique_id=&quot;12153&quot;&gt;&lt;property id=&quot;20148&quot; value=&quot;5&quot;/&gt;&lt;property id=&quot;20300&quot; value=&quot;Slide 7 - &amp;quot;The Shape Hierarchy&amp;quot;&quot;/&gt;&lt;property id=&quot;20307&quot; value=&quot;263&quot;/&gt;&lt;/object&gt;&lt;object type=&quot;3&quot; unique_id=&quot;12154&quot;&gt;&lt;property id=&quot;20148&quot; value=&quot;5&quot;/&gt;&lt;property id=&quot;20300&quot; value=&quot;Slide 8 - &amp;quot;The Shape Hierarchy&amp;quot;&quot;/&gt;&lt;property id=&quot;20307&quot; value=&quot;264&quot;/&gt;&lt;/object&gt;&lt;object type=&quot;3&quot; unique_id=&quot;12155&quot;&gt;&lt;property id=&quot;20148&quot; value=&quot;5&quot;/&gt;&lt;property id=&quot;20300&quot; value=&quot;Slide 9 - &amp;quot;The Shape Hierarchy&amp;quot;&quot;/&gt;&lt;property id=&quot;20307&quot; value=&quot;265&quot;/&gt;&lt;/object&gt;&lt;object type=&quot;3&quot; unique_id=&quot;12156&quot;&gt;&lt;property id=&quot;20148&quot; value=&quot;5&quot;/&gt;&lt;property id=&quot;20300&quot; value=&quot;Slide 10 - &amp;quot;The Shape Hierarchy&amp;quot;&quot;/&gt;&lt;property id=&quot;20307&quot; value=&quot;266&quot;/&gt;&lt;/object&gt;&lt;object type=&quot;3&quot; unique_id=&quot;12157&quot;&gt;&lt;property id=&quot;20148&quot; value=&quot;5&quot;/&gt;&lt;property id=&quot;20300&quot; value=&quot;Slide 11 - &amp;quot;The Shape Hierarchy&amp;quot;&quot;/&gt;&lt;property id=&quot;20307&quot; value=&quot;262&quot;/&gt;&lt;/object&gt;&lt;object type=&quot;3&quot; unique_id=&quot;12158&quot;&gt;&lt;property id=&quot;20148&quot; value=&quot;5&quot;/&gt;&lt;property id=&quot;20300&quot; value=&quot;Slide 12 - &amp;quot;The Shape Hierarchy&amp;quot;&quot;/&gt;&lt;property id=&quot;20307&quot; value=&quot;267&quot;/&gt;&lt;/object&gt;&lt;object type=&quot;3&quot; unique_id=&quot;12159&quot;&gt;&lt;property id=&quot;20148&quot; value=&quot;5&quot;/&gt;&lt;property id=&quot;20300&quot; value=&quot;Slide 13 - &amp;quot;The Shape Hierarchy&amp;quot;&quot;/&gt;&lt;property id=&quot;20307&quot; value=&quot;268&quot;/&gt;&lt;/object&gt;&lt;object type=&quot;3&quot; unique_id=&quot;12160&quot;&gt;&lt;property id=&quot;20148&quot; value=&quot;5&quot;/&gt;&lt;property id=&quot;20300&quot; value=&quot;Slide 14 - &amp;quot;The Shape Hierarchy&amp;quot;&quot;/&gt;&lt;property id=&quot;20307&quot; value=&quot;269&quot;/&gt;&lt;/object&gt;&lt;object type=&quot;3&quot; unique_id=&quot;12161&quot;&gt;&lt;property id=&quot;20148&quot; value=&quot;5&quot;/&gt;&lt;property id=&quot;20300&quot; value=&quot;Slide 15 - &amp;quot;The Shape Hierarchy&amp;quot;&quot;/&gt;&lt;property id=&quot;20307&quot; value=&quot;270&quot;/&gt;&lt;/object&gt;&lt;object type=&quot;3&quot; unique_id=&quot;12162&quot;&gt;&lt;property id=&quot;20148&quot; value=&quot;5&quot;/&gt;&lt;property id=&quot;20300&quot; value=&quot;Slide 16 - &amp;quot; How Dynamic Binding Works&amp;quot;&quot;/&gt;&lt;property id=&quot;20307&quot; value=&quot;271&quot;/&gt;&lt;/object&gt;&lt;object type=&quot;3&quot; unique_id=&quot;12163&quot;&gt;&lt;property id=&quot;20148&quot; value=&quot;5&quot;/&gt;&lt;property id=&quot;20300&quot; value=&quot;Slide 17 - &amp;quot; How Dynamic Binding Works&amp;quot;&quot;/&gt;&lt;property id=&quot;20307&quot; value=&quot;272&quot;/&gt;&lt;/object&gt;&lt;object type=&quot;3&quot; unique_id=&quot;12164&quot;&gt;&lt;property id=&quot;20148&quot; value=&quot;5&quot;/&gt;&lt;property id=&quot;20300&quot; value=&quot;Slide 18 - &amp;quot;Polymorphism Makes Programs Extensible&amp;quot;&quot;/&gt;&lt;property id=&quot;20307&quot; value=&quot;273&quot;/&gt;&lt;/object&gt;&lt;object type=&quot;3&quot; unique_id=&quot;12165&quot;&gt;&lt;property id=&quot;20148&quot; value=&quot;5&quot;/&gt;&lt;property id=&quot;20300&quot; value=&quot;Slide 19 - &amp;quot;Polymorphism Makes Programs Extensible&amp;quot;&quot;/&gt;&lt;property id=&quot;20307&quot; value=&quot;274&quot;/&gt;&lt;/object&gt;&lt;object type=&quot;3&quot; unique_id=&quot;12166&quot;&gt;&lt;property id=&quot;20148&quot; value=&quot;5&quot;/&gt;&lt;property id=&quot;20300&quot; value=&quot;Slide 20 - &amp;quot;Polymorphism and the Object class&amp;quot;&quot;/&gt;&lt;property id=&quot;20307&quot; value=&quot;275&quot;/&gt;&lt;/object&gt;&lt;object type=&quot;3&quot; unique_id=&quot;12167&quot;&gt;&lt;property id=&quot;20148&quot; value=&quot;5&quot;/&gt;&lt;property id=&quot;20300&quot; value=&quot;Slide 21 - &amp;quot;Polymorphism and the Object class&amp;quot;&quot;/&gt;&lt;property id=&quot;20307&quot; value=&quot;276&quot;/&gt;&lt;/object&gt;&lt;object type=&quot;3&quot; unique_id=&quot;12168&quot;&gt;&lt;property id=&quot;20148&quot; value=&quot;5&quot;/&gt;&lt;property id=&quot;20300&quot; value=&quot;Slide 22 - &amp;quot;Polymorphism and the Object class&amp;quot;&quot;/&gt;&lt;property id=&quot;20307&quot; value=&quot;277&quot;/&gt;&lt;/object&gt;&lt;object type=&quot;3&quot; unique_id=&quot;12169&quot;&gt;&lt;property id=&quot;20148&quot; value=&quot;5&quot;/&gt;&lt;property id=&quot;20300&quot; value=&quot;Slide 23 - &amp;quot;Polymorphism and the Object class&amp;quot;&quot;/&gt;&lt;property id=&quot;20307&quot; value=&quot;278&quot;/&gt;&lt;/object&gt;&lt;object type=&quot;3&quot; unique_id=&quot;12170&quot;&gt;&lt;property id=&quot;20148&quot; value=&quot;5&quot;/&gt;&lt;property id=&quot;20300&quot; value=&quot;Slide 24 - &amp;quot;Polymorphism and the Object class&amp;quot;&quot;/&gt;&lt;property id=&quot;20307&quot; value=&quot;279&quot;/&gt;&lt;/object&gt;&lt;object type=&quot;3&quot; unique_id=&quot;12171&quot;&gt;&lt;property id=&quot;20148&quot; value=&quot;5&quot;/&gt;&lt;property id=&quot;20300&quot; value=&quot;Slide 25 - &amp;quot;Polymorphism and the Object class&amp;quot;&quot;/&gt;&lt;property id=&quot;20307&quot; value=&quot;280&quot;/&gt;&lt;/object&gt;&lt;object type=&quot;3&quot; unique_id=&quot;12172&quot;&gt;&lt;property id=&quot;20148&quot; value=&quot;5&quot;/&gt;&lt;property id=&quot;20300&quot; value=&quot;Slide 26 - &amp;quot;The Movie Class&amp;quot;&quot;/&gt;&lt;property id=&quot;20307&quot; value=&quot;281&quot;/&gt;&lt;/object&gt;&lt;object type=&quot;3&quot; unique_id=&quot;12173&quot;&gt;&lt;property id=&quot;20148&quot; value=&quot;5&quot;/&gt;&lt;property id=&quot;20300&quot; value=&quot;Slide 27&quot;/&gt;&lt;property id=&quot;20307&quot; value=&quot;282&quot;/&gt;&lt;/object&gt;&lt;object type=&quot;3&quot; unique_id=&quot;12174&quot;&gt;&lt;property id=&quot;20148&quot; value=&quot;5&quot;/&gt;&lt;property id=&quot;20300&quot; value=&quot;Slide 28 - &amp;quot;The Search Class&amp;quot;&quot;/&gt;&lt;property id=&quot;20307&quot; value=&quot;283&quot;/&gt;&lt;/object&gt;&lt;object type=&quot;3&quot; unique_id=&quot;12175&quot;&gt;&lt;property id=&quot;20148&quot; value=&quot;5&quot;/&gt;&lt;property id=&quot;20300&quot; value=&quot;Slide 29 - &amp;quot;The MovieSearch Class&amp;quot;&quot;/&gt;&lt;property id=&quot;20307&quot; value=&quot;284&quot;/&gt;&lt;/object&gt;&lt;object type=&quot;3&quot; unique_id=&quot;12176&quot;&gt;&lt;property id=&quot;20148&quot; value=&quot;5&quot;/&gt;&lt;property id=&quot;20300&quot; value=&quot;Slide 30 - &amp;quot;The MovieSearch Class&amp;quot;&quot;/&gt;&lt;property id=&quot;20307&quot; value=&quot;285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mincho"/>
        <a:cs typeface="msmincho"/>
      </a:majorFont>
      <a:minorFont>
        <a:latin typeface="Arial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1033</Words>
  <PresentationFormat>Custom</PresentationFormat>
  <Paragraphs>394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Java Programming: From the Ground Up</vt:lpstr>
      <vt:lpstr>Objectives</vt:lpstr>
      <vt:lpstr>Polymorphism and Interfaces</vt:lpstr>
      <vt:lpstr>Polymorphism and Interfaces</vt:lpstr>
      <vt:lpstr>Polymorphism and Interfaces</vt:lpstr>
      <vt:lpstr>Polymorphism and Interfaces</vt:lpstr>
      <vt:lpstr>Polymorphism and the Object class</vt:lpstr>
      <vt:lpstr>Polymorphism and the Object class</vt:lpstr>
      <vt:lpstr>Polymorphism and the Object class</vt:lpstr>
      <vt:lpstr>Polymorphism and the Object class</vt:lpstr>
      <vt:lpstr>Polymorphism and the Object class</vt:lpstr>
      <vt:lpstr>Polymorphism and the Object class</vt:lpstr>
      <vt:lpstr>The Movie Class</vt:lpstr>
      <vt:lpstr>The Movie Class</vt:lpstr>
      <vt:lpstr>The Search Class</vt:lpstr>
      <vt:lpstr>The MovieSearch Class</vt:lpstr>
      <vt:lpstr>The MovieSearch Class</vt:lpstr>
      <vt:lpstr>Class 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TITLE</dc:title>
  <dc:description>Lilac title area and left border with three blue-green accent elements on left border, gray background</dc:description>
  <cp:lastModifiedBy>Jack Han</cp:lastModifiedBy>
  <cp:revision>56</cp:revision>
  <cp:lastPrinted>1601-01-01T00:00:00Z</cp:lastPrinted>
  <dcterms:created xsi:type="dcterms:W3CDTF">1601-01-01T00:00:00Z</dcterms:created>
  <dcterms:modified xsi:type="dcterms:W3CDTF">2017-02-22T01:52:05Z</dcterms:modified>
</cp:coreProperties>
</file>