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sldIdLst>
    <p:sldId id="256" r:id="rId2"/>
    <p:sldId id="36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61" r:id="rId35"/>
  </p:sldIdLst>
  <p:sldSz cx="10080625" cy="7559675"/>
  <p:notesSz cx="7559675" cy="10691813"/>
  <p:custDataLst>
    <p:tags r:id="rId37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01" autoAdjust="0"/>
    <p:restoredTop sz="94660"/>
  </p:normalViewPr>
  <p:slideViewPr>
    <p:cSldViewPr>
      <p:cViewPr varScale="1">
        <p:scale>
          <a:sx n="56" d="100"/>
          <a:sy n="56" d="100"/>
        </p:scale>
        <p:origin x="-106" y="-40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10547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29187" cy="3695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1287" cy="4103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1"/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22875" cy="41052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4550" y="555625"/>
            <a:ext cx="2151063" cy="6303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555625"/>
            <a:ext cx="6300787" cy="6303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363" y="2101850"/>
            <a:ext cx="4225925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2101850"/>
            <a:ext cx="4225925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B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404813" y="1893888"/>
            <a:ext cx="9675812" cy="5667375"/>
          </a:xfrm>
          <a:prstGeom prst="roundRect">
            <a:avLst>
              <a:gd name="adj" fmla="val 28"/>
            </a:avLst>
          </a:prstGeom>
          <a:solidFill>
            <a:srgbClr val="DDDDDD"/>
          </a:solidFill>
          <a:ln w="936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555625"/>
            <a:ext cx="8604250" cy="1258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2101850"/>
            <a:ext cx="8604250" cy="4757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0" y="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0" y="238125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0" y="116840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9012" cy="1263650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Java Programming:</a:t>
            </a:r>
            <a:br>
              <a:rPr lang="en-GB" smtClean="0"/>
            </a:br>
            <a:r>
              <a:rPr lang="en-GB" sz="3200" smtClean="0"/>
              <a:t>From The Ground Up</a:t>
            </a:r>
            <a:endParaRPr lang="en-GB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8609012" cy="4762500"/>
          </a:xfrm>
        </p:spPr>
        <p:txBody>
          <a:bodyPr/>
          <a:lstStyle/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algn="ctr">
              <a:buFont typeface="Times New Roman" pitchFamily="18" charset="0"/>
              <a:buNone/>
              <a:defRPr/>
            </a:pPr>
            <a:r>
              <a:rPr lang="en-US" b="1" dirty="0" smtClean="0"/>
              <a:t>Lecture 13</a:t>
            </a:r>
          </a:p>
          <a:p>
            <a:pPr algn="ctr">
              <a:buFont typeface="Times New Roman" pitchFamily="18" charset="0"/>
              <a:buNone/>
              <a:defRPr/>
            </a:pPr>
            <a:endParaRPr lang="en-US" b="1" dirty="0" smtClean="0"/>
          </a:p>
          <a:p>
            <a:pPr algn="ctr">
              <a:buFont typeface="Times New Roman" pitchFamily="18" charset="0"/>
              <a:buNone/>
              <a:defRPr/>
            </a:pPr>
            <a:r>
              <a:rPr lang="en-US" b="1" dirty="0" smtClean="0"/>
              <a:t>Chapter 14 – Part 1</a:t>
            </a:r>
          </a:p>
          <a:p>
            <a:pPr algn="ctr">
              <a:buFont typeface="Times New Roman" pitchFamily="18" charset="0"/>
              <a:buNone/>
              <a:defRPr/>
            </a:pPr>
            <a:endParaRPr lang="en-US" b="1" dirty="0" smtClean="0"/>
          </a:p>
          <a:p>
            <a:pPr algn="ctr">
              <a:buFont typeface="Times New Roman" pitchFamily="18" charset="0"/>
              <a:buNone/>
              <a:defRPr/>
            </a:pPr>
            <a:r>
              <a:rPr lang="en-US" b="1" dirty="0" smtClean="0"/>
              <a:t>More Java Classes</a:t>
            </a:r>
            <a:r>
              <a:rPr lang="en-US" dirty="0" smtClean="0"/>
              <a:t>:</a:t>
            </a:r>
            <a:endParaRPr lang="en-US" b="1" dirty="0" smtClean="0"/>
          </a:p>
          <a:p>
            <a:pPr algn="ctr">
              <a:buFont typeface="Times New Roman" pitchFamily="18" charset="0"/>
              <a:buNone/>
              <a:defRPr/>
            </a:pPr>
            <a:r>
              <a:rPr lang="en-US" dirty="0" smtClean="0"/>
              <a:t>Wrappers and Exceptions </a:t>
            </a:r>
            <a:endParaRPr lang="en-US" i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Autoboxing and Unboxing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96912" y="1951037"/>
            <a:ext cx="8604250" cy="5456238"/>
          </a:xfrm>
        </p:spPr>
        <p:txBody>
          <a:bodyPr/>
          <a:lstStyle/>
          <a:p>
            <a:r>
              <a:rPr lang="en-US" sz="2000" dirty="0" smtClean="0"/>
              <a:t>Converting from a primitive type to a reference (wrapper) type or vice versa is automatic.  </a:t>
            </a:r>
          </a:p>
          <a:p>
            <a:endParaRPr lang="en-US" sz="2000" dirty="0" smtClean="0"/>
          </a:p>
          <a:p>
            <a:r>
              <a:rPr lang="en-US" sz="2000" dirty="0" smtClean="0"/>
              <a:t>The statement:</a:t>
            </a:r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 </a:t>
            </a:r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		Integer prime = 5; </a:t>
            </a:r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   </a:t>
            </a:r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instantiates an Integer object with value 5.  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That is, this assignment statement is equivalent to:</a:t>
            </a:r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 </a:t>
            </a:r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		Integer prime = new Integer(5);</a:t>
            </a:r>
          </a:p>
          <a:p>
            <a:endParaRPr lang="en-US" sz="2000" dirty="0" smtClean="0"/>
          </a:p>
          <a:p>
            <a:r>
              <a:rPr lang="en-US" sz="2000" dirty="0" smtClean="0"/>
              <a:t>The statements:</a:t>
            </a:r>
          </a:p>
          <a:p>
            <a:endParaRPr lang="en-US" sz="2000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		Double pi;</a:t>
            </a:r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		pi = 3.14159;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creates a Double object referenced by pi. .</a:t>
            </a:r>
          </a:p>
          <a:p>
            <a:endParaRPr lang="en-US" sz="1800" dirty="0" smtClean="0"/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Autoboxing and Unboxing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Times New Roman" pitchFamily="18" charset="0"/>
              <a:buNone/>
            </a:pPr>
            <a:endParaRPr lang="en-US" b="1" smtClean="0"/>
          </a:p>
          <a:p>
            <a:pPr algn="ctr">
              <a:buFont typeface="Times New Roman" pitchFamily="18" charset="0"/>
              <a:buNone/>
            </a:pPr>
            <a:endParaRPr lang="en-US" b="1" smtClean="0"/>
          </a:p>
          <a:p>
            <a:pPr algn="ctr">
              <a:buFont typeface="Times New Roman" pitchFamily="18" charset="0"/>
              <a:buNone/>
            </a:pPr>
            <a:endParaRPr lang="en-US" b="1" smtClean="0"/>
          </a:p>
          <a:p>
            <a:pPr algn="ctr">
              <a:buFont typeface="Times New Roman" pitchFamily="18" charset="0"/>
              <a:buNone/>
            </a:pPr>
            <a:endParaRPr lang="en-US" b="1" smtClean="0"/>
          </a:p>
          <a:p>
            <a:pPr algn="ctr">
              <a:buFont typeface="Times New Roman" pitchFamily="18" charset="0"/>
              <a:buNone/>
            </a:pPr>
            <a:endParaRPr lang="en-US" b="1" smtClean="0"/>
          </a:p>
          <a:p>
            <a:pPr algn="ctr">
              <a:buFont typeface="Times New Roman" pitchFamily="18" charset="0"/>
              <a:buNone/>
            </a:pPr>
            <a:endParaRPr lang="en-US" b="1" smtClean="0"/>
          </a:p>
          <a:p>
            <a:pPr algn="ctr">
              <a:buFont typeface="Times New Roman" pitchFamily="18" charset="0"/>
              <a:buNone/>
            </a:pPr>
            <a:r>
              <a:rPr lang="en-US" b="1" smtClean="0"/>
              <a:t>An </a:t>
            </a:r>
            <a:r>
              <a:rPr lang="en-US" b="1" i="1" smtClean="0"/>
              <a:t>Integer</a:t>
            </a:r>
            <a:r>
              <a:rPr lang="en-US" b="1" smtClean="0"/>
              <a:t> object and a </a:t>
            </a:r>
            <a:r>
              <a:rPr lang="en-US" b="1" i="1" smtClean="0"/>
              <a:t>Double </a:t>
            </a:r>
            <a:r>
              <a:rPr lang="en-US" b="1" smtClean="0"/>
              <a:t>object; </a:t>
            </a:r>
            <a:r>
              <a:rPr lang="en-US" b="1" i="1" smtClean="0"/>
              <a:t>prime</a:t>
            </a:r>
            <a:r>
              <a:rPr lang="en-US" b="1" smtClean="0"/>
              <a:t> and </a:t>
            </a:r>
            <a:r>
              <a:rPr lang="en-US" b="1" i="1" smtClean="0"/>
              <a:t>pi</a:t>
            </a:r>
            <a:r>
              <a:rPr lang="en-US" b="1" smtClean="0"/>
              <a:t> are references</a:t>
            </a:r>
            <a:endParaRPr lang="en-US" smtClean="0"/>
          </a:p>
          <a:p>
            <a:pPr>
              <a:buFont typeface="Times New Roman" pitchFamily="18" charset="0"/>
              <a:buNone/>
            </a:pPr>
            <a:endParaRPr lang="en-US" smtClean="0"/>
          </a:p>
        </p:txBody>
      </p:sp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3135313" y="2636838"/>
          <a:ext cx="5133190" cy="1523999"/>
        </p:xfrm>
        <a:graphic>
          <a:graphicData uri="http://schemas.openxmlformats.org/presentationml/2006/ole">
            <p:oleObj spid="_x0000_s3074" name="Bitmap Image" r:id="rId3" imgW="3772427" imgH="1267002" progId="PBrush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Autoboxing and Unboxing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741362" y="2101850"/>
            <a:ext cx="8947149" cy="4757738"/>
          </a:xfrm>
        </p:spPr>
        <p:txBody>
          <a:bodyPr/>
          <a:lstStyle/>
          <a:p>
            <a:r>
              <a:rPr lang="en-US" sz="2000" dirty="0" smtClean="0"/>
              <a:t>Wrapper objects can be automatically converted to primitives:</a:t>
            </a:r>
            <a:br>
              <a:rPr lang="en-US" sz="2000" dirty="0" smtClean="0"/>
            </a:br>
            <a:endParaRPr lang="en-US" sz="2000" dirty="0" smtClean="0"/>
          </a:p>
          <a:p>
            <a:pPr lvl="1"/>
            <a:r>
              <a:rPr lang="en-US" sz="2000" dirty="0" smtClean="0"/>
              <a:t>Integer x = 5;	 // or Integer x = new Integer(5).  Note that </a:t>
            </a:r>
            <a:r>
              <a:rPr lang="en-US" sz="2000" i="1" dirty="0" smtClean="0"/>
              <a:t>x</a:t>
            </a:r>
            <a:r>
              <a:rPr lang="en-US" sz="2000" dirty="0" smtClean="0"/>
              <a:t> is a reference.</a:t>
            </a:r>
          </a:p>
          <a:p>
            <a:pPr lvl="1"/>
            <a:r>
              <a:rPr lang="en-US" sz="2000" dirty="0" err="1" smtClean="0"/>
              <a:t>int</a:t>
            </a:r>
            <a:r>
              <a:rPr lang="en-US" sz="2000" dirty="0" smtClean="0"/>
              <a:t> y  = x;        // Notice that </a:t>
            </a:r>
            <a:r>
              <a:rPr lang="en-US" sz="2000" i="1" dirty="0" smtClean="0"/>
              <a:t>x</a:t>
            </a:r>
            <a:r>
              <a:rPr lang="en-US" sz="2000" dirty="0" smtClean="0"/>
              <a:t> is an object reference and </a:t>
            </a:r>
            <a:r>
              <a:rPr lang="en-US" sz="2000" i="1" dirty="0" smtClean="0"/>
              <a:t>y</a:t>
            </a:r>
            <a:r>
              <a:rPr lang="en-US" sz="2000" dirty="0" smtClean="0"/>
              <a:t> is a primitive.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The automatic conversion of a primitive type to its corresponding wrapper (reference) type is called </a:t>
            </a:r>
            <a:r>
              <a:rPr lang="en-US" sz="2000" i="1" dirty="0" smtClean="0"/>
              <a:t>automatic boxing</a:t>
            </a:r>
            <a:r>
              <a:rPr lang="en-US" sz="2000" dirty="0" smtClean="0"/>
              <a:t> or simply </a:t>
            </a:r>
            <a:r>
              <a:rPr lang="en-US" sz="2000" i="1" dirty="0" err="1" smtClean="0"/>
              <a:t>autoboxing</a:t>
            </a:r>
            <a:r>
              <a:rPr lang="en-US" sz="2000" dirty="0" smtClean="0"/>
              <a:t>.  </a:t>
            </a:r>
          </a:p>
          <a:p>
            <a:endParaRPr lang="en-US" sz="2000" dirty="0" smtClean="0"/>
          </a:p>
          <a:p>
            <a:r>
              <a:rPr lang="en-US" sz="2000" dirty="0" smtClean="0"/>
              <a:t>Similarly, the conversion</a:t>
            </a:r>
            <a:r>
              <a:rPr lang="en-US" sz="2000" i="1" dirty="0" smtClean="0"/>
              <a:t> </a:t>
            </a:r>
            <a:r>
              <a:rPr lang="en-US" sz="2000" dirty="0" smtClean="0"/>
              <a:t>of a wrapper object to its corresponding primitive type is called </a:t>
            </a:r>
            <a:r>
              <a:rPr lang="en-US" sz="2000" i="1" dirty="0" smtClean="0"/>
              <a:t>automatic </a:t>
            </a:r>
            <a:r>
              <a:rPr lang="en-US" sz="2000" i="1" dirty="0" err="1" smtClean="0"/>
              <a:t>unboxing</a:t>
            </a:r>
            <a:r>
              <a:rPr lang="en-US" sz="2000" dirty="0" smtClean="0"/>
              <a:t> or </a:t>
            </a:r>
            <a:r>
              <a:rPr lang="en-US" sz="2000" i="1" dirty="0" err="1" smtClean="0"/>
              <a:t>unboxing</a:t>
            </a:r>
            <a:r>
              <a:rPr lang="en-US" sz="2000" dirty="0" smtClean="0"/>
              <a:t>.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Thus, converting from </a:t>
            </a:r>
            <a:r>
              <a:rPr lang="en-US" sz="2000" dirty="0" err="1" smtClean="0"/>
              <a:t>int</a:t>
            </a:r>
            <a:r>
              <a:rPr lang="en-US" sz="2000" dirty="0" smtClean="0"/>
              <a:t> to Integer is </a:t>
            </a:r>
            <a:r>
              <a:rPr lang="en-US" sz="2000" i="1" dirty="0" err="1" smtClean="0"/>
              <a:t>autoboxing</a:t>
            </a:r>
            <a:r>
              <a:rPr lang="en-US" sz="2000" dirty="0" smtClean="0"/>
              <a:t> and from Integer to </a:t>
            </a:r>
            <a:r>
              <a:rPr lang="en-US" sz="2000" dirty="0" err="1" smtClean="0"/>
              <a:t>int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unboxing</a:t>
            </a:r>
            <a:r>
              <a:rPr lang="en-US" sz="2000" dirty="0" smtClean="0"/>
              <a:t>.</a:t>
            </a:r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Wrappers Inherit and Wrappers Implement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741363" y="2101849"/>
            <a:ext cx="8604250" cy="5030787"/>
          </a:xfrm>
        </p:spPr>
        <p:txBody>
          <a:bodyPr/>
          <a:lstStyle/>
          <a:p>
            <a:r>
              <a:rPr lang="en-US" sz="2400" dirty="0" smtClean="0"/>
              <a:t>Like every Java class, the wrapper classes inherit the methods of Object.  </a:t>
            </a:r>
          </a:p>
          <a:p>
            <a:endParaRPr lang="en-US" sz="1800" dirty="0" smtClean="0"/>
          </a:p>
          <a:p>
            <a:r>
              <a:rPr lang="en-US" sz="2400" dirty="0" smtClean="0"/>
              <a:t>These include:</a:t>
            </a:r>
          </a:p>
          <a:p>
            <a:pPr>
              <a:buFont typeface="Times New Roman" pitchFamily="18" charset="0"/>
              <a:buNone/>
            </a:pPr>
            <a:endParaRPr lang="en-US" sz="1800" dirty="0" smtClean="0"/>
          </a:p>
          <a:p>
            <a:pPr lvl="1"/>
            <a:r>
              <a:rPr lang="en-US" sz="2400" dirty="0" err="1" smtClean="0"/>
              <a:t>boolean</a:t>
            </a:r>
            <a:r>
              <a:rPr lang="en-US" sz="2400" dirty="0" smtClean="0"/>
              <a:t> equals(Object o) and</a:t>
            </a:r>
          </a:p>
          <a:p>
            <a:pPr lvl="1"/>
            <a:r>
              <a:rPr lang="en-US" sz="2400" dirty="0" smtClean="0"/>
              <a:t>String </a:t>
            </a:r>
            <a:r>
              <a:rPr lang="en-US" sz="2400" dirty="0" err="1" smtClean="0"/>
              <a:t>toString</a:t>
            </a:r>
            <a:r>
              <a:rPr lang="en-US" sz="2400" dirty="0" smtClean="0"/>
              <a:t>()</a:t>
            </a:r>
          </a:p>
          <a:p>
            <a:pPr>
              <a:buFont typeface="Times New Roman" pitchFamily="18" charset="0"/>
              <a:buNone/>
            </a:pPr>
            <a:endParaRPr lang="en-US" sz="1800" dirty="0" smtClean="0"/>
          </a:p>
          <a:p>
            <a:r>
              <a:rPr lang="en-US" sz="2400" dirty="0" smtClean="0"/>
              <a:t>The wrapper classes override equals(...) and </a:t>
            </a:r>
            <a:r>
              <a:rPr lang="en-US" sz="2400" dirty="0" err="1" smtClean="0"/>
              <a:t>toString</a:t>
            </a:r>
            <a:r>
              <a:rPr lang="en-US" sz="2400" dirty="0" smtClean="0"/>
              <a:t>() 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2400" dirty="0" smtClean="0"/>
              <a:t>equals(...) compares the </a:t>
            </a:r>
            <a:r>
              <a:rPr lang="en-US" sz="2400" i="1" dirty="0" smtClean="0"/>
              <a:t>values</a:t>
            </a:r>
            <a:r>
              <a:rPr lang="en-US" sz="2400" dirty="0" smtClean="0"/>
              <a:t> inside two wrapper objects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2400" dirty="0" err="1" smtClean="0"/>
              <a:t>toString</a:t>
            </a:r>
            <a:r>
              <a:rPr lang="en-US" sz="2400" dirty="0" smtClean="0"/>
              <a:t>() returns the value of a wrapper object as a String reference.  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Wrappers Inherit and Wrappers Implement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741363" y="2101850"/>
            <a:ext cx="8604250" cy="5259388"/>
          </a:xfrm>
        </p:spPr>
        <p:txBody>
          <a:bodyPr/>
          <a:lstStyle/>
          <a:p>
            <a:r>
              <a:rPr lang="en-US" sz="2000" dirty="0" smtClean="0"/>
              <a:t>All wrapper classes, except Boolean, implement the Comparable interface: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err="1" smtClean="0"/>
              <a:t>x.compareTo</a:t>
            </a:r>
            <a:r>
              <a:rPr lang="en-US" sz="2000" dirty="0" smtClean="0"/>
              <a:t>(y)  returns a negative integer if the value of x is less than the value of y</a:t>
            </a:r>
            <a:r>
              <a:rPr lang="en-US" sz="2000" i="1" dirty="0" smtClean="0"/>
              <a:t>,</a:t>
            </a:r>
          </a:p>
          <a:p>
            <a:pPr lvl="1"/>
            <a:endParaRPr lang="en-US" sz="2000" dirty="0" smtClean="0"/>
          </a:p>
          <a:p>
            <a:r>
              <a:rPr lang="en-US" sz="2000" dirty="0" err="1" smtClean="0"/>
              <a:t>x.compareTo</a:t>
            </a:r>
            <a:r>
              <a:rPr lang="en-US" sz="2000" dirty="0" smtClean="0"/>
              <a:t>(y)  returns positive integer if the value of x is greater than the value of y</a:t>
            </a:r>
            <a:r>
              <a:rPr lang="en-US" sz="2000" i="1" dirty="0" smtClean="0"/>
              <a:t>, </a:t>
            </a:r>
            <a:r>
              <a:rPr lang="en-US" sz="2000" dirty="0" smtClean="0"/>
              <a:t>and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x.compareTo</a:t>
            </a:r>
            <a:r>
              <a:rPr lang="en-US" sz="2000" dirty="0" smtClean="0"/>
              <a:t>(y)  returns 0 if the value of x is the same as the value of y.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When embedded in an application, the code snippet:</a:t>
            </a:r>
          </a:p>
          <a:p>
            <a:endParaRPr lang="en-US" sz="2000" dirty="0" smtClean="0"/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Integer x = 5;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Integer y = 6;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 </a:t>
            </a:r>
            <a:r>
              <a:rPr lang="en-US" sz="2000" dirty="0" err="1" smtClean="0"/>
              <a:t>x.compareTo</a:t>
            </a:r>
            <a:r>
              <a:rPr lang="en-US" sz="2000" dirty="0" smtClean="0"/>
              <a:t>(y));	// displays: -1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 </a:t>
            </a:r>
            <a:r>
              <a:rPr lang="en-US" sz="2000" dirty="0" err="1" smtClean="0"/>
              <a:t>y.compareTo</a:t>
            </a:r>
            <a:r>
              <a:rPr lang="en-US" sz="2000" dirty="0" smtClean="0"/>
              <a:t>(x));	// displays: 1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 </a:t>
            </a:r>
            <a:r>
              <a:rPr lang="en-US" sz="2000" dirty="0" err="1" smtClean="0"/>
              <a:t>x.compareTo</a:t>
            </a:r>
            <a:r>
              <a:rPr lang="en-US" sz="2000" dirty="0" smtClean="0"/>
              <a:t>(x));	// displays: -1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Wrappers Inherit and Wrappers Implement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741362" y="1951037"/>
            <a:ext cx="8947149" cy="5105400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000" b="1" dirty="0" smtClean="0"/>
              <a:t>Problem Statement:</a:t>
            </a:r>
          </a:p>
          <a:p>
            <a:pPr>
              <a:buFont typeface="Times New Roman" pitchFamily="18" charset="0"/>
              <a:buNone/>
            </a:pPr>
            <a:endParaRPr lang="en-US" sz="1600" dirty="0" smtClean="0"/>
          </a:p>
          <a:p>
            <a:r>
              <a:rPr lang="en-US" sz="2000" dirty="0" smtClean="0"/>
              <a:t>Construct a test class with a main(...) method that interactively accepts a list of integers and invokes </a:t>
            </a:r>
          </a:p>
          <a:p>
            <a:pPr>
              <a:buFont typeface="Times New Roman" pitchFamily="18" charset="0"/>
              <a:buNone/>
            </a:pPr>
            <a:endParaRPr lang="en-US" sz="1600" dirty="0" smtClean="0"/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void </a:t>
            </a:r>
            <a:r>
              <a:rPr lang="en-US" sz="2000" dirty="0" err="1" smtClean="0"/>
              <a:t>SelectionSort.sort</a:t>
            </a:r>
            <a:r>
              <a:rPr lang="en-US" sz="2000" dirty="0" smtClean="0"/>
              <a:t>(Comparable [] x. </a:t>
            </a:r>
            <a:r>
              <a:rPr lang="en-US" sz="2000" dirty="0" err="1" smtClean="0"/>
              <a:t>int</a:t>
            </a:r>
            <a:r>
              <a:rPr lang="en-US" sz="2000" dirty="0" smtClean="0"/>
              <a:t> size)  // Chapter 12</a:t>
            </a:r>
          </a:p>
          <a:p>
            <a:pPr>
              <a:buFont typeface="Times New Roman" pitchFamily="18" charset="0"/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000" dirty="0" smtClean="0"/>
              <a:t>	to sort the list. 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000" b="1" dirty="0" smtClean="0"/>
              <a:t>Java Solution:</a:t>
            </a:r>
            <a:endParaRPr lang="en-US" sz="2000" dirty="0" smtClean="0"/>
          </a:p>
          <a:p>
            <a:pPr>
              <a:buNone/>
            </a:pPr>
            <a:endParaRPr lang="en-US" sz="1600" dirty="0" smtClean="0"/>
          </a:p>
          <a:p>
            <a:r>
              <a:rPr lang="en-US" sz="2000" dirty="0" smtClean="0"/>
              <a:t>The Java compiler complains if the static method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000" dirty="0" smtClean="0"/>
              <a:t>			void sort(</a:t>
            </a:r>
            <a:r>
              <a:rPr lang="en-US" sz="2000" b="1" dirty="0" smtClean="0"/>
              <a:t>Comparable</a:t>
            </a:r>
            <a:r>
              <a:rPr lang="en-US" sz="2000" dirty="0" smtClean="0"/>
              <a:t>[] x, </a:t>
            </a:r>
            <a:r>
              <a:rPr lang="en-US" sz="2000" dirty="0" err="1" smtClean="0"/>
              <a:t>int</a:t>
            </a:r>
            <a:r>
              <a:rPr lang="en-US" sz="2000" dirty="0" smtClean="0"/>
              <a:t> size)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000" dirty="0" smtClean="0"/>
              <a:t>	is passed an array of primitives.   </a:t>
            </a:r>
          </a:p>
          <a:p>
            <a:endParaRPr lang="en-US" sz="1600" dirty="0" smtClean="0"/>
          </a:p>
          <a:p>
            <a:r>
              <a:rPr lang="en-US" sz="2000" dirty="0" smtClean="0"/>
              <a:t>However, because the Integer class implements Comparable, this generic method can easily handle an array of Integer. 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Wrappers Inherit and Wrappers Implement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41363" y="2027238"/>
            <a:ext cx="8604250" cy="5457825"/>
          </a:xfrm>
        </p:spPr>
        <p:txBody>
          <a:bodyPr/>
          <a:lstStyle/>
          <a:p>
            <a:pPr>
              <a:buFont typeface="Arial" pitchFamily="34" charset="0"/>
              <a:buAutoNum type="arabicPeriod"/>
            </a:pPr>
            <a:r>
              <a:rPr lang="en-US" sz="1400" smtClean="0"/>
              <a:t>import java.util.*;  // for Scanner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public class SortDemo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{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public static void main(String[] args)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Scanner input = new Scanner(System.in);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int number, size;</a:t>
            </a:r>
            <a:br>
              <a:rPr lang="en-US" sz="1400" smtClean="0"/>
            </a:br>
            <a:endParaRPr lang="en-US" sz="1400" smtClean="0"/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System.out.print("Enter the number of data items: ");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size = input.nextInt();</a:t>
            </a:r>
            <a:br>
              <a:rPr lang="en-US" sz="1400" smtClean="0"/>
            </a:br>
            <a:endParaRPr lang="en-US" sz="1400" smtClean="0"/>
          </a:p>
          <a:p>
            <a:pPr>
              <a:buFont typeface="Arial" pitchFamily="34" charset="0"/>
              <a:buAutoNum type="arabicPeriod"/>
            </a:pPr>
            <a:r>
              <a:rPr lang="en-US" sz="1400" b="1" smtClean="0"/>
              <a:t>          Integer [] list = new Integer[size]; 	// array of references</a:t>
            </a:r>
            <a:endParaRPr lang="en-US" sz="1400" smtClean="0"/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System.out.println("Enter data: ");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for (int i = 0; i &lt; size; i++)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     System.out.print(": ");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     number = input.nextInt(); 		// number is type int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     list[i] = number;  // autoboxing, list[i] is a reference to an Integer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SelectionSort.sort(</a:t>
            </a:r>
            <a:r>
              <a:rPr lang="en-US" sz="1400" b="1" smtClean="0"/>
              <a:t>list</a:t>
            </a:r>
            <a:r>
              <a:rPr lang="en-US" sz="1400" smtClean="0"/>
              <a:t>, size);  // list is an array of Integer not  an array of int</a:t>
            </a:r>
            <a:br>
              <a:rPr lang="en-US" sz="1400" smtClean="0"/>
            </a:br>
            <a:endParaRPr lang="en-US" sz="1400" smtClean="0"/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System.out.println("The sorted data is : ");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for (int i = 0; i &lt; size; i++)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          System.out.println(list[i]); //auto-unboxing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smtClean="0"/>
              <a:t>}</a:t>
            </a:r>
          </a:p>
          <a:p>
            <a:endParaRPr lang="en-US" sz="14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Wrappers Inherit and Wrappers Implement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741363" y="1874838"/>
            <a:ext cx="8604250" cy="5684837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600" b="1" smtClean="0"/>
              <a:t>	Line 10:</a:t>
            </a:r>
            <a:r>
              <a:rPr lang="en-US" sz="1600" smtClean="0"/>
              <a:t> </a:t>
            </a:r>
            <a:r>
              <a:rPr lang="en-US" sz="1400" b="1" smtClean="0"/>
              <a:t>Integer [] list = new Integer[size]; </a:t>
            </a:r>
            <a:endParaRPr lang="en-US" sz="1600" smtClean="0"/>
          </a:p>
          <a:p>
            <a:pPr>
              <a:buFont typeface="Times New Roman" pitchFamily="18" charset="0"/>
              <a:buNone/>
            </a:pPr>
            <a:r>
              <a:rPr lang="en-US" sz="1600" smtClean="0"/>
              <a:t>	</a:t>
            </a:r>
          </a:p>
          <a:p>
            <a:r>
              <a:rPr lang="en-US" sz="1600" smtClean="0"/>
              <a:t>The array declared on line 10 (Integer [] list) is an array of Integer references.  </a:t>
            </a:r>
          </a:p>
          <a:p>
            <a:endParaRPr lang="en-US" sz="1600" smtClean="0"/>
          </a:p>
          <a:p>
            <a:r>
              <a:rPr lang="en-US" sz="1600" smtClean="0"/>
              <a:t>Because the Integer class implements the Comparable interface, this array can be passed as an argument to sort(Comparable[] x, int size).  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/>
              <a:t/>
            </a:r>
            <a:br>
              <a:rPr lang="en-US" sz="1600" b="1" smtClean="0"/>
            </a:br>
            <a:r>
              <a:rPr lang="en-US" sz="1600" b="1" smtClean="0"/>
              <a:t>Line 15:</a:t>
            </a:r>
            <a:r>
              <a:rPr lang="en-US" sz="1600" smtClean="0"/>
              <a:t> </a:t>
            </a:r>
            <a:r>
              <a:rPr lang="en-US" sz="1400" b="1" smtClean="0"/>
              <a:t>number = input.nextInt();</a:t>
            </a:r>
            <a:r>
              <a:rPr lang="en-US" sz="1600" smtClean="0"/>
              <a:t> </a:t>
            </a:r>
          </a:p>
          <a:p>
            <a:pPr>
              <a:buFont typeface="Times New Roman" pitchFamily="18" charset="0"/>
              <a:buNone/>
            </a:pPr>
            <a:endParaRPr lang="en-US" sz="1600" smtClean="0"/>
          </a:p>
          <a:p>
            <a:pPr>
              <a:buFont typeface="Times New Roman" pitchFamily="18" charset="0"/>
              <a:buNone/>
            </a:pPr>
            <a:r>
              <a:rPr lang="en-US" sz="1600" smtClean="0"/>
              <a:t>	The method call input.nextInt() returns a </a:t>
            </a:r>
            <a:r>
              <a:rPr lang="en-US" sz="1600" b="1" smtClean="0"/>
              <a:t>primitive</a:t>
            </a:r>
            <a:r>
              <a:rPr lang="en-US" sz="1600" smtClean="0"/>
              <a:t> (int) not a reference to an Integer object.  </a:t>
            </a:r>
          </a:p>
          <a:p>
            <a:pPr>
              <a:buFont typeface="Times New Roman" pitchFamily="18" charset="0"/>
              <a:buNone/>
            </a:pP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b="1" smtClean="0"/>
              <a:t>Line 16</a:t>
            </a:r>
            <a:r>
              <a:rPr lang="en-US" sz="1600" smtClean="0"/>
              <a:t>: </a:t>
            </a:r>
            <a:r>
              <a:rPr lang="en-US" sz="1400" b="1" smtClean="0"/>
              <a:t>list[i] = number;</a:t>
            </a:r>
            <a:r>
              <a:rPr lang="en-US" sz="1600" smtClean="0"/>
              <a:t> </a:t>
            </a:r>
          </a:p>
          <a:p>
            <a:pPr>
              <a:buFont typeface="Times New Roman" pitchFamily="18" charset="0"/>
              <a:buNone/>
            </a:pPr>
            <a:r>
              <a:rPr lang="en-US" sz="1600" smtClean="0"/>
              <a:t>	</a:t>
            </a:r>
          </a:p>
          <a:p>
            <a:r>
              <a:rPr lang="en-US" sz="1600" smtClean="0"/>
              <a:t>Here is an example of automatic boxing.  </a:t>
            </a:r>
          </a:p>
          <a:p>
            <a:endParaRPr lang="en-US" sz="1600" smtClean="0"/>
          </a:p>
          <a:p>
            <a:r>
              <a:rPr lang="en-US" sz="1600" smtClean="0"/>
              <a:t>The variable list[i] is a reference to an Integer object.  </a:t>
            </a:r>
          </a:p>
          <a:p>
            <a:endParaRPr lang="en-US" sz="1600" smtClean="0"/>
          </a:p>
          <a:p>
            <a:r>
              <a:rPr lang="en-US" sz="1600" smtClean="0"/>
              <a:t>The variable number is a primitive.  The assignment on line 16 is equivalent to</a:t>
            </a:r>
          </a:p>
          <a:p>
            <a:pPr>
              <a:buFont typeface="Times New Roman" pitchFamily="18" charset="0"/>
              <a:buNone/>
            </a:pPr>
            <a:r>
              <a:rPr lang="en-US" sz="1600" smtClean="0"/>
              <a:t>		</a:t>
            </a:r>
          </a:p>
          <a:p>
            <a:pPr lvl="1"/>
            <a:r>
              <a:rPr lang="en-US" sz="1600" smtClean="0"/>
              <a:t>list[i] = new Integer(number);</a:t>
            </a:r>
            <a:br>
              <a:rPr lang="en-US" sz="1600" smtClean="0"/>
            </a:br>
            <a:endParaRPr lang="en-US" sz="1600" smtClean="0"/>
          </a:p>
          <a:p>
            <a:pPr>
              <a:buFont typeface="Times New Roman" pitchFamily="18" charset="0"/>
              <a:buNone/>
            </a:pPr>
            <a:r>
              <a:rPr lang="en-US" sz="1600" b="1" smtClean="0"/>
              <a:t>	Line 21: </a:t>
            </a:r>
            <a:r>
              <a:rPr lang="en-US" sz="1400" b="1" smtClean="0"/>
              <a:t>System.out.println(list[i]);</a:t>
            </a:r>
            <a:r>
              <a:rPr lang="en-US" sz="1400" smtClean="0"/>
              <a:t> </a:t>
            </a:r>
            <a:endParaRPr lang="en-US" sz="1600" b="1" smtClean="0"/>
          </a:p>
          <a:p>
            <a:pPr>
              <a:buFont typeface="Times New Roman" pitchFamily="18" charset="0"/>
              <a:buNone/>
            </a:pPr>
            <a:endParaRPr lang="en-US" sz="1600" smtClean="0"/>
          </a:p>
          <a:p>
            <a:r>
              <a:rPr lang="en-US" sz="1600" smtClean="0"/>
              <a:t>The method call println(list[i]) is equivalent to println(list[i].toString()).  Because the Integer class overrides toString(), the primitive value stored in list[i] is displayed.</a:t>
            </a:r>
          </a:p>
          <a:p>
            <a:endParaRPr lang="en-US" sz="16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Wrappers and Expressions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References to wrapper objects can be used in arithmetic expressions.  </a:t>
            </a:r>
            <a:br>
              <a:rPr lang="en-US" sz="2000" dirty="0" smtClean="0"/>
            </a:br>
            <a:endParaRPr lang="en-US" sz="2000" dirty="0" smtClean="0"/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		Integer x = 10;  		// x, y, and z are </a:t>
            </a:r>
            <a:r>
              <a:rPr lang="en-US" sz="2000" i="1" dirty="0" smtClean="0"/>
              <a:t>references </a:t>
            </a:r>
            <a:r>
              <a:rPr lang="en-US" sz="2000" dirty="0" smtClean="0"/>
              <a:t>not primitives; 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		Integer y = 20;	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		Integer z = x* y; 	 // Is this multiplication of references?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Although x and y are  references, the expression x*y   is evaluated as follows:</a:t>
            </a:r>
          </a:p>
          <a:p>
            <a:endParaRPr lang="en-US" sz="2000" dirty="0" smtClean="0"/>
          </a:p>
          <a:p>
            <a:pPr lvl="1"/>
            <a:r>
              <a:rPr lang="en-US" sz="2000" dirty="0" smtClean="0"/>
              <a:t>Variable x is unboxed and its primitive value (10) retrieved.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Variable y is unboxed and its primitive value (20) retrieved.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The value 10 * 20 = 200 is calculated.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A new Integer object with value 200 is instantiated, boxed, and referenced by z.</a:t>
            </a:r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Wrappers and Expressions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Using wrapper references in an arithmetic expression incurs a bit of processing overhead.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r>
              <a:rPr lang="en-US" sz="2400" dirty="0" smtClean="0"/>
              <a:t>Classes are very convenient when a method requires an object, however, when performing basic arithmetic, opt for primitives.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111" y="2027237"/>
            <a:ext cx="8191501" cy="4832351"/>
          </a:xfrm>
        </p:spPr>
        <p:txBody>
          <a:bodyPr/>
          <a:lstStyle/>
          <a:p>
            <a:r>
              <a:rPr lang="en-US" sz="2400" dirty="0" smtClean="0"/>
              <a:t>Understand Java’s wrapper classes</a:t>
            </a:r>
          </a:p>
          <a:p>
            <a:pPr lvl="1"/>
            <a:r>
              <a:rPr lang="en-US" sz="2400" dirty="0" smtClean="0"/>
              <a:t>The purpose of the wrapper classes</a:t>
            </a:r>
          </a:p>
          <a:p>
            <a:pPr lvl="1"/>
            <a:r>
              <a:rPr lang="en-US" sz="2400" dirty="0" smtClean="0"/>
              <a:t>The properties of the </a:t>
            </a:r>
            <a:r>
              <a:rPr lang="en-US" sz="2400" dirty="0" err="1" smtClean="0"/>
              <a:t>wraper</a:t>
            </a:r>
            <a:r>
              <a:rPr lang="en-US" sz="2400" dirty="0" smtClean="0"/>
              <a:t> classes</a:t>
            </a:r>
          </a:p>
          <a:p>
            <a:pPr lvl="1"/>
            <a:r>
              <a:rPr lang="en-US" sz="2400" dirty="0" smtClean="0"/>
              <a:t>The methods of the wrapper classes</a:t>
            </a:r>
          </a:p>
          <a:p>
            <a:pPr lvl="1"/>
            <a:r>
              <a:rPr lang="en-US" sz="2400" dirty="0" err="1" smtClean="0"/>
              <a:t>Autoboxing</a:t>
            </a:r>
            <a:r>
              <a:rPr lang="en-US" sz="2400" dirty="0" smtClean="0"/>
              <a:t> and </a:t>
            </a:r>
            <a:r>
              <a:rPr lang="en-US" sz="2400" dirty="0" err="1" smtClean="0"/>
              <a:t>unboxing</a:t>
            </a:r>
            <a:endParaRPr lang="en-US" sz="2400" dirty="0" smtClean="0"/>
          </a:p>
          <a:p>
            <a:pPr lvl="1"/>
            <a:r>
              <a:rPr lang="en-US" sz="2400" dirty="0" smtClean="0"/>
              <a:t>Efficiency with wrapper classes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Wrapper Objects Are Immutable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Like String objects, an object belonging to a wrapper class is immutable.  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Once a wrapper object has been instantiated, its value cannot be changed.  </a:t>
            </a:r>
          </a:p>
          <a:p>
            <a:endParaRPr lang="en-US" sz="2000" dirty="0" smtClean="0"/>
          </a:p>
          <a:p>
            <a:r>
              <a:rPr lang="en-US" sz="2000" dirty="0" smtClean="0"/>
              <a:t>This  does not mean that a </a:t>
            </a:r>
            <a:r>
              <a:rPr lang="en-US" sz="2000" i="1" dirty="0" smtClean="0"/>
              <a:t>reference</a:t>
            </a:r>
            <a:r>
              <a:rPr lang="en-US" sz="2000" dirty="0" smtClean="0"/>
              <a:t> to a wrapper object cannot be reassigned:  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 lvl="1">
              <a:buFont typeface="Times New Roman" pitchFamily="18" charset="0"/>
              <a:buNone/>
            </a:pPr>
            <a:r>
              <a:rPr lang="en-US" sz="1600" dirty="0" smtClean="0"/>
              <a:t>	</a:t>
            </a:r>
            <a:r>
              <a:rPr lang="en-US" sz="2000" dirty="0" smtClean="0"/>
              <a:t>	Integer x = 5;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		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1;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&lt;= 3;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			x = x + 1;</a:t>
            </a:r>
          </a:p>
          <a:p>
            <a:pPr lvl="1"/>
            <a:endParaRPr lang="en-US" sz="1600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instantiates three new Integer objects.  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Wrapper Objects Are Immutable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Times New Roman" pitchFamily="18" charset="0"/>
              <a:buNone/>
            </a:pPr>
            <a:endParaRPr lang="en-US" b="1" smtClean="0"/>
          </a:p>
          <a:p>
            <a:pPr algn="ctr">
              <a:buFont typeface="Times New Roman" pitchFamily="18" charset="0"/>
              <a:buNone/>
            </a:pPr>
            <a:endParaRPr lang="en-US" b="1" smtClean="0"/>
          </a:p>
          <a:p>
            <a:pPr algn="ctr">
              <a:buFont typeface="Times New Roman" pitchFamily="18" charset="0"/>
              <a:buNone/>
            </a:pPr>
            <a:endParaRPr lang="en-US" b="1" smtClean="0"/>
          </a:p>
          <a:p>
            <a:pPr algn="ctr">
              <a:buFont typeface="Times New Roman" pitchFamily="18" charset="0"/>
              <a:buNone/>
            </a:pPr>
            <a:endParaRPr lang="en-US" b="1" smtClean="0"/>
          </a:p>
          <a:p>
            <a:pPr algn="ctr">
              <a:buFont typeface="Times New Roman" pitchFamily="18" charset="0"/>
              <a:buNone/>
            </a:pPr>
            <a:endParaRPr lang="en-US" b="1" smtClean="0"/>
          </a:p>
          <a:p>
            <a:pPr algn="ctr">
              <a:buFont typeface="Times New Roman" pitchFamily="18" charset="0"/>
              <a:buNone/>
            </a:pPr>
            <a:endParaRPr lang="en-US" b="1" smtClean="0"/>
          </a:p>
          <a:p>
            <a:pPr algn="ctr">
              <a:buFont typeface="Times New Roman" pitchFamily="18" charset="0"/>
              <a:buNone/>
            </a:pPr>
            <a:endParaRPr lang="en-US" b="1" smtClean="0"/>
          </a:p>
          <a:p>
            <a:pPr algn="ctr">
              <a:buFont typeface="Times New Roman" pitchFamily="18" charset="0"/>
              <a:buNone/>
            </a:pPr>
            <a:endParaRPr lang="en-US" b="1" smtClean="0"/>
          </a:p>
          <a:p>
            <a:pPr algn="ctr">
              <a:buFont typeface="Times New Roman" pitchFamily="18" charset="0"/>
              <a:buNone/>
            </a:pPr>
            <a:endParaRPr lang="en-US" b="1" smtClean="0"/>
          </a:p>
          <a:p>
            <a:pPr algn="ctr">
              <a:buFont typeface="Times New Roman" pitchFamily="18" charset="0"/>
              <a:buNone/>
            </a:pPr>
            <a:endParaRPr lang="en-US" b="1" smtClean="0"/>
          </a:p>
          <a:p>
            <a:pPr algn="ctr">
              <a:buFont typeface="Times New Roman" pitchFamily="18" charset="0"/>
              <a:buNone/>
            </a:pPr>
            <a:r>
              <a:rPr lang="en-US" b="1" smtClean="0"/>
              <a:t>Wrapper objects are immutable</a:t>
            </a:r>
            <a:endParaRPr lang="en-US" smtClean="0"/>
          </a:p>
        </p:txBody>
      </p:sp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1763713" y="2332038"/>
          <a:ext cx="6400800" cy="4191000"/>
        </p:xfrm>
        <a:graphic>
          <a:graphicData uri="http://schemas.openxmlformats.org/presentationml/2006/ole">
            <p:oleObj spid="_x0000_s4098" name="Bitmap Image" r:id="rId3" imgW="5219048" imgH="3419952" progId="PBrush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Wrapper Objects Are Immutable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41363" y="2027237"/>
            <a:ext cx="8604250" cy="5105400"/>
          </a:xfrm>
        </p:spPr>
        <p:txBody>
          <a:bodyPr/>
          <a:lstStyle/>
          <a:p>
            <a:r>
              <a:rPr lang="en-US" sz="2000" dirty="0" smtClean="0"/>
              <a:t>The  == operator compares references.  </a:t>
            </a:r>
          </a:p>
          <a:p>
            <a:endParaRPr lang="en-US" sz="1600" dirty="0" smtClean="0"/>
          </a:p>
          <a:p>
            <a:r>
              <a:rPr lang="en-US" sz="2000" dirty="0" smtClean="0"/>
              <a:t>No </a:t>
            </a:r>
            <a:r>
              <a:rPr lang="en-US" sz="2000" dirty="0" err="1" smtClean="0"/>
              <a:t>unboxing</a:t>
            </a:r>
            <a:r>
              <a:rPr lang="en-US" sz="2000" dirty="0" smtClean="0"/>
              <a:t> takes place.  </a:t>
            </a:r>
          </a:p>
          <a:p>
            <a:endParaRPr lang="en-US" sz="1600" dirty="0" smtClean="0"/>
          </a:p>
          <a:p>
            <a:r>
              <a:rPr lang="en-US" sz="2000" dirty="0" smtClean="0"/>
              <a:t>The  fragment:</a:t>
            </a:r>
          </a:p>
          <a:p>
            <a:endParaRPr lang="en-US" sz="1600" dirty="0" smtClean="0"/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Integer x = new Integer(5);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Integer y = new Integer(5); 	// a second object is instantiated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 x == y);</a:t>
            </a:r>
          </a:p>
          <a:p>
            <a:pPr lvl="1"/>
            <a:endParaRPr lang="en-US" sz="1600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prints false.</a:t>
            </a:r>
          </a:p>
          <a:p>
            <a:pPr>
              <a:buFont typeface="Times New Roman" pitchFamily="18" charset="0"/>
              <a:buNone/>
            </a:pPr>
            <a:endParaRPr lang="en-US" sz="1600" dirty="0" smtClean="0"/>
          </a:p>
          <a:p>
            <a:r>
              <a:rPr lang="en-US" sz="2000" dirty="0" smtClean="0"/>
              <a:t>However, the segment:</a:t>
            </a:r>
          </a:p>
          <a:p>
            <a:endParaRPr lang="en-US" sz="1600" dirty="0" smtClean="0"/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	Integer x = 5;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	Integer y = 5;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(x == y);</a:t>
            </a:r>
          </a:p>
          <a:p>
            <a:endParaRPr lang="en-US" sz="1600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prints true;</a:t>
            </a:r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Wrapper Objects Are Immutable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the second case, because Integer objects are immutable, Java deems it unnecessary to create two distinct  objects with the same value.  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So, in fact, the references x and y both refer to the same object.  </a:t>
            </a:r>
          </a:p>
          <a:p>
            <a:endParaRPr lang="en-US" sz="2400" dirty="0" smtClean="0"/>
          </a:p>
          <a:p>
            <a:r>
              <a:rPr lang="en-US" sz="2400" dirty="0" smtClean="0"/>
              <a:t>By not creating two separate objects, the compiler saves memory. 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Useful Methods </a:t>
            </a:r>
          </a:p>
        </p:txBody>
      </p:sp>
      <p:graphicFrame>
        <p:nvGraphicFramePr>
          <p:cNvPr id="27685" name="Group 37"/>
          <p:cNvGraphicFramePr>
            <a:graphicFrameLocks noGrp="1"/>
          </p:cNvGraphicFramePr>
          <p:nvPr>
            <p:ph idx="1"/>
          </p:nvPr>
        </p:nvGraphicFramePr>
        <p:xfrm>
          <a:off x="315913" y="2027237"/>
          <a:ext cx="9764712" cy="5212080"/>
        </p:xfrm>
        <a:graphic>
          <a:graphicData uri="http://schemas.openxmlformats.org/drawingml/2006/table">
            <a:tbl>
              <a:tblPr/>
              <a:tblGrid>
                <a:gridCol w="2895599"/>
                <a:gridCol w="990600"/>
                <a:gridCol w="2971800"/>
                <a:gridCol w="2906713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msmincho"/>
                          <a:cs typeface="Times New Roman" pitchFamily="18" charset="0"/>
                        </a:rPr>
                        <a:t>Method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mincho"/>
                        <a:cs typeface="Times New Roman" pitchFamily="18" charset="0"/>
                      </a:endParaRPr>
                    </a:p>
                  </a:txBody>
                  <a:tcPr marL="108632" marR="10863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msmincho"/>
                          <a:cs typeface="Times New Roman" pitchFamily="18" charset="0"/>
                        </a:rPr>
                        <a:t>return type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mincho"/>
                        <a:cs typeface="Times New Roman" pitchFamily="18" charset="0"/>
                      </a:endParaRPr>
                    </a:p>
                  </a:txBody>
                  <a:tcPr marL="108632" marR="108632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msmincho"/>
                          <a:cs typeface="Times New Roman" pitchFamily="18" charset="0"/>
                        </a:rPr>
                        <a:t>Description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mincho"/>
                        <a:cs typeface="Times New Roman" pitchFamily="18" charset="0"/>
                      </a:endParaRPr>
                    </a:p>
                  </a:txBody>
                  <a:tcPr marL="108632" marR="108632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msmincho"/>
                          <a:cs typeface="Times New Roman" pitchFamily="18" charset="0"/>
                        </a:rPr>
                        <a:t>Example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mincho"/>
                        <a:cs typeface="Times New Roman" pitchFamily="18" charset="0"/>
                      </a:endParaRPr>
                    </a:p>
                  </a:txBody>
                  <a:tcPr marL="108632" marR="10863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Integer.valueOf(String s)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mincho"/>
                        <a:cs typeface="Times New Roman" pitchFamily="18" charset="0"/>
                      </a:endParaRPr>
                    </a:p>
                  </a:txBody>
                  <a:tcPr marL="108632" marR="10863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Integer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mincho"/>
                        <a:cs typeface="Times New Roman" pitchFamily="18" charset="0"/>
                      </a:endParaRPr>
                    </a:p>
                  </a:txBody>
                  <a:tcPr marL="108632" marR="10863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mincho"/>
                          <a:cs typeface="Times New Roman" pitchFamily="18" charset="0"/>
                        </a:rPr>
                        <a:t>Returns reference to an 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Integer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mincho"/>
                          <a:cs typeface="Times New Roman" pitchFamily="18" charset="0"/>
                        </a:rPr>
                        <a:t> object initialized to the numeric value of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mincho"/>
                        <a:cs typeface="Times New Roman" pitchFamily="18" charset="0"/>
                      </a:endParaRPr>
                    </a:p>
                  </a:txBody>
                  <a:tcPr marL="108632" marR="10863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Integer x = Integer.valueOf("345");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mincho"/>
                        <a:cs typeface="Times New Roman" pitchFamily="18" charset="0"/>
                      </a:endParaRPr>
                    </a:p>
                  </a:txBody>
                  <a:tcPr marL="108632" marR="10863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Double.valueOf(String s)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mincho"/>
                        <a:cs typeface="Times New Roman" pitchFamily="18" charset="0"/>
                      </a:endParaRPr>
                    </a:p>
                  </a:txBody>
                  <a:tcPr marL="108632" marR="10863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Double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mincho"/>
                        <a:cs typeface="Times New Roman" pitchFamily="18" charset="0"/>
                      </a:endParaRPr>
                    </a:p>
                  </a:txBody>
                  <a:tcPr marL="108632" marR="10863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mincho"/>
                          <a:cs typeface="Times New Roman" pitchFamily="18" charset="0"/>
                        </a:rPr>
                        <a:t>Returns a reference to a 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mincho"/>
                          <a:cs typeface="Times New Roman" pitchFamily="18" charset="0"/>
                        </a:rPr>
                        <a:t> object initialized to the numeric value of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mincho"/>
                        <a:cs typeface="Times New Roman" pitchFamily="18" charset="0"/>
                      </a:endParaRPr>
                    </a:p>
                  </a:txBody>
                  <a:tcPr marL="108632" marR="10863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Double x =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Double.valueOf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("3.14159");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mincho"/>
                        <a:cs typeface="Times New Roman" pitchFamily="18" charset="0"/>
                      </a:endParaRPr>
                    </a:p>
                  </a:txBody>
                  <a:tcPr marL="108632" marR="10863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Integer.parseInt(String s)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mincho"/>
                        <a:cs typeface="Times New Roman" pitchFamily="18" charset="0"/>
                      </a:endParaRPr>
                    </a:p>
                  </a:txBody>
                  <a:tcPr marL="108632" marR="10863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int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mincho"/>
                        <a:cs typeface="Times New Roman" pitchFamily="18" charset="0"/>
                      </a:endParaRPr>
                    </a:p>
                  </a:txBody>
                  <a:tcPr marL="108632" marR="10863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mincho"/>
                          <a:cs typeface="Times New Roman" pitchFamily="18" charset="0"/>
                        </a:rPr>
                        <a:t>Returns the numeric value of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mincho"/>
                          <a:cs typeface="Times New Roman" pitchFamily="18" charset="0"/>
                        </a:rPr>
                        <a:t> as a primitive</a:t>
                      </a:r>
                    </a:p>
                  </a:txBody>
                  <a:tcPr marL="108632" marR="10863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 x =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Integer.parseInt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("345");</a:t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</a:b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mincho"/>
                        <a:cs typeface="Times New Roman" pitchFamily="18" charset="0"/>
                      </a:endParaRPr>
                    </a:p>
                  </a:txBody>
                  <a:tcPr marL="108632" marR="10863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Double.parseDouble(String s)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mincho"/>
                        <a:cs typeface="Times New Roman" pitchFamily="18" charset="0"/>
                      </a:endParaRPr>
                    </a:p>
                  </a:txBody>
                  <a:tcPr marL="108632" marR="10863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double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mincho"/>
                        <a:cs typeface="Times New Roman" pitchFamily="18" charset="0"/>
                      </a:endParaRPr>
                    </a:p>
                  </a:txBody>
                  <a:tcPr marL="108632" marR="10863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mincho"/>
                          <a:cs typeface="Times New Roman" pitchFamily="18" charset="0"/>
                        </a:rPr>
                        <a:t>Returns the numeric value of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mincho"/>
                          <a:cs typeface="Times New Roman" pitchFamily="18" charset="0"/>
                        </a:rPr>
                        <a:t> as a primitive</a:t>
                      </a:r>
                    </a:p>
                  </a:txBody>
                  <a:tcPr marL="108632" marR="10863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double x =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Double.parseDouble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("3.14159");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mincho"/>
                        <a:cs typeface="Times New Roman" pitchFamily="18" charset="0"/>
                      </a:endParaRPr>
                    </a:p>
                  </a:txBody>
                  <a:tcPr marL="108632" marR="10863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Integer.toString(int x)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mincho"/>
                        <a:cs typeface="Times New Roman" pitchFamily="18" charset="0"/>
                      </a:endParaRPr>
                    </a:p>
                  </a:txBody>
                  <a:tcPr marL="108632" marR="10863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String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mincho"/>
                        <a:cs typeface="Times New Roman" pitchFamily="18" charset="0"/>
                      </a:endParaRPr>
                    </a:p>
                  </a:txBody>
                  <a:tcPr marL="108632" marR="10863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mincho"/>
                          <a:cs typeface="Times New Roman" pitchFamily="18" charset="0"/>
                        </a:rPr>
                        <a:t>Returns the integer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x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mincho"/>
                          <a:cs typeface="Times New Roman" pitchFamily="18" charset="0"/>
                        </a:rPr>
                        <a:t>as a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String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mincho"/>
                        <a:cs typeface="Times New Roman" pitchFamily="18" charset="0"/>
                      </a:endParaRPr>
                    </a:p>
                  </a:txBody>
                  <a:tcPr marL="108632" marR="10863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String s =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Integer.toString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(123);</a:t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</a:b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mincho"/>
                        <a:cs typeface="Times New Roman" pitchFamily="18" charset="0"/>
                      </a:endParaRPr>
                    </a:p>
                  </a:txBody>
                  <a:tcPr marL="108632" marR="10863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Double.toString(double x)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mincho"/>
                        <a:cs typeface="Times New Roman" pitchFamily="18" charset="0"/>
                      </a:endParaRPr>
                    </a:p>
                  </a:txBody>
                  <a:tcPr marL="108632" marR="10863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String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mincho"/>
                        <a:cs typeface="Times New Roman" pitchFamily="18" charset="0"/>
                      </a:endParaRPr>
                    </a:p>
                  </a:txBody>
                  <a:tcPr marL="108632" marR="10863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mincho"/>
                          <a:cs typeface="Times New Roman" pitchFamily="18" charset="0"/>
                        </a:rPr>
                        <a:t>Returns the double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mincho"/>
                          <a:cs typeface="Times New Roman" pitchFamily="18" charset="0"/>
                        </a:rPr>
                        <a:t> as a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String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mincho"/>
                        <a:cs typeface="Times New Roman" pitchFamily="18" charset="0"/>
                      </a:endParaRPr>
                    </a:p>
                  </a:txBody>
                  <a:tcPr marL="108632" marR="10863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String s =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Double.toString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  <a:t>(3.14159);</a:t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/>
                          <a:cs typeface="Times New Roman" pitchFamily="18" charset="0"/>
                        </a:rPr>
                      </a:b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mincho"/>
                        <a:cs typeface="Times New Roman" pitchFamily="18" charset="0"/>
                      </a:endParaRPr>
                    </a:p>
                  </a:txBody>
                  <a:tcPr marL="108632" marR="10863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Useful Methods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9711" y="1798637"/>
          <a:ext cx="9840913" cy="5547360"/>
        </p:xfrm>
        <a:graphic>
          <a:graphicData uri="http://schemas.openxmlformats.org/drawingml/2006/table">
            <a:tbl>
              <a:tblPr/>
              <a:tblGrid>
                <a:gridCol w="3352801"/>
                <a:gridCol w="914400"/>
                <a:gridCol w="2771699"/>
                <a:gridCol w="2802013"/>
              </a:tblGrid>
              <a:tr h="4240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Method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95415" marR="9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return type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95415" marR="954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Description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95415" marR="954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Example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95415" marR="9541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4240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600" dirty="0" err="1">
                          <a:latin typeface="Arial"/>
                          <a:ea typeface="Times New Roman"/>
                        </a:rPr>
                        <a:t>Character.isDigit</a:t>
                      </a:r>
                      <a:r>
                        <a:rPr lang="en-US" sz="1600" dirty="0">
                          <a:latin typeface="Arial"/>
                          <a:ea typeface="Times New Roman"/>
                        </a:rPr>
                        <a:t>(char </a:t>
                      </a:r>
                      <a:r>
                        <a:rPr lang="en-US" sz="1600" dirty="0" err="1">
                          <a:latin typeface="Arial"/>
                          <a:ea typeface="Times New Roman"/>
                        </a:rPr>
                        <a:t>ch</a:t>
                      </a:r>
                      <a:r>
                        <a:rPr lang="en-US" sz="1600" dirty="0">
                          <a:latin typeface="Arial"/>
                          <a:ea typeface="Times New Roman"/>
                        </a:rPr>
                        <a:t>)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95415" marR="9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boolean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95415" marR="954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Returns </a:t>
                      </a:r>
                      <a:r>
                        <a:rPr lang="en-US" sz="1600">
                          <a:latin typeface="Arial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600">
                          <a:latin typeface="Times New Roman"/>
                          <a:ea typeface="Times New Roman"/>
                        </a:rPr>
                        <a:t> if </a:t>
                      </a:r>
                      <a:r>
                        <a:rPr lang="en-US" sz="1600">
                          <a:latin typeface="Arial"/>
                          <a:ea typeface="Times New Roman"/>
                        </a:rPr>
                        <a:t>ch</a:t>
                      </a:r>
                      <a:r>
                        <a:rPr lang="en-US" sz="1600">
                          <a:latin typeface="Times New Roman"/>
                          <a:ea typeface="Times New Roman"/>
                        </a:rPr>
                        <a:t> is a digit</a:t>
                      </a:r>
                    </a:p>
                  </a:txBody>
                  <a:tcPr marL="95415" marR="954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Character.isDigit('w')</a:t>
                      </a:r>
                      <a:r>
                        <a:rPr lang="en-US" sz="1600">
                          <a:latin typeface="Times New Roman"/>
                          <a:ea typeface="Times New Roman"/>
                        </a:rPr>
                        <a:t> returns </a:t>
                      </a:r>
                      <a:r>
                        <a:rPr lang="en-US" sz="1600">
                          <a:latin typeface="Arial"/>
                          <a:ea typeface="Times New Roman"/>
                          <a:cs typeface="Times New Roman"/>
                        </a:rPr>
                        <a:t>false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95415" marR="9541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40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600" dirty="0" err="1">
                          <a:latin typeface="Arial"/>
                          <a:ea typeface="Times New Roman"/>
                        </a:rPr>
                        <a:t>Character.isLetter</a:t>
                      </a:r>
                      <a:r>
                        <a:rPr lang="en-US" sz="1600" dirty="0">
                          <a:latin typeface="Arial"/>
                          <a:ea typeface="Times New Roman"/>
                        </a:rPr>
                        <a:t>(char </a:t>
                      </a:r>
                      <a:r>
                        <a:rPr lang="en-US" sz="1600" dirty="0" err="1">
                          <a:latin typeface="Arial"/>
                          <a:ea typeface="Times New Roman"/>
                        </a:rPr>
                        <a:t>ch</a:t>
                      </a:r>
                      <a:r>
                        <a:rPr lang="en-US" sz="1600" dirty="0">
                          <a:latin typeface="Arial"/>
                          <a:ea typeface="Times New Roman"/>
                        </a:rPr>
                        <a:t>)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95415" marR="9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600" dirty="0" err="1">
                          <a:latin typeface="Arial"/>
                          <a:ea typeface="Times New Roman"/>
                        </a:rPr>
                        <a:t>boolean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95415" marR="954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Returns </a:t>
                      </a:r>
                      <a:r>
                        <a:rPr lang="en-US" sz="1600">
                          <a:latin typeface="Arial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600">
                          <a:latin typeface="Times New Roman"/>
                          <a:ea typeface="Times New Roman"/>
                        </a:rPr>
                        <a:t> if </a:t>
                      </a:r>
                      <a:r>
                        <a:rPr lang="en-US" sz="1600">
                          <a:latin typeface="Arial"/>
                          <a:ea typeface="Times New Roman"/>
                        </a:rPr>
                        <a:t>ch</a:t>
                      </a:r>
                      <a:r>
                        <a:rPr lang="en-US" sz="1600">
                          <a:latin typeface="Times New Roman"/>
                          <a:ea typeface="Times New Roman"/>
                        </a:rPr>
                        <a:t> is a letter</a:t>
                      </a:r>
                    </a:p>
                  </a:txBody>
                  <a:tcPr marL="95415" marR="954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Character.isLetter('w')</a:t>
                      </a:r>
                      <a:r>
                        <a:rPr lang="en-US" sz="1600">
                          <a:latin typeface="Times New Roman"/>
                          <a:ea typeface="Times New Roman"/>
                        </a:rPr>
                        <a:t> returns </a:t>
                      </a:r>
                      <a:r>
                        <a:rPr lang="en-US" sz="1600">
                          <a:latin typeface="Arial"/>
                          <a:ea typeface="Times New Roman"/>
                          <a:cs typeface="Times New Roman"/>
                        </a:rPr>
                        <a:t>true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95415" marR="9541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40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Character.isLettorOrDigit(char ch)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95415" marR="9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600" dirty="0" err="1">
                          <a:latin typeface="Arial"/>
                          <a:ea typeface="Times New Roman"/>
                        </a:rPr>
                        <a:t>boolean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95415" marR="954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Returns </a:t>
                      </a:r>
                      <a:r>
                        <a:rPr lang="en-US" sz="1600" dirty="0">
                          <a:latin typeface="Arial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if </a:t>
                      </a:r>
                      <a:r>
                        <a:rPr lang="en-US" sz="1600" dirty="0" err="1">
                          <a:latin typeface="Arial"/>
                          <a:ea typeface="Times New Roman"/>
                        </a:rPr>
                        <a:t>ch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is a letter or a digit</a:t>
                      </a:r>
                    </a:p>
                  </a:txBody>
                  <a:tcPr marL="95415" marR="954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Character.isDigit('$')</a:t>
                      </a:r>
                      <a:r>
                        <a:rPr lang="en-US" sz="1600">
                          <a:latin typeface="Times New Roman"/>
                          <a:ea typeface="Times New Roman"/>
                        </a:rPr>
                        <a:t> returns </a:t>
                      </a:r>
                      <a:r>
                        <a:rPr lang="en-US" sz="1600">
                          <a:latin typeface="Arial"/>
                          <a:ea typeface="Times New Roman"/>
                          <a:cs typeface="Times New Roman"/>
                        </a:rPr>
                        <a:t>false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95415" marR="9541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40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Character.isLowerCase(char ch)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95415" marR="9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boolean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95415" marR="954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Returns </a:t>
                      </a:r>
                      <a:r>
                        <a:rPr lang="en-US" sz="1600" dirty="0">
                          <a:latin typeface="Arial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if </a:t>
                      </a:r>
                      <a:r>
                        <a:rPr lang="en-US" sz="1600" dirty="0" err="1">
                          <a:latin typeface="Arial"/>
                          <a:ea typeface="Times New Roman"/>
                        </a:rPr>
                        <a:t>ch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is a lower case letter</a:t>
                      </a:r>
                    </a:p>
                  </a:txBody>
                  <a:tcPr marL="95415" marR="954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Character.isLowerCase('w')</a:t>
                      </a:r>
                      <a:r>
                        <a:rPr lang="en-US" sz="1600">
                          <a:latin typeface="Times New Roman"/>
                          <a:ea typeface="Times New Roman"/>
                        </a:rPr>
                        <a:t> returns </a:t>
                      </a:r>
                      <a:r>
                        <a:rPr lang="en-US" sz="1600">
                          <a:latin typeface="Arial"/>
                          <a:ea typeface="Times New Roman"/>
                          <a:cs typeface="Times New Roman"/>
                        </a:rPr>
                        <a:t>true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95415" marR="9541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40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Character.isUpperCase(char ch)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95415" marR="9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boolean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95415" marR="954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Returns </a:t>
                      </a:r>
                      <a:r>
                        <a:rPr lang="en-US" sz="1600" dirty="0">
                          <a:latin typeface="Arial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if </a:t>
                      </a:r>
                      <a:r>
                        <a:rPr lang="en-US" sz="1600" dirty="0" err="1">
                          <a:latin typeface="Arial"/>
                          <a:ea typeface="Times New Roman"/>
                        </a:rPr>
                        <a:t>ch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is an uppercase letter</a:t>
                      </a:r>
                    </a:p>
                  </a:txBody>
                  <a:tcPr marL="95415" marR="954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Character.isUpperCase('w')</a:t>
                      </a:r>
                      <a:r>
                        <a:rPr lang="en-US" sz="1600">
                          <a:latin typeface="Times New Roman"/>
                          <a:ea typeface="Times New Roman"/>
                        </a:rPr>
                        <a:t> returns </a:t>
                      </a:r>
                      <a:r>
                        <a:rPr lang="en-US" sz="1600">
                          <a:latin typeface="Arial"/>
                          <a:ea typeface="Times New Roman"/>
                          <a:cs typeface="Times New Roman"/>
                        </a:rPr>
                        <a:t>false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95415" marR="9541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61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Character.isWhitespace(char ch)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95415" marR="9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boolean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95415" marR="954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Returns </a:t>
                      </a:r>
                      <a:r>
                        <a:rPr lang="en-US" sz="1600" dirty="0">
                          <a:latin typeface="Arial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if </a:t>
                      </a:r>
                      <a:r>
                        <a:rPr lang="en-US" sz="1600" dirty="0" err="1">
                          <a:latin typeface="Arial"/>
                          <a:ea typeface="Times New Roman"/>
                        </a:rPr>
                        <a:t>ch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is a blank, a tab, a form feed, or a line separator</a:t>
                      </a:r>
                    </a:p>
                  </a:txBody>
                  <a:tcPr marL="95415" marR="954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600" dirty="0" err="1">
                          <a:latin typeface="Arial"/>
                          <a:ea typeface="Times New Roman"/>
                        </a:rPr>
                        <a:t>Character.isWhitespace</a:t>
                      </a:r>
                      <a:r>
                        <a:rPr lang="en-US" sz="1600" dirty="0">
                          <a:latin typeface="Arial"/>
                          <a:ea typeface="Times New Roman"/>
                        </a:rPr>
                        <a:t>('x')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returns </a:t>
                      </a:r>
                      <a:r>
                        <a:rPr lang="en-US" sz="1600" dirty="0">
                          <a:latin typeface="Arial"/>
                          <a:ea typeface="Times New Roman"/>
                          <a:cs typeface="Times New Roman"/>
                        </a:rPr>
                        <a:t>false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95415" marR="9541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8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Character.toLowerCase(char ch)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95415" marR="9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char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95415" marR="954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Returns the lowercase version of </a:t>
                      </a:r>
                      <a:r>
                        <a:rPr lang="en-US" sz="1600">
                          <a:latin typeface="Arial"/>
                          <a:ea typeface="Times New Roman"/>
                        </a:rPr>
                        <a:t>ch</a:t>
                      </a:r>
                      <a:r>
                        <a:rPr lang="en-US" sz="1600">
                          <a:latin typeface="Times New Roman"/>
                          <a:ea typeface="Times New Roman"/>
                        </a:rPr>
                        <a:t> if </a:t>
                      </a:r>
                      <a:r>
                        <a:rPr lang="en-US" sz="1600">
                          <a:latin typeface="Arial"/>
                          <a:ea typeface="Times New Roman"/>
                        </a:rPr>
                        <a:t>ch</a:t>
                      </a:r>
                      <a:r>
                        <a:rPr lang="en-US" sz="1600">
                          <a:latin typeface="Times New Roman"/>
                          <a:ea typeface="Times New Roman"/>
                        </a:rPr>
                        <a:t> is an alphabetical character, otherwise returns </a:t>
                      </a:r>
                      <a:r>
                        <a:rPr lang="en-US" sz="1600">
                          <a:latin typeface="Arial"/>
                          <a:ea typeface="Times New Roman"/>
                        </a:rPr>
                        <a:t>ch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95415" marR="954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Arial"/>
                          <a:ea typeface="Times New Roman"/>
                        </a:rPr>
                        <a:t>Character.toLowerCase</a:t>
                      </a:r>
                      <a:r>
                        <a:rPr lang="en-US" sz="1600" dirty="0">
                          <a:latin typeface="Arial"/>
                          <a:ea typeface="Times New Roman"/>
                        </a:rPr>
                        <a:t>('a')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returns '</a:t>
                      </a:r>
                      <a:r>
                        <a:rPr lang="en-US" sz="1600" dirty="0">
                          <a:latin typeface="Arial"/>
                          <a:ea typeface="Times New Roman"/>
                        </a:rPr>
                        <a:t>A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'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Arial"/>
                          <a:ea typeface="Times New Roman"/>
                        </a:rPr>
                        <a:t>Character.toLowerCase</a:t>
                      </a:r>
                      <a:r>
                        <a:rPr lang="en-US" sz="1600" dirty="0">
                          <a:latin typeface="Arial"/>
                          <a:ea typeface="Times New Roman"/>
                        </a:rPr>
                        <a:t>('#')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returns '</a:t>
                      </a:r>
                      <a:r>
                        <a:rPr lang="en-US" sz="1600" dirty="0">
                          <a:latin typeface="Arial"/>
                          <a:ea typeface="Times New Roman"/>
                        </a:rPr>
                        <a:t>#'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95415" marR="9541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8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Character.toUpperCase(char ch)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95415" marR="9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/>
                          <a:ea typeface="Times New Roman"/>
                        </a:rPr>
                        <a:t>char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95415" marR="954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Returns the uppercase version of </a:t>
                      </a:r>
                      <a:r>
                        <a:rPr lang="en-US" sz="1600">
                          <a:latin typeface="Arial"/>
                          <a:ea typeface="Times New Roman"/>
                        </a:rPr>
                        <a:t>ch </a:t>
                      </a:r>
                      <a:r>
                        <a:rPr lang="en-US" sz="1600">
                          <a:latin typeface="Times New Roman"/>
                          <a:ea typeface="Times New Roman"/>
                        </a:rPr>
                        <a:t>if </a:t>
                      </a:r>
                      <a:r>
                        <a:rPr lang="en-US" sz="1600">
                          <a:latin typeface="Arial"/>
                          <a:ea typeface="Times New Roman"/>
                        </a:rPr>
                        <a:t>ch </a:t>
                      </a:r>
                      <a:r>
                        <a:rPr lang="en-US" sz="1600">
                          <a:latin typeface="Times New Roman"/>
                          <a:ea typeface="Times New Roman"/>
                        </a:rPr>
                        <a:t>is an alphabetical character, otherwise returns </a:t>
                      </a:r>
                      <a:r>
                        <a:rPr lang="en-US" sz="1600">
                          <a:latin typeface="Arial"/>
                          <a:ea typeface="Times New Roman"/>
                        </a:rPr>
                        <a:t>ch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95415" marR="954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Arial"/>
                          <a:ea typeface="Times New Roman"/>
                        </a:rPr>
                        <a:t>Character.toUpperCase</a:t>
                      </a:r>
                      <a:r>
                        <a:rPr lang="en-US" sz="1600" dirty="0">
                          <a:latin typeface="Arial"/>
                          <a:ea typeface="Times New Roman"/>
                        </a:rPr>
                        <a:t>('r')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returns '</a:t>
                      </a:r>
                      <a:r>
                        <a:rPr lang="en-US" sz="1600" dirty="0">
                          <a:latin typeface="Arial"/>
                          <a:ea typeface="Times New Roman"/>
                        </a:rPr>
                        <a:t>R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'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Arial"/>
                          <a:ea typeface="Times New Roman"/>
                        </a:rPr>
                        <a:t>Character.toUpperCase</a:t>
                      </a:r>
                      <a:r>
                        <a:rPr lang="en-US" sz="1600" dirty="0">
                          <a:latin typeface="Arial"/>
                          <a:ea typeface="Times New Roman"/>
                        </a:rPr>
                        <a:t>('#')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returns '</a:t>
                      </a:r>
                      <a:r>
                        <a:rPr lang="en-US" sz="1600" dirty="0">
                          <a:latin typeface="Arial"/>
                          <a:ea typeface="Times New Roman"/>
                        </a:rPr>
                        <a:t>#'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95415" marR="9541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Useful Methods 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Murphy's Law (“if anything can go wrong, it will go wrong”) certainly applies to programs that require interactive input.  </a:t>
            </a:r>
          </a:p>
          <a:p>
            <a:endParaRPr lang="en-US" smtClean="0"/>
          </a:p>
          <a:p>
            <a:r>
              <a:rPr lang="en-US" smtClean="0"/>
              <a:t>When supplying a list of integers to an application, have you ever typed “2w” instead of “23”?  </a:t>
            </a:r>
          </a:p>
          <a:p>
            <a:endParaRPr lang="en-US" smtClean="0"/>
          </a:p>
          <a:p>
            <a:r>
              <a:rPr lang="en-US" smtClean="0"/>
              <a:t>Without the proper precautions, such faulty data can cause a program to crash.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Useful Methods 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741362" y="2101850"/>
            <a:ext cx="9023349" cy="4757738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Problem Statement:</a:t>
            </a:r>
            <a:endParaRPr lang="en-US" sz="2400" dirty="0" smtClean="0"/>
          </a:p>
          <a:p>
            <a:r>
              <a:rPr lang="en-US" sz="2000" dirty="0" smtClean="0"/>
              <a:t>Design a class with two static utility methods:</a:t>
            </a:r>
          </a:p>
          <a:p>
            <a:endParaRPr lang="en-US" sz="2000" dirty="0" smtClean="0"/>
          </a:p>
          <a:p>
            <a:pPr lvl="1"/>
            <a:r>
              <a:rPr lang="en-US" sz="2000" dirty="0" smtClean="0"/>
              <a:t>	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readInt</a:t>
            </a:r>
            <a:r>
              <a:rPr lang="en-US" sz="2000" dirty="0" smtClean="0"/>
              <a:t>() and</a:t>
            </a:r>
          </a:p>
          <a:p>
            <a:pPr lvl="1"/>
            <a:r>
              <a:rPr lang="en-US" sz="2000" dirty="0" smtClean="0"/>
              <a:t>		double </a:t>
            </a:r>
            <a:r>
              <a:rPr lang="en-US" sz="2000" dirty="0" err="1" smtClean="0"/>
              <a:t>readDouble</a:t>
            </a:r>
            <a:r>
              <a:rPr lang="en-US" sz="2000" dirty="0" smtClean="0"/>
              <a:t>()</a:t>
            </a:r>
          </a:p>
          <a:p>
            <a:endParaRPr lang="en-US" sz="2000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that can be used for interactive numerical input.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 lvl="1"/>
            <a:r>
              <a:rPr lang="en-US" sz="2000" dirty="0" err="1" smtClean="0"/>
              <a:t>readInt</a:t>
            </a:r>
            <a:r>
              <a:rPr lang="en-US" sz="2000" dirty="0" smtClean="0"/>
              <a:t>() returns the next valid integer that is supplied interactively, and  </a:t>
            </a:r>
          </a:p>
          <a:p>
            <a:pPr lvl="1"/>
            <a:r>
              <a:rPr lang="en-US" sz="2000" dirty="0" err="1" smtClean="0"/>
              <a:t>readDouble</a:t>
            </a:r>
            <a:r>
              <a:rPr lang="en-US" sz="2000" dirty="0" smtClean="0"/>
              <a:t>() returns the next valid double. 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 </a:t>
            </a:r>
          </a:p>
          <a:p>
            <a:r>
              <a:rPr lang="en-US" sz="2000" dirty="0" smtClean="0"/>
              <a:t> On illegal input, </a:t>
            </a:r>
            <a:r>
              <a:rPr lang="en-US" sz="2000" dirty="0" err="1" smtClean="0"/>
              <a:t>readInt</a:t>
            </a:r>
            <a:r>
              <a:rPr lang="en-US" sz="2000" dirty="0" smtClean="0"/>
              <a:t>() or </a:t>
            </a:r>
            <a:r>
              <a:rPr lang="en-US" sz="2000" dirty="0" err="1" smtClean="0"/>
              <a:t>readDouble</a:t>
            </a:r>
            <a:r>
              <a:rPr lang="en-US" sz="2000" dirty="0" smtClean="0"/>
              <a:t>() issues an error message and prompts for correct input, thus providing error checking and preventing a program crash.  </a:t>
            </a:r>
          </a:p>
          <a:p>
            <a:endParaRPr lang="en-US" sz="2000" dirty="0" smtClean="0"/>
          </a:p>
          <a:p>
            <a:r>
              <a:rPr lang="en-US" sz="2000" dirty="0" smtClean="0"/>
              <a:t>These methods perform like the Scanner methods </a:t>
            </a:r>
            <a:r>
              <a:rPr lang="en-US" sz="2000" dirty="0" err="1" smtClean="0"/>
              <a:t>nextInt</a:t>
            </a:r>
            <a:r>
              <a:rPr lang="en-US" sz="2000" dirty="0" smtClean="0"/>
              <a:t>() and </a:t>
            </a:r>
            <a:r>
              <a:rPr lang="en-US" sz="2000" dirty="0" err="1" smtClean="0"/>
              <a:t>nextDouble</a:t>
            </a:r>
            <a:r>
              <a:rPr lang="en-US" sz="2000" dirty="0" smtClean="0"/>
              <a:t>() but with error checking.</a:t>
            </a:r>
            <a:r>
              <a:rPr lang="en-US" sz="1800" dirty="0" smtClean="0"/>
              <a:t>  </a:t>
            </a:r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Useful Methods 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68312" y="2027237"/>
            <a:ext cx="9372600" cy="5257800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000" b="1" dirty="0" smtClean="0"/>
              <a:t>Java Solution Design: </a:t>
            </a:r>
          </a:p>
          <a:p>
            <a:endParaRPr lang="en-US" sz="1800" dirty="0" smtClean="0"/>
          </a:p>
          <a:p>
            <a:pPr>
              <a:spcBef>
                <a:spcPts val="600"/>
              </a:spcBef>
            </a:pPr>
            <a:r>
              <a:rPr lang="en-US" sz="2000" dirty="0" smtClean="0"/>
              <a:t>To verify that integer input we implement the following algorithm.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Read the input as a string,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Use the </a:t>
            </a:r>
            <a:r>
              <a:rPr lang="en-US" sz="2000" dirty="0" err="1" smtClean="0"/>
              <a:t>Character.isDigit</a:t>
            </a:r>
            <a:r>
              <a:rPr lang="en-US" sz="2000" dirty="0" smtClean="0"/>
              <a:t>(char) to validate that each character of the string, except possibly the first character, which may be a minus sign, is a digit.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If any character is not a digit, prompt the user to reenter the data and return to step 1.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Use </a:t>
            </a:r>
            <a:r>
              <a:rPr lang="en-US" sz="2000" dirty="0" err="1" smtClean="0"/>
              <a:t>Integer.parseInt</a:t>
            </a:r>
            <a:r>
              <a:rPr lang="en-US" sz="2000" dirty="0" smtClean="0"/>
              <a:t>(String) to return the integer value of the input string.</a:t>
            </a:r>
          </a:p>
          <a:p>
            <a:pPr lvl="1">
              <a:spcBef>
                <a:spcPts val="600"/>
              </a:spcBef>
              <a:buFont typeface="Times New Roman" pitchFamily="18" charset="0"/>
              <a:buNone/>
            </a:pPr>
            <a:r>
              <a:rPr lang="en-US" sz="1200" dirty="0" smtClean="0"/>
              <a:t> 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We implement a similar algorithm for floating point numbers.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Read the input as a string.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Determine the location of the decimal, if there is decimal.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Except for a single decimal point or an initial minus sign, if any character is not a digit, prompt the user to reenter the data and return to step 1.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Use </a:t>
            </a:r>
            <a:r>
              <a:rPr lang="en-US" sz="2000" dirty="0" err="1" smtClean="0"/>
              <a:t>Double.parseDouble</a:t>
            </a:r>
            <a:r>
              <a:rPr lang="en-US" sz="2000" dirty="0" smtClean="0"/>
              <a:t>(String) to return the value of the input string.</a:t>
            </a:r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Useful Methods 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Arial" pitchFamily="34" charset="0"/>
              <a:buAutoNum type="arabicPeriod"/>
            </a:pPr>
            <a:r>
              <a:rPr lang="en-US" sz="1600" smtClean="0"/>
              <a:t>import java.util.*;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1600" smtClean="0"/>
              <a:t>public class ReadData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1600" smtClean="0"/>
              <a:t>{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1600" smtClean="0"/>
              <a:t>     public static int readInt()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1600" smtClean="0"/>
              <a:t>     {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1600" smtClean="0"/>
              <a:t>          // returns a valid integer that is supplied interactively 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1600" smtClean="0"/>
              <a:t>          Scanner input = new Scanner(System.in);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1600" smtClean="0"/>
              <a:t>          boolean correct;				// is the input  correct?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1600" smtClean="0"/>
              <a:t>          boolean negative = false; 	    		// is the number negative?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1600" smtClean="0"/>
              <a:t>          String number; 	                 		// input string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1600" smtClean="0"/>
              <a:t>          do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1600" smtClean="0"/>
              <a:t>          {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1600" smtClean="0"/>
              <a:t>               correct = true;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1600" smtClean="0"/>
              <a:t>               number = input.next();                		// read a string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1600" smtClean="0"/>
              <a:t>               if (number.charAt(0) == '-')       		// negative number?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1600" smtClean="0"/>
              <a:t>               {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1600" smtClean="0"/>
              <a:t>                    negative = true;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1600" smtClean="0"/>
              <a:t>                    number = number.substring(1,number.length());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1600" smtClean="0"/>
              <a:t>               }</a:t>
            </a:r>
          </a:p>
          <a:p>
            <a:pPr>
              <a:buFont typeface="Times New Roman" pitchFamily="18" charset="0"/>
              <a:buNone/>
            </a:pPr>
            <a:endParaRPr lang="en-US" sz="16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The generic sort method </a:t>
            </a:r>
            <a:endParaRPr lang="en-US" sz="2000" b="1" smtClean="0"/>
          </a:p>
          <a:p>
            <a:pPr>
              <a:buFont typeface="Times New Roman" pitchFamily="18" charset="0"/>
              <a:buNone/>
            </a:pPr>
            <a:endParaRPr lang="en-US" sz="2000" b="1" smtClean="0"/>
          </a:p>
          <a:p>
            <a:pPr>
              <a:buFont typeface="Times New Roman" pitchFamily="18" charset="0"/>
              <a:buNone/>
            </a:pPr>
            <a:r>
              <a:rPr lang="en-US" sz="2000" smtClean="0"/>
              <a:t>			public static void sort(</a:t>
            </a:r>
            <a:r>
              <a:rPr lang="en-US" sz="2000" b="1" smtClean="0"/>
              <a:t>Comparable</a:t>
            </a:r>
            <a:r>
              <a:rPr lang="en-US" sz="2000" smtClean="0"/>
              <a:t>[] x,  int size)</a:t>
            </a:r>
            <a:br>
              <a:rPr lang="en-US" sz="2000" smtClean="0"/>
            </a:br>
            <a:endParaRPr lang="en-US" sz="2000" b="1" smtClean="0"/>
          </a:p>
          <a:p>
            <a:pPr>
              <a:buFont typeface="Times New Roman" pitchFamily="18" charset="0"/>
              <a:buNone/>
            </a:pPr>
            <a:r>
              <a:rPr lang="en-US" sz="2000" smtClean="0"/>
              <a:t>	of  SelectionSort cannot handle an array of a primitive type such as int or double.   </a:t>
            </a:r>
          </a:p>
          <a:p>
            <a:pPr>
              <a:buFont typeface="Times New Roman" pitchFamily="18" charset="0"/>
              <a:buNone/>
            </a:pPr>
            <a:endParaRPr lang="en-US" sz="2000" smtClean="0"/>
          </a:p>
          <a:p>
            <a:r>
              <a:rPr lang="en-US" sz="2000" smtClean="0"/>
              <a:t>The statements:</a:t>
            </a:r>
            <a:br>
              <a:rPr lang="en-US" sz="2000" smtClean="0"/>
            </a:br>
            <a:endParaRPr lang="en-US" sz="2000" b="1" smtClean="0"/>
          </a:p>
          <a:p>
            <a:pPr lvl="1">
              <a:buFont typeface="Times New Roman" pitchFamily="18" charset="0"/>
              <a:buNone/>
            </a:pPr>
            <a:r>
              <a:rPr lang="en-US" sz="1600" smtClean="0"/>
              <a:t>		int[] x = {3,5,1,7,9,2,4};</a:t>
            </a:r>
            <a:endParaRPr lang="en-US" sz="1600" b="1" smtClean="0"/>
          </a:p>
          <a:p>
            <a:pPr lvl="1">
              <a:buFont typeface="Times New Roman" pitchFamily="18" charset="0"/>
              <a:buNone/>
            </a:pPr>
            <a:r>
              <a:rPr lang="en-US" sz="1600" smtClean="0"/>
              <a:t>		SelectionSort.sort(x, x.length);</a:t>
            </a:r>
            <a:br>
              <a:rPr lang="en-US" sz="1600" smtClean="0"/>
            </a:br>
            <a:endParaRPr lang="en-US" sz="1600" b="1" smtClean="0"/>
          </a:p>
          <a:p>
            <a:pPr>
              <a:buFont typeface="Times New Roman" pitchFamily="18" charset="0"/>
              <a:buNone/>
            </a:pPr>
            <a:r>
              <a:rPr lang="en-US" sz="2000" smtClean="0"/>
              <a:t>	do not compile because int is not a class that implements Comparable.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Useful Methods 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Arial" pitchFamily="34" charset="0"/>
              <a:buAutoNum type="arabicPeriod" startAt="20"/>
            </a:pPr>
            <a:r>
              <a:rPr lang="en-US" sz="1600" smtClean="0"/>
              <a:t>           for( int i = 0; i &lt; number.length(); i++)</a:t>
            </a:r>
          </a:p>
          <a:p>
            <a:pPr marL="800100" lvl="1" indent="-342900">
              <a:buFont typeface="Arial" pitchFamily="34" charset="0"/>
              <a:buAutoNum type="arabicPeriod" startAt="20"/>
            </a:pPr>
            <a:r>
              <a:rPr lang="en-US" sz="1600" smtClean="0"/>
              <a:t>               if (!Character.isDigit(number.charAt(i)))      	 // input  error</a:t>
            </a:r>
          </a:p>
          <a:p>
            <a:pPr marL="800100" lvl="1" indent="-342900">
              <a:buFont typeface="Arial" pitchFamily="34" charset="0"/>
              <a:buAutoNum type="arabicPeriod" startAt="20"/>
            </a:pPr>
            <a:r>
              <a:rPr lang="en-US" sz="1600" smtClean="0"/>
              <a:t>               {</a:t>
            </a:r>
          </a:p>
          <a:p>
            <a:pPr marL="800100" lvl="1" indent="-342900">
              <a:buFont typeface="Arial" pitchFamily="34" charset="0"/>
              <a:buAutoNum type="arabicPeriod" startAt="20"/>
            </a:pPr>
            <a:r>
              <a:rPr lang="en-US" sz="1600" smtClean="0"/>
              <a:t>                    correct = false;</a:t>
            </a:r>
          </a:p>
          <a:p>
            <a:pPr marL="800100" lvl="1" indent="-342900">
              <a:buFont typeface="Arial" pitchFamily="34" charset="0"/>
              <a:buAutoNum type="arabicPeriod" startAt="20"/>
            </a:pPr>
            <a:r>
              <a:rPr lang="en-US" sz="1600" smtClean="0"/>
              <a:t>                    System.out.print("Input error, reenter: ");</a:t>
            </a:r>
          </a:p>
          <a:p>
            <a:pPr marL="800100" lvl="1" indent="-342900">
              <a:buFont typeface="Arial" pitchFamily="34" charset="0"/>
              <a:buAutoNum type="arabicPeriod" startAt="20"/>
            </a:pPr>
            <a:r>
              <a:rPr lang="en-US" sz="1600" smtClean="0"/>
              <a:t>                    break;           				// out of the if-block</a:t>
            </a:r>
          </a:p>
          <a:p>
            <a:pPr marL="800100" lvl="1" indent="-342900">
              <a:buFont typeface="Arial" pitchFamily="34" charset="0"/>
              <a:buAutoNum type="arabicPeriod" startAt="20"/>
            </a:pPr>
            <a:r>
              <a:rPr lang="en-US" sz="1600" smtClean="0"/>
              <a:t>               }</a:t>
            </a:r>
          </a:p>
          <a:p>
            <a:pPr marL="800100" lvl="1" indent="-342900">
              <a:buFont typeface="Arial" pitchFamily="34" charset="0"/>
              <a:buAutoNum type="arabicPeriod" startAt="20"/>
            </a:pPr>
            <a:r>
              <a:rPr lang="en-US" sz="1600" smtClean="0"/>
              <a:t>          }while(!correct);</a:t>
            </a:r>
          </a:p>
          <a:p>
            <a:pPr marL="800100" lvl="1" indent="-342900">
              <a:buFont typeface="Arial" pitchFamily="34" charset="0"/>
              <a:buAutoNum type="arabicPeriod" startAt="20"/>
            </a:pPr>
            <a:r>
              <a:rPr lang="en-US" sz="1600" smtClean="0"/>
              <a:t>          if (negative)</a:t>
            </a:r>
          </a:p>
          <a:p>
            <a:pPr marL="800100" lvl="1" indent="-342900">
              <a:buFont typeface="Arial" pitchFamily="34" charset="0"/>
              <a:buAutoNum type="arabicPeriod" startAt="20"/>
            </a:pPr>
            <a:r>
              <a:rPr lang="en-US" sz="1600" smtClean="0"/>
              <a:t>               return - Integer.parseInt(number);</a:t>
            </a:r>
          </a:p>
          <a:p>
            <a:pPr marL="800100" lvl="1" indent="-342900">
              <a:buFont typeface="Arial" pitchFamily="34" charset="0"/>
              <a:buAutoNum type="arabicPeriod" startAt="20"/>
            </a:pPr>
            <a:r>
              <a:rPr lang="en-US" sz="1600" smtClean="0"/>
              <a:t>          return Integer.parseInt(number);</a:t>
            </a:r>
          </a:p>
          <a:p>
            <a:pPr marL="800100" lvl="1" indent="-342900">
              <a:buFont typeface="Arial" pitchFamily="34" charset="0"/>
              <a:buAutoNum type="arabicPeriod" startAt="20"/>
            </a:pPr>
            <a:r>
              <a:rPr lang="en-US" sz="1600" smtClean="0"/>
              <a:t>     }</a:t>
            </a:r>
          </a:p>
          <a:p>
            <a:pPr marL="800100" lvl="1" indent="-342900">
              <a:buFont typeface="Arial" pitchFamily="34" charset="0"/>
              <a:buAutoNum type="arabicPeriod" startAt="20"/>
            </a:pPr>
            <a:r>
              <a:rPr lang="en-US" sz="1600" smtClean="0"/>
              <a:t>     public static double readDouble()</a:t>
            </a:r>
          </a:p>
          <a:p>
            <a:pPr marL="800100" lvl="1" indent="-342900">
              <a:buFont typeface="Arial" pitchFamily="34" charset="0"/>
              <a:buAutoNum type="arabicPeriod" startAt="20"/>
            </a:pPr>
            <a:r>
              <a:rPr lang="en-US" sz="1600" smtClean="0"/>
              <a:t>     {</a:t>
            </a:r>
          </a:p>
          <a:p>
            <a:pPr marL="800100" lvl="1" indent="-342900">
              <a:buFont typeface="Arial" pitchFamily="34" charset="0"/>
              <a:buAutoNum type="arabicPeriod" startAt="20"/>
            </a:pPr>
            <a:r>
              <a:rPr lang="en-US" sz="1600" smtClean="0"/>
              <a:t>          //returns a valid double that is supplied interactively</a:t>
            </a:r>
          </a:p>
          <a:p>
            <a:pPr marL="800100" lvl="1" indent="-342900">
              <a:buFont typeface="Arial" pitchFamily="34" charset="0"/>
              <a:buAutoNum type="arabicPeriod" startAt="20"/>
            </a:pPr>
            <a:r>
              <a:rPr lang="en-US" sz="1600" smtClean="0"/>
              <a:t>          Scanner input = new Scanner(System.in);</a:t>
            </a:r>
          </a:p>
          <a:p>
            <a:pPr marL="800100" lvl="1" indent="-342900">
              <a:buFont typeface="Arial" pitchFamily="34" charset="0"/>
              <a:buAutoNum type="arabicPeriod" startAt="20"/>
            </a:pPr>
            <a:r>
              <a:rPr lang="en-US" sz="1600" smtClean="0"/>
              <a:t>          boolean correct;</a:t>
            </a:r>
          </a:p>
          <a:p>
            <a:pPr marL="800100" lvl="1" indent="-342900">
              <a:buFont typeface="Arial" pitchFamily="34" charset="0"/>
              <a:buAutoNum type="arabicPeriod" startAt="20"/>
            </a:pPr>
            <a:r>
              <a:rPr lang="en-US" sz="1600" smtClean="0"/>
              <a:t>          boolean negative = false;  			// negative number?</a:t>
            </a:r>
          </a:p>
          <a:p>
            <a:pPr marL="800100" lvl="1" indent="-342900">
              <a:buFont typeface="Arial" pitchFamily="34" charset="0"/>
              <a:buAutoNum type="arabicPeriod" startAt="20"/>
            </a:pPr>
            <a:r>
              <a:rPr lang="en-US" sz="1600" smtClean="0"/>
              <a:t>          String number;</a:t>
            </a:r>
          </a:p>
          <a:p>
            <a:pPr marL="800100" lvl="1" indent="-342900">
              <a:buFont typeface="Arial" pitchFamily="34" charset="0"/>
              <a:buAutoNum type="arabicPeriod" startAt="20"/>
            </a:pPr>
            <a:r>
              <a:rPr lang="en-US" sz="1600" smtClean="0"/>
              <a:t>          int decimalPlace;				// index of the decimal point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Useful Methods 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Arial" pitchFamily="34" charset="0"/>
              <a:buAutoNum type="arabicPeriod" startAt="40"/>
            </a:pPr>
            <a:r>
              <a:rPr lang="en-US" sz="1600" smtClean="0"/>
              <a:t>         do</a:t>
            </a:r>
          </a:p>
          <a:p>
            <a:pPr marL="800100" lvl="1" indent="-342900">
              <a:buFont typeface="Arial" pitchFamily="34" charset="0"/>
              <a:buAutoNum type="arabicPeriod" startAt="40"/>
            </a:pPr>
            <a:r>
              <a:rPr lang="en-US" sz="1600" smtClean="0"/>
              <a:t>          {</a:t>
            </a:r>
          </a:p>
          <a:p>
            <a:pPr marL="800100" lvl="1" indent="-342900">
              <a:buFont typeface="Arial" pitchFamily="34" charset="0"/>
              <a:buAutoNum type="arabicPeriod" startAt="40"/>
            </a:pPr>
            <a:r>
              <a:rPr lang="en-US" sz="1600" smtClean="0"/>
              <a:t>               correct = true;</a:t>
            </a:r>
          </a:p>
          <a:p>
            <a:pPr marL="800100" lvl="1" indent="-342900">
              <a:buFont typeface="Arial" pitchFamily="34" charset="0"/>
              <a:buAutoNum type="arabicPeriod" startAt="40"/>
            </a:pPr>
            <a:r>
              <a:rPr lang="en-US" sz="1600" smtClean="0"/>
              <a:t>               number = input.next();</a:t>
            </a:r>
          </a:p>
          <a:p>
            <a:pPr marL="800100" lvl="1" indent="-342900">
              <a:buFont typeface="Arial" pitchFamily="34" charset="0"/>
              <a:buAutoNum type="arabicPeriod" startAt="40"/>
            </a:pPr>
            <a:r>
              <a:rPr lang="en-US" sz="1600" smtClean="0"/>
              <a:t>               if (number.charAt(0) == '-')</a:t>
            </a:r>
          </a:p>
          <a:p>
            <a:pPr marL="800100" lvl="1" indent="-342900">
              <a:buFont typeface="Arial" pitchFamily="34" charset="0"/>
              <a:buAutoNum type="arabicPeriod" startAt="40"/>
            </a:pPr>
            <a:r>
              <a:rPr lang="en-US" sz="1600" smtClean="0"/>
              <a:t>               {</a:t>
            </a:r>
          </a:p>
          <a:p>
            <a:pPr marL="800100" lvl="1" indent="-342900">
              <a:buFont typeface="Arial" pitchFamily="34" charset="0"/>
              <a:buAutoNum type="arabicPeriod" startAt="40"/>
            </a:pPr>
            <a:r>
              <a:rPr lang="en-US" sz="1600" smtClean="0"/>
              <a:t>                    negative = true;</a:t>
            </a:r>
          </a:p>
          <a:p>
            <a:pPr marL="800100" lvl="1" indent="-342900">
              <a:buFont typeface="Arial" pitchFamily="34" charset="0"/>
              <a:buAutoNum type="arabicPeriod" startAt="40"/>
            </a:pPr>
            <a:r>
              <a:rPr lang="en-US" sz="1600" smtClean="0"/>
              <a:t>                    number = number.substring(1,number.length());</a:t>
            </a:r>
          </a:p>
          <a:p>
            <a:pPr marL="800100" lvl="1" indent="-342900">
              <a:buFont typeface="Arial" pitchFamily="34" charset="0"/>
              <a:buAutoNum type="arabicPeriod" startAt="40"/>
            </a:pPr>
            <a:r>
              <a:rPr lang="en-US" sz="1600" smtClean="0"/>
              <a:t>               }</a:t>
            </a:r>
          </a:p>
          <a:p>
            <a:pPr marL="800100" lvl="1" indent="-342900">
              <a:buFont typeface="Arial" pitchFamily="34" charset="0"/>
              <a:buAutoNum type="arabicPeriod" startAt="40"/>
            </a:pPr>
            <a:r>
              <a:rPr lang="en-US" sz="1600" smtClean="0"/>
              <a:t>               decimalPlace = number.indexOf(".");	// -1 if no decimal point</a:t>
            </a:r>
          </a:p>
          <a:p>
            <a:pPr marL="800100" lvl="1" indent="-342900">
              <a:buFont typeface="Arial" pitchFamily="34" charset="0"/>
              <a:buAutoNum type="arabicPeriod" startAt="40"/>
            </a:pPr>
            <a:r>
              <a:rPr lang="en-US" sz="1600" smtClean="0"/>
              <a:t>               // validate that the characters up to the decimal are digits</a:t>
            </a:r>
          </a:p>
          <a:p>
            <a:pPr marL="800100" lvl="1" indent="-342900">
              <a:buFont typeface="Arial" pitchFamily="34" charset="0"/>
              <a:buAutoNum type="arabicPeriod" startAt="40"/>
            </a:pPr>
            <a:r>
              <a:rPr lang="en-US" sz="1600" smtClean="0"/>
              <a:t>               // this loop is skipped if there is </a:t>
            </a:r>
          </a:p>
          <a:p>
            <a:pPr marL="800100" lvl="1" indent="-342900">
              <a:buFont typeface="Arial" pitchFamily="34" charset="0"/>
              <a:buAutoNum type="arabicPeriod" startAt="40"/>
            </a:pPr>
            <a:r>
              <a:rPr lang="en-US" sz="1600" smtClean="0"/>
              <a:t>               // no decimal point or the decimal occurs as the first character</a:t>
            </a:r>
          </a:p>
          <a:p>
            <a:pPr marL="800100" lvl="1" indent="-342900">
              <a:buFont typeface="Arial" pitchFamily="34" charset="0"/>
              <a:buAutoNum type="arabicPeriod" startAt="40"/>
            </a:pPr>
            <a:r>
              <a:rPr lang="en-US" sz="1600" smtClean="0"/>
              <a:t>               for(int i = 0; i &lt; decimalPlace; i++)  		// skipped if decimalPlace == -1</a:t>
            </a:r>
          </a:p>
          <a:p>
            <a:pPr marL="800100" lvl="1" indent="-342900">
              <a:buFont typeface="Arial" pitchFamily="34" charset="0"/>
              <a:buAutoNum type="arabicPeriod" startAt="40"/>
            </a:pPr>
            <a:r>
              <a:rPr lang="en-US" sz="1600" smtClean="0"/>
              <a:t>                    if (!Character.isDigit(number.charAt(i))) 	// input error</a:t>
            </a:r>
          </a:p>
          <a:p>
            <a:pPr marL="800100" lvl="1" indent="-342900">
              <a:buFont typeface="Arial" pitchFamily="34" charset="0"/>
              <a:buAutoNum type="arabicPeriod" startAt="40"/>
            </a:pPr>
            <a:r>
              <a:rPr lang="en-US" sz="1600" smtClean="0"/>
              <a:t>                    {</a:t>
            </a:r>
          </a:p>
          <a:p>
            <a:pPr marL="800100" lvl="1" indent="-342900">
              <a:buFont typeface="Arial" pitchFamily="34" charset="0"/>
              <a:buAutoNum type="arabicPeriod" startAt="40"/>
            </a:pPr>
            <a:r>
              <a:rPr lang="en-US" sz="1600" smtClean="0"/>
              <a:t>                         correct = false;</a:t>
            </a:r>
          </a:p>
          <a:p>
            <a:pPr marL="800100" lvl="1" indent="-342900">
              <a:buFont typeface="Arial" pitchFamily="34" charset="0"/>
              <a:buAutoNum type="arabicPeriod" startAt="40"/>
            </a:pPr>
            <a:r>
              <a:rPr lang="en-US" sz="1600" smtClean="0"/>
              <a:t>                         System.out.print("Input error, reenter: ");</a:t>
            </a:r>
          </a:p>
          <a:p>
            <a:pPr marL="800100" lvl="1" indent="-342900">
              <a:buFont typeface="Arial" pitchFamily="34" charset="0"/>
              <a:buAutoNum type="arabicPeriod" startAt="40"/>
            </a:pPr>
            <a:r>
              <a:rPr lang="en-US" sz="1600" smtClean="0"/>
              <a:t>                         break;  				// out of the if-block</a:t>
            </a:r>
          </a:p>
          <a:p>
            <a:pPr marL="800100" lvl="1" indent="-342900">
              <a:buFont typeface="Arial" pitchFamily="34" charset="0"/>
              <a:buAutoNum type="arabicPeriod" startAt="40"/>
            </a:pPr>
            <a:r>
              <a:rPr lang="en-US" sz="1600" smtClean="0"/>
              <a:t>                    }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Useful Methods 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Arial" pitchFamily="34" charset="0"/>
              <a:buAutoNum type="arabicPeriod" startAt="60"/>
            </a:pPr>
            <a:r>
              <a:rPr lang="en-US" sz="1600" smtClean="0"/>
              <a:t> // validate that the characters after the decimal are digits</a:t>
            </a:r>
          </a:p>
          <a:p>
            <a:pPr marL="800100" lvl="1" indent="-342900">
              <a:buFont typeface="Arial" pitchFamily="34" charset="0"/>
              <a:buAutoNum type="arabicPeriod" startAt="60"/>
            </a:pPr>
            <a:r>
              <a:rPr lang="en-US" sz="1600" smtClean="0"/>
              <a:t>               for(int i = decimalPlace+1; i &lt; number.length(); i++)</a:t>
            </a:r>
          </a:p>
          <a:p>
            <a:pPr marL="800100" lvl="1" indent="-342900">
              <a:buFont typeface="Arial" pitchFamily="34" charset="0"/>
              <a:buAutoNum type="arabicPeriod" startAt="60"/>
            </a:pPr>
            <a:r>
              <a:rPr lang="en-US" sz="1600" smtClean="0"/>
              <a:t>               if (!Character.isDigit(number.charAt(i))) 	// input error</a:t>
            </a:r>
          </a:p>
          <a:p>
            <a:pPr marL="800100" lvl="1" indent="-342900">
              <a:buFont typeface="Arial" pitchFamily="34" charset="0"/>
              <a:buAutoNum type="arabicPeriod" startAt="60"/>
            </a:pPr>
            <a:r>
              <a:rPr lang="en-US" sz="1600" smtClean="0"/>
              <a:t>               {</a:t>
            </a:r>
          </a:p>
          <a:p>
            <a:pPr marL="800100" lvl="1" indent="-342900">
              <a:buFont typeface="Arial" pitchFamily="34" charset="0"/>
              <a:buAutoNum type="arabicPeriod" startAt="60"/>
            </a:pPr>
            <a:r>
              <a:rPr lang="en-US" sz="1600" smtClean="0"/>
              <a:t>                    correct = false;</a:t>
            </a:r>
          </a:p>
          <a:p>
            <a:pPr marL="800100" lvl="1" indent="-342900">
              <a:buFont typeface="Arial" pitchFamily="34" charset="0"/>
              <a:buAutoNum type="arabicPeriod" startAt="60"/>
            </a:pPr>
            <a:r>
              <a:rPr lang="en-US" sz="1600" smtClean="0"/>
              <a:t>                    System.out.print("Input error, reenter: ");</a:t>
            </a:r>
          </a:p>
          <a:p>
            <a:pPr marL="800100" lvl="1" indent="-342900">
              <a:buFont typeface="Arial" pitchFamily="34" charset="0"/>
              <a:buAutoNum type="arabicPeriod" startAt="60"/>
            </a:pPr>
            <a:r>
              <a:rPr lang="en-US" sz="1600" smtClean="0"/>
              <a:t>                    break;  				// out of the if-block</a:t>
            </a:r>
          </a:p>
          <a:p>
            <a:pPr marL="800100" lvl="1" indent="-342900">
              <a:buFont typeface="Arial" pitchFamily="34" charset="0"/>
              <a:buAutoNum type="arabicPeriod" startAt="60"/>
            </a:pPr>
            <a:r>
              <a:rPr lang="en-US" sz="1600" smtClean="0"/>
              <a:t>               }</a:t>
            </a:r>
          </a:p>
          <a:p>
            <a:pPr marL="800100" lvl="1" indent="-342900">
              <a:buFont typeface="Arial" pitchFamily="34" charset="0"/>
              <a:buAutoNum type="arabicPeriod" startAt="60"/>
            </a:pPr>
            <a:r>
              <a:rPr lang="en-US" sz="1600" smtClean="0"/>
              <a:t>          }while (!correct);</a:t>
            </a:r>
          </a:p>
          <a:p>
            <a:pPr marL="800100" lvl="1" indent="-342900">
              <a:buFont typeface="Arial" pitchFamily="34" charset="0"/>
              <a:buAutoNum type="arabicPeriod" startAt="60"/>
            </a:pPr>
            <a:r>
              <a:rPr lang="en-US" sz="1600" smtClean="0"/>
              <a:t>          if (negative)</a:t>
            </a:r>
          </a:p>
          <a:p>
            <a:pPr marL="800100" lvl="1" indent="-342900">
              <a:buFont typeface="Arial" pitchFamily="34" charset="0"/>
              <a:buAutoNum type="arabicPeriod" startAt="60"/>
            </a:pPr>
            <a:r>
              <a:rPr lang="en-US" sz="1600" smtClean="0"/>
              <a:t>               return -Double.parseDouble(number);</a:t>
            </a:r>
          </a:p>
          <a:p>
            <a:pPr marL="800100" lvl="1" indent="-342900">
              <a:buFont typeface="Arial" pitchFamily="34" charset="0"/>
              <a:buAutoNum type="arabicPeriod" startAt="60"/>
            </a:pPr>
            <a:r>
              <a:rPr lang="en-US" sz="1600" smtClean="0"/>
              <a:t>          return Double.parseDouble(number);</a:t>
            </a:r>
          </a:p>
          <a:p>
            <a:pPr marL="800100" lvl="1" indent="-342900">
              <a:buFont typeface="Arial" pitchFamily="34" charset="0"/>
              <a:buAutoNum type="arabicPeriod" startAt="60"/>
            </a:pPr>
            <a:r>
              <a:rPr lang="en-US" sz="1600" smtClean="0"/>
              <a:t>     }</a:t>
            </a:r>
          </a:p>
          <a:p>
            <a:pPr marL="800100" lvl="1" indent="-342900">
              <a:buFont typeface="Arial" pitchFamily="34" charset="0"/>
              <a:buAutoNum type="arabicPeriod" startAt="60"/>
            </a:pPr>
            <a:r>
              <a:rPr lang="en-US" sz="1600" smtClean="0"/>
              <a:t>}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Useful Methods 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800" b="1" smtClean="0"/>
              <a:t>Output</a:t>
            </a:r>
            <a:endParaRPr lang="en-US" sz="1800" smtClean="0"/>
          </a:p>
          <a:p>
            <a:pPr>
              <a:buFont typeface="Times New Roman" pitchFamily="18" charset="0"/>
              <a:buNone/>
            </a:pPr>
            <a:endParaRPr lang="en-US" sz="1800" smtClean="0"/>
          </a:p>
          <a:p>
            <a:r>
              <a:rPr lang="en-US" sz="1600" smtClean="0"/>
              <a:t>The following test class uses the methods of ReadData:</a:t>
            </a:r>
          </a:p>
          <a:p>
            <a:pPr>
              <a:buFont typeface="Times New Roman" pitchFamily="18" charset="0"/>
              <a:buNone/>
            </a:pPr>
            <a:endParaRPr lang="en-US" sz="1600" smtClean="0"/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public class TestReadData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{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     public static void main(String[] args)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          System.out.println("Enter 4 integers");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          for(int i = 0; i &lt; 4; i++)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     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               int x =</a:t>
            </a:r>
            <a:r>
              <a:rPr lang="en-US" sz="1600" b="1" smtClean="0"/>
              <a:t>ReadData.readInt();</a:t>
            </a:r>
            <a:endParaRPr lang="en-US" sz="1600" smtClean="0"/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               System.out.println(" --- "+ x);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     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          System.out.println("\nEnter 4 floating point numbers");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          for(int i = 0; i &lt; 4; i++)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     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               double x =</a:t>
            </a:r>
            <a:r>
              <a:rPr lang="en-US" sz="1600" b="1" smtClean="0"/>
              <a:t>ReadData.readDouble();</a:t>
            </a:r>
            <a:endParaRPr lang="en-US" sz="1600" smtClean="0"/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              System.out.println(" --- "+x);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     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600" smtClean="0"/>
              <a:t>}</a:t>
            </a:r>
          </a:p>
          <a:p>
            <a:endParaRPr lang="en-US" sz="160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Exercises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1. a) – g)</a:t>
            </a:r>
          </a:p>
          <a:p>
            <a:pPr lvl="1"/>
            <a:r>
              <a:rPr lang="en-US" dirty="0" smtClean="0"/>
              <a:t>3</a:t>
            </a:r>
          </a:p>
          <a:p>
            <a:pPr lvl="1"/>
            <a:r>
              <a:rPr lang="en-US" dirty="0" smtClean="0"/>
              <a:t>4</a:t>
            </a:r>
          </a:p>
          <a:p>
            <a:pPr lvl="1"/>
            <a:r>
              <a:rPr lang="en-US" smtClean="0"/>
              <a:t>5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741362" y="2027237"/>
            <a:ext cx="9023349" cy="4832351"/>
          </a:xfrm>
        </p:spPr>
        <p:txBody>
          <a:bodyPr/>
          <a:lstStyle/>
          <a:p>
            <a:r>
              <a:rPr lang="en-US" sz="2000" dirty="0" smtClean="0"/>
              <a:t>The search(...) method of the following </a:t>
            </a:r>
            <a:r>
              <a:rPr lang="en-US" sz="2000" dirty="0" err="1" smtClean="0"/>
              <a:t>LinearSearch</a:t>
            </a:r>
            <a:r>
              <a:rPr lang="en-US" sz="2000" dirty="0" smtClean="0"/>
              <a:t> class:</a:t>
            </a:r>
            <a:endParaRPr lang="en-US" sz="2000" b="1" dirty="0" smtClean="0"/>
          </a:p>
          <a:p>
            <a:pPr>
              <a:buFont typeface="Times New Roman" pitchFamily="18" charset="0"/>
              <a:buNone/>
            </a:pPr>
            <a:endParaRPr lang="en-US" sz="2000" b="1" dirty="0" smtClean="0"/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public class </a:t>
            </a:r>
            <a:r>
              <a:rPr lang="en-US" sz="2000" dirty="0" err="1" smtClean="0"/>
              <a:t>LinearSearch</a:t>
            </a:r>
            <a:endParaRPr lang="en-US" sz="2000" b="1" dirty="0" smtClean="0"/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{</a:t>
            </a:r>
            <a:endParaRPr lang="en-US" sz="2000" b="1" dirty="0" smtClean="0"/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	    public static </a:t>
            </a:r>
            <a:r>
              <a:rPr lang="en-US" sz="2000" dirty="0" err="1" smtClean="0"/>
              <a:t>int</a:t>
            </a:r>
            <a:r>
              <a:rPr lang="en-US" sz="2000" dirty="0" smtClean="0"/>
              <a:t> search(</a:t>
            </a:r>
            <a:r>
              <a:rPr lang="en-US" sz="2000" b="1" dirty="0" smtClean="0"/>
              <a:t>Object</a:t>
            </a:r>
            <a:r>
              <a:rPr lang="en-US" sz="2000" dirty="0" smtClean="0"/>
              <a:t>[] x, </a:t>
            </a:r>
            <a:r>
              <a:rPr lang="en-US" sz="2000" b="1" dirty="0" smtClean="0"/>
              <a:t>Object</a:t>
            </a:r>
            <a:r>
              <a:rPr lang="en-US" sz="2000" dirty="0" smtClean="0"/>
              <a:t> key, </a:t>
            </a:r>
            <a:r>
              <a:rPr lang="en-US" sz="2000" dirty="0" err="1" smtClean="0"/>
              <a:t>int</a:t>
            </a:r>
            <a:r>
              <a:rPr lang="en-US" sz="2000" dirty="0" smtClean="0"/>
              <a:t> size)   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						// finds the location of </a:t>
            </a:r>
            <a:r>
              <a:rPr lang="en-US" sz="2000" i="1" dirty="0" smtClean="0"/>
              <a:t>key</a:t>
            </a:r>
            <a:r>
              <a:rPr lang="en-US" sz="2000" dirty="0" smtClean="0"/>
              <a:t> in </a:t>
            </a:r>
            <a:r>
              <a:rPr lang="en-US" sz="2000" i="1" dirty="0" smtClean="0"/>
              <a:t>x</a:t>
            </a:r>
            <a:endParaRPr lang="en-US" sz="2000" b="1" dirty="0" smtClean="0"/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	    {</a:t>
            </a:r>
            <a:endParaRPr lang="en-US" sz="2000" b="1" dirty="0" smtClean="0"/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	        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size;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  <a:endParaRPr lang="en-US" sz="2000" b="1" dirty="0" smtClean="0"/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			if (x[</a:t>
            </a:r>
            <a:r>
              <a:rPr lang="en-US" sz="2000" dirty="0" err="1" smtClean="0"/>
              <a:t>i</a:t>
            </a:r>
            <a:r>
              <a:rPr lang="en-US" sz="2000" dirty="0" smtClean="0"/>
              <a:t>].equals(key))</a:t>
            </a:r>
            <a:endParaRPr lang="en-US" sz="2000" b="1" dirty="0" smtClean="0"/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		    	return </a:t>
            </a:r>
            <a:r>
              <a:rPr lang="en-US" sz="2000" dirty="0" err="1" smtClean="0"/>
              <a:t>i</a:t>
            </a:r>
            <a:r>
              <a:rPr lang="en-US" sz="2000" dirty="0" smtClean="0"/>
              <a:t>;              		//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is the location of </a:t>
            </a:r>
            <a:r>
              <a:rPr lang="en-US" sz="2000" i="1" dirty="0" smtClean="0"/>
              <a:t>key</a:t>
            </a:r>
            <a:endParaRPr lang="en-US" sz="2000" b="1" dirty="0" smtClean="0"/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	        return (-1);                    	// return –1 if </a:t>
            </a:r>
            <a:r>
              <a:rPr lang="en-US" sz="2000" i="1" dirty="0" smtClean="0"/>
              <a:t>key</a:t>
            </a:r>
            <a:r>
              <a:rPr lang="en-US" sz="2000" dirty="0" smtClean="0"/>
              <a:t> not found</a:t>
            </a:r>
            <a:endParaRPr lang="en-US" sz="2000" b="1" dirty="0" smtClean="0"/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	    }	</a:t>
            </a:r>
            <a:endParaRPr lang="en-US" sz="2000" b="1" dirty="0" smtClean="0"/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         	}</a:t>
            </a:r>
            <a:endParaRPr lang="en-US" sz="1800" b="1" dirty="0" smtClean="0"/>
          </a:p>
          <a:p>
            <a:pPr>
              <a:buFont typeface="Times New Roman" pitchFamily="18" charset="0"/>
              <a:buNone/>
            </a:pPr>
            <a:endParaRPr lang="en-US" sz="2000" b="1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accepts </a:t>
            </a:r>
            <a:r>
              <a:rPr lang="en-US" sz="2000" i="1" dirty="0" smtClean="0"/>
              <a:t>any</a:t>
            </a:r>
            <a:r>
              <a:rPr lang="en-US" sz="2000" dirty="0" smtClean="0"/>
              <a:t> array of references but rejects an array of </a:t>
            </a:r>
            <a:r>
              <a:rPr lang="en-US" sz="2000" dirty="0" err="1" smtClean="0"/>
              <a:t>int</a:t>
            </a:r>
            <a:r>
              <a:rPr lang="en-US" sz="2000" dirty="0" smtClean="0"/>
              <a:t>, char, or double.  </a:t>
            </a:r>
            <a:br>
              <a:rPr lang="en-US" sz="2000" dirty="0" smtClean="0"/>
            </a:br>
            <a:endParaRPr lang="en-US" sz="2000" b="1" dirty="0" smtClean="0"/>
          </a:p>
          <a:p>
            <a:r>
              <a:rPr lang="en-US" sz="2000" dirty="0" smtClean="0"/>
              <a:t>Java’s </a:t>
            </a:r>
            <a:r>
              <a:rPr lang="en-US" sz="2000" i="1" dirty="0" smtClean="0"/>
              <a:t>wrapper</a:t>
            </a:r>
            <a:r>
              <a:rPr lang="en-US" sz="2000" dirty="0" smtClean="0"/>
              <a:t> </a:t>
            </a:r>
            <a:r>
              <a:rPr lang="en-US" sz="2000" i="1" dirty="0" smtClean="0"/>
              <a:t>classes</a:t>
            </a:r>
            <a:r>
              <a:rPr lang="en-US" sz="2000" dirty="0" smtClean="0"/>
              <a:t> provide genuine classes for each primitive data type. </a:t>
            </a:r>
            <a:br>
              <a:rPr lang="en-US" sz="2000" dirty="0" smtClean="0"/>
            </a:br>
            <a:endParaRPr lang="en-US" sz="2000" b="1" dirty="0" smtClean="0"/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Wrapper Classes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variable can be either a: 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a reference or </a:t>
            </a:r>
          </a:p>
          <a:p>
            <a:pPr lvl="1"/>
            <a:r>
              <a:rPr lang="en-US" sz="2000" dirty="0" smtClean="0"/>
              <a:t>a primitive (double, float, </a:t>
            </a:r>
            <a:r>
              <a:rPr lang="en-US" sz="2000" dirty="0" err="1" smtClean="0"/>
              <a:t>int</a:t>
            </a:r>
            <a:r>
              <a:rPr lang="en-US" sz="2000" dirty="0" smtClean="0"/>
              <a:t>, char,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, etc.).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Many methods, such as </a:t>
            </a:r>
            <a:r>
              <a:rPr lang="en-US" sz="2000" dirty="0" err="1" smtClean="0"/>
              <a:t>LinearSearch.search</a:t>
            </a:r>
            <a:r>
              <a:rPr lang="en-US" sz="2000" dirty="0" smtClean="0"/>
              <a:t>(…) method and </a:t>
            </a:r>
            <a:r>
              <a:rPr lang="en-US" sz="2000" dirty="0" err="1" smtClean="0"/>
              <a:t>SelectionSort.sort</a:t>
            </a:r>
            <a:r>
              <a:rPr lang="en-US" sz="2000" dirty="0" smtClean="0"/>
              <a:t>(…), require object references as arguments.  </a:t>
            </a:r>
          </a:p>
          <a:p>
            <a:endParaRPr lang="en-US" sz="2000" dirty="0" smtClean="0"/>
          </a:p>
          <a:p>
            <a:r>
              <a:rPr lang="en-US" sz="2000" dirty="0" smtClean="0"/>
              <a:t>Java provides so-called </a:t>
            </a:r>
            <a:r>
              <a:rPr lang="en-US" sz="2000" i="1" dirty="0" smtClean="0"/>
              <a:t>wrapper </a:t>
            </a:r>
            <a:r>
              <a:rPr lang="en-US" sz="2000" dirty="0" smtClean="0"/>
              <a:t>classes that “wrap” an object around a primitive value.  </a:t>
            </a:r>
          </a:p>
          <a:p>
            <a:endParaRPr lang="en-US" sz="2000" dirty="0" smtClean="0"/>
          </a:p>
          <a:p>
            <a:r>
              <a:rPr lang="en-US" sz="2000" dirty="0" smtClean="0"/>
              <a:t>Java supplies both the </a:t>
            </a:r>
            <a:r>
              <a:rPr lang="en-US" sz="2000" i="1" dirty="0" smtClean="0"/>
              <a:t>primitive</a:t>
            </a:r>
            <a:r>
              <a:rPr lang="en-US" sz="2000" dirty="0" smtClean="0"/>
              <a:t> type </a:t>
            </a:r>
            <a:r>
              <a:rPr lang="en-US" sz="2000" dirty="0" err="1" smtClean="0"/>
              <a:t>int</a:t>
            </a:r>
            <a:r>
              <a:rPr lang="en-US" sz="2000" dirty="0" smtClean="0"/>
              <a:t> and also the </a:t>
            </a:r>
            <a:r>
              <a:rPr lang="en-US" sz="2000" i="1" dirty="0" smtClean="0"/>
              <a:t>class </a:t>
            </a:r>
            <a:r>
              <a:rPr lang="en-US" sz="2000" dirty="0" smtClean="0"/>
              <a:t>Integer, a </a:t>
            </a:r>
            <a:r>
              <a:rPr lang="en-US" sz="2000" i="1" dirty="0" smtClean="0"/>
              <a:t>primitive</a:t>
            </a:r>
            <a:r>
              <a:rPr lang="en-US" sz="2000" dirty="0" smtClean="0"/>
              <a:t> type double and also the </a:t>
            </a:r>
            <a:r>
              <a:rPr lang="en-US" sz="2000" i="1" dirty="0" smtClean="0"/>
              <a:t>class</a:t>
            </a:r>
            <a:r>
              <a:rPr lang="en-US" sz="2000" dirty="0" smtClean="0"/>
              <a:t> Double etc.  </a:t>
            </a:r>
          </a:p>
          <a:p>
            <a:endParaRPr lang="en-US" sz="2000" dirty="0" smtClean="0"/>
          </a:p>
          <a:p>
            <a:r>
              <a:rPr lang="en-US" sz="2000" dirty="0" smtClean="0"/>
              <a:t>In fact, Java provides a wrapper class for each one of the primitive data types</a:t>
            </a:r>
            <a:r>
              <a:rPr lang="en-US" sz="1800" dirty="0" smtClean="0"/>
              <a:t>. </a:t>
            </a:r>
            <a:r>
              <a:rPr lang="en-US" sz="1800" b="1" dirty="0" smtClean="0"/>
              <a:t> </a:t>
            </a:r>
            <a:endParaRPr lang="en-US" sz="1800" dirty="0" smtClean="0"/>
          </a:p>
          <a:p>
            <a:pPr>
              <a:buFont typeface="Times New Roman" pitchFamily="18" charset="0"/>
              <a:buNone/>
            </a:pPr>
            <a:endParaRPr lang="en-US" sz="1800" dirty="0" smtClean="0"/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Wrapper Classes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eight wrapper classes along with their primitive counterparts are:</a:t>
            </a:r>
          </a:p>
          <a:p>
            <a:pPr>
              <a:buFont typeface="Times New Roman" pitchFamily="18" charset="0"/>
              <a:buNone/>
            </a:pPr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97113" y="3170238"/>
          <a:ext cx="5374640" cy="3703320"/>
        </p:xfrm>
        <a:graphic>
          <a:graphicData uri="http://schemas.openxmlformats.org/drawingml/2006/table">
            <a:tbl>
              <a:tblPr/>
              <a:tblGrid>
                <a:gridCol w="2727960"/>
                <a:gridCol w="2646680"/>
              </a:tblGrid>
              <a:tr h="406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Wrapper Class</a:t>
                      </a:r>
                      <a:endParaRPr lang="en-US" sz="2700">
                        <a:latin typeface="Times New Roman"/>
                        <a:ea typeface="Times New Roman"/>
                      </a:endParaRPr>
                    </a:p>
                  </a:txBody>
                  <a:tcPr marL="182880" marR="1828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Primitive type</a:t>
                      </a:r>
                      <a:endParaRPr lang="en-US" sz="2700">
                        <a:latin typeface="Times New Roman"/>
                        <a:ea typeface="Times New Roman"/>
                      </a:endParaRPr>
                    </a:p>
                  </a:txBody>
                  <a:tcPr marL="182880" marR="1828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latin typeface="Arial"/>
                          <a:ea typeface="Times New Roman"/>
                        </a:rPr>
                        <a:t>Boolean</a:t>
                      </a:r>
                      <a:endParaRPr lang="en-US" sz="2700">
                        <a:latin typeface="Times New Roman"/>
                        <a:ea typeface="Times New Roman"/>
                      </a:endParaRPr>
                    </a:p>
                  </a:txBody>
                  <a:tcPr marL="182880" marR="1828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latin typeface="Arial"/>
                          <a:ea typeface="Times New Roman"/>
                        </a:rPr>
                        <a:t>boolean</a:t>
                      </a:r>
                      <a:endParaRPr lang="en-US" sz="2700">
                        <a:latin typeface="Times New Roman"/>
                        <a:ea typeface="Times New Roman"/>
                      </a:endParaRPr>
                    </a:p>
                  </a:txBody>
                  <a:tcPr marL="182880" marR="1828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latin typeface="Arial"/>
                          <a:ea typeface="Times New Roman"/>
                        </a:rPr>
                        <a:t>Byte</a:t>
                      </a:r>
                      <a:endParaRPr lang="en-US" sz="2700">
                        <a:latin typeface="Times New Roman"/>
                        <a:ea typeface="Times New Roman"/>
                      </a:endParaRPr>
                    </a:p>
                  </a:txBody>
                  <a:tcPr marL="182880" marR="1828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latin typeface="Arial"/>
                          <a:ea typeface="Times New Roman"/>
                        </a:rPr>
                        <a:t>byte</a:t>
                      </a:r>
                      <a:endParaRPr lang="en-US" sz="2700">
                        <a:latin typeface="Times New Roman"/>
                        <a:ea typeface="Times New Roman"/>
                      </a:endParaRPr>
                    </a:p>
                  </a:txBody>
                  <a:tcPr marL="182880" marR="1828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latin typeface="Arial"/>
                          <a:ea typeface="Times New Roman"/>
                        </a:rPr>
                        <a:t>Character</a:t>
                      </a:r>
                      <a:endParaRPr lang="en-US" sz="2700">
                        <a:latin typeface="Times New Roman"/>
                        <a:ea typeface="Times New Roman"/>
                      </a:endParaRPr>
                    </a:p>
                  </a:txBody>
                  <a:tcPr marL="182880" marR="1828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latin typeface="Arial"/>
                          <a:ea typeface="Times New Roman"/>
                        </a:rPr>
                        <a:t>char</a:t>
                      </a:r>
                      <a:endParaRPr lang="en-US" sz="2700">
                        <a:latin typeface="Times New Roman"/>
                        <a:ea typeface="Times New Roman"/>
                      </a:endParaRPr>
                    </a:p>
                  </a:txBody>
                  <a:tcPr marL="182880" marR="1828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latin typeface="Arial"/>
                          <a:ea typeface="Times New Roman"/>
                        </a:rPr>
                        <a:t>Double</a:t>
                      </a:r>
                      <a:endParaRPr lang="en-US" sz="2700">
                        <a:latin typeface="Times New Roman"/>
                        <a:ea typeface="Times New Roman"/>
                      </a:endParaRPr>
                    </a:p>
                  </a:txBody>
                  <a:tcPr marL="182880" marR="1828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latin typeface="Arial"/>
                          <a:ea typeface="Times New Roman"/>
                        </a:rPr>
                        <a:t>double</a:t>
                      </a:r>
                      <a:endParaRPr lang="en-US" sz="2700">
                        <a:latin typeface="Times New Roman"/>
                        <a:ea typeface="Times New Roman"/>
                      </a:endParaRPr>
                    </a:p>
                  </a:txBody>
                  <a:tcPr marL="182880" marR="1828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latin typeface="Arial"/>
                          <a:ea typeface="Times New Roman"/>
                        </a:rPr>
                        <a:t>Float</a:t>
                      </a:r>
                      <a:endParaRPr lang="en-US" sz="2700">
                        <a:latin typeface="Times New Roman"/>
                        <a:ea typeface="Times New Roman"/>
                      </a:endParaRPr>
                    </a:p>
                  </a:txBody>
                  <a:tcPr marL="182880" marR="1828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latin typeface="Arial"/>
                          <a:ea typeface="Times New Roman"/>
                        </a:rPr>
                        <a:t>float</a:t>
                      </a:r>
                      <a:endParaRPr lang="en-US" sz="2700">
                        <a:latin typeface="Times New Roman"/>
                        <a:ea typeface="Times New Roman"/>
                      </a:endParaRPr>
                    </a:p>
                  </a:txBody>
                  <a:tcPr marL="182880" marR="1828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latin typeface="Arial"/>
                          <a:ea typeface="Times New Roman"/>
                        </a:rPr>
                        <a:t>Integer</a:t>
                      </a:r>
                      <a:endParaRPr lang="en-US" sz="2700">
                        <a:latin typeface="Times New Roman"/>
                        <a:ea typeface="Times New Roman"/>
                      </a:endParaRPr>
                    </a:p>
                  </a:txBody>
                  <a:tcPr marL="182880" marR="1828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latin typeface="Arial"/>
                          <a:ea typeface="Times New Roman"/>
                        </a:rPr>
                        <a:t>int</a:t>
                      </a:r>
                      <a:endParaRPr lang="en-US" sz="2700">
                        <a:latin typeface="Times New Roman"/>
                        <a:ea typeface="Times New Roman"/>
                      </a:endParaRPr>
                    </a:p>
                  </a:txBody>
                  <a:tcPr marL="182880" marR="1828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latin typeface="Arial"/>
                          <a:ea typeface="Times New Roman"/>
                        </a:rPr>
                        <a:t>Long</a:t>
                      </a:r>
                      <a:endParaRPr lang="en-US" sz="2700">
                        <a:latin typeface="Times New Roman"/>
                        <a:ea typeface="Times New Roman"/>
                      </a:endParaRPr>
                    </a:p>
                  </a:txBody>
                  <a:tcPr marL="182880" marR="1828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2700">
                          <a:latin typeface="Arial"/>
                          <a:ea typeface="Times New Roman"/>
                        </a:rPr>
                        <a:t>long</a:t>
                      </a:r>
                      <a:endParaRPr lang="en-US" sz="2700">
                        <a:latin typeface="Times New Roman"/>
                        <a:ea typeface="Times New Roman"/>
                      </a:endParaRPr>
                    </a:p>
                  </a:txBody>
                  <a:tcPr marL="182880" marR="1828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latin typeface="Arial"/>
                          <a:ea typeface="Times New Roman"/>
                        </a:rPr>
                        <a:t>Short</a:t>
                      </a:r>
                      <a:endParaRPr lang="en-US" sz="2700">
                        <a:latin typeface="Times New Roman"/>
                        <a:ea typeface="Times New Roman"/>
                      </a:endParaRPr>
                    </a:p>
                  </a:txBody>
                  <a:tcPr marL="182880" marR="1828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dirty="0">
                          <a:latin typeface="Arial"/>
                          <a:ea typeface="Times New Roman"/>
                        </a:rPr>
                        <a:t>short</a:t>
                      </a:r>
                      <a:endParaRPr lang="en-US" sz="2700" dirty="0">
                        <a:latin typeface="Times New Roman"/>
                        <a:ea typeface="Times New Roman"/>
                      </a:endParaRPr>
                    </a:p>
                  </a:txBody>
                  <a:tcPr marL="182880" marR="1828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Wrapper Classes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Like any object, an object belonging to one of the wrapper classes consists of data.</a:t>
            </a:r>
          </a:p>
          <a:p>
            <a:endParaRPr lang="en-US" sz="2400" smtClean="0"/>
          </a:p>
          <a:p>
            <a:r>
              <a:rPr lang="en-US" sz="2400" smtClean="0"/>
              <a:t>In this case, a single field of the corresponding primitive type, along with constructors and other methods that manipulate the data.  </a:t>
            </a:r>
          </a:p>
          <a:p>
            <a:endParaRPr lang="en-US" sz="2400" smtClean="0"/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2525712" y="4008437"/>
          <a:ext cx="5108575" cy="2438400"/>
        </p:xfrm>
        <a:graphic>
          <a:graphicData uri="http://schemas.openxmlformats.org/presentationml/2006/ole">
            <p:oleObj spid="_x0000_s1026" name="Bitmap Image" r:id="rId3" imgW="3153215" imgH="1504762" progId="PBrush">
              <p:embed/>
            </p:oleObj>
          </a:graphicData>
        </a:graphic>
      </p:graphicFrame>
      <p:sp>
        <p:nvSpPr>
          <p:cNvPr id="1030" name="Rectangle 3"/>
          <p:cNvSpPr>
            <a:spLocks noChangeArrowheads="1"/>
          </p:cNvSpPr>
          <p:nvPr/>
        </p:nvSpPr>
        <p:spPr bwMode="auto">
          <a:xfrm>
            <a:off x="522288" y="6523037"/>
            <a:ext cx="95583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/>
            <a:r>
              <a:rPr lang="en-US" sz="1800" b="1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Reference variable </a:t>
            </a:r>
            <a:r>
              <a:rPr lang="en-US" sz="1800" b="1" i="1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lang="en-US" sz="1800" b="1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refers to an Integer object; </a:t>
            </a:r>
            <a:r>
              <a:rPr lang="en-US" sz="1800" b="1" i="1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lang="en-US" sz="1800" b="1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is the name of a primitive variable.  </a:t>
            </a:r>
          </a:p>
          <a:p>
            <a:pPr algn="ctr" defTabSz="914400"/>
            <a:r>
              <a:rPr lang="en-US" sz="1800" b="1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Both hold the value 34.</a:t>
            </a:r>
            <a:endParaRPr lang="en-US" sz="1800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Properties of the Wrapper classes</a:t>
            </a: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>
          <a:xfrm>
            <a:off x="741363" y="2101849"/>
            <a:ext cx="8604250" cy="5183187"/>
          </a:xfrm>
        </p:spPr>
        <p:txBody>
          <a:bodyPr/>
          <a:lstStyle/>
          <a:p>
            <a:r>
              <a:rPr lang="en-US" sz="2000" dirty="0" smtClean="0"/>
              <a:t>Except for the Character class, each wrapper class has two constructors.</a:t>
            </a:r>
          </a:p>
          <a:p>
            <a:pPr>
              <a:buFont typeface="Times New Roman" pitchFamily="18" charset="0"/>
              <a:buNone/>
            </a:pPr>
            <a:endParaRPr lang="en-US" sz="2000" b="1" dirty="0" smtClean="0"/>
          </a:p>
          <a:p>
            <a:r>
              <a:rPr lang="en-US" sz="2000" dirty="0" smtClean="0"/>
              <a:t>Each numeric class ( Integer, Long, Short, Byte, Double and Float) has a one-argument constructor that accepts an argument of the corresponding primitive type.  </a:t>
            </a:r>
          </a:p>
          <a:p>
            <a:endParaRPr lang="en-US" sz="2000" dirty="0" smtClean="0"/>
          </a:p>
          <a:p>
            <a:r>
              <a:rPr lang="en-US" sz="2000" dirty="0" smtClean="0"/>
              <a:t>For example, the one argument constructor for the Integer class has the form:</a:t>
            </a:r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                 </a:t>
            </a:r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			   Integer(</a:t>
            </a:r>
            <a:r>
              <a:rPr lang="en-US" sz="2000" dirty="0" err="1" smtClean="0"/>
              <a:t>int</a:t>
            </a:r>
            <a:r>
              <a:rPr lang="en-US" sz="2000" dirty="0" smtClean="0"/>
              <a:t> value)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    Integer y = new Integer(5)</a:t>
            </a:r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	instantiates an Integer object with value 5. </a:t>
            </a:r>
          </a:p>
          <a:p>
            <a:pPr>
              <a:buFont typeface="Times New Roman" pitchFamily="18" charset="0"/>
              <a:buNone/>
            </a:pPr>
            <a:endParaRPr lang="en-US" sz="1800" dirty="0" smtClean="0"/>
          </a:p>
          <a:p>
            <a:r>
              <a:rPr lang="en-US" sz="2000" dirty="0" smtClean="0"/>
              <a:t>The Boolean class has a similar constructor: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Boolean(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value)</a:t>
            </a:r>
            <a:endParaRPr lang="en-US" sz="1800" dirty="0" smtClean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6107112" y="4237037"/>
          <a:ext cx="2151796" cy="1676399"/>
        </p:xfrm>
        <a:graphic>
          <a:graphicData uri="http://schemas.openxmlformats.org/presentationml/2006/ole">
            <p:oleObj spid="_x0000_s2050" name="Bitmap Image" r:id="rId3" imgW="1638529" imgH="1276190" progId="PBrush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Properties of the Wrapper classes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44513" y="2027237"/>
            <a:ext cx="9372600" cy="5105400"/>
          </a:xfrm>
        </p:spPr>
        <p:txBody>
          <a:bodyPr/>
          <a:lstStyle/>
          <a:p>
            <a:r>
              <a:rPr lang="en-US" sz="2000" dirty="0" smtClean="0"/>
              <a:t>Each wrapper class, except Character, has a second constructor that accepts a String argument. </a:t>
            </a:r>
          </a:p>
          <a:p>
            <a:endParaRPr lang="en-US" sz="1600" dirty="0" smtClean="0"/>
          </a:p>
          <a:p>
            <a:r>
              <a:rPr lang="en-US" sz="2000" dirty="0" smtClean="0"/>
              <a:t>The following statements instantiate a Double object with value 234.56, an Integer object with value 12345, and a Boolean object with value true:</a:t>
            </a:r>
            <a:br>
              <a:rPr lang="en-US" sz="2000" dirty="0" smtClean="0"/>
            </a:br>
            <a:r>
              <a:rPr lang="en-US" sz="1600" dirty="0" smtClean="0"/>
              <a:t>  </a:t>
            </a:r>
            <a:endParaRPr lang="en-US" sz="2000" dirty="0" smtClean="0"/>
          </a:p>
          <a:p>
            <a:pPr lvl="1"/>
            <a:r>
              <a:rPr lang="en-US" sz="2000" dirty="0" smtClean="0"/>
              <a:t> Double x = new Double (“234.56”);</a:t>
            </a:r>
          </a:p>
          <a:p>
            <a:pPr lvl="1"/>
            <a:r>
              <a:rPr lang="en-US" sz="2000" dirty="0" smtClean="0"/>
              <a:t> Integer y = new Integer(“12345”);</a:t>
            </a:r>
          </a:p>
          <a:p>
            <a:pPr lvl="1"/>
            <a:r>
              <a:rPr lang="en-US" sz="2000" dirty="0" smtClean="0"/>
              <a:t> Boolean z = new Boolean("true");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The Character class has a single constructor:</a:t>
            </a:r>
            <a:br>
              <a:rPr lang="en-US" sz="2000" dirty="0" smtClean="0"/>
            </a:br>
            <a:endParaRPr lang="en-US" sz="1600" dirty="0" smtClean="0"/>
          </a:p>
          <a:p>
            <a:pPr>
              <a:buNone/>
            </a:pPr>
            <a:r>
              <a:rPr lang="en-US" sz="2000" dirty="0" smtClean="0"/>
              <a:t>			Character(char </a:t>
            </a:r>
            <a:r>
              <a:rPr lang="en-US" sz="2000" dirty="0" err="1" smtClean="0"/>
              <a:t>ch</a:t>
            </a:r>
            <a:r>
              <a:rPr lang="en-US" sz="2000" dirty="0" smtClean="0"/>
              <a:t>); 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2000" dirty="0" smtClean="0"/>
              <a:t>The wrapper classes have no default or 0-argument constructors: 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000" dirty="0" smtClean="0"/>
              <a:t>			Integer x = new Integer();  // illegal – Integer has no default constructor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2000" dirty="0" smtClean="0"/>
              <a:t>	generates a compilation error.</a:t>
            </a:r>
            <a:endParaRPr lang="en-US" sz="1800" dirty="0" smtClean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9"/>
  <p:tag name="MMPROD_UIDATA" val="&lt;database version=&quot;6.0&quot;&gt;&lt;object type=&quot;1&quot; unique_id=&quot;10001&quot;&gt;&lt;object type=&quot;8&quot; unique_id=&quot;11937&quot;&gt;&lt;/object&gt;&lt;object type=&quot;2&quot; unique_id=&quot;11938&quot;&gt;&lt;object type=&quot;3&quot; unique_id=&quot;11939&quot;&gt;&lt;property id=&quot;20148&quot; value=&quot;5&quot;/&gt;&lt;property id=&quot;20300&quot; value=&quot;Slide 1 - &amp;quot;Java Programming:&amp;#x0D;&amp;#x0A;From The Ground Up&amp;quot;&quot;/&gt;&lt;property id=&quot;20307&quot; value=&quot;256&quot;/&gt;&lt;/object&gt;&lt;object type=&quot;3&quot; unique_id=&quot;11940&quot;&gt;&lt;property id=&quot;20148&quot; value=&quot;5&quot;/&gt;&lt;property id=&quot;20300&quot; value=&quot;Slide 2 - &amp;quot;Introduction&amp;quot;&quot;/&gt;&lt;property id=&quot;20307&quot; value=&quot;257&quot;/&gt;&lt;/object&gt;&lt;object type=&quot;3&quot; unique_id=&quot;11941&quot;&gt;&lt;property id=&quot;20148&quot; value=&quot;5&quot;/&gt;&lt;property id=&quot;20300&quot; value=&quot;Slide 3 - &amp;quot;Introduction&amp;quot;&quot;/&gt;&lt;property id=&quot;20307&quot; value=&quot;258&quot;/&gt;&lt;/object&gt;&lt;object type=&quot;3&quot; unique_id=&quot;11942&quot;&gt;&lt;property id=&quot;20148&quot; value=&quot;5&quot;/&gt;&lt;property id=&quot;20300&quot; value=&quot;Slide 4 - &amp;quot;The Wrapper Classes&amp;quot;&quot;/&gt;&lt;property id=&quot;20307&quot; value=&quot;259&quot;/&gt;&lt;/object&gt;&lt;object type=&quot;3&quot; unique_id=&quot;11943&quot;&gt;&lt;property id=&quot;20148&quot; value=&quot;5&quot;/&gt;&lt;property id=&quot;20300&quot; value=&quot;Slide 5 - &amp;quot;The Wrapper Classes&amp;quot;&quot;/&gt;&lt;property id=&quot;20307&quot; value=&quot;260&quot;/&gt;&lt;/object&gt;&lt;object type=&quot;3&quot; unique_id=&quot;11944&quot;&gt;&lt;property id=&quot;20148&quot; value=&quot;5&quot;/&gt;&lt;property id=&quot;20300&quot; value=&quot;Slide 6 - &amp;quot;The Wrapper Classes&amp;quot;&quot;/&gt;&lt;property id=&quot;20307&quot; value=&quot;261&quot;/&gt;&lt;/object&gt;&lt;object type=&quot;3&quot; unique_id=&quot;11945&quot;&gt;&lt;property id=&quot;20148&quot; value=&quot;5&quot;/&gt;&lt;property id=&quot;20300&quot; value=&quot;Slide 7 - &amp;quot;Properties of the Wrapper classes&amp;quot;&quot;/&gt;&lt;property id=&quot;20307&quot; value=&quot;262&quot;/&gt;&lt;/object&gt;&lt;object type=&quot;3&quot; unique_id=&quot;11946&quot;&gt;&lt;property id=&quot;20148&quot; value=&quot;5&quot;/&gt;&lt;property id=&quot;20300&quot; value=&quot;Slide 8 - &amp;quot;Properties of the Wrapper classes&amp;quot;&quot;/&gt;&lt;property id=&quot;20307&quot; value=&quot;263&quot;/&gt;&lt;/object&gt;&lt;object type=&quot;3&quot; unique_id=&quot;11947&quot;&gt;&lt;property id=&quot;20148&quot; value=&quot;5&quot;/&gt;&lt;property id=&quot;20300&quot; value=&quot;Slide 9 - &amp;quot;Properties of the Wrapper classes&amp;quot;&quot;/&gt;&lt;property id=&quot;20307&quot; value=&quot;264&quot;/&gt;&lt;/object&gt;&lt;object type=&quot;3&quot; unique_id=&quot;11948&quot;&gt;&lt;property id=&quot;20148&quot; value=&quot;5&quot;/&gt;&lt;property id=&quot;20300&quot; value=&quot;Slide 10 - &amp;quot;Autoboxing and Unboxing&amp;quot;&quot;/&gt;&lt;property id=&quot;20307&quot; value=&quot;265&quot;/&gt;&lt;/object&gt;&lt;object type=&quot;3&quot; unique_id=&quot;11949&quot;&gt;&lt;property id=&quot;20148&quot; value=&quot;5&quot;/&gt;&lt;property id=&quot;20300&quot; value=&quot;Slide 11 - &amp;quot;Autoboxing and Unboxing&amp;quot;&quot;/&gt;&lt;property id=&quot;20307&quot; value=&quot;266&quot;/&gt;&lt;/object&gt;&lt;object type=&quot;3&quot; unique_id=&quot;11950&quot;&gt;&lt;property id=&quot;20148&quot; value=&quot;5&quot;/&gt;&lt;property id=&quot;20300&quot; value=&quot;Slide 12 - &amp;quot;Autoboxing and Unboxing&amp;quot;&quot;/&gt;&lt;property id=&quot;20307&quot; value=&quot;267&quot;/&gt;&lt;/object&gt;&lt;object type=&quot;3&quot; unique_id=&quot;11951&quot;&gt;&lt;property id=&quot;20148&quot; value=&quot;5&quot;/&gt;&lt;property id=&quot;20300&quot; value=&quot;Slide 13 - &amp;quot;Wrappers Inherit and Wrappers Implement&amp;quot;&quot;/&gt;&lt;property id=&quot;20307&quot; value=&quot;268&quot;/&gt;&lt;/object&gt;&lt;object type=&quot;3&quot; unique_id=&quot;11952&quot;&gt;&lt;property id=&quot;20148&quot; value=&quot;5&quot;/&gt;&lt;property id=&quot;20300&quot; value=&quot;Slide 14 - &amp;quot;Wrappers Inherit and Wrappers Implement&amp;quot;&quot;/&gt;&lt;property id=&quot;20307&quot; value=&quot;269&quot;/&gt;&lt;/object&gt;&lt;object type=&quot;3&quot; unique_id=&quot;11953&quot;&gt;&lt;property id=&quot;20148&quot; value=&quot;5&quot;/&gt;&lt;property id=&quot;20300&quot; value=&quot;Slide 15 - &amp;quot;Wrappers Inherit and Wrappers Implement&amp;quot;&quot;/&gt;&lt;property id=&quot;20307&quot; value=&quot;270&quot;/&gt;&lt;/object&gt;&lt;object type=&quot;3&quot; unique_id=&quot;11954&quot;&gt;&lt;property id=&quot;20148&quot; value=&quot;5&quot;/&gt;&lt;property id=&quot;20300&quot; value=&quot;Slide 16 - &amp;quot;Wrappers Inherit and Wrappers Implement&amp;quot;&quot;/&gt;&lt;property id=&quot;20307&quot; value=&quot;271&quot;/&gt;&lt;/object&gt;&lt;object type=&quot;3&quot; unique_id=&quot;11955&quot;&gt;&lt;property id=&quot;20148&quot; value=&quot;5&quot;/&gt;&lt;property id=&quot;20300&quot; value=&quot;Slide 17 - &amp;quot;Wrappers Inherit and Wrappers Implement&amp;quot;&quot;/&gt;&lt;property id=&quot;20307&quot; value=&quot;272&quot;/&gt;&lt;/object&gt;&lt;object type=&quot;3&quot; unique_id=&quot;11956&quot;&gt;&lt;property id=&quot;20148&quot; value=&quot;5&quot;/&gt;&lt;property id=&quot;20300&quot; value=&quot;Slide 18 - &amp;quot;Wrappers Inherit and Wrappers Implement&amp;quot;&quot;/&gt;&lt;property id=&quot;20307&quot; value=&quot;273&quot;/&gt;&lt;/object&gt;&lt;object type=&quot;3&quot; unique_id=&quot;11957&quot;&gt;&lt;property id=&quot;20148&quot; value=&quot;5&quot;/&gt;&lt;property id=&quot;20300&quot; value=&quot;Slide 19 - &amp;quot;Wrappers Inherit and Wrappers Implement&amp;quot;&quot;/&gt;&lt;property id=&quot;20307&quot; value=&quot;274&quot;/&gt;&lt;/object&gt;&lt;object type=&quot;3&quot; unique_id=&quot;11958&quot;&gt;&lt;property id=&quot;20148&quot; value=&quot;5&quot;/&gt;&lt;property id=&quot;20300&quot; value=&quot;Slide 20 - &amp;quot;Wrappers and Expressions&amp;quot;&quot;/&gt;&lt;property id=&quot;20307&quot; value=&quot;275&quot;/&gt;&lt;/object&gt;&lt;object type=&quot;3&quot; unique_id=&quot;11959&quot;&gt;&lt;property id=&quot;20148&quot; value=&quot;5&quot;/&gt;&lt;property id=&quot;20300&quot; value=&quot;Slide 21 - &amp;quot;Wrappers and Expressions&amp;quot;&quot;/&gt;&lt;property id=&quot;20307&quot; value=&quot;276&quot;/&gt;&lt;/object&gt;&lt;object type=&quot;3&quot; unique_id=&quot;11960&quot;&gt;&lt;property id=&quot;20148&quot; value=&quot;5&quot;/&gt;&lt;property id=&quot;20300&quot; value=&quot;Slide 22 - &amp;quot;Wrapper Objects Are Immutable&amp;quot;&quot;/&gt;&lt;property id=&quot;20307&quot; value=&quot;277&quot;/&gt;&lt;/object&gt;&lt;object type=&quot;3&quot; unique_id=&quot;11961&quot;&gt;&lt;property id=&quot;20148&quot; value=&quot;5&quot;/&gt;&lt;property id=&quot;20300&quot; value=&quot;Slide 23 - &amp;quot;Wrapper Objects Are Immutable&amp;quot;&quot;/&gt;&lt;property id=&quot;20307&quot; value=&quot;278&quot;/&gt;&lt;/object&gt;&lt;object type=&quot;3&quot; unique_id=&quot;11962&quot;&gt;&lt;property id=&quot;20148&quot; value=&quot;5&quot;/&gt;&lt;property id=&quot;20300&quot; value=&quot;Slide 24 - &amp;quot;Wrapper Objects Are Immutable&amp;quot;&quot;/&gt;&lt;property id=&quot;20307&quot; value=&quot;279&quot;/&gt;&lt;/object&gt;&lt;object type=&quot;3&quot; unique_id=&quot;11963&quot;&gt;&lt;property id=&quot;20148&quot; value=&quot;5&quot;/&gt;&lt;property id=&quot;20300&quot; value=&quot;Slide 25 - &amp;quot;Wrapper Objects Are Immutable&amp;quot;&quot;/&gt;&lt;property id=&quot;20307&quot; value=&quot;280&quot;/&gt;&lt;/object&gt;&lt;object type=&quot;3&quot; unique_id=&quot;11964&quot;&gt;&lt;property id=&quot;20148&quot; value=&quot;5&quot;/&gt;&lt;property id=&quot;20300&quot; value=&quot;Slide 26 - &amp;quot;Some Useful Methods &amp;quot;&quot;/&gt;&lt;property id=&quot;20307&quot; value=&quot;281&quot;/&gt;&lt;/object&gt;&lt;object type=&quot;3&quot; unique_id=&quot;11965&quot;&gt;&lt;property id=&quot;20148&quot; value=&quot;5&quot;/&gt;&lt;property id=&quot;20300&quot; value=&quot;Slide 27 - &amp;quot;Some Useful Methods &amp;quot;&quot;/&gt;&lt;property id=&quot;20307&quot; value=&quot;282&quot;/&gt;&lt;/object&gt;&lt;object type=&quot;3&quot; unique_id=&quot;11966&quot;&gt;&lt;property id=&quot;20148&quot; value=&quot;5&quot;/&gt;&lt;property id=&quot;20300&quot; value=&quot;Slide 28 - &amp;quot;Some Useful Methods &amp;quot;&quot;/&gt;&lt;property id=&quot;20307&quot; value=&quot;283&quot;/&gt;&lt;/object&gt;&lt;object type=&quot;3&quot; unique_id=&quot;11967&quot;&gt;&lt;property id=&quot;20148&quot; value=&quot;5&quot;/&gt;&lt;property id=&quot;20300&quot; value=&quot;Slide 29 - &amp;quot;Some Useful Methods &amp;quot;&quot;/&gt;&lt;property id=&quot;20307&quot; value=&quot;284&quot;/&gt;&lt;/object&gt;&lt;object type=&quot;3&quot; unique_id=&quot;11968&quot;&gt;&lt;property id=&quot;20148&quot; value=&quot;5&quot;/&gt;&lt;property id=&quot;20300&quot; value=&quot;Slide 30 - &amp;quot;Some Useful Methods &amp;quot;&quot;/&gt;&lt;property id=&quot;20307&quot; value=&quot;285&quot;/&gt;&lt;/object&gt;&lt;object type=&quot;3&quot; unique_id=&quot;11969&quot;&gt;&lt;property id=&quot;20148&quot; value=&quot;5&quot;/&gt;&lt;property id=&quot;20300&quot; value=&quot;Slide 31 - &amp;quot;Some Useful Methods &amp;quot;&quot;/&gt;&lt;property id=&quot;20307&quot; value=&quot;286&quot;/&gt;&lt;/object&gt;&lt;object type=&quot;3&quot; unique_id=&quot;11970&quot;&gt;&lt;property id=&quot;20148&quot; value=&quot;5&quot;/&gt;&lt;property id=&quot;20300&quot; value=&quot;Slide 32 - &amp;quot;Some Useful Methods &amp;quot;&quot;/&gt;&lt;property id=&quot;20307&quot; value=&quot;287&quot;/&gt;&lt;/object&gt;&lt;object type=&quot;3&quot; unique_id=&quot;11971&quot;&gt;&lt;property id=&quot;20148&quot; value=&quot;5&quot;/&gt;&lt;property id=&quot;20300&quot; value=&quot;Slide 33 - &amp;quot;Some Useful Methods &amp;quot;&quot;/&gt;&lt;property id=&quot;20307&quot; value=&quot;288&quot;/&gt;&lt;/object&gt;&lt;object type=&quot;3&quot; unique_id=&quot;11972&quot;&gt;&lt;property id=&quot;20148&quot; value=&quot;5&quot;/&gt;&lt;property id=&quot;20300&quot; value=&quot;Slide 34 - &amp;quot;Some Useful Methods &amp;quot;&quot;/&gt;&lt;property id=&quot;20307&quot; value=&quot;289&quot;/&gt;&lt;/object&gt;&lt;object type=&quot;3&quot; unique_id=&quot;11973&quot;&gt;&lt;property id=&quot;20148&quot; value=&quot;5&quot;/&gt;&lt;property id=&quot;20300&quot; value=&quot;Slide 35 - &amp;quot;Some Useful Methods &amp;quot;&quot;/&gt;&lt;property id=&quot;20307&quot; value=&quot;290&quot;/&gt;&lt;/object&gt;&lt;object type=&quot;3&quot; unique_id=&quot;11974&quot;&gt;&lt;property id=&quot;20148&quot; value=&quot;5&quot;/&gt;&lt;property id=&quot;20300&quot; value=&quot;Slide 36 - &amp;quot;Some Useful Methods &amp;quot;&quot;/&gt;&lt;property id=&quot;20307&quot; value=&quot;291&quot;/&gt;&lt;/object&gt;&lt;object type=&quot;3&quot; unique_id=&quot;11975&quot;&gt;&lt;property id=&quot;20148&quot; value=&quot;5&quot;/&gt;&lt;property id=&quot;20300&quot; value=&quot;Slide 37 - &amp;quot; Exceptions and Exception Handling&amp;quot;&quot;/&gt;&lt;property id=&quot;20307&quot; value=&quot;292&quot;/&gt;&lt;/object&gt;&lt;object type=&quot;3&quot; unique_id=&quot;11976&quot;&gt;&lt;property id=&quot;20148&quot; value=&quot;5&quot;/&gt;&lt;property id=&quot;20300&quot; value=&quot;Slide 38 - &amp;quot; Exceptions and Exception Handling&amp;quot;&quot;/&gt;&lt;property id=&quot;20307&quot; value=&quot;293&quot;/&gt;&lt;/object&gt;&lt;object type=&quot;3&quot; unique_id=&quot;11977&quot;&gt;&lt;property id=&quot;20148&quot; value=&quot;5&quot;/&gt;&lt;property id=&quot;20300&quot; value=&quot;Slide 39 - &amp;quot; Exceptions and Exception Handling&amp;quot;&quot;/&gt;&lt;property id=&quot;20307&quot; value=&quot;294&quot;/&gt;&lt;/object&gt;&lt;object type=&quot;3&quot; unique_id=&quot;11978&quot;&gt;&lt;property id=&quot;20148&quot; value=&quot;5&quot;/&gt;&lt;property id=&quot;20300&quot; value=&quot;Slide 40 - &amp;quot;Creating, Throwing, and Catching Exceptions&amp;quot;&quot;/&gt;&lt;property id=&quot;20307&quot; value=&quot;295&quot;/&gt;&lt;/object&gt;&lt;object type=&quot;3&quot; unique_id=&quot;11979&quot;&gt;&lt;property id=&quot;20148&quot; value=&quot;5&quot;/&gt;&lt;property id=&quot;20300&quot; value=&quot;Slide 41 - &amp;quot;Creating, Throwing, and Catching Exceptions&amp;quot;&quot;/&gt;&lt;property id=&quot;20307&quot; value=&quot;296&quot;/&gt;&lt;/object&gt;&lt;object type=&quot;3&quot; unique_id=&quot;11980&quot;&gt;&lt;property id=&quot;20148&quot; value=&quot;5&quot;/&gt;&lt;property id=&quot;20300&quot; value=&quot;Slide 42 - &amp;quot;Creating, Throwing, and Catching Exceptions&amp;quot;&quot;/&gt;&lt;property id=&quot;20307&quot; value=&quot;297&quot;/&gt;&lt;/object&gt;&lt;object type=&quot;3&quot; unique_id=&quot;11981&quot;&gt;&lt;property id=&quot;20148&quot; value=&quot;5&quot;/&gt;&lt;property id=&quot;20300&quot; value=&quot;Slide 43 - &amp;quot;Creating, Throwing, and Catching Exceptions&amp;quot;&quot;/&gt;&lt;property id=&quot;20307&quot; value=&quot;298&quot;/&gt;&lt;/object&gt;&lt;object type=&quot;3&quot; unique_id=&quot;11982&quot;&gt;&lt;property id=&quot;20148&quot; value=&quot;5&quot;/&gt;&lt;property id=&quot;20300&quot; value=&quot;Slide 44 - &amp;quot;Creating, Throwing, and Catching Exceptions&amp;quot;&quot;/&gt;&lt;property id=&quot;20307&quot; value=&quot;299&quot;/&gt;&lt;/object&gt;&lt;object type=&quot;3&quot; unique_id=&quot;11983&quot;&gt;&lt;property id=&quot;20148&quot; value=&quot;5&quot;/&gt;&lt;property id=&quot;20300&quot; value=&quot;Slide 45 - &amp;quot;Creating, Throwing, and Catching Exceptions&amp;quot;&quot;/&gt;&lt;property id=&quot;20307&quot; value=&quot;300&quot;/&gt;&lt;/object&gt;&lt;object type=&quot;3&quot; unique_id=&quot;11984&quot;&gt;&lt;property id=&quot;20148&quot; value=&quot;5&quot;/&gt;&lt;property id=&quot;20300&quot; value=&quot;Slide 46 - &amp;quot;Creating, Throwing, and Catching Exceptions&amp;quot;&quot;/&gt;&lt;property id=&quot;20307&quot; value=&quot;301&quot;/&gt;&lt;/object&gt;&lt;object type=&quot;3&quot; unique_id=&quot;11985&quot;&gt;&lt;property id=&quot;20148&quot; value=&quot;5&quot;/&gt;&lt;property id=&quot;20300&quot; value=&quot;Slide 47 - &amp;quot;Creating, Throwing, and Catching Exceptions&amp;quot;&quot;/&gt;&lt;property id=&quot;20307&quot; value=&quot;302&quot;/&gt;&lt;/object&gt;&lt;object type=&quot;3&quot; unique_id=&quot;11986&quot;&gt;&lt;property id=&quot;20148&quot; value=&quot;5&quot;/&gt;&lt;property id=&quot;20300&quot; value=&quot;Slide 48 - &amp;quot;Creating, Throwing, and Catching Exceptions&amp;quot;&quot;/&gt;&lt;property id=&quot;20307&quot; value=&quot;303&quot;/&gt;&lt;/object&gt;&lt;object type=&quot;3&quot; unique_id=&quot;11987&quot;&gt;&lt;property id=&quot;20148&quot; value=&quot;5&quot;/&gt;&lt;property id=&quot;20300&quot; value=&quot;Slide 49 - &amp;quot;Creating, Throwing, and Catching Exceptions&amp;quot;&quot;/&gt;&lt;property id=&quot;20307&quot; value=&quot;304&quot;/&gt;&lt;/object&gt;&lt;object type=&quot;3&quot; unique_id=&quot;11988&quot;&gt;&lt;property id=&quot;20148&quot; value=&quot;5&quot;/&gt;&lt;property id=&quot;20300&quot; value=&quot;Slide 50 - &amp;quot;Creating, Throwing, and Catching Exceptions&amp;quot;&quot;/&gt;&lt;property id=&quot;20307&quot; value=&quot;305&quot;/&gt;&lt;/object&gt;&lt;object type=&quot;3&quot; unique_id=&quot;11989&quot;&gt;&lt;property id=&quot;20148&quot; value=&quot;5&quot;/&gt;&lt;property id=&quot;20300&quot; value=&quot;Slide 51 - &amp;quot;Creating, Throwing, and Catching Exceptions&amp;quot;&quot;/&gt;&lt;property id=&quot;20307&quot; value=&quot;306&quot;/&gt;&lt;/object&gt;&lt;object type=&quot;3&quot; unique_id=&quot;11990&quot;&gt;&lt;property id=&quot;20148&quot; value=&quot;5&quot;/&gt;&lt;property id=&quot;20300&quot; value=&quot;Slide 52 - &amp;quot;System Generated Exceptions&amp;quot;&quot;/&gt;&lt;property id=&quot;20307&quot; value=&quot;307&quot;/&gt;&lt;/object&gt;&lt;object type=&quot;3&quot; unique_id=&quot;11991&quot;&gt;&lt;property id=&quot;20148&quot; value=&quot;5&quot;/&gt;&lt;property id=&quot;20300&quot; value=&quot;Slide 53 - &amp;quot;System Generated Exceptions&amp;quot;&quot;/&gt;&lt;property id=&quot;20307&quot; value=&quot;308&quot;/&gt;&lt;/object&gt;&lt;object type=&quot;3&quot; unique_id=&quot;11992&quot;&gt;&lt;property id=&quot;20148&quot; value=&quot;5&quot;/&gt;&lt;property id=&quot;20300&quot; value=&quot;Slide 54 - &amp;quot;System Generated Exceptions&amp;quot;&quot;/&gt;&lt;property id=&quot;20307&quot; value=&quot;309&quot;/&gt;&lt;/object&gt;&lt;object type=&quot;3&quot; unique_id=&quot;11993&quot;&gt;&lt;property id=&quot;20148&quot; value=&quot;5&quot;/&gt;&lt;property id=&quot;20300&quot; value=&quot;Slide 55 - &amp;quot;System Generated Exceptions&amp;quot;&quot;/&gt;&lt;property id=&quot;20307&quot; value=&quot;310&quot;/&gt;&lt;/object&gt;&lt;object type=&quot;3&quot; unique_id=&quot;11994&quot;&gt;&lt;property id=&quot;20148&quot; value=&quot;5&quot;/&gt;&lt;property id=&quot;20300&quot; value=&quot;Slide 56 - &amp;quot;System Generated Exceptions&amp;quot;&quot;/&gt;&lt;property id=&quot;20307&quot; value=&quot;311&quot;/&gt;&lt;/object&gt;&lt;object type=&quot;3&quot; unique_id=&quot;11995&quot;&gt;&lt;property id=&quot;20148&quot; value=&quot;5&quot;/&gt;&lt;property id=&quot;20300&quot; value=&quot;Slide 57 - &amp;quot;System Generated Exceptions&amp;quot;&quot;/&gt;&lt;property id=&quot;20307&quot; value=&quot;312&quot;/&gt;&lt;/object&gt;&lt;object type=&quot;3&quot; unique_id=&quot;11996&quot;&gt;&lt;property id=&quot;20148&quot; value=&quot;5&quot;/&gt;&lt;property id=&quot;20300&quot; value=&quot;Slide 58 - &amp;quot;System Generated Exceptions&amp;quot;&quot;/&gt;&lt;property id=&quot;20307&quot; value=&quot;313&quot;/&gt;&lt;/object&gt;&lt;object type=&quot;3&quot; unique_id=&quot;11997&quot;&gt;&lt;property id=&quot;20148&quot; value=&quot;5&quot;/&gt;&lt;property id=&quot;20300&quot; value=&quot;Slide 59 - &amp;quot;System Generated Exceptions&amp;quot;&quot;/&gt;&lt;property id=&quot;20307&quot; value=&quot;314&quot;/&gt;&lt;/object&gt;&lt;object type=&quot;3&quot; unique_id=&quot;11998&quot;&gt;&lt;property id=&quot;20148&quot; value=&quot;5&quot;/&gt;&lt;property id=&quot;20300&quot; value=&quot;Slide 60 - &amp;quot;System Generated Exceptions&amp;quot;&quot;/&gt;&lt;property id=&quot;20307&quot; value=&quot;315&quot;/&gt;&lt;/object&gt;&lt;object type=&quot;3&quot; unique_id=&quot;11999&quot;&gt;&lt;property id=&quot;20148&quot; value=&quot;5&quot;/&gt;&lt;property id=&quot;20300&quot; value=&quot;Slide 61 - &amp;quot;System Generated Exceptions&amp;quot;&quot;/&gt;&lt;property id=&quot;20307&quot; value=&quot;316&quot;/&gt;&lt;/object&gt;&lt;object type=&quot;3&quot; unique_id=&quot;12000&quot;&gt;&lt;property id=&quot;20148&quot; value=&quot;5&quot;/&gt;&lt;property id=&quot;20300&quot; value=&quot;Slide 62 - &amp;quot;System Generated Exceptions&amp;quot;&quot;/&gt;&lt;property id=&quot;20307&quot; value=&quot;317&quot;/&gt;&lt;/object&gt;&lt;object type=&quot;3&quot; unique_id=&quot;12001&quot;&gt;&lt;property id=&quot;20148&quot; value=&quot;5&quot;/&gt;&lt;property id=&quot;20300&quot; value=&quot;Slide 63 - &amp;quot;System Generated Exceptions&amp;quot;&quot;/&gt;&lt;property id=&quot;20307&quot; value=&quot;318&quot;/&gt;&lt;/object&gt;&lt;object type=&quot;3&quot; unique_id=&quot;12002&quot;&gt;&lt;property id=&quot;20148&quot; value=&quot;5&quot;/&gt;&lt;property id=&quot;20300&quot; value=&quot;Slide 64 - &amp;quot;Multiple Catch Blocks&amp;quot;&quot;/&gt;&lt;property id=&quot;20307&quot; value=&quot;319&quot;/&gt;&lt;/object&gt;&lt;object type=&quot;3&quot; unique_id=&quot;12003&quot;&gt;&lt;property id=&quot;20148&quot; value=&quot;5&quot;/&gt;&lt;property id=&quot;20300&quot; value=&quot;Slide 65 - &amp;quot;Multiple Catch Blocks&amp;quot;&quot;/&gt;&lt;property id=&quot;20307&quot; value=&quot;320&quot;/&gt;&lt;/object&gt;&lt;object type=&quot;3&quot; unique_id=&quot;12004&quot;&gt;&lt;property id=&quot;20148&quot; value=&quot;5&quot;/&gt;&lt;property id=&quot;20300&quot; value=&quot;Slide 66 - &amp;quot;Multiple Catch Blocks&amp;quot;&quot;/&gt;&lt;property id=&quot;20307&quot; value=&quot;321&quot;/&gt;&lt;/object&gt;&lt;object type=&quot;3&quot; unique_id=&quot;12005&quot;&gt;&lt;property id=&quot;20148&quot; value=&quot;5&quot;/&gt;&lt;property id=&quot;20300&quot; value=&quot;Slide 67 - &amp;quot;Multiple Catch Blocks&amp;quot;&quot;/&gt;&lt;property id=&quot;20307&quot; value=&quot;322&quot;/&gt;&lt;/object&gt;&lt;object type=&quot;3&quot; unique_id=&quot;12006&quot;&gt;&lt;property id=&quot;20148&quot; value=&quot;5&quot;/&gt;&lt;property id=&quot;20300&quot; value=&quot;Slide 68 - &amp;quot; Checked and Unchecked Exceptions&amp;quot;&quot;/&gt;&lt;property id=&quot;20307&quot; value=&quot;323&quot;/&gt;&lt;/object&gt;&lt;object type=&quot;3&quot; unique_id=&quot;12007&quot;&gt;&lt;property id=&quot;20148&quot; value=&quot;5&quot;/&gt;&lt;property id=&quot;20300&quot; value=&quot;Slide 69 - &amp;quot; Checked and Unchecked Exceptions&amp;quot;&quot;/&gt;&lt;property id=&quot;20307&quot; value=&quot;324&quot;/&gt;&lt;/object&gt;&lt;object type=&quot;3&quot; unique_id=&quot;12008&quot;&gt;&lt;property id=&quot;20148&quot; value=&quot;5&quot;/&gt;&lt;property id=&quot;20300&quot; value=&quot;Slide 70 - &amp;quot; Checked and Unchecked Exceptions&amp;quot;&quot;/&gt;&lt;property id=&quot;20307&quot; value=&quot;325&quot;/&gt;&lt;/object&gt;&lt;object type=&quot;3&quot; unique_id=&quot;12009&quot;&gt;&lt;property id=&quot;20148&quot; value=&quot;5&quot;/&gt;&lt;property id=&quot;20300&quot; value=&quot;Slide 71 - &amp;quot; Checked and Unchecked Exceptions&amp;quot;&quot;/&gt;&lt;property id=&quot;20307&quot; value=&quot;326&quot;/&gt;&lt;/object&gt;&lt;object type=&quot;3&quot; unique_id=&quot;12010&quot;&gt;&lt;property id=&quot;20148&quot; value=&quot;5&quot;/&gt;&lt;property id=&quot;20300&quot; value=&quot;Slide 72 - &amp;quot;The throws clause&amp;quot;&quot;/&gt;&lt;property id=&quot;20307&quot; value=&quot;327&quot;/&gt;&lt;/object&gt;&lt;object type=&quot;3&quot; unique_id=&quot;12011&quot;&gt;&lt;property id=&quot;20148&quot; value=&quot;5&quot;/&gt;&lt;property id=&quot;20300&quot; value=&quot;Slide 73 - &amp;quot;The throws clause&amp;quot;&quot;/&gt;&lt;property id=&quot;20307&quot; value=&quot;328&quot;/&gt;&lt;/object&gt;&lt;object type=&quot;3&quot; unique_id=&quot;12012&quot;&gt;&lt;property id=&quot;20148&quot; value=&quot;5&quot;/&gt;&lt;property id=&quot;20300&quot; value=&quot;Slide 74 - &amp;quot;The throws clause&amp;quot;&quot;/&gt;&lt;property id=&quot;20307&quot; value=&quot;329&quot;/&gt;&lt;/object&gt;&lt;object type=&quot;3&quot; unique_id=&quot;12013&quot;&gt;&lt;property id=&quot;20148&quot; value=&quot;5&quot;/&gt;&lt;property id=&quot;20300&quot; value=&quot;Slide 75 - &amp;quot;The throws clause&amp;quot;&quot;/&gt;&lt;property id=&quot;20307&quot; value=&quot;330&quot;/&gt;&lt;/object&gt;&lt;object type=&quot;3&quot; unique_id=&quot;12014&quot;&gt;&lt;property id=&quot;20148&quot; value=&quot;5&quot;/&gt;&lt;property id=&quot;20300&quot; value=&quot;Slide 76 - &amp;quot;The throws clause&amp;quot;&quot;/&gt;&lt;property id=&quot;20307&quot; value=&quot;331&quot;/&gt;&lt;/object&gt;&lt;object type=&quot;3&quot; unique_id=&quot;12015&quot;&gt;&lt;property id=&quot;20148&quot; value=&quot;5&quot;/&gt;&lt;property id=&quot;20300&quot; value=&quot;Slide 77 - &amp;quot;The throws clause&amp;quot;&quot;/&gt;&lt;property id=&quot;20307&quot; value=&quot;332&quot;/&gt;&lt;/object&gt;&lt;object type=&quot;3&quot; unique_id=&quot;12016&quot;&gt;&lt;property id=&quot;20148&quot; value=&quot;5&quot;/&gt;&lt;property id=&quot;20300&quot; value=&quot;Slide 78 - &amp;quot;The throws clause&amp;quot;&quot;/&gt;&lt;property id=&quot;20307&quot; value=&quot;333&quot;/&gt;&lt;/object&gt;&lt;object type=&quot;3&quot; unique_id=&quot;12017&quot;&gt;&lt;property id=&quot;20148&quot; value=&quot;5&quot;/&gt;&lt;property id=&quot;20300&quot; value=&quot;Slide 79 - &amp;quot;The throws clause&amp;quot;&quot;/&gt;&lt;property id=&quot;20307&quot; value=&quot;334&quot;/&gt;&lt;/object&gt;&lt;object type=&quot;3&quot; unique_id=&quot;12018&quot;&gt;&lt;property id=&quot;20148&quot; value=&quot;5&quot;/&gt;&lt;property id=&quot;20300&quot; value=&quot;Slide 80 - &amp;quot;The throws clause&amp;quot;&quot;/&gt;&lt;property id=&quot;20307&quot; value=&quot;335&quot;/&gt;&lt;/object&gt;&lt;object type=&quot;3&quot; unique_id=&quot;12019&quot;&gt;&lt;property id=&quot;20148&quot; value=&quot;5&quot;/&gt;&lt;property id=&quot;20300&quot; value=&quot;Slide 81 - &amp;quot;The throws clause&amp;quot;&quot;/&gt;&lt;property id=&quot;20307&quot; value=&quot;336&quot;/&gt;&lt;/object&gt;&lt;object type=&quot;3&quot; unique_id=&quot;12020&quot;&gt;&lt;property id=&quot;20148&quot; value=&quot;5&quot;/&gt;&lt;property id=&quot;20300&quot; value=&quot;Slide 82 - &amp;quot;The throws clause&amp;quot;&quot;/&gt;&lt;property id=&quot;20307&quot; value=&quot;337&quot;/&gt;&lt;/object&gt;&lt;object type=&quot;3&quot; unique_id=&quot;12021&quot;&gt;&lt;property id=&quot;20148&quot; value=&quot;5&quot;/&gt;&lt;property id=&quot;20300&quot; value=&quot;Slide 83 - &amp;quot;Catch Can Throw&amp;quot;&quot;/&gt;&lt;property id=&quot;20307&quot; value=&quot;338&quot;/&gt;&lt;/object&gt;&lt;object type=&quot;3&quot; unique_id=&quot;12022&quot;&gt;&lt;property id=&quot;20148&quot; value=&quot;5&quot;/&gt;&lt;property id=&quot;20300&quot; value=&quot;Slide 84 - &amp;quot;Creating Your Own Exception Classes&amp;quot;&quot;/&gt;&lt;property id=&quot;20307&quot; value=&quot;339&quot;/&gt;&lt;/object&gt;&lt;object type=&quot;3&quot; unique_id=&quot;12023&quot;&gt;&lt;property id=&quot;20148&quot; value=&quot;5&quot;/&gt;&lt;property id=&quot;20300&quot; value=&quot;Slide 85 - &amp;quot;Creating Your Own Exception Classes&amp;quot;&quot;/&gt;&lt;property id=&quot;20307&quot; value=&quot;340&quot;/&gt;&lt;/object&gt;&lt;object type=&quot;3&quot; unique_id=&quot;12024&quot;&gt;&lt;property id=&quot;20148&quot; value=&quot;5&quot;/&gt;&lt;property id=&quot;20300&quot; value=&quot;Slide 86 - &amp;quot;Creating Your Own Exception Classes&amp;quot;&quot;/&gt;&lt;property id=&quot;20307&quot; value=&quot;341&quot;/&gt;&lt;/object&gt;&lt;object type=&quot;3&quot; unique_id=&quot;12025&quot;&gt;&lt;property id=&quot;20148&quot; value=&quot;5&quot;/&gt;&lt;property id=&quot;20300&quot; value=&quot;Slide 87 - &amp;quot;Creating Your Own Exception Classes&amp;quot;&quot;/&gt;&lt;property id=&quot;20307&quot; value=&quot;342&quot;/&gt;&lt;/object&gt;&lt;object type=&quot;3&quot; unique_id=&quot;12026&quot;&gt;&lt;property id=&quot;20148&quot; value=&quot;5&quot;/&gt;&lt;property id=&quot;20300&quot; value=&quot;Slide 88 - &amp;quot;Creating Your Own Exception Classes&amp;quot;&quot;/&gt;&lt;property id=&quot;20307&quot; value=&quot;343&quot;/&gt;&lt;/object&gt;&lt;object type=&quot;3&quot; unique_id=&quot;12027&quot;&gt;&lt;property id=&quot;20148&quot; value=&quot;5&quot;/&gt;&lt;property id=&quot;20300&quot; value=&quot;Slide 89 - &amp;quot;Creating Your Own Exception Classes&amp;quot;&quot;/&gt;&lt;property id=&quot;20307&quot; value=&quot;344&quot;/&gt;&lt;/object&gt;&lt;object type=&quot;3&quot; unique_id=&quot;12028&quot;&gt;&lt;property id=&quot;20148&quot; value=&quot;5&quot;/&gt;&lt;property id=&quot;20300&quot; value=&quot;Slide 90 - &amp;quot;And finally, finally&amp;quot;&quot;/&gt;&lt;property id=&quot;20307&quot; value=&quot;345&quot;/&gt;&lt;/object&gt;&lt;object type=&quot;3&quot; unique_id=&quot;12029&quot;&gt;&lt;property id=&quot;20148&quot; value=&quot;5&quot;/&gt;&lt;property id=&quot;20300&quot; value=&quot;Slide 91 - &amp;quot;And finally, finally&amp;quot;&quot;/&gt;&lt;property id=&quot;20307&quot; value=&quot;346&quot;/&gt;&lt;/object&gt;&lt;object type=&quot;3&quot; unique_id=&quot;12030&quot;&gt;&lt;property id=&quot;20148&quot; value=&quot;5&quot;/&gt;&lt;property id=&quot;20300&quot; value=&quot;Slide 92 - &amp;quot;And finally, finally&amp;quot;&quot;/&gt;&lt;property id=&quot;20307&quot; value=&quot;347&quot;/&gt;&lt;/object&gt;&lt;object type=&quot;3&quot; unique_id=&quot;12031&quot;&gt;&lt;property id=&quot;20148&quot; value=&quot;5&quot;/&gt;&lt;property id=&quot;20300&quot; value=&quot;Slide 93 - &amp;quot;And finally, finally&amp;quot;&quot;/&gt;&lt;property id=&quot;20307&quot; value=&quot;348&quot;/&gt;&lt;/object&gt;&lt;object type=&quot;3&quot; unique_id=&quot;12032&quot;&gt;&lt;property id=&quot;20148&quot; value=&quot;5&quot;/&gt;&lt;property id=&quot;20300&quot; value=&quot;Slide 94 - &amp;quot;And finally, finally&amp;quot;&quot;/&gt;&lt;property id=&quot;20307&quot; value=&quot;349&quot;/&gt;&lt;/object&gt;&lt;object type=&quot;3&quot; unique_id=&quot;12033&quot;&gt;&lt;property id=&quot;20148&quot; value=&quot;5&quot;/&gt;&lt;property id=&quot;20300&quot; value=&quot;Slide 95 - &amp;quot;And finally, finally&amp;quot;&quot;/&gt;&lt;property id=&quot;20307&quot; value=&quot;350&quot;/&gt;&lt;/object&gt;&lt;object type=&quot;3&quot; unique_id=&quot;12034&quot;&gt;&lt;property id=&quot;20148&quot; value=&quot;5&quot;/&gt;&lt;property id=&quot;20300&quot; value=&quot;Slide 96 - &amp;quot;And finally, finally&amp;quot;&quot;/&gt;&lt;property id=&quot;20307&quot; value=&quot;351&quot;/&gt;&lt;/object&gt;&lt;object type=&quot;3&quot; unique_id=&quot;12035&quot;&gt;&lt;property id=&quot;20148&quot; value=&quot;5&quot;/&gt;&lt;property id=&quot;20300&quot; value=&quot;Slide 97 - &amp;quot;And finally, finally&amp;quot;&quot;/&gt;&lt;property id=&quot;20307&quot; value=&quot;352&quot;/&gt;&lt;/object&gt;&lt;object type=&quot;3&quot; unique_id=&quot;12036&quot;&gt;&lt;property id=&quot;20148&quot; value=&quot;5&quot;/&gt;&lt;property id=&quot;20300&quot; value=&quot;Slide 98 - &amp;quot;And finally, finally&amp;quot;&quot;/&gt;&lt;property id=&quot;20307&quot; value=&quot;353&quot;/&gt;&lt;/object&gt;&lt;object type=&quot;3&quot; unique_id=&quot;12037&quot;&gt;&lt;property id=&quot;20148&quot; value=&quot;5&quot;/&gt;&lt;property id=&quot;20300&quot; value=&quot;Slide 99&quot;/&gt;&lt;property id=&quot;20307&quot; value=&quot;359&quot;/&gt;&lt;/object&gt;&lt;object type=&quot;3&quot; unique_id=&quot;12038&quot;&gt;&lt;property id=&quot;20148&quot; value=&quot;5&quot;/&gt;&lt;property id=&quot;20300&quot; value=&quot;Slide 100 - &amp;quot;And finally, finally&amp;quot;&quot;/&gt;&lt;property id=&quot;20307&quot; value=&quot;354&quot;/&gt;&lt;/object&gt;&lt;object type=&quot;3&quot; unique_id=&quot;12039&quot;&gt;&lt;property id=&quot;20148&quot; value=&quot;5&quot;/&gt;&lt;property id=&quot;20300&quot; value=&quot;Slide 101 - &amp;quot;And finally, finally&amp;quot;&quot;/&gt;&lt;property id=&quot;20307&quot; value=&quot;357&quot;/&gt;&lt;/object&gt;&lt;object type=&quot;3&quot; unique_id=&quot;12040&quot;&gt;&lt;property id=&quot;20148&quot; value=&quot;5&quot;/&gt;&lt;property id=&quot;20300&quot; value=&quot;Slide 102 - &amp;quot;And finally, finally&amp;quot;&quot;/&gt;&lt;property id=&quot;20307&quot; value=&quot;358&quot;/&gt;&lt;/object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mincho"/>
        <a:cs typeface="msmincho"/>
      </a:majorFont>
      <a:minorFont>
        <a:latin typeface="Arial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1539</Words>
  <PresentationFormat>Custom</PresentationFormat>
  <Paragraphs>522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Bitmap Image</vt:lpstr>
      <vt:lpstr>Java Programming: From The Ground Up</vt:lpstr>
      <vt:lpstr>Objectives</vt:lpstr>
      <vt:lpstr>Introduction</vt:lpstr>
      <vt:lpstr>Introduction</vt:lpstr>
      <vt:lpstr>The Wrapper Classes</vt:lpstr>
      <vt:lpstr>The Wrapper Classes</vt:lpstr>
      <vt:lpstr>The Wrapper Classes</vt:lpstr>
      <vt:lpstr>Properties of the Wrapper classes</vt:lpstr>
      <vt:lpstr>Properties of the Wrapper classes</vt:lpstr>
      <vt:lpstr>Autoboxing and Unboxing</vt:lpstr>
      <vt:lpstr>Autoboxing and Unboxing</vt:lpstr>
      <vt:lpstr>Autoboxing and Unboxing</vt:lpstr>
      <vt:lpstr>Wrappers Inherit and Wrappers Implement</vt:lpstr>
      <vt:lpstr>Wrappers Inherit and Wrappers Implement</vt:lpstr>
      <vt:lpstr>Wrappers Inherit and Wrappers Implement</vt:lpstr>
      <vt:lpstr>Wrappers Inherit and Wrappers Implement</vt:lpstr>
      <vt:lpstr>Wrappers Inherit and Wrappers Implement</vt:lpstr>
      <vt:lpstr>Wrappers and Expressions</vt:lpstr>
      <vt:lpstr>Wrappers and Expressions</vt:lpstr>
      <vt:lpstr>Wrapper Objects Are Immutable</vt:lpstr>
      <vt:lpstr>Wrapper Objects Are Immutable</vt:lpstr>
      <vt:lpstr>Wrapper Objects Are Immutable</vt:lpstr>
      <vt:lpstr>Wrapper Objects Are Immutable</vt:lpstr>
      <vt:lpstr>Some Useful Methods </vt:lpstr>
      <vt:lpstr>Some Useful Methods </vt:lpstr>
      <vt:lpstr>Some Useful Methods </vt:lpstr>
      <vt:lpstr>Some Useful Methods </vt:lpstr>
      <vt:lpstr>Some Useful Methods </vt:lpstr>
      <vt:lpstr>Some Useful Methods </vt:lpstr>
      <vt:lpstr>Some Useful Methods </vt:lpstr>
      <vt:lpstr>Some Useful Methods </vt:lpstr>
      <vt:lpstr>Some Useful Methods </vt:lpstr>
      <vt:lpstr>Some Useful Methods </vt:lpstr>
      <vt:lpstr>Class Exercises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TITLE</dc:title>
  <dc:description>Lilac title area and left border with three blue-green accent elements on left border, gray background</dc:description>
  <cp:lastModifiedBy>Jack Han</cp:lastModifiedBy>
  <cp:revision>57</cp:revision>
  <cp:lastPrinted>1601-01-01T00:00:00Z</cp:lastPrinted>
  <dcterms:created xsi:type="dcterms:W3CDTF">1601-01-01T00:00:00Z</dcterms:created>
  <dcterms:modified xsi:type="dcterms:W3CDTF">2017-03-11T15:35:50Z</dcterms:modified>
</cp:coreProperties>
</file>