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sldIdLst>
    <p:sldId id="256" r:id="rId2"/>
    <p:sldId id="360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61" r:id="rId39"/>
  </p:sldIdLst>
  <p:sldSz cx="10080625" cy="7559675"/>
  <p:notesSz cx="7559675" cy="10691813"/>
  <p:custDataLst>
    <p:tags r:id="rId41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01" autoAdjust="0"/>
    <p:restoredTop sz="94660"/>
  </p:normalViewPr>
  <p:slideViewPr>
    <p:cSldViewPr>
      <p:cViewPr varScale="1">
        <p:scale>
          <a:sx n="56" d="100"/>
          <a:sy n="56" d="100"/>
        </p:scale>
        <p:origin x="-106" y="-40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10547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29187" cy="3695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1287" cy="4103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1"/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22875" cy="41052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4550" y="555625"/>
            <a:ext cx="2151063" cy="6303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555625"/>
            <a:ext cx="6300787" cy="6303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363" y="2101850"/>
            <a:ext cx="4225925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2101850"/>
            <a:ext cx="4225925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B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404813" y="1893888"/>
            <a:ext cx="9675812" cy="5667375"/>
          </a:xfrm>
          <a:prstGeom prst="roundRect">
            <a:avLst>
              <a:gd name="adj" fmla="val 28"/>
            </a:avLst>
          </a:prstGeom>
          <a:solidFill>
            <a:srgbClr val="DDDDDD"/>
          </a:solidFill>
          <a:ln w="936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555625"/>
            <a:ext cx="8604250" cy="1258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2101850"/>
            <a:ext cx="8604250" cy="4757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0" y="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0" y="238125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0" y="116840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9012" cy="1263650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Java Programming:</a:t>
            </a:r>
            <a:br>
              <a:rPr lang="en-GB" smtClean="0"/>
            </a:br>
            <a:r>
              <a:rPr lang="en-GB" sz="3200" smtClean="0"/>
              <a:t>From The Ground Up</a:t>
            </a:r>
            <a:endParaRPr lang="en-GB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8609012" cy="4762500"/>
          </a:xfrm>
        </p:spPr>
        <p:txBody>
          <a:bodyPr/>
          <a:lstStyle/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algn="ctr">
              <a:buFont typeface="Times New Roman" pitchFamily="18" charset="0"/>
              <a:buNone/>
              <a:defRPr/>
            </a:pPr>
            <a:r>
              <a:rPr lang="en-US" b="1" dirty="0" smtClean="0"/>
              <a:t>Lecture 14</a:t>
            </a:r>
          </a:p>
          <a:p>
            <a:pPr algn="ctr">
              <a:buFont typeface="Times New Roman" pitchFamily="18" charset="0"/>
              <a:buNone/>
              <a:defRPr/>
            </a:pPr>
            <a:endParaRPr lang="en-US" b="1" dirty="0" smtClean="0"/>
          </a:p>
          <a:p>
            <a:pPr algn="ctr">
              <a:buFont typeface="Times New Roman" pitchFamily="18" charset="0"/>
              <a:buNone/>
              <a:defRPr/>
            </a:pPr>
            <a:r>
              <a:rPr lang="en-US" b="1" dirty="0" smtClean="0"/>
              <a:t>Chapter 14 – Part 2</a:t>
            </a:r>
          </a:p>
          <a:p>
            <a:pPr algn="ctr">
              <a:buFont typeface="Times New Roman" pitchFamily="18" charset="0"/>
              <a:buNone/>
              <a:defRPr/>
            </a:pPr>
            <a:endParaRPr lang="en-US" b="1" dirty="0" smtClean="0"/>
          </a:p>
          <a:p>
            <a:pPr algn="ctr">
              <a:buFont typeface="Times New Roman" pitchFamily="18" charset="0"/>
              <a:buNone/>
              <a:defRPr/>
            </a:pPr>
            <a:r>
              <a:rPr lang="en-US" b="1" dirty="0" smtClean="0"/>
              <a:t>More Java Classes</a:t>
            </a:r>
            <a:r>
              <a:rPr lang="en-US" dirty="0" smtClean="0"/>
              <a:t>:</a:t>
            </a:r>
            <a:endParaRPr lang="en-US" b="1" dirty="0" smtClean="0"/>
          </a:p>
          <a:p>
            <a:pPr algn="ctr">
              <a:buFont typeface="Times New Roman" pitchFamily="18" charset="0"/>
              <a:buNone/>
              <a:defRPr/>
            </a:pPr>
            <a:r>
              <a:rPr lang="en-US" dirty="0" smtClean="0"/>
              <a:t>Wrappers and Exceptions </a:t>
            </a:r>
            <a:endParaRPr lang="en-US" i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Creating, Throwing, and Catching Exceptions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800" b="1" dirty="0" smtClean="0"/>
              <a:t>Problem Statement:</a:t>
            </a:r>
          </a:p>
          <a:p>
            <a:pPr>
              <a:buFont typeface="Times New Roman" pitchFamily="18" charset="0"/>
              <a:buNone/>
            </a:pPr>
            <a:endParaRPr lang="en-US" sz="2800" b="1" dirty="0" smtClean="0"/>
          </a:p>
          <a:p>
            <a:r>
              <a:rPr lang="en-US" sz="2800" dirty="0" smtClean="0"/>
              <a:t>Design an application that calculates and displays a player’s PA:HR ratio. </a:t>
            </a:r>
            <a:endParaRPr lang="en-US" sz="2800" b="1" dirty="0" smtClean="0"/>
          </a:p>
          <a:p>
            <a:pPr>
              <a:buFont typeface="Times New Roman" pitchFamily="18" charset="0"/>
              <a:buNone/>
            </a:pPr>
            <a:endParaRPr lang="en-US" sz="2800" b="1" dirty="0" smtClean="0"/>
          </a:p>
          <a:p>
            <a:pPr>
              <a:buFont typeface="Times New Roman" pitchFamily="18" charset="0"/>
              <a:buNone/>
            </a:pPr>
            <a:r>
              <a:rPr lang="en-US" sz="2800" b="1" dirty="0" smtClean="0"/>
              <a:t>Java Solution:</a:t>
            </a:r>
          </a:p>
          <a:p>
            <a:pPr>
              <a:buFont typeface="Times New Roman" pitchFamily="18" charset="0"/>
              <a:buNone/>
            </a:pPr>
            <a:endParaRPr lang="en-US" sz="2800" b="1" dirty="0" smtClean="0"/>
          </a:p>
          <a:p>
            <a:r>
              <a:rPr lang="en-US" sz="2800" dirty="0" smtClean="0"/>
              <a:t>The application uses Java’s try-throw-catch construction to recover from division by zero in the case that a player has no home runs. </a:t>
            </a:r>
            <a:r>
              <a:rPr lang="en-US" dirty="0" smtClean="0"/>
              <a:t> </a:t>
            </a:r>
            <a:endParaRPr lang="en-US" b="1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Creating, Throwing, and Catching Exceptions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741363" y="1951037"/>
            <a:ext cx="8604250" cy="5410200"/>
          </a:xfrm>
        </p:spPr>
        <p:txBody>
          <a:bodyPr/>
          <a:lstStyle/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java.util</a:t>
            </a:r>
            <a:r>
              <a:rPr lang="en-US" sz="1400" dirty="0" smtClean="0"/>
              <a:t>.*; 				 // for Scanner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public class PAHR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{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public static void 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  Scanner input = new Scanner(</a:t>
            </a:r>
            <a:r>
              <a:rPr lang="en-US" sz="1400" dirty="0" err="1" smtClean="0"/>
              <a:t>System.in</a:t>
            </a:r>
            <a:r>
              <a:rPr lang="en-US" sz="1400" dirty="0" smtClean="0"/>
              <a:t>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  </a:t>
            </a:r>
            <a:r>
              <a:rPr lang="en-US" sz="1400" dirty="0" err="1" smtClean="0"/>
              <a:t>System.out.print</a:t>
            </a:r>
            <a:r>
              <a:rPr lang="en-US" sz="1400" dirty="0" smtClean="0"/>
              <a:t>("Home Runs: ");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 hr = </a:t>
            </a:r>
            <a:r>
              <a:rPr lang="en-US" sz="1400" dirty="0" err="1" smtClean="0"/>
              <a:t>input.nextInt</a:t>
            </a:r>
            <a:r>
              <a:rPr lang="en-US" sz="1400" dirty="0" smtClean="0"/>
              <a:t>();	// get number of home runs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       </a:t>
            </a:r>
            <a:r>
              <a:rPr lang="en-US" sz="1400" dirty="0" err="1" smtClean="0"/>
              <a:t>System.out.print</a:t>
            </a:r>
            <a:r>
              <a:rPr lang="en-US" sz="1400" dirty="0" smtClean="0"/>
              <a:t>("Plate Appearances:  ");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pa =</a:t>
            </a:r>
            <a:r>
              <a:rPr lang="en-US" sz="1400" dirty="0" err="1" smtClean="0"/>
              <a:t>input.nextInt</a:t>
            </a:r>
            <a:r>
              <a:rPr lang="en-US" sz="1400" dirty="0" smtClean="0"/>
              <a:t>();	// get number of plate appearances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b="1" dirty="0" smtClean="0"/>
              <a:t>          try</a:t>
            </a:r>
            <a:endParaRPr lang="en-US" sz="14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       </a:t>
            </a:r>
            <a:r>
              <a:rPr lang="en-US" sz="1400" b="1" dirty="0" smtClean="0"/>
              <a:t>if (hr == 0)		// create and throw an Exception</a:t>
            </a:r>
            <a:endParaRPr lang="en-US" sz="14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400" b="1" dirty="0" smtClean="0"/>
              <a:t>               {</a:t>
            </a:r>
            <a:endParaRPr lang="en-US" sz="14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400" b="1" dirty="0" smtClean="0"/>
              <a:t>                    Exception e = new Exception("Division by zero (hr==0)");</a:t>
            </a:r>
            <a:endParaRPr lang="en-US" sz="14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400" b="1" dirty="0" smtClean="0"/>
              <a:t>                    throw e;</a:t>
            </a:r>
            <a:endParaRPr lang="en-US" sz="14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400" b="1" dirty="0" smtClean="0"/>
              <a:t>               }</a:t>
            </a:r>
            <a:endParaRPr lang="en-US" sz="14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  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("PA:HR = "+(pa/hr));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b="1" dirty="0" smtClean="0"/>
              <a:t>          catch(Exception e)</a:t>
            </a:r>
            <a:endParaRPr lang="en-US" sz="14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400" b="1" dirty="0" smtClean="0"/>
              <a:t>          {</a:t>
            </a:r>
            <a:endParaRPr lang="en-US" sz="14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400" b="1" dirty="0" smtClean="0"/>
              <a:t>               </a:t>
            </a: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e.getMessage</a:t>
            </a:r>
            <a:r>
              <a:rPr lang="en-US" sz="1400" b="1" dirty="0" smtClean="0"/>
              <a:t>());</a:t>
            </a:r>
            <a:endParaRPr lang="en-US" sz="14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400" b="1" dirty="0" smtClean="0"/>
              <a:t>          }</a:t>
            </a:r>
            <a:endParaRPr lang="en-US" sz="14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("Done");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}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Creating, Throwing, and Catching Exceptions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400" b="1" smtClean="0"/>
              <a:t>Output:</a:t>
            </a:r>
          </a:p>
          <a:p>
            <a:pPr>
              <a:buFont typeface="Times New Roman" pitchFamily="18" charset="0"/>
              <a:buNone/>
            </a:pPr>
            <a:endParaRPr lang="en-US" sz="2400" b="1" smtClean="0"/>
          </a:p>
          <a:p>
            <a:r>
              <a:rPr lang="en-US" sz="2400" smtClean="0"/>
              <a:t>Running the program twice produces the following output:</a:t>
            </a:r>
          </a:p>
          <a:p>
            <a:pPr lvl="1"/>
            <a:endParaRPr lang="en-US" sz="2000" smtClean="0"/>
          </a:p>
          <a:p>
            <a:pPr lvl="1"/>
            <a:r>
              <a:rPr lang="en-US" sz="2000" smtClean="0"/>
              <a:t>Home Runs: </a:t>
            </a:r>
            <a:r>
              <a:rPr lang="en-US" sz="2000" b="1" smtClean="0"/>
              <a:t>16</a:t>
            </a:r>
            <a:endParaRPr lang="en-US" sz="2000" smtClean="0"/>
          </a:p>
          <a:p>
            <a:pPr lvl="1"/>
            <a:r>
              <a:rPr lang="en-US" sz="2000" smtClean="0"/>
              <a:t>Plate Appearances:   </a:t>
            </a:r>
            <a:r>
              <a:rPr lang="en-US" sz="2000" b="1" smtClean="0"/>
              <a:t>272</a:t>
            </a:r>
            <a:endParaRPr lang="en-US" sz="2000" smtClean="0"/>
          </a:p>
          <a:p>
            <a:pPr lvl="1"/>
            <a:r>
              <a:rPr lang="en-US" sz="2000" smtClean="0"/>
              <a:t>PA:HR = 17</a:t>
            </a:r>
          </a:p>
          <a:p>
            <a:pPr lvl="1"/>
            <a:r>
              <a:rPr lang="en-US" sz="2000" smtClean="0"/>
              <a:t>Done</a:t>
            </a:r>
          </a:p>
          <a:p>
            <a:pPr lvl="1"/>
            <a:r>
              <a:rPr lang="en-US" sz="2000" smtClean="0"/>
              <a:t> </a:t>
            </a:r>
          </a:p>
          <a:p>
            <a:pPr lvl="1"/>
            <a:r>
              <a:rPr lang="en-US" sz="2000" smtClean="0"/>
              <a:t>Home Runs: </a:t>
            </a:r>
            <a:r>
              <a:rPr lang="en-US" sz="2000" b="1" smtClean="0"/>
              <a:t>0</a:t>
            </a:r>
            <a:endParaRPr lang="en-US" sz="2000" smtClean="0"/>
          </a:p>
          <a:p>
            <a:pPr lvl="1"/>
            <a:r>
              <a:rPr lang="en-US" sz="2000" smtClean="0"/>
              <a:t>Plate Appearances:  </a:t>
            </a:r>
            <a:r>
              <a:rPr lang="en-US" sz="2000" b="1" smtClean="0"/>
              <a:t>158</a:t>
            </a:r>
            <a:endParaRPr lang="en-US" sz="2000" smtClean="0"/>
          </a:p>
          <a:p>
            <a:pPr lvl="1"/>
            <a:r>
              <a:rPr lang="en-US" sz="2000" smtClean="0"/>
              <a:t>Division by zero (hr ==0)</a:t>
            </a:r>
          </a:p>
          <a:p>
            <a:pPr lvl="1"/>
            <a:r>
              <a:rPr lang="en-US" sz="2000" smtClean="0"/>
              <a:t>Done</a:t>
            </a:r>
          </a:p>
          <a:p>
            <a:endParaRPr lang="en-US" sz="24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Creating, Throwing, and Catching Exceptions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696912" y="2027237"/>
            <a:ext cx="9067800" cy="5257800"/>
          </a:xfrm>
        </p:spPr>
        <p:txBody>
          <a:bodyPr/>
          <a:lstStyle/>
          <a:p>
            <a:r>
              <a:rPr lang="en-US" sz="1600" b="1" dirty="0" smtClean="0"/>
              <a:t>Discussion:</a:t>
            </a:r>
          </a:p>
          <a:p>
            <a:pPr>
              <a:buFont typeface="Times New Roman" pitchFamily="18" charset="0"/>
              <a:buNone/>
            </a:pPr>
            <a:endParaRPr lang="en-US" sz="1600" b="1" dirty="0" smtClean="0"/>
          </a:p>
          <a:p>
            <a:r>
              <a:rPr lang="en-US" sz="1600" dirty="0" smtClean="0"/>
              <a:t>The application includes a </a:t>
            </a:r>
            <a:r>
              <a:rPr lang="en-US" sz="1600" i="1" dirty="0" smtClean="0"/>
              <a:t>try block  </a:t>
            </a:r>
            <a:r>
              <a:rPr lang="en-US" sz="1600" dirty="0" smtClean="0"/>
              <a:t>( lines 11–19) and a </a:t>
            </a:r>
            <a:r>
              <a:rPr lang="en-US" sz="1600" i="1" dirty="0" smtClean="0"/>
              <a:t>catch block </a:t>
            </a:r>
            <a:r>
              <a:rPr lang="en-US" sz="1600" dirty="0" smtClean="0"/>
              <a:t> (lines 20–23).</a:t>
            </a:r>
            <a:br>
              <a:rPr lang="en-US" sz="1600" dirty="0" smtClean="0"/>
            </a:br>
            <a:r>
              <a:rPr lang="en-US" sz="1600" dirty="0" smtClean="0"/>
              <a:t>Here is how the code works:</a:t>
            </a:r>
          </a:p>
          <a:p>
            <a:endParaRPr lang="en-US" sz="1600" dirty="0" smtClean="0"/>
          </a:p>
          <a:p>
            <a:r>
              <a:rPr lang="en-US" sz="1600" dirty="0" smtClean="0"/>
              <a:t>If hr, the number of home runs, equals 0 (line 13)  then:</a:t>
            </a:r>
          </a:p>
          <a:p>
            <a:pPr>
              <a:buFont typeface="Times New Roman" pitchFamily="18" charset="0"/>
              <a:buNone/>
            </a:pPr>
            <a:endParaRPr lang="en-US" sz="1600" dirty="0" smtClean="0"/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1600" dirty="0" smtClean="0"/>
              <a:t>An object, e, belonging to Java’s Exception class is instantiated and initialized with the string “Division by zero (hr ==0).”  The object encapsulates information about the exception (Line 15).</a:t>
            </a:r>
            <a:br>
              <a:rPr lang="en-US" sz="1600" dirty="0" smtClean="0"/>
            </a:br>
            <a:endParaRPr lang="en-US" sz="1600" dirty="0" smtClean="0"/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1600" dirty="0" smtClean="0"/>
              <a:t>The object e is </a:t>
            </a:r>
            <a:r>
              <a:rPr lang="en-US" sz="1600" i="1" dirty="0" smtClean="0"/>
              <a:t>thrown</a:t>
            </a:r>
            <a:r>
              <a:rPr lang="en-US" sz="1600" dirty="0" smtClean="0"/>
              <a:t> (passed in the manner of a parameter) to the catch</a:t>
            </a:r>
            <a:r>
              <a:rPr lang="en-US" sz="1600" i="1" dirty="0" smtClean="0"/>
              <a:t> </a:t>
            </a:r>
            <a:r>
              <a:rPr lang="en-US" sz="1600" dirty="0" smtClean="0"/>
              <a:t>block (Line 16).</a:t>
            </a:r>
            <a:br>
              <a:rPr lang="en-US" sz="1600" dirty="0" smtClean="0"/>
            </a:br>
            <a:endParaRPr lang="en-US" sz="1600" dirty="0" smtClean="0"/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1600" dirty="0" smtClean="0"/>
              <a:t>Control passes to the catch block that begins on line 20 and the remainder of the code in the try block (line 18) is skipped.</a:t>
            </a:r>
            <a:br>
              <a:rPr lang="en-US" sz="1600" dirty="0" smtClean="0"/>
            </a:br>
            <a:endParaRPr lang="en-US" sz="1600" dirty="0" smtClean="0"/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 err="1" smtClean="0"/>
              <a:t>getMessage</a:t>
            </a:r>
            <a:r>
              <a:rPr lang="en-US" sz="1600" dirty="0" smtClean="0"/>
              <a:t>() method of Exception returns the string with which e was instantiated.  In this case, </a:t>
            </a:r>
            <a:r>
              <a:rPr lang="en-US" sz="1600" dirty="0" err="1" smtClean="0"/>
              <a:t>getMessage</a:t>
            </a:r>
            <a:r>
              <a:rPr lang="en-US" sz="1600" dirty="0" smtClean="0"/>
              <a:t>() returns “Division by 0 (hr == 0)”,  which  is displayed via the </a:t>
            </a:r>
            <a:r>
              <a:rPr lang="en-US" sz="1600" dirty="0" err="1" smtClean="0"/>
              <a:t>println</a:t>
            </a:r>
            <a:r>
              <a:rPr lang="en-US" sz="1600" dirty="0" smtClean="0"/>
              <a:t>() method on  line 22.</a:t>
            </a:r>
          </a:p>
          <a:p>
            <a:pPr marL="800100" lvl="1" indent="-342900">
              <a:buFont typeface="Arial" pitchFamily="34" charset="0"/>
              <a:buAutoNum type="arabicPeriod"/>
            </a:pPr>
            <a:endParaRPr lang="en-US" sz="1600" dirty="0" smtClean="0"/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1600" dirty="0" smtClean="0"/>
              <a:t>The program resumes with the code following the catch block.  This is a single statement that prints “Done” (line 24).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Creating, Throwing, and Catching Exceptions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If hr is not equal to 0:</a:t>
            </a:r>
          </a:p>
          <a:p>
            <a:endParaRPr lang="en-US" sz="1800" dirty="0" smtClean="0"/>
          </a:p>
          <a:p>
            <a:pPr lvl="1"/>
            <a:r>
              <a:rPr lang="en-US" sz="1800" dirty="0" smtClean="0"/>
              <a:t>No Exception object is created.</a:t>
            </a:r>
          </a:p>
          <a:p>
            <a:pPr lvl="1"/>
            <a:r>
              <a:rPr lang="en-US" sz="1800" dirty="0" smtClean="0"/>
              <a:t>The code in the catch block is skipped.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800" dirty="0" smtClean="0"/>
              <a:t>If an exception occurs, an object encapsulating information about the exception is created and passed (thrown) to a block of code (the catch block) that handles the exception.  </a:t>
            </a:r>
          </a:p>
          <a:p>
            <a:endParaRPr lang="en-US" sz="1800" dirty="0" smtClean="0"/>
          </a:p>
          <a:p>
            <a:r>
              <a:rPr lang="en-US" sz="1800" dirty="0" smtClean="0"/>
              <a:t>The information contained in the Exception object of this example is the string “Division by zero (hr == 0).”  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Division by zero is not the only possible exception that can occur.  </a:t>
            </a:r>
          </a:p>
          <a:p>
            <a:endParaRPr lang="en-US" sz="1800" dirty="0" smtClean="0"/>
          </a:p>
          <a:p>
            <a:r>
              <a:rPr lang="en-US" sz="1800" dirty="0" smtClean="0"/>
              <a:t>If a user enters “A1” for the number of home runs, an exception occurs and the program crashes.  </a:t>
            </a:r>
          </a:p>
          <a:p>
            <a:endParaRPr lang="en-US" sz="1800" dirty="0" smtClean="0"/>
          </a:p>
          <a:p>
            <a:r>
              <a:rPr lang="en-US" sz="1800" dirty="0" smtClean="0"/>
              <a:t>In this example, the try-throw-catch construction handles just one type of exception.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Creating, Throwing, and Catching Exceptions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000" dirty="0" smtClean="0"/>
              <a:t>The try-throw-catch construction contains the following components: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>
              <a:buFont typeface="Times New Roman" pitchFamily="18" charset="0"/>
              <a:buNone/>
            </a:pPr>
            <a:r>
              <a:rPr lang="en-US" sz="2000" b="1" dirty="0" smtClean="0"/>
              <a:t>The</a:t>
            </a:r>
            <a:r>
              <a:rPr lang="en-US" sz="2000" dirty="0" smtClean="0"/>
              <a:t> </a:t>
            </a:r>
            <a:r>
              <a:rPr lang="en-US" sz="2000" b="1" dirty="0" smtClean="0"/>
              <a:t>try block</a:t>
            </a:r>
            <a:r>
              <a:rPr lang="en-US" sz="2000" dirty="0" smtClean="0"/>
              <a:t>: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try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{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	code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b="1" dirty="0" smtClean="0"/>
              <a:t>instantiate an Exception object, e</a:t>
            </a:r>
            <a:endParaRPr lang="en-US" sz="2000" dirty="0" smtClean="0"/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		</a:t>
            </a:r>
            <a:r>
              <a:rPr lang="en-US" sz="2000" b="1" dirty="0" smtClean="0"/>
              <a:t>throw e // pass </a:t>
            </a:r>
            <a:r>
              <a:rPr lang="en-US" sz="2000" b="1" i="1" dirty="0" smtClean="0"/>
              <a:t>e</a:t>
            </a:r>
            <a:r>
              <a:rPr lang="en-US" sz="2000" b="1" dirty="0" smtClean="0"/>
              <a:t> to the catch block </a:t>
            </a:r>
            <a:endParaRPr lang="en-US" sz="2000" dirty="0" smtClean="0"/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	code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}</a:t>
            </a:r>
          </a:p>
          <a:p>
            <a:pPr>
              <a:buFont typeface="Times New Roman" pitchFamily="18" charset="0"/>
              <a:buNone/>
            </a:pPr>
            <a:endParaRPr lang="en-US" sz="2000" b="1" dirty="0" smtClean="0"/>
          </a:p>
          <a:p>
            <a:r>
              <a:rPr lang="en-US" sz="2000" dirty="0" smtClean="0"/>
              <a:t>When an Exception object is </a:t>
            </a:r>
            <a:r>
              <a:rPr lang="en-US" sz="2000" i="1" dirty="0" smtClean="0"/>
              <a:t>thrown,</a:t>
            </a:r>
            <a:r>
              <a:rPr lang="en-US" sz="2000" dirty="0" smtClean="0"/>
              <a:t> the program branches to the corresponding catch block.  </a:t>
            </a:r>
            <a:endParaRPr lang="en-US" sz="2000" b="1" dirty="0" smtClean="0"/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Creating, Throwing, and Catching Exceptions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741362" y="2101849"/>
            <a:ext cx="8947149" cy="4954587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000" b="1" dirty="0" smtClean="0"/>
              <a:t>The catch</a:t>
            </a:r>
            <a:r>
              <a:rPr lang="en-US" sz="2000" dirty="0" smtClean="0"/>
              <a:t> </a:t>
            </a:r>
            <a:r>
              <a:rPr lang="en-US" sz="2000" b="1" dirty="0" smtClean="0"/>
              <a:t>block:</a:t>
            </a:r>
            <a:endParaRPr lang="en-US" sz="2000" dirty="0" smtClean="0"/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catch(</a:t>
            </a:r>
            <a:r>
              <a:rPr lang="en-US" sz="2000" b="1" dirty="0" smtClean="0"/>
              <a:t>Exception e</a:t>
            </a:r>
            <a:r>
              <a:rPr lang="en-US" sz="2000" dirty="0" smtClean="0"/>
              <a:t>)  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{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	code that handles the exception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}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The object e</a:t>
            </a:r>
            <a:r>
              <a:rPr lang="en-US" sz="2000" i="1" dirty="0" smtClean="0"/>
              <a:t>,</a:t>
            </a:r>
            <a:r>
              <a:rPr lang="en-US" sz="2000" dirty="0" smtClean="0"/>
              <a:t> belonging to Java’s Exception class, is called the </a:t>
            </a:r>
            <a:r>
              <a:rPr lang="en-US" sz="2000" i="1" dirty="0" smtClean="0"/>
              <a:t>catch block parameter</a:t>
            </a:r>
            <a:r>
              <a:rPr lang="en-US" sz="2000" dirty="0" smtClean="0"/>
              <a:t>.  </a:t>
            </a:r>
          </a:p>
          <a:p>
            <a:endParaRPr lang="en-US" sz="2000" dirty="0" smtClean="0"/>
          </a:p>
          <a:p>
            <a:r>
              <a:rPr lang="en-US" sz="2000" dirty="0" smtClean="0"/>
              <a:t>A catch block is a section of code that executes when an Exception is passed to it.  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Every catch block must have an associated try block.</a:t>
            </a:r>
          </a:p>
          <a:p>
            <a:endParaRPr lang="en-US" sz="2000" dirty="0" smtClean="0"/>
          </a:p>
          <a:p>
            <a:r>
              <a:rPr lang="en-US" sz="2000" dirty="0" smtClean="0"/>
              <a:t>After the code of the catch block executes, the program continues with any statements that follow the catch block.  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Creating, Throwing, and Catching Exceptions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000" b="1" dirty="0" err="1" smtClean="0"/>
              <a:t>getMessage</a:t>
            </a:r>
            <a:r>
              <a:rPr lang="en-US" sz="2000" b="1" dirty="0" smtClean="0"/>
              <a:t>():</a:t>
            </a:r>
            <a:endParaRPr lang="en-US" sz="2000" dirty="0" smtClean="0"/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The Exception class has two constructors:</a:t>
            </a:r>
          </a:p>
          <a:p>
            <a:endParaRPr lang="en-US" sz="2000" dirty="0" smtClean="0"/>
          </a:p>
          <a:p>
            <a:pPr lvl="2">
              <a:buFont typeface="Symbol" pitchFamily="18" charset="2"/>
              <a:buChar char="-"/>
            </a:pPr>
            <a:r>
              <a:rPr lang="en-US" sz="2000" dirty="0" smtClean="0"/>
              <a:t>Exception( String s), which instantiates an Exception object with a message;</a:t>
            </a:r>
          </a:p>
          <a:p>
            <a:pPr lvl="2">
              <a:buFont typeface="Symbol" pitchFamily="18" charset="2"/>
              <a:buChar char="-"/>
            </a:pPr>
            <a:endParaRPr lang="en-US" sz="2000" dirty="0" smtClean="0"/>
          </a:p>
          <a:p>
            <a:pPr lvl="2">
              <a:buFont typeface="Symbol" pitchFamily="18" charset="2"/>
              <a:buChar char="-"/>
            </a:pPr>
            <a:r>
              <a:rPr lang="en-US" sz="2000" dirty="0" smtClean="0"/>
              <a:t>Exception(), the default constructor, which instantiates an Exception object with a “null message.”</a:t>
            </a:r>
          </a:p>
          <a:p>
            <a:endParaRPr lang="en-US" sz="2000" dirty="0" smtClean="0"/>
          </a:p>
          <a:p>
            <a:r>
              <a:rPr lang="en-US" sz="2000" dirty="0" smtClean="0"/>
              <a:t>The method: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String </a:t>
            </a:r>
            <a:r>
              <a:rPr lang="en-US" sz="2000" dirty="0" err="1" smtClean="0"/>
              <a:t>getMessage</a:t>
            </a:r>
            <a:r>
              <a:rPr lang="en-US" sz="2000" dirty="0" smtClean="0"/>
              <a:t>()</a:t>
            </a:r>
          </a:p>
          <a:p>
            <a:pPr lvl="1"/>
            <a:endParaRPr lang="en-US" sz="1600" dirty="0" smtClean="0"/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returns the string stored in an Exception object or else null.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System Generated Exceptions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741362" y="2101849"/>
            <a:ext cx="9023349" cy="5030787"/>
          </a:xfrm>
        </p:spPr>
        <p:txBody>
          <a:bodyPr/>
          <a:lstStyle/>
          <a:p>
            <a:r>
              <a:rPr lang="en-US" sz="2400" dirty="0" smtClean="0"/>
              <a:t>It is often the case that, when a “standard” exception occurs, the Java Virtual Machine automatically creates and throws the Exception object.  </a:t>
            </a:r>
          </a:p>
          <a:p>
            <a:endParaRPr lang="en-US" sz="1800" dirty="0" smtClean="0"/>
          </a:p>
          <a:p>
            <a:r>
              <a:rPr lang="en-US" sz="2400" dirty="0" smtClean="0"/>
              <a:t>No explicit instantiation or throw statement is required.  </a:t>
            </a:r>
          </a:p>
          <a:p>
            <a:endParaRPr lang="en-US" sz="1800" dirty="0" smtClean="0"/>
          </a:p>
          <a:p>
            <a:r>
              <a:rPr lang="en-US" sz="2400" dirty="0" smtClean="0"/>
              <a:t>The JVM takes the initiative.  For example, when division by zero occurs, the JVM instantiates and throws an </a:t>
            </a:r>
            <a:r>
              <a:rPr lang="en-US" sz="2400" dirty="0" err="1" smtClean="0"/>
              <a:t>ArithmeticException</a:t>
            </a:r>
            <a:r>
              <a:rPr lang="en-US" sz="2400" dirty="0" smtClean="0"/>
              <a:t> object that holds information about the error.</a:t>
            </a:r>
          </a:p>
          <a:p>
            <a:endParaRPr lang="en-US" sz="1800" dirty="0" smtClean="0"/>
          </a:p>
          <a:p>
            <a:r>
              <a:rPr lang="en-US" sz="2400" dirty="0" smtClean="0"/>
              <a:t> If a program accesses a null reference, a </a:t>
            </a:r>
            <a:r>
              <a:rPr lang="en-US" sz="2400" dirty="0" err="1" smtClean="0"/>
              <a:t>NullPointerException</a:t>
            </a:r>
            <a:r>
              <a:rPr lang="en-US" sz="2400" dirty="0" smtClean="0"/>
              <a:t> object is automatically instantiated and thrown; or if an application passes an illegal argument to a method,  the JVM creates and throws an </a:t>
            </a:r>
            <a:r>
              <a:rPr lang="en-US" sz="2400" dirty="0" err="1" smtClean="0"/>
              <a:t>IllegalArgumentException</a:t>
            </a:r>
            <a:r>
              <a:rPr lang="en-US" sz="2400" dirty="0" smtClean="0"/>
              <a:t> object.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System Generated Exceptions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All exceptions are thrown but every exception does not necessitate an explicit throw statement.  </a:t>
            </a:r>
          </a:p>
          <a:p>
            <a:endParaRPr lang="en-US" sz="2800" dirty="0" smtClean="0"/>
          </a:p>
          <a:p>
            <a:r>
              <a:rPr lang="en-US" sz="2800" dirty="0" smtClean="0"/>
              <a:t>If a standard system exception occurs (file not found, array out of bounds, IO exception, arithmetic exception, etc.) the Java system automatically instantiates and throws the exception.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111" y="2027237"/>
            <a:ext cx="8191501" cy="4832351"/>
          </a:xfrm>
        </p:spPr>
        <p:txBody>
          <a:bodyPr/>
          <a:lstStyle/>
          <a:p>
            <a:r>
              <a:rPr lang="en-US" sz="2400" dirty="0" smtClean="0"/>
              <a:t>Understand Java’s exception classes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i="1" dirty="0" smtClean="0"/>
              <a:t>Exception</a:t>
            </a:r>
            <a:r>
              <a:rPr lang="en-US" sz="2400" dirty="0" smtClean="0"/>
              <a:t> hierarchy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 smtClean="0"/>
              <a:t>try block</a:t>
            </a:r>
          </a:p>
          <a:p>
            <a:pPr lvl="1"/>
            <a:r>
              <a:rPr lang="en-US" sz="2400" dirty="0" smtClean="0"/>
              <a:t>The catch block</a:t>
            </a:r>
          </a:p>
          <a:p>
            <a:pPr lvl="1"/>
            <a:r>
              <a:rPr lang="en-US" sz="2400" dirty="0" smtClean="0"/>
              <a:t>Throwing exceptions</a:t>
            </a:r>
          </a:p>
          <a:p>
            <a:pPr lvl="1"/>
            <a:r>
              <a:rPr lang="en-US" sz="2400" dirty="0" smtClean="0"/>
              <a:t>The try-catch </a:t>
            </a:r>
            <a:r>
              <a:rPr lang="en-US" sz="2400" dirty="0" smtClean="0"/>
              <a:t>mechanism</a:t>
            </a:r>
          </a:p>
          <a:p>
            <a:pPr lvl="1"/>
            <a:r>
              <a:rPr lang="en-US" sz="2400" dirty="0" smtClean="0"/>
              <a:t>The system generated exceptions</a:t>
            </a:r>
          </a:p>
          <a:p>
            <a:pPr lvl="1"/>
            <a:r>
              <a:rPr lang="en-US" sz="2400" dirty="0" smtClean="0"/>
              <a:t>The multiple catch blocks</a:t>
            </a:r>
          </a:p>
          <a:p>
            <a:pPr lvl="1"/>
            <a:r>
              <a:rPr lang="en-US" sz="2400" dirty="0" smtClean="0"/>
              <a:t>Checked </a:t>
            </a:r>
            <a:r>
              <a:rPr lang="en-US" sz="2400" dirty="0" smtClean="0"/>
              <a:t>and unchecked </a:t>
            </a:r>
            <a:r>
              <a:rPr lang="en-US" sz="2400" dirty="0" smtClean="0"/>
              <a:t>exceptions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System Generated Exceptions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68313" y="2101850"/>
            <a:ext cx="9372600" cy="4757738"/>
          </a:xfrm>
        </p:spPr>
        <p:txBody>
          <a:bodyPr/>
          <a:lstStyle/>
          <a:p>
            <a:r>
              <a:rPr lang="en-US" sz="1800" dirty="0" smtClean="0"/>
              <a:t>The  following code segment that is part of the main(…) method of a class called </a:t>
            </a:r>
            <a:r>
              <a:rPr lang="en-US" sz="1800" dirty="0" err="1" smtClean="0"/>
              <a:t>FileClass</a:t>
            </a:r>
            <a:r>
              <a:rPr lang="en-US" sz="1800" dirty="0" smtClean="0"/>
              <a:t> . </a:t>
            </a:r>
            <a:r>
              <a:rPr lang="en-US" sz="1800" dirty="0" err="1" smtClean="0"/>
              <a:t>FileClass</a:t>
            </a:r>
            <a:r>
              <a:rPr lang="en-US" sz="1800" dirty="0" smtClean="0"/>
              <a:t> also defines a static method void </a:t>
            </a:r>
            <a:r>
              <a:rPr lang="en-US" sz="1800" dirty="0" err="1" smtClean="0"/>
              <a:t>readData</a:t>
            </a:r>
            <a:r>
              <a:rPr lang="en-US" sz="1800" dirty="0" smtClean="0"/>
              <a:t>(File f) that displays the contents of a file. This code segment causes a </a:t>
            </a:r>
            <a:r>
              <a:rPr lang="en-US" sz="1800" dirty="0" err="1" smtClean="0"/>
              <a:t>FileNotFoundException</a:t>
            </a:r>
            <a:r>
              <a:rPr lang="en-US" sz="1800" dirty="0" smtClean="0"/>
              <a:t> to be instantiated and thrown </a:t>
            </a:r>
            <a:r>
              <a:rPr lang="en-US" sz="1800" i="1" dirty="0" smtClean="0"/>
              <a:t>automatically </a:t>
            </a:r>
            <a:r>
              <a:rPr lang="en-US" sz="1800" dirty="0" smtClean="0"/>
              <a:t>by the Java Virtual Machine if an invalid file name is supplied by a user:</a:t>
            </a:r>
          </a:p>
          <a:p>
            <a:pPr lvl="1">
              <a:buFont typeface="Times New Roman" pitchFamily="18" charset="0"/>
              <a:buNone/>
            </a:pPr>
            <a:r>
              <a:rPr lang="en-US" sz="1400" dirty="0" smtClean="0"/>
              <a:t>          </a:t>
            </a:r>
            <a:br>
              <a:rPr lang="en-US" sz="1400" dirty="0" smtClean="0"/>
            </a:br>
            <a:r>
              <a:rPr lang="en-US" sz="1800" dirty="0" smtClean="0"/>
              <a:t>Scanner input = new Scanner(</a:t>
            </a:r>
            <a:r>
              <a:rPr lang="en-US" sz="1800" dirty="0" err="1" smtClean="0"/>
              <a:t>System.in</a:t>
            </a:r>
            <a:r>
              <a:rPr lang="en-US" sz="1800" dirty="0" smtClean="0"/>
              <a:t>);</a:t>
            </a:r>
          </a:p>
          <a:p>
            <a:pPr lvl="1">
              <a:buFont typeface="Times New Roman" pitchFamily="18" charset="0"/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("Input file: ");</a:t>
            </a:r>
          </a:p>
          <a:p>
            <a:pPr lvl="1">
              <a:buFont typeface="Times New Roman" pitchFamily="18" charset="0"/>
              <a:buNone/>
            </a:pPr>
            <a:r>
              <a:rPr lang="en-US" sz="1800" dirty="0" smtClean="0"/>
              <a:t>        String </a:t>
            </a:r>
            <a:r>
              <a:rPr lang="en-US" sz="1800" dirty="0" err="1" smtClean="0"/>
              <a:t>fileName</a:t>
            </a:r>
            <a:r>
              <a:rPr lang="en-US" sz="1800" dirty="0" smtClean="0"/>
              <a:t> = </a:t>
            </a:r>
            <a:r>
              <a:rPr lang="en-US" sz="1800" dirty="0" err="1" smtClean="0"/>
              <a:t>input.next</a:t>
            </a:r>
            <a:r>
              <a:rPr lang="en-US" sz="1800" dirty="0" smtClean="0"/>
              <a:t>();</a:t>
            </a:r>
          </a:p>
          <a:p>
            <a:pPr lvl="1">
              <a:buFont typeface="Times New Roman" pitchFamily="18" charset="0"/>
              <a:buNone/>
            </a:pPr>
            <a:r>
              <a:rPr lang="en-US" sz="1800" b="1" dirty="0" smtClean="0"/>
              <a:t>        File </a:t>
            </a:r>
            <a:r>
              <a:rPr lang="en-US" sz="1800" b="1" dirty="0" err="1" smtClean="0"/>
              <a:t>inputFile</a:t>
            </a:r>
            <a:r>
              <a:rPr lang="en-US" sz="1800" b="1" dirty="0" smtClean="0"/>
              <a:t> = new File(</a:t>
            </a:r>
            <a:r>
              <a:rPr lang="en-US" sz="1800" b="1" dirty="0" err="1" smtClean="0"/>
              <a:t>fileName</a:t>
            </a:r>
            <a:r>
              <a:rPr lang="en-US" sz="1800" b="1" dirty="0" smtClean="0"/>
              <a:t>);   	 </a:t>
            </a:r>
            <a:br>
              <a:rPr lang="en-US" sz="1800" b="1" dirty="0" smtClean="0"/>
            </a:br>
            <a:r>
              <a:rPr lang="en-US" sz="1800" b="1" dirty="0" smtClean="0"/>
              <a:t>   </a:t>
            </a:r>
            <a:r>
              <a:rPr lang="en-US" sz="1800" dirty="0" err="1" smtClean="0"/>
              <a:t>readData</a:t>
            </a:r>
            <a:r>
              <a:rPr lang="en-US" sz="1800" dirty="0" smtClean="0"/>
              <a:t>(</a:t>
            </a:r>
            <a:r>
              <a:rPr lang="en-US" sz="1800" dirty="0" err="1" smtClean="0"/>
              <a:t>inputFile</a:t>
            </a:r>
            <a:r>
              <a:rPr lang="en-US" sz="1800" dirty="0" smtClean="0"/>
              <a:t>); </a:t>
            </a:r>
            <a:r>
              <a:rPr lang="en-US" sz="1800" b="1" dirty="0" smtClean="0"/>
              <a:t>//  no explicit throw statement necessary</a:t>
            </a:r>
            <a:endParaRPr lang="en-US" sz="1800" dirty="0" smtClean="0"/>
          </a:p>
          <a:p>
            <a:pPr lvl="1">
              <a:buFont typeface="Times New Roman" pitchFamily="18" charset="0"/>
              <a:buNone/>
            </a:pPr>
            <a:endParaRPr lang="en-US" sz="1800" dirty="0" smtClean="0"/>
          </a:p>
          <a:p>
            <a:pPr lvl="1">
              <a:buFont typeface="Times New Roman" pitchFamily="18" charset="0"/>
              <a:buNone/>
            </a:pPr>
            <a:r>
              <a:rPr lang="en-US" sz="1800" dirty="0" smtClean="0"/>
              <a:t>	</a:t>
            </a:r>
          </a:p>
          <a:p>
            <a:r>
              <a:rPr lang="en-US" sz="1800" dirty="0" smtClean="0"/>
              <a:t>If this fragment executes within the main(…) method of  a class, the Java Virtual Machine </a:t>
            </a:r>
            <a:r>
              <a:rPr lang="en-US" sz="1800" i="1" dirty="0" smtClean="0"/>
              <a:t>automatically</a:t>
            </a:r>
            <a:r>
              <a:rPr lang="en-US" sz="1800" dirty="0" smtClean="0"/>
              <a:t> creates and throws a </a:t>
            </a:r>
            <a:r>
              <a:rPr lang="en-US" sz="1800" dirty="0" err="1" smtClean="0"/>
              <a:t>FileNotFoundsException</a:t>
            </a:r>
            <a:r>
              <a:rPr lang="en-US" sz="1800" dirty="0" smtClean="0"/>
              <a:t> object if an invalid filename is supplied.  </a:t>
            </a:r>
          </a:p>
          <a:p>
            <a:endParaRPr lang="en-US" sz="1800" dirty="0" smtClean="0"/>
          </a:p>
          <a:p>
            <a:r>
              <a:rPr lang="en-US" sz="1800" dirty="0" smtClean="0"/>
              <a:t>Notice that there is no catch block.  </a:t>
            </a:r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System Generated Exceptions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An Exception object is thrown but how is it caught? </a:t>
            </a:r>
          </a:p>
          <a:p>
            <a:endParaRPr lang="en-US" sz="2000" dirty="0" smtClean="0"/>
          </a:p>
          <a:p>
            <a:r>
              <a:rPr lang="en-US" sz="2000" dirty="0" smtClean="0"/>
              <a:t>Although there is no catch block, the exception is nonetheless caught by the Java Virtual Machine, which handles the exception by terminating the program and issuing the following message: 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Input file: </a:t>
            </a:r>
            <a:r>
              <a:rPr lang="en-US" sz="2000" b="1" dirty="0" smtClean="0"/>
              <a:t>BadFile.txt</a:t>
            </a:r>
            <a:endParaRPr lang="en-US" sz="2000" dirty="0" smtClean="0"/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Exception in thread "main" </a:t>
            </a:r>
            <a:r>
              <a:rPr lang="en-US" sz="2000" dirty="0" err="1" smtClean="0"/>
              <a:t>java.io.FileNotFoundException</a:t>
            </a:r>
            <a:r>
              <a:rPr lang="en-US" sz="2000" dirty="0" smtClean="0"/>
              <a:t>: BadFile.txt 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(The system cannot find the file specified)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        at </a:t>
            </a:r>
            <a:r>
              <a:rPr lang="en-US" sz="2000" dirty="0" err="1" smtClean="0"/>
              <a:t>java.io.FileInputStream.open</a:t>
            </a:r>
            <a:r>
              <a:rPr lang="en-US" sz="2000" dirty="0" smtClean="0"/>
              <a:t>(Native Method)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        at </a:t>
            </a:r>
            <a:r>
              <a:rPr lang="en-US" sz="2000" dirty="0" err="1" smtClean="0"/>
              <a:t>java.io.FileInputStream</a:t>
            </a:r>
            <a:r>
              <a:rPr lang="en-US" sz="2000" dirty="0" smtClean="0"/>
              <a:t>.&lt;init&gt;(Unknown Source)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        at </a:t>
            </a:r>
            <a:r>
              <a:rPr lang="en-US" sz="2000" dirty="0" err="1" smtClean="0"/>
              <a:t>java.util.Scanner</a:t>
            </a:r>
            <a:r>
              <a:rPr lang="en-US" sz="2000" dirty="0" smtClean="0"/>
              <a:t>.&lt;init&gt;(Unknown Source)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        at </a:t>
            </a:r>
            <a:r>
              <a:rPr lang="en-US" sz="2000" dirty="0" err="1" smtClean="0"/>
              <a:t>FileClass.readData</a:t>
            </a:r>
            <a:r>
              <a:rPr lang="en-US" sz="2000" dirty="0" smtClean="0"/>
              <a:t>(FileClass.java:7)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        at </a:t>
            </a:r>
            <a:r>
              <a:rPr lang="en-US" sz="2000" dirty="0" err="1" smtClean="0"/>
              <a:t>FileClass.main</a:t>
            </a:r>
            <a:r>
              <a:rPr lang="en-US" sz="2000" dirty="0" smtClean="0"/>
              <a:t>(FileClass.java:22)</a:t>
            </a:r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System Generated Exceptions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741362" y="2027237"/>
            <a:ext cx="9175749" cy="5257800"/>
          </a:xfrm>
        </p:spPr>
        <p:txBody>
          <a:bodyPr/>
          <a:lstStyle/>
          <a:p>
            <a:r>
              <a:rPr lang="en-US" sz="1800" dirty="0" smtClean="0"/>
              <a:t>Another scenario would have the program explicitly catch and handle this system-generated exception.  </a:t>
            </a:r>
          </a:p>
          <a:p>
            <a:endParaRPr lang="en-US" sz="1400" dirty="0" smtClean="0"/>
          </a:p>
          <a:p>
            <a:r>
              <a:rPr lang="en-US" sz="1800" dirty="0" smtClean="0"/>
              <a:t>The following segment has no explicit throw</a:t>
            </a:r>
            <a:r>
              <a:rPr lang="en-US" sz="1800" i="1" dirty="0" smtClean="0"/>
              <a:t> </a:t>
            </a:r>
            <a:r>
              <a:rPr lang="en-US" sz="1800" dirty="0" smtClean="0"/>
              <a:t>statement, and the Java system automatically creates and throws the exception.  </a:t>
            </a:r>
          </a:p>
          <a:p>
            <a:endParaRPr lang="en-US" sz="1400" dirty="0" smtClean="0"/>
          </a:p>
          <a:p>
            <a:r>
              <a:rPr lang="en-US" sz="1800" dirty="0" smtClean="0"/>
              <a:t>This segment, however, catches the exception and handles it.</a:t>
            </a:r>
          </a:p>
          <a:p>
            <a:pPr lvl="1">
              <a:buFont typeface="Times New Roman" pitchFamily="18" charset="0"/>
              <a:buNone/>
            </a:pPr>
            <a:r>
              <a:rPr lang="en-US" sz="1400" dirty="0" smtClean="0"/>
              <a:t>        </a:t>
            </a:r>
            <a:r>
              <a:rPr lang="en-US" sz="1800" dirty="0" smtClean="0"/>
              <a:t>Scanner input = new Scanner(</a:t>
            </a:r>
            <a:r>
              <a:rPr lang="en-US" sz="1800" dirty="0" err="1" smtClean="0"/>
              <a:t>System.in</a:t>
            </a:r>
            <a:r>
              <a:rPr lang="en-US" sz="1800" dirty="0" smtClean="0"/>
              <a:t>);</a:t>
            </a:r>
          </a:p>
          <a:p>
            <a:pPr lvl="1">
              <a:buFont typeface="Times New Roman" pitchFamily="18" charset="0"/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System.out.print</a:t>
            </a:r>
            <a:r>
              <a:rPr lang="en-US" sz="1800" dirty="0" smtClean="0"/>
              <a:t>("Input file: ");</a:t>
            </a:r>
          </a:p>
          <a:p>
            <a:pPr lvl="1">
              <a:buFont typeface="Times New Roman" pitchFamily="18" charset="0"/>
              <a:buNone/>
            </a:pPr>
            <a:r>
              <a:rPr lang="en-US" sz="1800" dirty="0" smtClean="0"/>
              <a:t>        String </a:t>
            </a:r>
            <a:r>
              <a:rPr lang="en-US" sz="1800" dirty="0" err="1" smtClean="0"/>
              <a:t>fileName</a:t>
            </a:r>
            <a:r>
              <a:rPr lang="en-US" sz="1800" dirty="0" smtClean="0"/>
              <a:t> = </a:t>
            </a:r>
            <a:r>
              <a:rPr lang="en-US" sz="1800" dirty="0" err="1" smtClean="0"/>
              <a:t>input.next</a:t>
            </a:r>
            <a:r>
              <a:rPr lang="en-US" sz="1800" dirty="0" smtClean="0"/>
              <a:t>();</a:t>
            </a:r>
          </a:p>
          <a:p>
            <a:pPr lvl="1">
              <a:buFont typeface="Times New Roman" pitchFamily="18" charset="0"/>
              <a:buNone/>
            </a:pPr>
            <a:r>
              <a:rPr lang="en-US" sz="1800" dirty="0" smtClean="0"/>
              <a:t>        try					// no throw statement necessary</a:t>
            </a:r>
          </a:p>
          <a:p>
            <a:pPr lvl="1">
              <a:buFont typeface="Times New Roman" pitchFamily="18" charset="0"/>
              <a:buNone/>
            </a:pPr>
            <a:r>
              <a:rPr lang="en-US" sz="1800" dirty="0" smtClean="0"/>
              <a:t>        {    </a:t>
            </a:r>
          </a:p>
          <a:p>
            <a:pPr lvl="1">
              <a:buFont typeface="Times New Roman" pitchFamily="18" charset="0"/>
              <a:buNone/>
            </a:pPr>
            <a:r>
              <a:rPr lang="en-US" sz="1800" dirty="0" smtClean="0"/>
              <a:t>             File </a:t>
            </a:r>
            <a:r>
              <a:rPr lang="en-US" sz="1800" dirty="0" err="1" smtClean="0"/>
              <a:t>inputFile</a:t>
            </a:r>
            <a:r>
              <a:rPr lang="en-US" sz="1800" dirty="0" smtClean="0"/>
              <a:t> = new File(</a:t>
            </a:r>
            <a:r>
              <a:rPr lang="en-US" sz="1800" dirty="0" err="1" smtClean="0"/>
              <a:t>fileName</a:t>
            </a:r>
            <a:r>
              <a:rPr lang="en-US" sz="1800" dirty="0" smtClean="0"/>
              <a:t>);</a:t>
            </a:r>
          </a:p>
          <a:p>
            <a:pPr lvl="1">
              <a:buFont typeface="Times New Roman" pitchFamily="18" charset="0"/>
              <a:buNone/>
            </a:pPr>
            <a:r>
              <a:rPr lang="en-US" sz="1800" dirty="0" smtClean="0"/>
              <a:t>             </a:t>
            </a:r>
            <a:r>
              <a:rPr lang="en-US" sz="1800" dirty="0" err="1" smtClean="0"/>
              <a:t>readData</a:t>
            </a:r>
            <a:r>
              <a:rPr lang="en-US" sz="1800" dirty="0" smtClean="0"/>
              <a:t>(</a:t>
            </a:r>
            <a:r>
              <a:rPr lang="en-US" sz="1800" dirty="0" err="1" smtClean="0"/>
              <a:t>inputFile</a:t>
            </a:r>
            <a:r>
              <a:rPr lang="en-US" sz="1800" dirty="0" smtClean="0"/>
              <a:t>);</a:t>
            </a:r>
          </a:p>
          <a:p>
            <a:pPr lvl="1">
              <a:buFont typeface="Times New Roman" pitchFamily="18" charset="0"/>
              <a:buNone/>
            </a:pPr>
            <a:r>
              <a:rPr lang="en-US" sz="1800" dirty="0" smtClean="0"/>
              <a:t>         }</a:t>
            </a:r>
          </a:p>
          <a:p>
            <a:pPr lvl="1">
              <a:buFont typeface="Times New Roman" pitchFamily="18" charset="0"/>
              <a:buNone/>
            </a:pPr>
            <a:r>
              <a:rPr lang="en-US" sz="1800" b="1" dirty="0" smtClean="0"/>
              <a:t>         catch (</a:t>
            </a:r>
            <a:r>
              <a:rPr lang="en-US" sz="1800" b="1" dirty="0" err="1" smtClean="0"/>
              <a:t>FileNotFoundException</a:t>
            </a:r>
            <a:r>
              <a:rPr lang="en-US" sz="1800" b="1" dirty="0" smtClean="0"/>
              <a:t> e)	// exception is explicitly caught</a:t>
            </a:r>
            <a:endParaRPr lang="en-US" sz="1800" dirty="0" smtClean="0"/>
          </a:p>
          <a:p>
            <a:pPr lvl="1">
              <a:buFont typeface="Times New Roman" pitchFamily="18" charset="0"/>
              <a:buNone/>
            </a:pPr>
            <a:r>
              <a:rPr lang="en-US" sz="1800" b="1" dirty="0" smtClean="0"/>
              <a:t>         {</a:t>
            </a:r>
            <a:endParaRPr lang="en-US" sz="1800" dirty="0" smtClean="0"/>
          </a:p>
          <a:p>
            <a:pPr lvl="1">
              <a:buFont typeface="Times New Roman" pitchFamily="18" charset="0"/>
              <a:buNone/>
            </a:pPr>
            <a:r>
              <a:rPr lang="en-US" sz="1800" b="1" dirty="0" smtClean="0"/>
              <a:t>           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("File not found : "+ filename);</a:t>
            </a:r>
            <a:endParaRPr lang="en-US" sz="1800" dirty="0" smtClean="0"/>
          </a:p>
          <a:p>
            <a:pPr lvl="1">
              <a:buFont typeface="Times New Roman" pitchFamily="18" charset="0"/>
              <a:buNone/>
            </a:pPr>
            <a:r>
              <a:rPr lang="en-US" sz="1800" b="1" dirty="0" smtClean="0"/>
              <a:t>           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("Program terminated");</a:t>
            </a:r>
            <a:endParaRPr lang="en-US" sz="1800" dirty="0" smtClean="0"/>
          </a:p>
          <a:p>
            <a:pPr lvl="1">
              <a:buFont typeface="Times New Roman" pitchFamily="18" charset="0"/>
              <a:buNone/>
            </a:pPr>
            <a:r>
              <a:rPr lang="en-US" sz="1800" b="1" dirty="0" smtClean="0"/>
              <a:t>              </a:t>
            </a:r>
            <a:r>
              <a:rPr lang="en-US" sz="1800" b="1" dirty="0" err="1" smtClean="0"/>
              <a:t>System.exit</a:t>
            </a:r>
            <a:r>
              <a:rPr lang="en-US" sz="1800" b="1" dirty="0" smtClean="0"/>
              <a:t>(0);      // ends program</a:t>
            </a:r>
            <a:endParaRPr lang="en-US" sz="1800" dirty="0" smtClean="0"/>
          </a:p>
          <a:p>
            <a:pPr lvl="1">
              <a:buFont typeface="Times New Roman" pitchFamily="18" charset="0"/>
              <a:buNone/>
            </a:pPr>
            <a:r>
              <a:rPr lang="en-US" sz="1800" b="1" dirty="0" smtClean="0"/>
              <a:t>          }</a:t>
            </a:r>
            <a:endParaRPr lang="en-US" sz="1800" dirty="0" smtClean="0"/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System Generated Exceptions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catch block handles a </a:t>
            </a:r>
            <a:r>
              <a:rPr lang="en-US" sz="2000" dirty="0" err="1" smtClean="0"/>
              <a:t>FileNotFoundException</a:t>
            </a:r>
            <a:r>
              <a:rPr lang="en-US" sz="2000" dirty="0" smtClean="0"/>
              <a:t>.  </a:t>
            </a:r>
          </a:p>
          <a:p>
            <a:endParaRPr lang="en-US" sz="2000" dirty="0" smtClean="0"/>
          </a:p>
          <a:p>
            <a:r>
              <a:rPr lang="en-US" sz="2000" dirty="0" smtClean="0"/>
              <a:t>The try block contains no throw statement.  </a:t>
            </a:r>
          </a:p>
          <a:p>
            <a:endParaRPr lang="en-US" sz="2000" dirty="0" smtClean="0"/>
          </a:p>
          <a:p>
            <a:r>
              <a:rPr lang="en-US" sz="2000" dirty="0" smtClean="0"/>
              <a:t>The Exception object is thrown automatically.  </a:t>
            </a:r>
          </a:p>
          <a:p>
            <a:endParaRPr lang="en-US" sz="2000" dirty="0" smtClean="0"/>
          </a:p>
          <a:p>
            <a:r>
              <a:rPr lang="en-US" sz="2000" dirty="0" smtClean="0"/>
              <a:t>Embedded in an application, the segment produces the following output:</a:t>
            </a:r>
            <a:br>
              <a:rPr lang="en-US" sz="2000" dirty="0" smtClean="0"/>
            </a:br>
            <a:endParaRPr lang="en-US" sz="2000" dirty="0" smtClean="0"/>
          </a:p>
          <a:p>
            <a:pPr lvl="1"/>
            <a:r>
              <a:rPr lang="en-US" sz="2000" dirty="0" smtClean="0"/>
              <a:t>Input file: </a:t>
            </a:r>
            <a:r>
              <a:rPr lang="en-US" sz="2000" b="1" dirty="0" smtClean="0"/>
              <a:t>BadFile.txt</a:t>
            </a:r>
            <a:endParaRPr lang="en-US" sz="2000" dirty="0" smtClean="0"/>
          </a:p>
          <a:p>
            <a:pPr lvl="1"/>
            <a:r>
              <a:rPr lang="en-US" sz="2000" dirty="0" smtClean="0"/>
              <a:t>File not found: BadFile.txt</a:t>
            </a:r>
          </a:p>
          <a:p>
            <a:pPr lvl="1"/>
            <a:r>
              <a:rPr lang="en-US" sz="2000" dirty="0" smtClean="0"/>
              <a:t>Program terminated.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The exception object e in the catch block belongs to the </a:t>
            </a:r>
            <a:r>
              <a:rPr lang="en-US" sz="2000" dirty="0" err="1" smtClean="0"/>
              <a:t>FileNotFoundException</a:t>
            </a:r>
            <a:r>
              <a:rPr lang="en-US" sz="2000" i="1" dirty="0" smtClean="0"/>
              <a:t> </a:t>
            </a:r>
            <a:r>
              <a:rPr lang="en-US" sz="2000" dirty="0" smtClean="0"/>
              <a:t>class.  </a:t>
            </a:r>
          </a:p>
          <a:p>
            <a:pPr>
              <a:buFont typeface="Times New Roman" pitchFamily="18" charset="0"/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System Generated Exceptions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741362" y="1951037"/>
            <a:ext cx="9099549" cy="5105400"/>
          </a:xfrm>
        </p:spPr>
        <p:txBody>
          <a:bodyPr/>
          <a:lstStyle/>
          <a:p>
            <a:r>
              <a:rPr lang="en-US" sz="2000" dirty="0" smtClean="0"/>
              <a:t>Because </a:t>
            </a:r>
            <a:r>
              <a:rPr lang="en-US" sz="2000" dirty="0" err="1" smtClean="0"/>
              <a:t>FileNotFoundException</a:t>
            </a:r>
            <a:r>
              <a:rPr lang="en-US" sz="2000" dirty="0" smtClean="0"/>
              <a:t> </a:t>
            </a:r>
            <a:r>
              <a:rPr lang="en-US" sz="2000" i="1" dirty="0" smtClean="0"/>
              <a:t>is-a</a:t>
            </a:r>
            <a:r>
              <a:rPr lang="en-US" sz="2000" dirty="0" smtClean="0"/>
              <a:t> Exception:</a:t>
            </a:r>
          </a:p>
          <a:p>
            <a:endParaRPr lang="en-US" sz="2000" b="1" dirty="0" smtClean="0"/>
          </a:p>
          <a:p>
            <a:pPr lvl="1">
              <a:buFont typeface="Times New Roman" pitchFamily="18" charset="0"/>
              <a:buNone/>
            </a:pPr>
            <a:r>
              <a:rPr lang="en-US" sz="2000" b="1" dirty="0" smtClean="0"/>
              <a:t>	catch (Exception e)</a:t>
            </a:r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Or:</a:t>
            </a:r>
          </a:p>
          <a:p>
            <a:endParaRPr lang="en-US" sz="2000" dirty="0" smtClean="0"/>
          </a:p>
          <a:p>
            <a:pPr lvl="1">
              <a:buFont typeface="Times New Roman" pitchFamily="18" charset="0"/>
              <a:buNone/>
            </a:pPr>
            <a:r>
              <a:rPr lang="en-US" sz="2000" b="1" dirty="0" smtClean="0"/>
              <a:t>	catch (</a:t>
            </a:r>
            <a:r>
              <a:rPr lang="en-US" sz="2000" b="1" dirty="0" err="1" smtClean="0"/>
              <a:t>IOException</a:t>
            </a:r>
            <a:r>
              <a:rPr lang="en-US" sz="2000" b="1" dirty="0" smtClean="0"/>
              <a:t> e)</a:t>
            </a:r>
          </a:p>
          <a:p>
            <a:endParaRPr lang="en-US" sz="2000" b="1" dirty="0" smtClean="0"/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can be used in place of: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 lvl="1">
              <a:buFont typeface="Times New Roman" pitchFamily="18" charset="0"/>
              <a:buNone/>
            </a:pPr>
            <a:r>
              <a:rPr lang="en-US" sz="2000" dirty="0" smtClean="0"/>
              <a:t>	 </a:t>
            </a:r>
            <a:r>
              <a:rPr lang="en-US" sz="2000" b="1" dirty="0" smtClean="0"/>
              <a:t>catch (</a:t>
            </a:r>
            <a:r>
              <a:rPr lang="en-US" sz="2000" b="1" dirty="0" err="1" smtClean="0"/>
              <a:t>FileNotFoundException</a:t>
            </a:r>
            <a:r>
              <a:rPr lang="en-US" sz="2000" b="1" dirty="0" smtClean="0"/>
              <a:t> e).  </a:t>
            </a:r>
          </a:p>
          <a:p>
            <a:pPr lvl="1">
              <a:buFont typeface="Times New Roman" pitchFamily="18" charset="0"/>
              <a:buNone/>
            </a:pPr>
            <a:endParaRPr lang="en-US" sz="2000" b="1" dirty="0" smtClean="0"/>
          </a:p>
          <a:p>
            <a:r>
              <a:rPr lang="en-US" sz="2000" dirty="0" smtClean="0"/>
              <a:t>However, throwing a </a:t>
            </a:r>
            <a:r>
              <a:rPr lang="en-US" sz="2000" dirty="0" err="1" smtClean="0"/>
              <a:t>FileNotFoundException</a:t>
            </a:r>
            <a:r>
              <a:rPr lang="en-US" sz="2000" dirty="0" smtClean="0"/>
              <a:t> object is more informative than throwing an </a:t>
            </a:r>
            <a:r>
              <a:rPr lang="en-US" sz="2000" dirty="0" err="1" smtClean="0"/>
              <a:t>IOException</a:t>
            </a:r>
            <a:r>
              <a:rPr lang="en-US" sz="2000" dirty="0" smtClean="0"/>
              <a:t> object  or simply an Exception object.  </a:t>
            </a:r>
          </a:p>
          <a:p>
            <a:endParaRPr lang="en-US" sz="2000" dirty="0" smtClean="0"/>
          </a:p>
          <a:p>
            <a:r>
              <a:rPr lang="en-US" sz="2000" dirty="0" smtClean="0"/>
              <a:t>This implies a general rule of thumb when throwing exceptions: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	  </a:t>
            </a:r>
            <a:r>
              <a:rPr lang="en-US" sz="2000" b="1" dirty="0" smtClean="0"/>
              <a:t>You should be as specific as possible when throwing an exception. 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System Generated Exceptions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544512" y="2101850"/>
            <a:ext cx="9296399" cy="4757738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000" b="1" dirty="0" smtClean="0"/>
              <a:t>Problem Statement: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Rewrite the </a:t>
            </a:r>
            <a:r>
              <a:rPr lang="en-US" sz="2000" dirty="0" err="1" smtClean="0"/>
              <a:t>ReadData</a:t>
            </a:r>
            <a:r>
              <a:rPr lang="en-US" sz="2000" dirty="0" smtClean="0"/>
              <a:t> class using Java’s exception handling facilities.  </a:t>
            </a:r>
          </a:p>
          <a:p>
            <a:endParaRPr lang="en-US" sz="2000" dirty="0" smtClean="0"/>
          </a:p>
          <a:p>
            <a:r>
              <a:rPr lang="en-US" sz="2000" dirty="0" smtClean="0"/>
              <a:t>That is, rewrite the methods </a:t>
            </a:r>
            <a:r>
              <a:rPr lang="en-US" sz="2000" dirty="0" err="1" smtClean="0"/>
              <a:t>readInt</a:t>
            </a:r>
            <a:r>
              <a:rPr lang="en-US" sz="2000" dirty="0" smtClean="0"/>
              <a:t>() and </a:t>
            </a:r>
            <a:r>
              <a:rPr lang="en-US" sz="2000" dirty="0" err="1" smtClean="0"/>
              <a:t>readDouble</a:t>
            </a:r>
            <a:r>
              <a:rPr lang="en-US" sz="2000" dirty="0" smtClean="0"/>
              <a:t>() so that they exploit exception handling .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>
              <a:buFont typeface="Times New Roman" pitchFamily="18" charset="0"/>
              <a:buNone/>
            </a:pPr>
            <a:r>
              <a:rPr lang="en-US" sz="2000" b="1" dirty="0" smtClean="0"/>
              <a:t>Java Solution:</a:t>
            </a:r>
          </a:p>
          <a:p>
            <a:endParaRPr lang="en-US" sz="2000" dirty="0" smtClean="0"/>
          </a:p>
          <a:p>
            <a:r>
              <a:rPr lang="en-US" sz="2000" dirty="0" smtClean="0"/>
              <a:t>The following methods of </a:t>
            </a:r>
            <a:r>
              <a:rPr lang="en-US" sz="2000" dirty="0" err="1" smtClean="0"/>
              <a:t>ReadDataImproved</a:t>
            </a:r>
            <a:r>
              <a:rPr lang="en-US" sz="2000" dirty="0" smtClean="0"/>
              <a:t> use exception handling to check the validity of interactive input.  </a:t>
            </a:r>
          </a:p>
          <a:p>
            <a:endParaRPr lang="en-US" sz="2000" dirty="0" smtClean="0"/>
          </a:p>
          <a:p>
            <a:r>
              <a:rPr lang="en-US" sz="2000" dirty="0" smtClean="0"/>
              <a:t>All  input from the user arrives in the form of a string, number, which is passed to </a:t>
            </a:r>
            <a:r>
              <a:rPr lang="en-US" sz="2000" dirty="0" err="1" smtClean="0"/>
              <a:t>parseInt</a:t>
            </a:r>
            <a:r>
              <a:rPr lang="en-US" sz="2000" dirty="0" smtClean="0"/>
              <a:t>(...) or</a:t>
            </a:r>
            <a:r>
              <a:rPr lang="en-US" sz="2000" i="1" dirty="0" smtClean="0"/>
              <a:t> </a:t>
            </a:r>
            <a:r>
              <a:rPr lang="en-US" sz="2000" dirty="0" err="1" smtClean="0"/>
              <a:t>parseDouble</a:t>
            </a:r>
            <a:r>
              <a:rPr lang="en-US" sz="2000" dirty="0" smtClean="0"/>
              <a:t>(...). </a:t>
            </a:r>
          </a:p>
          <a:p>
            <a:endParaRPr lang="en-US" sz="2000" dirty="0" smtClean="0"/>
          </a:p>
          <a:p>
            <a:r>
              <a:rPr lang="en-US" sz="2000" dirty="0" smtClean="0"/>
              <a:t>If number does not represent an integer or double (for example, “1234T”), the JVM throws a </a:t>
            </a:r>
            <a:r>
              <a:rPr lang="en-US" sz="2000" dirty="0" err="1" smtClean="0"/>
              <a:t>NumberFormatException</a:t>
            </a:r>
            <a:r>
              <a:rPr lang="en-US" sz="2000" i="1" dirty="0" smtClean="0"/>
              <a:t> </a:t>
            </a:r>
            <a:r>
              <a:rPr lang="en-US" sz="2000" dirty="0" smtClean="0"/>
              <a:t>exception, which occurs when an application attempts to convert a non-numeric string to a number.</a:t>
            </a:r>
            <a:endParaRPr lang="en-US" sz="1800" dirty="0" smtClean="0"/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System Generated Exceptions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java.util</a:t>
            </a:r>
            <a:r>
              <a:rPr lang="en-US" sz="1400" dirty="0" smtClean="0"/>
              <a:t>.*;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public class </a:t>
            </a:r>
            <a:r>
              <a:rPr lang="en-US" sz="1400" dirty="0" err="1" smtClean="0"/>
              <a:t>ReadDataImproved</a:t>
            </a:r>
            <a:endParaRPr lang="en-US" sz="14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{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public static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readInt</a:t>
            </a:r>
            <a:r>
              <a:rPr lang="en-US" sz="1400" dirty="0" smtClean="0"/>
              <a:t>()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// returns a valid integer that is supplied interactively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Scanner input = new Scanner(</a:t>
            </a:r>
            <a:r>
              <a:rPr lang="en-US" sz="1400" dirty="0" err="1" smtClean="0"/>
              <a:t>System.in</a:t>
            </a:r>
            <a:r>
              <a:rPr lang="en-US" sz="1400" dirty="0" smtClean="0"/>
              <a:t>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correct = false; 		// is data correct?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String number; 			// input string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value = 0; 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while(!correct) 			// until a correct values is entered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    try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        number = </a:t>
            </a:r>
            <a:r>
              <a:rPr lang="en-US" sz="1400" dirty="0" err="1" smtClean="0"/>
              <a:t>input.next</a:t>
            </a:r>
            <a:r>
              <a:rPr lang="en-US" sz="1400" dirty="0" smtClean="0"/>
              <a:t>();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        </a:t>
            </a:r>
            <a:r>
              <a:rPr lang="en-US" sz="1400" b="1" dirty="0" smtClean="0"/>
              <a:t>value = </a:t>
            </a:r>
            <a:r>
              <a:rPr lang="en-US" sz="1400" b="1" dirty="0" err="1" smtClean="0"/>
              <a:t>Integer.parseInt</a:t>
            </a:r>
            <a:r>
              <a:rPr lang="en-US" sz="1400" b="1" dirty="0" smtClean="0"/>
              <a:t>(number);      // </a:t>
            </a:r>
            <a:r>
              <a:rPr lang="en-US" sz="1400" b="1" dirty="0" err="1" smtClean="0"/>
              <a:t>NumberFormatException</a:t>
            </a:r>
            <a:r>
              <a:rPr lang="en-US" sz="1400" b="1" dirty="0" smtClean="0"/>
              <a:t> is possible</a:t>
            </a:r>
            <a:endParaRPr lang="en-US" sz="14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400" b="1" dirty="0" smtClean="0"/>
              <a:t>                correct = true; 			       // </a:t>
            </a:r>
            <a:r>
              <a:rPr lang="en-US" sz="1400" b="1" dirty="0" err="1" smtClean="0"/>
              <a:t>parseInt</a:t>
            </a:r>
            <a:r>
              <a:rPr lang="en-US" sz="1400" b="1" dirty="0" smtClean="0"/>
              <a:t>(number) had no problem</a:t>
            </a:r>
            <a:endParaRPr lang="en-US" sz="14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    </a:t>
            </a:r>
            <a:r>
              <a:rPr lang="en-US" sz="1400" b="1" dirty="0" smtClean="0"/>
              <a:t>catch (</a:t>
            </a:r>
            <a:r>
              <a:rPr lang="en-US" sz="1400" b="1" dirty="0" err="1" smtClean="0"/>
              <a:t>NumberFormatException</a:t>
            </a:r>
            <a:r>
              <a:rPr lang="en-US" sz="1400" b="1" dirty="0" smtClean="0"/>
              <a:t> e)</a:t>
            </a:r>
            <a:endParaRPr lang="en-US" sz="14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400" b="1" dirty="0" smtClean="0"/>
              <a:t>            {</a:t>
            </a:r>
            <a:endParaRPr lang="en-US" sz="14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400" b="1" dirty="0" smtClean="0"/>
              <a:t>                </a:t>
            </a: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("Input error;  Reenter: ");      </a:t>
            </a:r>
            <a:endParaRPr lang="en-US" sz="14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400" b="1" dirty="0" smtClean="0"/>
              <a:t>            }</a:t>
            </a:r>
            <a:endParaRPr lang="en-US" sz="14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return value;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}</a:t>
            </a:r>
          </a:p>
          <a:p>
            <a:pPr>
              <a:buFont typeface="Arial" pitchFamily="34" charset="0"/>
              <a:buAutoNum type="arabicPeriod"/>
            </a:pPr>
            <a:endParaRPr lang="en-US" sz="14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System Generated Exceptions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AutoNum type="arabicPeriod" startAt="26"/>
            </a:pPr>
            <a:r>
              <a:rPr lang="en-US" sz="1400" smtClean="0"/>
              <a:t> public static double readDouble()</a:t>
            </a:r>
          </a:p>
          <a:p>
            <a:pPr>
              <a:buFont typeface="Arial" pitchFamily="34" charset="0"/>
              <a:buAutoNum type="arabicPeriod" startAt="26"/>
            </a:pPr>
            <a:r>
              <a:rPr lang="en-US" sz="1400" smtClean="0"/>
              <a:t>    {</a:t>
            </a:r>
          </a:p>
          <a:p>
            <a:pPr>
              <a:buFont typeface="Arial" pitchFamily="34" charset="0"/>
              <a:buAutoNum type="arabicPeriod" startAt="26"/>
            </a:pPr>
            <a:r>
              <a:rPr lang="en-US" sz="1400" smtClean="0"/>
              <a:t>        // returns a valid double that is supplied interactively</a:t>
            </a:r>
          </a:p>
          <a:p>
            <a:pPr>
              <a:buFont typeface="Arial" pitchFamily="34" charset="0"/>
              <a:buAutoNum type="arabicPeriod" startAt="26"/>
            </a:pPr>
            <a:r>
              <a:rPr lang="en-US" sz="1400" smtClean="0"/>
              <a:t>        Scanner input = new Scanner(System.in);</a:t>
            </a:r>
          </a:p>
          <a:p>
            <a:pPr>
              <a:buFont typeface="Arial" pitchFamily="34" charset="0"/>
              <a:buAutoNum type="arabicPeriod" startAt="26"/>
            </a:pPr>
            <a:r>
              <a:rPr lang="en-US" sz="1400" smtClean="0"/>
              <a:t>        boolean correct = false; 		// is data correct?</a:t>
            </a:r>
          </a:p>
          <a:p>
            <a:pPr>
              <a:buFont typeface="Arial" pitchFamily="34" charset="0"/>
              <a:buAutoNum type="arabicPeriod" startAt="26"/>
            </a:pPr>
            <a:r>
              <a:rPr lang="en-US" sz="1400" smtClean="0"/>
              <a:t>        String number; 			// input string</a:t>
            </a:r>
          </a:p>
          <a:p>
            <a:pPr>
              <a:buFont typeface="Arial" pitchFamily="34" charset="0"/>
              <a:buAutoNum type="arabicPeriod" startAt="26"/>
            </a:pPr>
            <a:r>
              <a:rPr lang="en-US" sz="1400" smtClean="0"/>
              <a:t>        double value = 0.0;</a:t>
            </a:r>
          </a:p>
          <a:p>
            <a:pPr>
              <a:buFont typeface="Arial" pitchFamily="34" charset="0"/>
              <a:buAutoNum type="arabicPeriod" startAt="26"/>
            </a:pPr>
            <a:r>
              <a:rPr lang="en-US" sz="1400" smtClean="0"/>
              <a:t>        while(! correct)  			// until a correct values is entered</a:t>
            </a:r>
          </a:p>
          <a:p>
            <a:pPr>
              <a:buFont typeface="Arial" pitchFamily="34" charset="0"/>
              <a:buAutoNum type="arabicPeriod" startAt="26"/>
            </a:pPr>
            <a:r>
              <a:rPr lang="en-US" sz="1400" smtClean="0"/>
              <a:t>        {</a:t>
            </a:r>
          </a:p>
          <a:p>
            <a:pPr>
              <a:buFont typeface="Arial" pitchFamily="34" charset="0"/>
              <a:buAutoNum type="arabicPeriod" startAt="26"/>
            </a:pPr>
            <a:r>
              <a:rPr lang="en-US" sz="1400" smtClean="0"/>
              <a:t>            try</a:t>
            </a:r>
          </a:p>
          <a:p>
            <a:pPr>
              <a:buFont typeface="Arial" pitchFamily="34" charset="0"/>
              <a:buAutoNum type="arabicPeriod" startAt="26"/>
            </a:pPr>
            <a:r>
              <a:rPr lang="en-US" sz="1400" smtClean="0"/>
              <a:t>            {</a:t>
            </a:r>
          </a:p>
          <a:p>
            <a:pPr>
              <a:buFont typeface="Arial" pitchFamily="34" charset="0"/>
              <a:buAutoNum type="arabicPeriod" startAt="26"/>
            </a:pPr>
            <a:r>
              <a:rPr lang="en-US" sz="1400" smtClean="0"/>
              <a:t>                number = input.next();</a:t>
            </a:r>
          </a:p>
          <a:p>
            <a:pPr>
              <a:buFont typeface="Arial" pitchFamily="34" charset="0"/>
              <a:buAutoNum type="arabicPeriod" startAt="26"/>
            </a:pPr>
            <a:r>
              <a:rPr lang="en-US" sz="1400" b="1" smtClean="0"/>
              <a:t>                value = Double.parseDouble(number);  // a possible exception</a:t>
            </a:r>
            <a:endParaRPr lang="en-US" sz="1400" smtClean="0"/>
          </a:p>
          <a:p>
            <a:pPr>
              <a:buFont typeface="Arial" pitchFamily="34" charset="0"/>
              <a:buAutoNum type="arabicPeriod" startAt="26"/>
            </a:pPr>
            <a:r>
              <a:rPr lang="en-US" sz="1400" b="1" smtClean="0"/>
              <a:t>                correct = true;</a:t>
            </a:r>
            <a:endParaRPr lang="en-US" sz="1400" smtClean="0"/>
          </a:p>
          <a:p>
            <a:pPr>
              <a:buFont typeface="Arial" pitchFamily="34" charset="0"/>
              <a:buAutoNum type="arabicPeriod" startAt="26"/>
            </a:pPr>
            <a:r>
              <a:rPr lang="en-US" sz="1400" smtClean="0"/>
              <a:t>            }</a:t>
            </a:r>
          </a:p>
          <a:p>
            <a:pPr>
              <a:buFont typeface="Arial" pitchFamily="34" charset="0"/>
              <a:buAutoNum type="arabicPeriod" startAt="26"/>
            </a:pPr>
            <a:r>
              <a:rPr lang="en-US" sz="1400" smtClean="0"/>
              <a:t>            </a:t>
            </a:r>
            <a:r>
              <a:rPr lang="en-US" sz="1400" b="1" smtClean="0"/>
              <a:t>catch (NumberFormatException e)</a:t>
            </a:r>
            <a:endParaRPr lang="en-US" sz="1400" smtClean="0"/>
          </a:p>
          <a:p>
            <a:pPr>
              <a:buFont typeface="Arial" pitchFamily="34" charset="0"/>
              <a:buAutoNum type="arabicPeriod" startAt="26"/>
            </a:pPr>
            <a:r>
              <a:rPr lang="en-US" sz="1400" b="1" smtClean="0"/>
              <a:t>            {</a:t>
            </a:r>
            <a:endParaRPr lang="en-US" sz="1400" smtClean="0"/>
          </a:p>
          <a:p>
            <a:pPr>
              <a:buFont typeface="Arial" pitchFamily="34" charset="0"/>
              <a:buAutoNum type="arabicPeriod" startAt="26"/>
            </a:pPr>
            <a:r>
              <a:rPr lang="en-US" sz="1400" b="1" smtClean="0"/>
              <a:t>                System.out.println("Input error; Reenter: ");</a:t>
            </a:r>
            <a:endParaRPr lang="en-US" sz="1400" smtClean="0"/>
          </a:p>
          <a:p>
            <a:pPr>
              <a:buFont typeface="Arial" pitchFamily="34" charset="0"/>
              <a:buAutoNum type="arabicPeriod" startAt="26"/>
            </a:pPr>
            <a:r>
              <a:rPr lang="en-US" sz="1400" b="1" smtClean="0"/>
              <a:t>            }</a:t>
            </a:r>
            <a:endParaRPr lang="en-US" sz="1400" smtClean="0"/>
          </a:p>
          <a:p>
            <a:pPr>
              <a:buFont typeface="Arial" pitchFamily="34" charset="0"/>
              <a:buAutoNum type="arabicPeriod" startAt="26"/>
            </a:pPr>
            <a:r>
              <a:rPr lang="en-US" sz="1400" smtClean="0"/>
              <a:t>        }</a:t>
            </a:r>
          </a:p>
          <a:p>
            <a:pPr>
              <a:buFont typeface="Arial" pitchFamily="34" charset="0"/>
              <a:buAutoNum type="arabicPeriod" startAt="26"/>
            </a:pPr>
            <a:r>
              <a:rPr lang="en-US" sz="1400" smtClean="0"/>
              <a:t>        return value;</a:t>
            </a:r>
          </a:p>
          <a:p>
            <a:pPr>
              <a:buFont typeface="Arial" pitchFamily="34" charset="0"/>
              <a:buAutoNum type="arabicPeriod" startAt="26"/>
            </a:pPr>
            <a:r>
              <a:rPr lang="en-US" sz="1400" smtClean="0"/>
              <a:t>    }</a:t>
            </a:r>
          </a:p>
          <a:p>
            <a:pPr>
              <a:buFont typeface="Arial" pitchFamily="34" charset="0"/>
              <a:buAutoNum type="arabicPeriod" startAt="26"/>
            </a:pPr>
            <a:r>
              <a:rPr lang="en-US" sz="1400" smtClean="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System Generated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 sz="1800" b="1" dirty="0" smtClean="0"/>
              <a:t>Discussion:</a:t>
            </a:r>
          </a:p>
          <a:p>
            <a:pPr>
              <a:buFont typeface="Times New Roman" pitchFamily="18" charset="0"/>
              <a:buNone/>
              <a:defRPr/>
            </a:pPr>
            <a:endParaRPr lang="en-US" sz="1800" dirty="0" smtClean="0"/>
          </a:p>
          <a:p>
            <a:pPr>
              <a:defRPr/>
            </a:pPr>
            <a:r>
              <a:rPr lang="en-US" sz="1800" dirty="0" smtClean="0"/>
              <a:t>The method </a:t>
            </a:r>
            <a:r>
              <a:rPr lang="en-US" sz="1800" dirty="0" err="1" smtClean="0"/>
              <a:t>readInt</a:t>
            </a:r>
            <a:r>
              <a:rPr lang="en-US" sz="1800" dirty="0" smtClean="0"/>
              <a:t>() executes as follows:</a:t>
            </a:r>
          </a:p>
          <a:p>
            <a:pPr>
              <a:buFont typeface="Times New Roman" pitchFamily="18" charset="0"/>
              <a:buNone/>
              <a:defRPr/>
            </a:pPr>
            <a:endParaRPr lang="en-US" sz="1800" dirty="0" smtClean="0"/>
          </a:p>
          <a:p>
            <a:pPr>
              <a:defRPr/>
            </a:pPr>
            <a:r>
              <a:rPr lang="en-US" sz="1800" dirty="0" smtClean="0"/>
              <a:t>The string number is passed to </a:t>
            </a:r>
            <a:r>
              <a:rPr lang="en-US" sz="1800" dirty="0" err="1" smtClean="0"/>
              <a:t>Integer.parseInt</a:t>
            </a:r>
            <a:r>
              <a:rPr lang="en-US" sz="1800" dirty="0" smtClean="0"/>
              <a:t>(...) (line 16) with two possible outcomes:</a:t>
            </a:r>
          </a:p>
          <a:p>
            <a:pPr>
              <a:buFont typeface="Times New Roman" pitchFamily="18" charset="0"/>
              <a:buNone/>
              <a:defRPr/>
            </a:pPr>
            <a:endParaRPr lang="en-US" sz="1800" dirty="0" smtClean="0"/>
          </a:p>
          <a:p>
            <a:pPr marL="400050">
              <a:buFont typeface="+mj-lt"/>
              <a:buAutoNum type="arabicPeriod"/>
              <a:defRPr/>
            </a:pPr>
            <a:r>
              <a:rPr lang="en-US" sz="1800" dirty="0" smtClean="0"/>
              <a:t>If number consists entirely of digits  with a possible leading minus sign, then </a:t>
            </a:r>
            <a:r>
              <a:rPr lang="en-US" sz="1800" dirty="0" err="1" smtClean="0"/>
              <a:t>parseInt</a:t>
            </a:r>
            <a:r>
              <a:rPr lang="en-US" sz="1800" dirty="0" smtClean="0"/>
              <a:t>(...) returns the integer value of number</a:t>
            </a:r>
            <a:r>
              <a:rPr lang="en-US" sz="1800" i="1" dirty="0" smtClean="0"/>
              <a:t>,</a:t>
            </a:r>
            <a:r>
              <a:rPr lang="en-US" sz="1800" dirty="0" smtClean="0"/>
              <a:t> which is assigned to value (line 16).  The catch block (lines 19-22) is skipped, and the method returns value (line 24).</a:t>
            </a:r>
            <a:br>
              <a:rPr lang="en-US" sz="1800" dirty="0" smtClean="0"/>
            </a:br>
            <a:endParaRPr lang="en-US" sz="1800" dirty="0" smtClean="0"/>
          </a:p>
          <a:p>
            <a:pPr marL="400050">
              <a:buFont typeface="+mj-lt"/>
              <a:buAutoNum type="arabicPeriod"/>
              <a:defRPr/>
            </a:pPr>
            <a:r>
              <a:rPr lang="en-US" sz="1800" dirty="0" smtClean="0"/>
              <a:t>If number does not represent a valid integer, then the call to </a:t>
            </a:r>
            <a:r>
              <a:rPr lang="en-US" sz="1800" dirty="0" err="1" smtClean="0"/>
              <a:t>parseInt</a:t>
            </a:r>
            <a:r>
              <a:rPr lang="en-US" sz="1800" dirty="0" smtClean="0"/>
              <a:t>(…) causes the JVM to  throw a </a:t>
            </a:r>
            <a:r>
              <a:rPr lang="en-US" sz="1800" dirty="0" err="1" smtClean="0"/>
              <a:t>NumberFormatException</a:t>
            </a:r>
            <a:r>
              <a:rPr lang="en-US" sz="1800" dirty="0" smtClean="0"/>
              <a:t> object and program control passes to the catch block, which issues an error message (line 21).  The process begins again at line 23.</a:t>
            </a:r>
          </a:p>
          <a:p>
            <a:pPr>
              <a:buFont typeface="Times New Roman" pitchFamily="18" charset="0"/>
              <a:buNone/>
              <a:defRPr/>
            </a:pPr>
            <a:endParaRPr lang="en-US" sz="1800" dirty="0" smtClean="0"/>
          </a:p>
          <a:p>
            <a:pPr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System Generated Exceptions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The methods do not  explicitly check the validity of input, character by character.  </a:t>
            </a:r>
          </a:p>
          <a:p>
            <a:endParaRPr lang="en-US" sz="2000" smtClean="0"/>
          </a:p>
          <a:p>
            <a:r>
              <a:rPr lang="en-US" sz="2000" smtClean="0"/>
              <a:t>If the string passed to</a:t>
            </a:r>
            <a:r>
              <a:rPr lang="en-US" sz="2000" i="1" smtClean="0"/>
              <a:t> </a:t>
            </a:r>
            <a:r>
              <a:rPr lang="en-US" sz="2000" smtClean="0"/>
              <a:t>parseInt(...) or parseDouble(...) is invalid, an exception is thrown and caught.  </a:t>
            </a:r>
          </a:p>
          <a:p>
            <a:endParaRPr lang="en-US" sz="2000" smtClean="0"/>
          </a:p>
          <a:p>
            <a:r>
              <a:rPr lang="en-US" sz="2000" smtClean="0"/>
              <a:t>There is no need for the program to check each character of number</a:t>
            </a:r>
            <a:r>
              <a:rPr lang="en-US" sz="2000" i="1" smtClean="0"/>
              <a:t>.</a:t>
            </a:r>
            <a:endParaRPr lang="en-US" sz="2000" smtClean="0"/>
          </a:p>
          <a:p>
            <a:pPr>
              <a:buFont typeface="Times New Roman" pitchFamily="18" charset="0"/>
              <a:buNone/>
            </a:pPr>
            <a:endParaRPr lang="en-US" sz="2000" smtClean="0"/>
          </a:p>
          <a:p>
            <a:r>
              <a:rPr lang="en-US" sz="2000" smtClean="0"/>
              <a:t>The Exception objects are created and thrown by the JVM;  no explicit instantiations or throw statements are necessary.</a:t>
            </a:r>
          </a:p>
          <a:p>
            <a:endParaRPr lang="en-US" sz="20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 Exceptions and Exception Handling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An abnormal condition that occurs at runtime is called an </a:t>
            </a:r>
            <a:r>
              <a:rPr lang="en-US" sz="2400" i="1" smtClean="0"/>
              <a:t>exception</a:t>
            </a:r>
            <a:r>
              <a:rPr lang="en-US" sz="2400" smtClean="0"/>
              <a:t>.</a:t>
            </a:r>
          </a:p>
          <a:p>
            <a:pPr>
              <a:buFont typeface="Times New Roman" pitchFamily="18" charset="0"/>
              <a:buNone/>
            </a:pPr>
            <a:endParaRPr lang="en-US" sz="2400" smtClean="0"/>
          </a:p>
          <a:p>
            <a:r>
              <a:rPr lang="en-US" sz="2400" smtClean="0"/>
              <a:t>A file placed in the wrong directory, an array index out of bounds, an illegal argument, or division by zero are a few common exceptions that no programmer has escaped. </a:t>
            </a:r>
            <a:br>
              <a:rPr lang="en-US" sz="2400" smtClean="0"/>
            </a:br>
            <a:endParaRPr lang="en-US" sz="2400" smtClean="0"/>
          </a:p>
          <a:p>
            <a:r>
              <a:rPr lang="en-US" sz="2400" smtClean="0"/>
              <a:t>Java’s Exception class and its subclasses provide an automatic and clean mechanism for handling exceptions. </a:t>
            </a:r>
          </a:p>
          <a:p>
            <a:endParaRPr lang="en-US" sz="240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Multiple Catch Blocks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96912" y="2027237"/>
            <a:ext cx="9144000" cy="5334000"/>
          </a:xfrm>
        </p:spPr>
        <p:txBody>
          <a:bodyPr/>
          <a:lstStyle/>
          <a:p>
            <a:r>
              <a:rPr lang="en-US" sz="1800" dirty="0" smtClean="0"/>
              <a:t>Several catch blocks can be associated with a single try block:</a:t>
            </a:r>
          </a:p>
          <a:p>
            <a:pPr>
              <a:buFont typeface="Times New Roman" pitchFamily="18" charset="0"/>
              <a:buNone/>
            </a:pPr>
            <a:endParaRPr lang="en-US" sz="1400" dirty="0" smtClean="0"/>
          </a:p>
          <a:p>
            <a:pPr lvl="1">
              <a:buFont typeface="Times New Roman" pitchFamily="18" charset="0"/>
              <a:buNone/>
            </a:pPr>
            <a:r>
              <a:rPr lang="en-US" sz="1800" dirty="0" smtClean="0"/>
              <a:t>try</a:t>
            </a:r>
          </a:p>
          <a:p>
            <a:pPr lvl="1">
              <a:buFont typeface="Times New Roman" pitchFamily="18" charset="0"/>
              <a:buNone/>
            </a:pPr>
            <a:r>
              <a:rPr lang="en-US" sz="1800" dirty="0" smtClean="0"/>
              <a:t>{</a:t>
            </a:r>
          </a:p>
          <a:p>
            <a:pPr lvl="1">
              <a:buFont typeface="Times New Roman" pitchFamily="18" charset="0"/>
              <a:buNone/>
            </a:pPr>
            <a:r>
              <a:rPr lang="en-US" sz="1800" dirty="0" smtClean="0"/>
              <a:t>	statements</a:t>
            </a:r>
          </a:p>
          <a:p>
            <a:pPr lvl="1">
              <a:buFont typeface="Times New Roman" pitchFamily="18" charset="0"/>
              <a:buNone/>
            </a:pPr>
            <a:r>
              <a:rPr lang="en-US" sz="1800" dirty="0" smtClean="0"/>
              <a:t>}</a:t>
            </a:r>
          </a:p>
          <a:p>
            <a:pPr lvl="1">
              <a:buFont typeface="Times New Roman" pitchFamily="18" charset="0"/>
              <a:buNone/>
            </a:pPr>
            <a:r>
              <a:rPr lang="en-US" sz="1800" dirty="0" smtClean="0"/>
              <a:t>catch ( </a:t>
            </a:r>
            <a:r>
              <a:rPr lang="en-US" sz="1800" dirty="0" err="1" smtClean="0"/>
              <a:t>ArithmeticException</a:t>
            </a:r>
            <a:r>
              <a:rPr lang="en-US" sz="1800" dirty="0" smtClean="0"/>
              <a:t> e)</a:t>
            </a:r>
          </a:p>
          <a:p>
            <a:pPr lvl="1">
              <a:buFont typeface="Times New Roman" pitchFamily="18" charset="0"/>
              <a:buNone/>
            </a:pPr>
            <a:r>
              <a:rPr lang="en-US" sz="1800" dirty="0" smtClean="0"/>
              <a:t>{</a:t>
            </a:r>
          </a:p>
          <a:p>
            <a:pPr lvl="1">
              <a:buFont typeface="Times New Roman" pitchFamily="18" charset="0"/>
              <a:buNone/>
            </a:pPr>
            <a:r>
              <a:rPr lang="en-US" sz="1800" dirty="0" smtClean="0"/>
              <a:t>	statements  </a:t>
            </a:r>
          </a:p>
          <a:p>
            <a:pPr lvl="1">
              <a:buFont typeface="Times New Roman" pitchFamily="18" charset="0"/>
              <a:buNone/>
            </a:pPr>
            <a:r>
              <a:rPr lang="en-US" sz="1800" dirty="0" smtClean="0"/>
              <a:t>}</a:t>
            </a:r>
          </a:p>
          <a:p>
            <a:pPr lvl="1">
              <a:buFont typeface="Times New Roman" pitchFamily="18" charset="0"/>
              <a:buNone/>
            </a:pPr>
            <a:r>
              <a:rPr lang="en-US" sz="1800" dirty="0" smtClean="0"/>
              <a:t>catch ( </a:t>
            </a:r>
            <a:r>
              <a:rPr lang="en-US" sz="1800" dirty="0" err="1" smtClean="0"/>
              <a:t>NullPointerException</a:t>
            </a:r>
            <a:r>
              <a:rPr lang="en-US" sz="1800" dirty="0" smtClean="0"/>
              <a:t> e)</a:t>
            </a:r>
          </a:p>
          <a:p>
            <a:pPr lvl="1">
              <a:buFont typeface="Times New Roman" pitchFamily="18" charset="0"/>
              <a:buNone/>
            </a:pPr>
            <a:r>
              <a:rPr lang="en-US" sz="1800" dirty="0" smtClean="0"/>
              <a:t>{</a:t>
            </a:r>
          </a:p>
          <a:p>
            <a:pPr lvl="1">
              <a:buFont typeface="Times New Roman" pitchFamily="18" charset="0"/>
              <a:buNone/>
            </a:pPr>
            <a:r>
              <a:rPr lang="en-US" sz="1800" dirty="0" smtClean="0"/>
              <a:t>	statements</a:t>
            </a:r>
          </a:p>
          <a:p>
            <a:pPr lvl="1">
              <a:buFont typeface="Times New Roman" pitchFamily="18" charset="0"/>
              <a:buNone/>
            </a:pPr>
            <a:r>
              <a:rPr lang="en-US" sz="1800" dirty="0" smtClean="0"/>
              <a:t>}</a:t>
            </a:r>
          </a:p>
          <a:p>
            <a:pPr lvl="1">
              <a:buFont typeface="Times New Roman" pitchFamily="18" charset="0"/>
              <a:buNone/>
            </a:pPr>
            <a:r>
              <a:rPr lang="en-US" sz="1800" dirty="0" smtClean="0"/>
              <a:t>catch ( Exception e)</a:t>
            </a:r>
          </a:p>
          <a:p>
            <a:pPr lvl="1">
              <a:buFont typeface="Times New Roman" pitchFamily="18" charset="0"/>
              <a:buNone/>
            </a:pPr>
            <a:r>
              <a:rPr lang="en-US" sz="1800" dirty="0" smtClean="0"/>
              <a:t>{</a:t>
            </a:r>
          </a:p>
          <a:p>
            <a:pPr lvl="1">
              <a:buFont typeface="Times New Roman" pitchFamily="18" charset="0"/>
              <a:buNone/>
            </a:pPr>
            <a:r>
              <a:rPr lang="en-US" sz="1800" dirty="0" smtClean="0"/>
              <a:t>	statements</a:t>
            </a:r>
          </a:p>
          <a:p>
            <a:pPr lvl="1">
              <a:buFont typeface="Times New Roman" pitchFamily="18" charset="0"/>
              <a:buNone/>
            </a:pPr>
            <a:r>
              <a:rPr lang="en-US" sz="1800" dirty="0" smtClean="0"/>
              <a:t>}</a:t>
            </a:r>
          </a:p>
          <a:p>
            <a:pPr>
              <a:buFont typeface="Times New Roman" pitchFamily="18" charset="0"/>
              <a:buNone/>
            </a:pPr>
            <a:endParaRPr lang="en-US" sz="1800" dirty="0" smtClean="0"/>
          </a:p>
          <a:p>
            <a:r>
              <a:rPr lang="en-US" sz="1800" dirty="0" smtClean="0"/>
              <a:t>In this case, the first catch block with parameter matching the type of thrown exception catches the exception.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Multiple Catch Blocks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741362" y="2101849"/>
            <a:ext cx="9023349" cy="5030787"/>
          </a:xfrm>
        </p:spPr>
        <p:txBody>
          <a:bodyPr/>
          <a:lstStyle/>
          <a:p>
            <a:r>
              <a:rPr lang="en-US" sz="1800" dirty="0" smtClean="0"/>
              <a:t>The following fragment prints the square root of a (non-negative) number. Exceptions occur when the user enters a negative number or, possibly, a non-numeric string.</a:t>
            </a:r>
            <a:endParaRPr lang="en-US" sz="1600" dirty="0" smtClean="0"/>
          </a:p>
          <a:p>
            <a:pPr lvl="1">
              <a:buFont typeface="Times New Roman" pitchFamily="18" charset="0"/>
              <a:buNone/>
            </a:pPr>
            <a:endParaRPr lang="en-US" sz="1600" dirty="0" smtClean="0"/>
          </a:p>
          <a:p>
            <a:pPr lvl="1">
              <a:buFont typeface="Times New Roman" pitchFamily="18" charset="0"/>
              <a:buNone/>
            </a:pPr>
            <a:r>
              <a:rPr lang="en-US" sz="1600" dirty="0" smtClean="0"/>
              <a:t>	 </a:t>
            </a:r>
            <a:r>
              <a:rPr lang="en-US" sz="1600" b="1" dirty="0" smtClean="0"/>
              <a:t> try</a:t>
            </a:r>
            <a:endParaRPr lang="en-US" sz="1600" dirty="0" smtClean="0"/>
          </a:p>
          <a:p>
            <a:pPr lvl="1">
              <a:buFont typeface="Times New Roman" pitchFamily="18" charset="0"/>
              <a:buNone/>
            </a:pPr>
            <a:r>
              <a:rPr lang="en-US" sz="1600" dirty="0" smtClean="0"/>
              <a:t>	 {	</a:t>
            </a:r>
          </a:p>
          <a:p>
            <a:pPr lvl="1">
              <a:buFont typeface="Times New Roman" pitchFamily="18" charset="0"/>
              <a:buNone/>
            </a:pPr>
            <a:r>
              <a:rPr lang="en-US" sz="1600" dirty="0" smtClean="0"/>
              <a:t>	  	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("Enter an integer: ");</a:t>
            </a:r>
          </a:p>
          <a:p>
            <a:pPr lvl="1">
              <a:buFont typeface="Times New Roman" pitchFamily="18" charset="0"/>
              <a:buNone/>
            </a:pPr>
            <a:r>
              <a:rPr lang="en-US" sz="1600" dirty="0" smtClean="0"/>
              <a:t>	  	String number = </a:t>
            </a:r>
            <a:r>
              <a:rPr lang="en-US" sz="1600" dirty="0" err="1" smtClean="0"/>
              <a:t>input.next</a:t>
            </a:r>
            <a:r>
              <a:rPr lang="en-US" sz="1600" dirty="0" smtClean="0"/>
              <a:t>(); </a:t>
            </a:r>
          </a:p>
          <a:p>
            <a:pPr lvl="1">
              <a:buFont typeface="Times New Roman" pitchFamily="18" charset="0"/>
              <a:buNone/>
            </a:pPr>
            <a:r>
              <a:rPr lang="en-US" sz="1600" dirty="0" smtClean="0"/>
              <a:t>	  	</a:t>
            </a:r>
            <a:r>
              <a:rPr lang="en-US" sz="1600" dirty="0" err="1" smtClean="0"/>
              <a:t>int</a:t>
            </a:r>
            <a:r>
              <a:rPr lang="en-US" sz="1600" dirty="0" smtClean="0"/>
              <a:t> value = </a:t>
            </a:r>
            <a:r>
              <a:rPr lang="en-US" sz="1600" dirty="0" err="1" smtClean="0"/>
              <a:t>Integer.parseInt</a:t>
            </a:r>
            <a:r>
              <a:rPr lang="en-US" sz="1600" dirty="0" smtClean="0"/>
              <a:t>(number);  	</a:t>
            </a:r>
            <a:r>
              <a:rPr lang="en-US" sz="1600" b="1" dirty="0" smtClean="0"/>
              <a:t>// possible </a:t>
            </a:r>
            <a:r>
              <a:rPr lang="en-US" sz="1600" b="1" dirty="0" err="1" smtClean="0"/>
              <a:t>NumberFormatException</a:t>
            </a:r>
            <a:endParaRPr lang="en-US" sz="1600" dirty="0" smtClean="0"/>
          </a:p>
          <a:p>
            <a:pPr lvl="1">
              <a:buFont typeface="Times New Roman" pitchFamily="18" charset="0"/>
              <a:buNone/>
            </a:pPr>
            <a:r>
              <a:rPr lang="en-US" sz="1600" dirty="0" smtClean="0"/>
              <a:t> </a:t>
            </a:r>
          </a:p>
          <a:p>
            <a:pPr lvl="1">
              <a:buFont typeface="Times New Roman" pitchFamily="18" charset="0"/>
              <a:buNone/>
            </a:pPr>
            <a:r>
              <a:rPr lang="en-US" sz="1600" dirty="0" smtClean="0"/>
              <a:t>	  	  </a:t>
            </a:r>
            <a:r>
              <a:rPr lang="en-US" sz="1600" b="1" dirty="0" smtClean="0"/>
              <a:t>if (y &lt; 0)</a:t>
            </a:r>
            <a:endParaRPr lang="en-US" sz="1600" dirty="0" smtClean="0"/>
          </a:p>
          <a:p>
            <a:pPr lvl="1">
              <a:buFont typeface="Times New Roman" pitchFamily="18" charset="0"/>
              <a:buNone/>
            </a:pPr>
            <a:r>
              <a:rPr lang="en-US" sz="1600" b="1" dirty="0" smtClean="0"/>
              <a:t>	  	   	throw new Exception(" Input Error: Negative Number");</a:t>
            </a:r>
            <a:endParaRPr lang="en-US" sz="1600" dirty="0" smtClean="0"/>
          </a:p>
          <a:p>
            <a:pPr lvl="1">
              <a:buFont typeface="Times New Roman" pitchFamily="18" charset="0"/>
              <a:buNone/>
            </a:pPr>
            <a:r>
              <a:rPr lang="en-US" sz="1600" dirty="0" smtClean="0"/>
              <a:t>	  	   else</a:t>
            </a:r>
          </a:p>
          <a:p>
            <a:pPr lvl="1">
              <a:buFont typeface="Times New Roman" pitchFamily="18" charset="0"/>
              <a:buNone/>
            </a:pPr>
            <a:r>
              <a:rPr lang="en-US" sz="1600" dirty="0" smtClean="0"/>
              <a:t>	  	    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("Square root: " + (</a:t>
            </a:r>
            <a:r>
              <a:rPr lang="en-US" sz="1600" dirty="0" err="1" smtClean="0"/>
              <a:t>Math.sqrt</a:t>
            </a:r>
            <a:r>
              <a:rPr lang="en-US" sz="1600" dirty="0" smtClean="0"/>
              <a:t>(y)));</a:t>
            </a:r>
          </a:p>
          <a:p>
            <a:pPr lvl="1">
              <a:buFont typeface="Times New Roman" pitchFamily="18" charset="0"/>
              <a:buNone/>
            </a:pPr>
            <a:r>
              <a:rPr lang="en-US" sz="1600" dirty="0" smtClean="0"/>
              <a:t>      }</a:t>
            </a:r>
          </a:p>
          <a:p>
            <a:pPr lvl="1">
              <a:buFont typeface="Times New Roman" pitchFamily="18" charset="0"/>
              <a:buNone/>
            </a:pPr>
            <a:r>
              <a:rPr lang="en-US" sz="1600" dirty="0" smtClean="0"/>
              <a:t>	 </a:t>
            </a:r>
            <a:r>
              <a:rPr lang="en-US" sz="1600" b="1" dirty="0" smtClean="0"/>
              <a:t>catch</a:t>
            </a:r>
            <a:r>
              <a:rPr lang="en-US" sz="1600" dirty="0" smtClean="0"/>
              <a:t> (</a:t>
            </a:r>
            <a:r>
              <a:rPr lang="en-US" sz="1600" dirty="0" err="1" smtClean="0"/>
              <a:t>NumberFormatException</a:t>
            </a:r>
            <a:r>
              <a:rPr lang="en-US" sz="1600" dirty="0" smtClean="0"/>
              <a:t> e)</a:t>
            </a:r>
          </a:p>
          <a:p>
            <a:pPr lvl="1">
              <a:buFont typeface="Times New Roman" pitchFamily="18" charset="0"/>
              <a:buNone/>
            </a:pPr>
            <a:r>
              <a:rPr lang="en-US" sz="1600" dirty="0" smtClean="0"/>
              <a:t>	 {</a:t>
            </a:r>
          </a:p>
          <a:p>
            <a:pPr lvl="1">
              <a:buFont typeface="Times New Roman" pitchFamily="18" charset="0"/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("Illegal number format ");</a:t>
            </a:r>
          </a:p>
          <a:p>
            <a:pPr lvl="1">
              <a:buFont typeface="Times New Roman" pitchFamily="18" charset="0"/>
              <a:buNone/>
            </a:pPr>
            <a:r>
              <a:rPr lang="en-US" sz="1600" dirty="0" smtClean="0"/>
              <a:t>	 }</a:t>
            </a:r>
            <a:br>
              <a:rPr lang="en-US" sz="1600" dirty="0" smtClean="0"/>
            </a:br>
            <a:r>
              <a:rPr lang="en-US" sz="1600" dirty="0" smtClean="0"/>
              <a:t> </a:t>
            </a:r>
            <a:r>
              <a:rPr lang="en-US" sz="1600" b="1" dirty="0" smtClean="0"/>
              <a:t>catch</a:t>
            </a:r>
            <a:r>
              <a:rPr lang="en-US" sz="1600" dirty="0" smtClean="0"/>
              <a:t> (Exception e)</a:t>
            </a:r>
          </a:p>
          <a:p>
            <a:pPr lvl="1">
              <a:buFont typeface="Times New Roman" pitchFamily="18" charset="0"/>
              <a:buNone/>
            </a:pPr>
            <a:r>
              <a:rPr lang="en-US" sz="1600" dirty="0" smtClean="0"/>
              <a:t>	 {</a:t>
            </a:r>
          </a:p>
          <a:p>
            <a:pPr lvl="1">
              <a:buFont typeface="Times New Roman" pitchFamily="18" charset="0"/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 </a:t>
            </a:r>
            <a:r>
              <a:rPr lang="en-US" sz="1600" dirty="0" err="1" smtClean="0"/>
              <a:t>e.getMessage</a:t>
            </a:r>
            <a:r>
              <a:rPr lang="en-US" sz="1600" dirty="0" smtClean="0"/>
              <a:t>());</a:t>
            </a:r>
          </a:p>
          <a:p>
            <a:pPr lvl="1">
              <a:buFont typeface="Times New Roman" pitchFamily="18" charset="0"/>
              <a:buNone/>
            </a:pPr>
            <a:r>
              <a:rPr lang="en-US" sz="1600" dirty="0" smtClean="0"/>
              <a:t>	 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Multiple Catch Blocks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If a user enters </a:t>
            </a:r>
            <a:r>
              <a:rPr lang="en-US" sz="2000" i="1" dirty="0" err="1" smtClean="0"/>
              <a:t>abcd</a:t>
            </a:r>
            <a:r>
              <a:rPr lang="en-US" sz="2000" dirty="0" smtClean="0"/>
              <a:t> as input, the Java Virtual Machine throws a </a:t>
            </a:r>
            <a:r>
              <a:rPr lang="en-US" sz="2000" dirty="0" err="1" smtClean="0"/>
              <a:t>NumberFormatException</a:t>
            </a:r>
            <a:r>
              <a:rPr lang="en-US" sz="2000" dirty="0" smtClean="0"/>
              <a:t> when </a:t>
            </a:r>
            <a:r>
              <a:rPr lang="en-US" sz="2000" dirty="0" err="1" smtClean="0"/>
              <a:t>parseInt</a:t>
            </a:r>
            <a:r>
              <a:rPr lang="en-US" sz="2000" dirty="0" smtClean="0"/>
              <a:t>(...) is called.  </a:t>
            </a:r>
          </a:p>
          <a:p>
            <a:endParaRPr lang="en-US" sz="2000" dirty="0" smtClean="0"/>
          </a:p>
          <a:p>
            <a:r>
              <a:rPr lang="en-US" sz="2000" dirty="0" smtClean="0"/>
              <a:t>The first catch block catches and handles this exception.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On the other hand, if the user input is  –54, the statement: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 lvl="1">
              <a:buFont typeface="Times New Roman" pitchFamily="18" charset="0"/>
              <a:buNone/>
            </a:pPr>
            <a:r>
              <a:rPr lang="en-US" sz="2000" b="1" dirty="0" smtClean="0"/>
              <a:t>if (y &lt; 0)</a:t>
            </a:r>
            <a:endParaRPr lang="en-US" sz="2000" dirty="0" smtClean="0"/>
          </a:p>
          <a:p>
            <a:pPr lvl="1">
              <a:buFont typeface="Times New Roman" pitchFamily="18" charset="0"/>
              <a:buNone/>
            </a:pPr>
            <a:r>
              <a:rPr lang="en-US" sz="2000" b="1" dirty="0" smtClean="0"/>
              <a:t>	  	   throw new Exception("Negative Number.  Reenter");</a:t>
            </a:r>
            <a:endParaRPr lang="en-US" sz="2000" dirty="0" smtClean="0"/>
          </a:p>
          <a:p>
            <a:pPr lvl="1">
              <a:buFont typeface="Times New Roman" pitchFamily="18" charset="0"/>
              <a:buNone/>
            </a:pPr>
            <a:r>
              <a:rPr lang="en-US" sz="1600" dirty="0" smtClean="0"/>
              <a:t> </a:t>
            </a:r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throws an Exception object.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Multiple Catch Blocks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741362" y="2101849"/>
            <a:ext cx="9099549" cy="4954587"/>
          </a:xfrm>
        </p:spPr>
        <p:txBody>
          <a:bodyPr/>
          <a:lstStyle/>
          <a:p>
            <a:r>
              <a:rPr lang="en-US" sz="1800" dirty="0" smtClean="0"/>
              <a:t>The first catch block does not catch this exception since the parameter of the first catch block is of type </a:t>
            </a:r>
            <a:r>
              <a:rPr lang="en-US" sz="1800" b="1" dirty="0" err="1" smtClean="0"/>
              <a:t>NumberFormatException</a:t>
            </a:r>
            <a:r>
              <a:rPr lang="en-US" sz="1800" dirty="0" smtClean="0"/>
              <a:t>.  </a:t>
            </a:r>
          </a:p>
          <a:p>
            <a:endParaRPr lang="en-US" sz="1800" dirty="0" smtClean="0"/>
          </a:p>
          <a:p>
            <a:r>
              <a:rPr lang="en-US" sz="1800" dirty="0" smtClean="0"/>
              <a:t>However, the second catch block with parameter type </a:t>
            </a:r>
            <a:r>
              <a:rPr lang="en-US" sz="1800" b="1" dirty="0" smtClean="0"/>
              <a:t>Exception</a:t>
            </a:r>
            <a:r>
              <a:rPr lang="en-US" sz="1800" i="1" dirty="0" smtClean="0"/>
              <a:t> </a:t>
            </a:r>
            <a:r>
              <a:rPr lang="en-US" sz="1800" dirty="0" smtClean="0"/>
              <a:t>does, in fact</a:t>
            </a:r>
            <a:r>
              <a:rPr lang="en-US" sz="1800" i="1" dirty="0" smtClean="0"/>
              <a:t>, </a:t>
            </a:r>
            <a:r>
              <a:rPr lang="en-US" sz="1800" dirty="0" smtClean="0"/>
              <a:t>catch the exception.  </a:t>
            </a:r>
          </a:p>
          <a:p>
            <a:endParaRPr lang="en-US" sz="1800" dirty="0" smtClean="0"/>
          </a:p>
          <a:p>
            <a:r>
              <a:rPr lang="en-US" sz="1800" dirty="0" smtClean="0"/>
              <a:t>Indeed, the final catch block catches </a:t>
            </a:r>
            <a:r>
              <a:rPr lang="en-US" sz="1800" i="1" dirty="0" smtClean="0"/>
              <a:t>any</a:t>
            </a:r>
            <a:r>
              <a:rPr lang="en-US" sz="1800" dirty="0" smtClean="0"/>
              <a:t> exception that is not caught by preceding catch blocks.  </a:t>
            </a:r>
          </a:p>
          <a:p>
            <a:endParaRPr lang="en-US" sz="1800" dirty="0" smtClean="0"/>
          </a:p>
          <a:p>
            <a:r>
              <a:rPr lang="en-US" sz="1800" dirty="0" smtClean="0"/>
              <a:t>The final catch block is a “catch all.”   </a:t>
            </a:r>
          </a:p>
          <a:p>
            <a:endParaRPr lang="en-US" sz="1800" dirty="0" smtClean="0"/>
          </a:p>
          <a:p>
            <a:r>
              <a:rPr lang="en-US" sz="1800" dirty="0" smtClean="0"/>
              <a:t>The catch blocks are purposely written in order from most specific to least specific.  </a:t>
            </a:r>
          </a:p>
          <a:p>
            <a:endParaRPr lang="en-US" sz="1800" dirty="0" smtClean="0"/>
          </a:p>
          <a:p>
            <a:r>
              <a:rPr lang="en-US" sz="1800" dirty="0" smtClean="0"/>
              <a:t>If the “catch(Exception e) block” had come first, then all exceptions would be caught by that block, and the code would not distinguish a </a:t>
            </a:r>
            <a:r>
              <a:rPr lang="en-US" sz="1800" dirty="0" err="1" smtClean="0"/>
              <a:t>NumberFormatException</a:t>
            </a:r>
            <a:r>
              <a:rPr lang="en-US" sz="1800" dirty="0" smtClean="0"/>
              <a:t> from another type of Exception.</a:t>
            </a:r>
          </a:p>
          <a:p>
            <a:pPr>
              <a:buFont typeface="Times New Roman" pitchFamily="18" charset="0"/>
              <a:buNone/>
            </a:pPr>
            <a:endParaRPr lang="en-US" sz="1800" dirty="0" smtClean="0"/>
          </a:p>
          <a:p>
            <a:r>
              <a:rPr lang="en-US" sz="1800" dirty="0" smtClean="0"/>
              <a:t>Multiple </a:t>
            </a:r>
            <a:r>
              <a:rPr lang="en-US" sz="1800" i="1" dirty="0" smtClean="0"/>
              <a:t>catch</a:t>
            </a:r>
            <a:r>
              <a:rPr lang="en-US" sz="1800" dirty="0" smtClean="0"/>
              <a:t> blocks should be written in order from most specific to least specific exception.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Checked and Unchecked Exceptions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Java’s Exception hierarchy divides exceptions into two categories, </a:t>
            </a:r>
            <a:r>
              <a:rPr lang="en-US" sz="2000" i="1" dirty="0" smtClean="0"/>
              <a:t>unchecked</a:t>
            </a:r>
            <a:r>
              <a:rPr lang="en-US" sz="2000" dirty="0" smtClean="0"/>
              <a:t> exceptions and </a:t>
            </a:r>
            <a:r>
              <a:rPr lang="en-US" sz="2000" i="1" dirty="0" smtClean="0"/>
              <a:t>checked </a:t>
            </a:r>
            <a:r>
              <a:rPr lang="en-US" sz="2000" dirty="0" smtClean="0"/>
              <a:t>exceptions. 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err="1" smtClean="0"/>
              <a:t>RuntimeException</a:t>
            </a:r>
            <a:r>
              <a:rPr lang="en-US" sz="2000" dirty="0" smtClean="0"/>
              <a:t> exceptions  fall into the category of </a:t>
            </a:r>
            <a:r>
              <a:rPr lang="en-US" sz="2000" i="1" dirty="0" smtClean="0"/>
              <a:t>unchecked </a:t>
            </a:r>
            <a:r>
              <a:rPr lang="en-US" sz="2000" dirty="0" smtClean="0"/>
              <a:t>exceptions.  </a:t>
            </a:r>
          </a:p>
          <a:p>
            <a:endParaRPr lang="en-US" sz="2000" dirty="0" smtClean="0"/>
          </a:p>
          <a:p>
            <a:r>
              <a:rPr lang="en-US" sz="2000" dirty="0" smtClean="0"/>
              <a:t>Unchecked exceptions can occur almost anywhere in any method and are the most common types of exceptions.  </a:t>
            </a:r>
          </a:p>
          <a:p>
            <a:endParaRPr lang="en-US" sz="2000" dirty="0" smtClean="0"/>
          </a:p>
          <a:p>
            <a:r>
              <a:rPr lang="en-US" sz="2000" dirty="0" smtClean="0"/>
              <a:t>An unchecked exception usually occurs due to some program flaw such as an invalid argument, division by zero, an arithmetic error, or an array out of bounds.  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Unchecked Exceptions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544512" y="2101850"/>
            <a:ext cx="9220200" cy="4757738"/>
          </a:xfrm>
        </p:spPr>
        <p:txBody>
          <a:bodyPr/>
          <a:lstStyle/>
          <a:p>
            <a:r>
              <a:rPr lang="en-US" sz="1800" dirty="0" err="1" smtClean="0"/>
              <a:t>ArithmeticException</a:t>
            </a:r>
            <a:r>
              <a:rPr lang="en-US" sz="1800" dirty="0" smtClean="0"/>
              <a:t>					Some arithmetic error, e.g., division by zero.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ArrayIndexOutOfBoundsException</a:t>
            </a:r>
            <a:r>
              <a:rPr lang="en-US" sz="1800" dirty="0" smtClean="0"/>
              <a:t>		Invalid index value for an array.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ArrayStoreException</a:t>
            </a:r>
            <a:r>
              <a:rPr lang="en-US" sz="1800" dirty="0" smtClean="0"/>
              <a:t>					Invalid type for an array element.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ClassCastException</a:t>
            </a:r>
            <a:r>
              <a:rPr lang="en-US" sz="1800" dirty="0" smtClean="0"/>
              <a:t>					Invalid cast.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IllegalArgumentException</a:t>
            </a:r>
            <a:r>
              <a:rPr lang="en-US" sz="1800" dirty="0" smtClean="0"/>
              <a:t>				Invalid argument when calling a method.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NullPointerException</a:t>
            </a:r>
            <a:r>
              <a:rPr lang="en-US" sz="1800" dirty="0" smtClean="0"/>
              <a:t>					Attempt to access a null pointer.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NumberFormatException</a:t>
            </a:r>
            <a:r>
              <a:rPr lang="en-US" sz="1800" dirty="0" smtClean="0"/>
              <a:t>				Invalid string in a conversion to a number.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StringIndexOutOfBounds</a:t>
            </a:r>
            <a:r>
              <a:rPr lang="en-US" sz="1800" dirty="0" smtClean="0"/>
              <a:t>				Invalid index value for a string.</a:t>
            </a:r>
          </a:p>
          <a:p>
            <a:pPr algn="just"/>
            <a:endParaRPr lang="en-US" sz="1800" dirty="0" smtClean="0"/>
          </a:p>
          <a:p>
            <a:pPr algn="ctr">
              <a:buFont typeface="Times New Roman" pitchFamily="18" charset="0"/>
              <a:buNone/>
            </a:pPr>
            <a:endParaRPr lang="en-US" sz="1800" b="1" dirty="0" smtClean="0"/>
          </a:p>
          <a:p>
            <a:pPr algn="ctr">
              <a:buFont typeface="Times New Roman" pitchFamily="18" charset="0"/>
              <a:buNone/>
            </a:pPr>
            <a:r>
              <a:rPr lang="en-US" sz="1800" b="1" dirty="0" smtClean="0"/>
              <a:t>Some common unchecked </a:t>
            </a:r>
            <a:r>
              <a:rPr lang="en-US" sz="1800" b="1" i="1" dirty="0" err="1" smtClean="0"/>
              <a:t>RuntimeException</a:t>
            </a:r>
            <a:r>
              <a:rPr lang="en-US" sz="1800" b="1" dirty="0" smtClean="0"/>
              <a:t> exceptions</a:t>
            </a:r>
            <a:endParaRPr lang="en-US" sz="1800" dirty="0" smtClean="0"/>
          </a:p>
          <a:p>
            <a:pPr algn="just"/>
            <a:endParaRPr lang="en-US" sz="1600" dirty="0" smtClean="0"/>
          </a:p>
          <a:p>
            <a:pPr>
              <a:buFont typeface="Times New Roman" pitchFamily="18" charset="0"/>
              <a:buNone/>
            </a:pPr>
            <a:endParaRPr lang="en-US" sz="1800" dirty="0" smtClean="0"/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Unchecked Exceptions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An unchecked exception, such as an out of bounds array index, is one that usually cannot be handled during runtime. 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If an unchecked exception occurs, the JVM automatically creates an Exception object and throws the object but a program need not catch and handle the exception. </a:t>
            </a:r>
          </a:p>
          <a:p>
            <a:endParaRPr lang="en-US" sz="2000" dirty="0" smtClean="0"/>
          </a:p>
          <a:p>
            <a:r>
              <a:rPr lang="en-US" sz="2000" dirty="0" smtClean="0"/>
              <a:t>A method that generates an unchecked error can usually do nothing productive to recover from the error.  </a:t>
            </a:r>
          </a:p>
          <a:p>
            <a:endParaRPr lang="en-US" sz="2000" dirty="0" smtClean="0"/>
          </a:p>
          <a:p>
            <a:r>
              <a:rPr lang="en-US" sz="2000" dirty="0" smtClean="0"/>
              <a:t>Java does not insist that a program handle unchecked exceptions.  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Catching an unchecked exception is the programmer’s choice.</a:t>
            </a:r>
            <a:endParaRPr lang="en-US" sz="1800" dirty="0" smtClean="0"/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Checked Exceptions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696912" y="2027237"/>
            <a:ext cx="9144000" cy="5257800"/>
          </a:xfrm>
        </p:spPr>
        <p:txBody>
          <a:bodyPr/>
          <a:lstStyle/>
          <a:p>
            <a:r>
              <a:rPr lang="en-US" sz="1800" dirty="0" smtClean="0"/>
              <a:t>An exception that is not unchecked is called a </a:t>
            </a:r>
            <a:r>
              <a:rPr lang="en-US" sz="1800" i="1" dirty="0" smtClean="0"/>
              <a:t>checked exception</a:t>
            </a:r>
            <a:r>
              <a:rPr lang="en-US" sz="1800" dirty="0" smtClean="0"/>
              <a:t>.  </a:t>
            </a:r>
          </a:p>
          <a:p>
            <a:endParaRPr lang="en-US" sz="1400" dirty="0" smtClean="0"/>
          </a:p>
          <a:p>
            <a:r>
              <a:rPr lang="en-US" sz="1800" dirty="0" smtClean="0"/>
              <a:t>A checked exception is one from which a method </a:t>
            </a:r>
            <a:r>
              <a:rPr lang="en-US" sz="1800" i="1" dirty="0" smtClean="0"/>
              <a:t>can</a:t>
            </a:r>
            <a:r>
              <a:rPr lang="en-US" sz="1800" dirty="0" smtClean="0"/>
              <a:t> reasonably be expected to recover.  </a:t>
            </a:r>
          </a:p>
          <a:p>
            <a:pPr>
              <a:buFont typeface="Times New Roman" pitchFamily="18" charset="0"/>
              <a:buNone/>
            </a:pPr>
            <a:endParaRPr lang="en-US" sz="1400" dirty="0" smtClean="0"/>
          </a:p>
          <a:p>
            <a:r>
              <a:rPr lang="en-US" sz="1800" dirty="0" smtClean="0"/>
              <a:t>All exceptions derived from Exception, except for </a:t>
            </a:r>
            <a:r>
              <a:rPr lang="en-US" sz="1800" dirty="0" err="1" smtClean="0"/>
              <a:t>RuntimeException</a:t>
            </a:r>
            <a:r>
              <a:rPr lang="en-US" sz="1800" dirty="0" smtClean="0"/>
              <a:t>, are checked exceptions.  </a:t>
            </a:r>
          </a:p>
          <a:p>
            <a:endParaRPr lang="en-US" sz="1400" dirty="0" smtClean="0"/>
          </a:p>
          <a:p>
            <a:r>
              <a:rPr lang="en-US" sz="1800" dirty="0" smtClean="0"/>
              <a:t>For example, bad input data such as an invalid file name might generate a </a:t>
            </a:r>
            <a:r>
              <a:rPr lang="en-US" sz="1800" dirty="0" err="1" smtClean="0"/>
              <a:t>FileNotFoundException</a:t>
            </a:r>
            <a:r>
              <a:rPr lang="en-US" sz="1800" dirty="0" smtClean="0"/>
              <a:t> exception.  This is a checked exception.</a:t>
            </a:r>
          </a:p>
          <a:p>
            <a:pPr>
              <a:buFont typeface="Times New Roman" pitchFamily="18" charset="0"/>
              <a:buNone/>
            </a:pPr>
            <a:endParaRPr lang="en-US" sz="1400" dirty="0" smtClean="0"/>
          </a:p>
          <a:p>
            <a:r>
              <a:rPr lang="en-US" sz="1800" dirty="0" smtClean="0"/>
              <a:t>A checked exception cannot be ignored.  </a:t>
            </a:r>
          </a:p>
          <a:p>
            <a:endParaRPr lang="en-US" sz="1400" dirty="0" smtClean="0"/>
          </a:p>
          <a:p>
            <a:r>
              <a:rPr lang="en-US" sz="1800" dirty="0" smtClean="0"/>
              <a:t>If a checked exception is thrown in a method, the method </a:t>
            </a:r>
            <a:r>
              <a:rPr lang="en-US" sz="1800" i="1" dirty="0" smtClean="0"/>
              <a:t>must</a:t>
            </a:r>
            <a:r>
              <a:rPr lang="en-US" sz="1800" b="1" dirty="0" smtClean="0"/>
              <a:t> </a:t>
            </a:r>
            <a:r>
              <a:rPr lang="en-US" sz="1800" dirty="0" smtClean="0"/>
              <a:t>either handle the exception or pass it back to the caller to handle.  </a:t>
            </a:r>
          </a:p>
          <a:p>
            <a:endParaRPr lang="en-US" sz="1400" dirty="0" smtClean="0"/>
          </a:p>
          <a:p>
            <a:r>
              <a:rPr lang="en-US" sz="1800" dirty="0" smtClean="0"/>
              <a:t>In particular, the method must either</a:t>
            </a:r>
          </a:p>
          <a:p>
            <a:pPr>
              <a:buFont typeface="Times New Roman" pitchFamily="18" charset="0"/>
              <a:buNone/>
            </a:pPr>
            <a:endParaRPr lang="en-US" sz="1400" dirty="0" smtClean="0"/>
          </a:p>
          <a:p>
            <a:pPr lvl="1"/>
            <a:r>
              <a:rPr lang="en-US" sz="1800" dirty="0" smtClean="0"/>
              <a:t>catch the exception with a catch block, or </a:t>
            </a:r>
          </a:p>
          <a:p>
            <a:pPr lvl="1">
              <a:buFont typeface="Times New Roman" pitchFamily="18" charset="0"/>
              <a:buNone/>
            </a:pPr>
            <a:endParaRPr lang="en-US" sz="1100" dirty="0" smtClean="0"/>
          </a:p>
          <a:p>
            <a:pPr lvl="1"/>
            <a:r>
              <a:rPr lang="en-US" sz="1800" dirty="0" smtClean="0"/>
              <a:t>pass the exception back to the caller for handling by explicitly listing  the exception in a throws clause appended to the method signature.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Class Exercises 2, 6, and 7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 Exceptions and Exception Handling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subclasses of Exception include:</a:t>
            </a:r>
            <a:br>
              <a:rPr lang="en-US" smtClean="0"/>
            </a:br>
            <a:endParaRPr lang="en-US" smtClean="0"/>
          </a:p>
          <a:p>
            <a:pPr lvl="1"/>
            <a:r>
              <a:rPr lang="en-US" smtClean="0"/>
              <a:t>ClassNotFoundException,</a:t>
            </a:r>
          </a:p>
          <a:p>
            <a:pPr lvl="1"/>
            <a:r>
              <a:rPr lang="en-US" smtClean="0"/>
              <a:t>IOException,</a:t>
            </a:r>
          </a:p>
          <a:p>
            <a:pPr lvl="1"/>
            <a:r>
              <a:rPr lang="en-US" smtClean="0"/>
              <a:t>FileNotFoundException,</a:t>
            </a:r>
          </a:p>
          <a:p>
            <a:pPr lvl="1"/>
            <a:r>
              <a:rPr lang="en-US" smtClean="0"/>
              <a:t>EOFException (End of File Exception),</a:t>
            </a:r>
          </a:p>
          <a:p>
            <a:pPr lvl="1"/>
            <a:r>
              <a:rPr lang="en-US" smtClean="0"/>
              <a:t>ArithmeticException,</a:t>
            </a:r>
          </a:p>
          <a:p>
            <a:pPr lvl="1"/>
            <a:r>
              <a:rPr lang="en-US" smtClean="0"/>
              <a:t>NullPointerException,</a:t>
            </a:r>
          </a:p>
          <a:p>
            <a:pPr lvl="1"/>
            <a:r>
              <a:rPr lang="en-US" smtClean="0"/>
              <a:t>IndexOutOfBoundsException, and</a:t>
            </a:r>
          </a:p>
          <a:p>
            <a:pPr lvl="1"/>
            <a:r>
              <a:rPr lang="en-US" smtClean="0"/>
              <a:t>IllegalArgumentException.</a:t>
            </a:r>
            <a:br>
              <a:rPr lang="en-US" smtClean="0"/>
            </a:b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Exceptions and Exception Handling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endParaRPr lang="en-US" b="1" smtClean="0"/>
          </a:p>
          <a:p>
            <a:pPr algn="ctr">
              <a:buFont typeface="Times New Roman" pitchFamily="18" charset="0"/>
              <a:buNone/>
            </a:pPr>
            <a:r>
              <a:rPr lang="en-US" b="1" smtClean="0"/>
              <a:t>A partial view of the Exception hierarchy</a:t>
            </a:r>
            <a:endParaRPr lang="en-US" smtClean="0"/>
          </a:p>
          <a:p>
            <a:endParaRPr lang="en-US" smtClean="0"/>
          </a:p>
        </p:txBody>
      </p:sp>
      <p:pic>
        <p:nvPicPr>
          <p:cNvPr id="4096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913" y="2057400"/>
            <a:ext cx="8816975" cy="34750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Creating, Throwing, and Catching Exceptions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400" dirty="0" smtClean="0"/>
              <a:t>The next program fragment handles a “division by zero exception” using an if statement and a message sent to standard output. </a:t>
            </a:r>
          </a:p>
          <a:p>
            <a:pPr>
              <a:buFont typeface="Times New Roman" pitchFamily="18" charset="0"/>
              <a:buNone/>
            </a:pPr>
            <a:endParaRPr lang="en-US" sz="1800" dirty="0" smtClean="0"/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2000" dirty="0" err="1" smtClean="0"/>
              <a:t>int</a:t>
            </a:r>
            <a:r>
              <a:rPr lang="en-US" sz="2000" dirty="0" smtClean="0"/>
              <a:t> length, area;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("Enter Length");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2000" dirty="0" smtClean="0"/>
              <a:t>length = </a:t>
            </a:r>
            <a:r>
              <a:rPr lang="en-US" sz="2000" dirty="0" err="1" smtClean="0"/>
              <a:t>input.nextInt</a:t>
            </a:r>
            <a:r>
              <a:rPr lang="en-US" sz="2000" dirty="0" smtClean="0"/>
              <a:t>();		// input is a scanner reference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("Enter the area");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2000" dirty="0" smtClean="0"/>
              <a:t>area =</a:t>
            </a:r>
            <a:r>
              <a:rPr lang="en-US" sz="2000" dirty="0" err="1" smtClean="0"/>
              <a:t>input.nextInt</a:t>
            </a:r>
            <a:r>
              <a:rPr lang="en-US" sz="2000" dirty="0" smtClean="0"/>
              <a:t>();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2000" b="1" dirty="0" smtClean="0"/>
              <a:t>if (length ==0)</a:t>
            </a:r>
            <a:endParaRPr lang="en-US" sz="2000" dirty="0" smtClean="0"/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("Error: Division by 0");</a:t>
            </a:r>
            <a:endParaRPr lang="en-US" sz="2000" dirty="0" smtClean="0"/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2000" dirty="0" smtClean="0"/>
              <a:t>else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sz="2000" dirty="0" smtClean="0"/>
              <a:t>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("Width is "+(area/length));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Creating, Throwing, and Catching Exceptions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This code contains a simple fix for a simple exception.  </a:t>
            </a:r>
          </a:p>
          <a:p>
            <a:endParaRPr lang="en-US" sz="2000" dirty="0" smtClean="0"/>
          </a:p>
          <a:p>
            <a:r>
              <a:rPr lang="en-US" sz="2000" dirty="0" smtClean="0"/>
              <a:t>When embedded in a program, the if</a:t>
            </a:r>
            <a:r>
              <a:rPr lang="en-US" sz="2000" i="1" dirty="0" smtClean="0"/>
              <a:t> </a:t>
            </a:r>
            <a:r>
              <a:rPr lang="en-US" sz="2000" dirty="0" smtClean="0"/>
              <a:t>statement on lines 6 and 7 handle a possible runtime error, division by zero.  </a:t>
            </a:r>
          </a:p>
          <a:p>
            <a:endParaRPr lang="en-US" sz="2000" dirty="0" smtClean="0"/>
          </a:p>
          <a:p>
            <a:r>
              <a:rPr lang="en-US" sz="2000" dirty="0" smtClean="0"/>
              <a:t>Without handling this exception, division by zero causes a program crash.  </a:t>
            </a:r>
          </a:p>
          <a:p>
            <a:endParaRPr lang="en-US" sz="2000" dirty="0" smtClean="0"/>
          </a:p>
          <a:p>
            <a:r>
              <a:rPr lang="en-US" sz="2000" dirty="0" smtClean="0"/>
              <a:t>Handling the exception allows the program to deal with the error more gracefully.  </a:t>
            </a:r>
          </a:p>
          <a:p>
            <a:endParaRPr lang="en-US" sz="2000" dirty="0" smtClean="0"/>
          </a:p>
          <a:p>
            <a:r>
              <a:rPr lang="en-US" sz="2000" dirty="0" smtClean="0"/>
              <a:t>Checking  for exceptional conditions with if</a:t>
            </a:r>
            <a:r>
              <a:rPr lang="en-US" sz="2000" i="1" dirty="0" smtClean="0"/>
              <a:t> </a:t>
            </a:r>
            <a:r>
              <a:rPr lang="en-US" sz="2000" dirty="0" smtClean="0"/>
              <a:t>statements is certainly one method for handling exceptions, but Java’s built-in mechanism is better.  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To handle exceptions uniformly and efficiently, Java provides the </a:t>
            </a:r>
            <a:r>
              <a:rPr lang="en-US" sz="2000" i="1" dirty="0" smtClean="0"/>
              <a:t>try-throw-catch</a:t>
            </a:r>
            <a:r>
              <a:rPr lang="en-US" sz="2000" dirty="0" smtClean="0"/>
              <a:t> construction.  </a:t>
            </a:r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Creating, Throwing, and Catching Exceptions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Generally speaking, when an exception occurs: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an Exception object that holds information about the exception is instantiated, and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the Exception object is passed, or </a:t>
            </a:r>
            <a:r>
              <a:rPr lang="en-US" sz="2400" i="1" dirty="0" smtClean="0"/>
              <a:t>thrown</a:t>
            </a:r>
            <a:r>
              <a:rPr lang="en-US" sz="2400" dirty="0" smtClean="0"/>
              <a:t>, to a section of code called a </a:t>
            </a:r>
            <a:r>
              <a:rPr lang="en-US" sz="2400" i="1" dirty="0" smtClean="0"/>
              <a:t>catch block</a:t>
            </a:r>
            <a:r>
              <a:rPr lang="en-US" sz="2400" dirty="0" smtClean="0"/>
              <a:t> that handles the exception.  </a:t>
            </a:r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  <a:p>
            <a:r>
              <a:rPr lang="en-US" sz="2400" dirty="0" smtClean="0"/>
              <a:t>When an exception occurs, program control, along with an Exception object containing information about the exception, is passed, like a parameter, to the catch block and the catch block takes control or handles the exception. 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Creating, Throwing, and Catching Exceptions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400" b="1" dirty="0" smtClean="0"/>
              <a:t>Example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 baseball player is credited with a </a:t>
            </a:r>
            <a:r>
              <a:rPr lang="en-US" sz="2400" i="1" dirty="0" smtClean="0"/>
              <a:t>plate appearance</a:t>
            </a:r>
            <a:r>
              <a:rPr lang="en-US" sz="2400" dirty="0" smtClean="0"/>
              <a:t> (PA) each time he is at bat, unless while at bat, the inning ends for some other reason. </a:t>
            </a:r>
          </a:p>
          <a:p>
            <a:endParaRPr lang="en-US" sz="1800" dirty="0" smtClean="0"/>
          </a:p>
          <a:p>
            <a:r>
              <a:rPr lang="en-US" sz="2400" dirty="0" smtClean="0"/>
              <a:t> A player’s </a:t>
            </a:r>
            <a:r>
              <a:rPr lang="en-US" sz="2400" i="1" dirty="0" smtClean="0"/>
              <a:t>Plate Appearance to Home Run Ratio</a:t>
            </a:r>
            <a:r>
              <a:rPr lang="en-US" sz="2400" dirty="0" smtClean="0"/>
              <a:t>  (PA:HR) is defined as:</a:t>
            </a:r>
          </a:p>
          <a:p>
            <a:endParaRPr lang="en-US" sz="1800" b="1" dirty="0" smtClean="0"/>
          </a:p>
          <a:p>
            <a:pPr lvl="1"/>
            <a:r>
              <a:rPr lang="en-US" sz="2400" dirty="0" smtClean="0"/>
              <a:t> (number of plate appearances)/(number of home runs).  </a:t>
            </a:r>
          </a:p>
          <a:p>
            <a:endParaRPr lang="en-US" sz="1800" b="1" dirty="0" smtClean="0"/>
          </a:p>
          <a:p>
            <a:r>
              <a:rPr lang="en-US" sz="2400" dirty="0" smtClean="0"/>
              <a:t>For example, if a player has 272 plate appearances and 16 home runs, his PA:HR ratio is:</a:t>
            </a:r>
          </a:p>
          <a:p>
            <a:endParaRPr lang="en-US" sz="1800" b="1" dirty="0" smtClean="0"/>
          </a:p>
          <a:p>
            <a:pPr>
              <a:buFont typeface="Times New Roman" pitchFamily="18" charset="0"/>
              <a:buNone/>
            </a:pPr>
            <a:r>
              <a:rPr lang="en-US" sz="2400" dirty="0" smtClean="0"/>
              <a:t>			272/16 = 17 (or 17:1)</a:t>
            </a:r>
            <a:endParaRPr lang="en-US" sz="2400" b="1" dirty="0" smtClean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9"/>
  <p:tag name="MMPROD_UIDATA" val="&lt;database version=&quot;6.0&quot;&gt;&lt;object type=&quot;1&quot; unique_id=&quot;10001&quot;&gt;&lt;object type=&quot;8&quot; unique_id=&quot;11937&quot;&gt;&lt;/object&gt;&lt;object type=&quot;2&quot; unique_id=&quot;11938&quot;&gt;&lt;object type=&quot;3&quot; unique_id=&quot;11939&quot;&gt;&lt;property id=&quot;20148&quot; value=&quot;5&quot;/&gt;&lt;property id=&quot;20300&quot; value=&quot;Slide 1 - &amp;quot;Java Programming:&amp;#x0D;&amp;#x0A;From The Ground Up&amp;quot;&quot;/&gt;&lt;property id=&quot;20307&quot; value=&quot;256&quot;/&gt;&lt;/object&gt;&lt;object type=&quot;3&quot; unique_id=&quot;11940&quot;&gt;&lt;property id=&quot;20148&quot; value=&quot;5&quot;/&gt;&lt;property id=&quot;20300&quot; value=&quot;Slide 2 - &amp;quot;Introduction&amp;quot;&quot;/&gt;&lt;property id=&quot;20307&quot; value=&quot;257&quot;/&gt;&lt;/object&gt;&lt;object type=&quot;3&quot; unique_id=&quot;11941&quot;&gt;&lt;property id=&quot;20148&quot; value=&quot;5&quot;/&gt;&lt;property id=&quot;20300&quot; value=&quot;Slide 3 - &amp;quot;Introduction&amp;quot;&quot;/&gt;&lt;property id=&quot;20307&quot; value=&quot;258&quot;/&gt;&lt;/object&gt;&lt;object type=&quot;3&quot; unique_id=&quot;11942&quot;&gt;&lt;property id=&quot;20148&quot; value=&quot;5&quot;/&gt;&lt;property id=&quot;20300&quot; value=&quot;Slide 4 - &amp;quot;The Wrapper Classes&amp;quot;&quot;/&gt;&lt;property id=&quot;20307&quot; value=&quot;259&quot;/&gt;&lt;/object&gt;&lt;object type=&quot;3&quot; unique_id=&quot;11943&quot;&gt;&lt;property id=&quot;20148&quot; value=&quot;5&quot;/&gt;&lt;property id=&quot;20300&quot; value=&quot;Slide 5 - &amp;quot;The Wrapper Classes&amp;quot;&quot;/&gt;&lt;property id=&quot;20307&quot; value=&quot;260&quot;/&gt;&lt;/object&gt;&lt;object type=&quot;3&quot; unique_id=&quot;11944&quot;&gt;&lt;property id=&quot;20148&quot; value=&quot;5&quot;/&gt;&lt;property id=&quot;20300&quot; value=&quot;Slide 6 - &amp;quot;The Wrapper Classes&amp;quot;&quot;/&gt;&lt;property id=&quot;20307&quot; value=&quot;261&quot;/&gt;&lt;/object&gt;&lt;object type=&quot;3&quot; unique_id=&quot;11945&quot;&gt;&lt;property id=&quot;20148&quot; value=&quot;5&quot;/&gt;&lt;property id=&quot;20300&quot; value=&quot;Slide 7 - &amp;quot;Properties of the Wrapper classes&amp;quot;&quot;/&gt;&lt;property id=&quot;20307&quot; value=&quot;262&quot;/&gt;&lt;/object&gt;&lt;object type=&quot;3&quot; unique_id=&quot;11946&quot;&gt;&lt;property id=&quot;20148&quot; value=&quot;5&quot;/&gt;&lt;property id=&quot;20300&quot; value=&quot;Slide 8 - &amp;quot;Properties of the Wrapper classes&amp;quot;&quot;/&gt;&lt;property id=&quot;20307&quot; value=&quot;263&quot;/&gt;&lt;/object&gt;&lt;object type=&quot;3&quot; unique_id=&quot;11947&quot;&gt;&lt;property id=&quot;20148&quot; value=&quot;5&quot;/&gt;&lt;property id=&quot;20300&quot; value=&quot;Slide 9 - &amp;quot;Properties of the Wrapper classes&amp;quot;&quot;/&gt;&lt;property id=&quot;20307&quot; value=&quot;264&quot;/&gt;&lt;/object&gt;&lt;object type=&quot;3&quot; unique_id=&quot;11948&quot;&gt;&lt;property id=&quot;20148&quot; value=&quot;5&quot;/&gt;&lt;property id=&quot;20300&quot; value=&quot;Slide 10 - &amp;quot;Autoboxing and Unboxing&amp;quot;&quot;/&gt;&lt;property id=&quot;20307&quot; value=&quot;265&quot;/&gt;&lt;/object&gt;&lt;object type=&quot;3&quot; unique_id=&quot;11949&quot;&gt;&lt;property id=&quot;20148&quot; value=&quot;5&quot;/&gt;&lt;property id=&quot;20300&quot; value=&quot;Slide 11 - &amp;quot;Autoboxing and Unboxing&amp;quot;&quot;/&gt;&lt;property id=&quot;20307&quot; value=&quot;266&quot;/&gt;&lt;/object&gt;&lt;object type=&quot;3&quot; unique_id=&quot;11950&quot;&gt;&lt;property id=&quot;20148&quot; value=&quot;5&quot;/&gt;&lt;property id=&quot;20300&quot; value=&quot;Slide 12 - &amp;quot;Autoboxing and Unboxing&amp;quot;&quot;/&gt;&lt;property id=&quot;20307&quot; value=&quot;267&quot;/&gt;&lt;/object&gt;&lt;object type=&quot;3&quot; unique_id=&quot;11951&quot;&gt;&lt;property id=&quot;20148&quot; value=&quot;5&quot;/&gt;&lt;property id=&quot;20300&quot; value=&quot;Slide 13 - &amp;quot;Wrappers Inherit and Wrappers Implement&amp;quot;&quot;/&gt;&lt;property id=&quot;20307&quot; value=&quot;268&quot;/&gt;&lt;/object&gt;&lt;object type=&quot;3&quot; unique_id=&quot;11952&quot;&gt;&lt;property id=&quot;20148&quot; value=&quot;5&quot;/&gt;&lt;property id=&quot;20300&quot; value=&quot;Slide 14 - &amp;quot;Wrappers Inherit and Wrappers Implement&amp;quot;&quot;/&gt;&lt;property id=&quot;20307&quot; value=&quot;269&quot;/&gt;&lt;/object&gt;&lt;object type=&quot;3&quot; unique_id=&quot;11953&quot;&gt;&lt;property id=&quot;20148&quot; value=&quot;5&quot;/&gt;&lt;property id=&quot;20300&quot; value=&quot;Slide 15 - &amp;quot;Wrappers Inherit and Wrappers Implement&amp;quot;&quot;/&gt;&lt;property id=&quot;20307&quot; value=&quot;270&quot;/&gt;&lt;/object&gt;&lt;object type=&quot;3&quot; unique_id=&quot;11954&quot;&gt;&lt;property id=&quot;20148&quot; value=&quot;5&quot;/&gt;&lt;property id=&quot;20300&quot; value=&quot;Slide 16 - &amp;quot;Wrappers Inherit and Wrappers Implement&amp;quot;&quot;/&gt;&lt;property id=&quot;20307&quot; value=&quot;271&quot;/&gt;&lt;/object&gt;&lt;object type=&quot;3&quot; unique_id=&quot;11955&quot;&gt;&lt;property id=&quot;20148&quot; value=&quot;5&quot;/&gt;&lt;property id=&quot;20300&quot; value=&quot;Slide 17 - &amp;quot;Wrappers Inherit and Wrappers Implement&amp;quot;&quot;/&gt;&lt;property id=&quot;20307&quot; value=&quot;272&quot;/&gt;&lt;/object&gt;&lt;object type=&quot;3&quot; unique_id=&quot;11956&quot;&gt;&lt;property id=&quot;20148&quot; value=&quot;5&quot;/&gt;&lt;property id=&quot;20300&quot; value=&quot;Slide 18 - &amp;quot;Wrappers Inherit and Wrappers Implement&amp;quot;&quot;/&gt;&lt;property id=&quot;20307&quot; value=&quot;273&quot;/&gt;&lt;/object&gt;&lt;object type=&quot;3&quot; unique_id=&quot;11957&quot;&gt;&lt;property id=&quot;20148&quot; value=&quot;5&quot;/&gt;&lt;property id=&quot;20300&quot; value=&quot;Slide 19 - &amp;quot;Wrappers Inherit and Wrappers Implement&amp;quot;&quot;/&gt;&lt;property id=&quot;20307&quot; value=&quot;274&quot;/&gt;&lt;/object&gt;&lt;object type=&quot;3&quot; unique_id=&quot;11958&quot;&gt;&lt;property id=&quot;20148&quot; value=&quot;5&quot;/&gt;&lt;property id=&quot;20300&quot; value=&quot;Slide 20 - &amp;quot;Wrappers and Expressions&amp;quot;&quot;/&gt;&lt;property id=&quot;20307&quot; value=&quot;275&quot;/&gt;&lt;/object&gt;&lt;object type=&quot;3&quot; unique_id=&quot;11959&quot;&gt;&lt;property id=&quot;20148&quot; value=&quot;5&quot;/&gt;&lt;property id=&quot;20300&quot; value=&quot;Slide 21 - &amp;quot;Wrappers and Expressions&amp;quot;&quot;/&gt;&lt;property id=&quot;20307&quot; value=&quot;276&quot;/&gt;&lt;/object&gt;&lt;object type=&quot;3&quot; unique_id=&quot;11960&quot;&gt;&lt;property id=&quot;20148&quot; value=&quot;5&quot;/&gt;&lt;property id=&quot;20300&quot; value=&quot;Slide 22 - &amp;quot;Wrapper Objects Are Immutable&amp;quot;&quot;/&gt;&lt;property id=&quot;20307&quot; value=&quot;277&quot;/&gt;&lt;/object&gt;&lt;object type=&quot;3&quot; unique_id=&quot;11961&quot;&gt;&lt;property id=&quot;20148&quot; value=&quot;5&quot;/&gt;&lt;property id=&quot;20300&quot; value=&quot;Slide 23 - &amp;quot;Wrapper Objects Are Immutable&amp;quot;&quot;/&gt;&lt;property id=&quot;20307&quot; value=&quot;278&quot;/&gt;&lt;/object&gt;&lt;object type=&quot;3&quot; unique_id=&quot;11962&quot;&gt;&lt;property id=&quot;20148&quot; value=&quot;5&quot;/&gt;&lt;property id=&quot;20300&quot; value=&quot;Slide 24 - &amp;quot;Wrapper Objects Are Immutable&amp;quot;&quot;/&gt;&lt;property id=&quot;20307&quot; value=&quot;279&quot;/&gt;&lt;/object&gt;&lt;object type=&quot;3&quot; unique_id=&quot;11963&quot;&gt;&lt;property id=&quot;20148&quot; value=&quot;5&quot;/&gt;&lt;property id=&quot;20300&quot; value=&quot;Slide 25 - &amp;quot;Wrapper Objects Are Immutable&amp;quot;&quot;/&gt;&lt;property id=&quot;20307&quot; value=&quot;280&quot;/&gt;&lt;/object&gt;&lt;object type=&quot;3&quot; unique_id=&quot;11964&quot;&gt;&lt;property id=&quot;20148&quot; value=&quot;5&quot;/&gt;&lt;property id=&quot;20300&quot; value=&quot;Slide 26 - &amp;quot;Some Useful Methods &amp;quot;&quot;/&gt;&lt;property id=&quot;20307&quot; value=&quot;281&quot;/&gt;&lt;/object&gt;&lt;object type=&quot;3&quot; unique_id=&quot;11965&quot;&gt;&lt;property id=&quot;20148&quot; value=&quot;5&quot;/&gt;&lt;property id=&quot;20300&quot; value=&quot;Slide 27 - &amp;quot;Some Useful Methods &amp;quot;&quot;/&gt;&lt;property id=&quot;20307&quot; value=&quot;282&quot;/&gt;&lt;/object&gt;&lt;object type=&quot;3&quot; unique_id=&quot;11966&quot;&gt;&lt;property id=&quot;20148&quot; value=&quot;5&quot;/&gt;&lt;property id=&quot;20300&quot; value=&quot;Slide 28 - &amp;quot;Some Useful Methods &amp;quot;&quot;/&gt;&lt;property id=&quot;20307&quot; value=&quot;283&quot;/&gt;&lt;/object&gt;&lt;object type=&quot;3&quot; unique_id=&quot;11967&quot;&gt;&lt;property id=&quot;20148&quot; value=&quot;5&quot;/&gt;&lt;property id=&quot;20300&quot; value=&quot;Slide 29 - &amp;quot;Some Useful Methods &amp;quot;&quot;/&gt;&lt;property id=&quot;20307&quot; value=&quot;284&quot;/&gt;&lt;/object&gt;&lt;object type=&quot;3&quot; unique_id=&quot;11968&quot;&gt;&lt;property id=&quot;20148&quot; value=&quot;5&quot;/&gt;&lt;property id=&quot;20300&quot; value=&quot;Slide 30 - &amp;quot;Some Useful Methods &amp;quot;&quot;/&gt;&lt;property id=&quot;20307&quot; value=&quot;285&quot;/&gt;&lt;/object&gt;&lt;object type=&quot;3&quot; unique_id=&quot;11969&quot;&gt;&lt;property id=&quot;20148&quot; value=&quot;5&quot;/&gt;&lt;property id=&quot;20300&quot; value=&quot;Slide 31 - &amp;quot;Some Useful Methods &amp;quot;&quot;/&gt;&lt;property id=&quot;20307&quot; value=&quot;286&quot;/&gt;&lt;/object&gt;&lt;object type=&quot;3&quot; unique_id=&quot;11970&quot;&gt;&lt;property id=&quot;20148&quot; value=&quot;5&quot;/&gt;&lt;property id=&quot;20300&quot; value=&quot;Slide 32 - &amp;quot;Some Useful Methods &amp;quot;&quot;/&gt;&lt;property id=&quot;20307&quot; value=&quot;287&quot;/&gt;&lt;/object&gt;&lt;object type=&quot;3&quot; unique_id=&quot;11971&quot;&gt;&lt;property id=&quot;20148&quot; value=&quot;5&quot;/&gt;&lt;property id=&quot;20300&quot; value=&quot;Slide 33 - &amp;quot;Some Useful Methods &amp;quot;&quot;/&gt;&lt;property id=&quot;20307&quot; value=&quot;288&quot;/&gt;&lt;/object&gt;&lt;object type=&quot;3&quot; unique_id=&quot;11972&quot;&gt;&lt;property id=&quot;20148&quot; value=&quot;5&quot;/&gt;&lt;property id=&quot;20300&quot; value=&quot;Slide 34 - &amp;quot;Some Useful Methods &amp;quot;&quot;/&gt;&lt;property id=&quot;20307&quot; value=&quot;289&quot;/&gt;&lt;/object&gt;&lt;object type=&quot;3&quot; unique_id=&quot;11973&quot;&gt;&lt;property id=&quot;20148&quot; value=&quot;5&quot;/&gt;&lt;property id=&quot;20300&quot; value=&quot;Slide 35 - &amp;quot;Some Useful Methods &amp;quot;&quot;/&gt;&lt;property id=&quot;20307&quot; value=&quot;290&quot;/&gt;&lt;/object&gt;&lt;object type=&quot;3&quot; unique_id=&quot;11974&quot;&gt;&lt;property id=&quot;20148&quot; value=&quot;5&quot;/&gt;&lt;property id=&quot;20300&quot; value=&quot;Slide 36 - &amp;quot;Some Useful Methods &amp;quot;&quot;/&gt;&lt;property id=&quot;20307&quot; value=&quot;291&quot;/&gt;&lt;/object&gt;&lt;object type=&quot;3&quot; unique_id=&quot;11975&quot;&gt;&lt;property id=&quot;20148&quot; value=&quot;5&quot;/&gt;&lt;property id=&quot;20300&quot; value=&quot;Slide 37 - &amp;quot; Exceptions and Exception Handling&amp;quot;&quot;/&gt;&lt;property id=&quot;20307&quot; value=&quot;292&quot;/&gt;&lt;/object&gt;&lt;object type=&quot;3&quot; unique_id=&quot;11976&quot;&gt;&lt;property id=&quot;20148&quot; value=&quot;5&quot;/&gt;&lt;property id=&quot;20300&quot; value=&quot;Slide 38 - &amp;quot; Exceptions and Exception Handling&amp;quot;&quot;/&gt;&lt;property id=&quot;20307&quot; value=&quot;293&quot;/&gt;&lt;/object&gt;&lt;object type=&quot;3&quot; unique_id=&quot;11977&quot;&gt;&lt;property id=&quot;20148&quot; value=&quot;5&quot;/&gt;&lt;property id=&quot;20300&quot; value=&quot;Slide 39 - &amp;quot; Exceptions and Exception Handling&amp;quot;&quot;/&gt;&lt;property id=&quot;20307&quot; value=&quot;294&quot;/&gt;&lt;/object&gt;&lt;object type=&quot;3&quot; unique_id=&quot;11978&quot;&gt;&lt;property id=&quot;20148&quot; value=&quot;5&quot;/&gt;&lt;property id=&quot;20300&quot; value=&quot;Slide 40 - &amp;quot;Creating, Throwing, and Catching Exceptions&amp;quot;&quot;/&gt;&lt;property id=&quot;20307&quot; value=&quot;295&quot;/&gt;&lt;/object&gt;&lt;object type=&quot;3&quot; unique_id=&quot;11979&quot;&gt;&lt;property id=&quot;20148&quot; value=&quot;5&quot;/&gt;&lt;property id=&quot;20300&quot; value=&quot;Slide 41 - &amp;quot;Creating, Throwing, and Catching Exceptions&amp;quot;&quot;/&gt;&lt;property id=&quot;20307&quot; value=&quot;296&quot;/&gt;&lt;/object&gt;&lt;object type=&quot;3&quot; unique_id=&quot;11980&quot;&gt;&lt;property id=&quot;20148&quot; value=&quot;5&quot;/&gt;&lt;property id=&quot;20300&quot; value=&quot;Slide 42 - &amp;quot;Creating, Throwing, and Catching Exceptions&amp;quot;&quot;/&gt;&lt;property id=&quot;20307&quot; value=&quot;297&quot;/&gt;&lt;/object&gt;&lt;object type=&quot;3&quot; unique_id=&quot;11981&quot;&gt;&lt;property id=&quot;20148&quot; value=&quot;5&quot;/&gt;&lt;property id=&quot;20300&quot; value=&quot;Slide 43 - &amp;quot;Creating, Throwing, and Catching Exceptions&amp;quot;&quot;/&gt;&lt;property id=&quot;20307&quot; value=&quot;298&quot;/&gt;&lt;/object&gt;&lt;object type=&quot;3&quot; unique_id=&quot;11982&quot;&gt;&lt;property id=&quot;20148&quot; value=&quot;5&quot;/&gt;&lt;property id=&quot;20300&quot; value=&quot;Slide 44 - &amp;quot;Creating, Throwing, and Catching Exceptions&amp;quot;&quot;/&gt;&lt;property id=&quot;20307&quot; value=&quot;299&quot;/&gt;&lt;/object&gt;&lt;object type=&quot;3&quot; unique_id=&quot;11983&quot;&gt;&lt;property id=&quot;20148&quot; value=&quot;5&quot;/&gt;&lt;property id=&quot;20300&quot; value=&quot;Slide 45 - &amp;quot;Creating, Throwing, and Catching Exceptions&amp;quot;&quot;/&gt;&lt;property id=&quot;20307&quot; value=&quot;300&quot;/&gt;&lt;/object&gt;&lt;object type=&quot;3&quot; unique_id=&quot;11984&quot;&gt;&lt;property id=&quot;20148&quot; value=&quot;5&quot;/&gt;&lt;property id=&quot;20300&quot; value=&quot;Slide 46 - &amp;quot;Creating, Throwing, and Catching Exceptions&amp;quot;&quot;/&gt;&lt;property id=&quot;20307&quot; value=&quot;301&quot;/&gt;&lt;/object&gt;&lt;object type=&quot;3&quot; unique_id=&quot;11985&quot;&gt;&lt;property id=&quot;20148&quot; value=&quot;5&quot;/&gt;&lt;property id=&quot;20300&quot; value=&quot;Slide 47 - &amp;quot;Creating, Throwing, and Catching Exceptions&amp;quot;&quot;/&gt;&lt;property id=&quot;20307&quot; value=&quot;302&quot;/&gt;&lt;/object&gt;&lt;object type=&quot;3&quot; unique_id=&quot;11986&quot;&gt;&lt;property id=&quot;20148&quot; value=&quot;5&quot;/&gt;&lt;property id=&quot;20300&quot; value=&quot;Slide 48 - &amp;quot;Creating, Throwing, and Catching Exceptions&amp;quot;&quot;/&gt;&lt;property id=&quot;20307&quot; value=&quot;303&quot;/&gt;&lt;/object&gt;&lt;object type=&quot;3&quot; unique_id=&quot;11987&quot;&gt;&lt;property id=&quot;20148&quot; value=&quot;5&quot;/&gt;&lt;property id=&quot;20300&quot; value=&quot;Slide 49 - &amp;quot;Creating, Throwing, and Catching Exceptions&amp;quot;&quot;/&gt;&lt;property id=&quot;20307&quot; value=&quot;304&quot;/&gt;&lt;/object&gt;&lt;object type=&quot;3&quot; unique_id=&quot;11988&quot;&gt;&lt;property id=&quot;20148&quot; value=&quot;5&quot;/&gt;&lt;property id=&quot;20300&quot; value=&quot;Slide 50 - &amp;quot;Creating, Throwing, and Catching Exceptions&amp;quot;&quot;/&gt;&lt;property id=&quot;20307&quot; value=&quot;305&quot;/&gt;&lt;/object&gt;&lt;object type=&quot;3&quot; unique_id=&quot;11989&quot;&gt;&lt;property id=&quot;20148&quot; value=&quot;5&quot;/&gt;&lt;property id=&quot;20300&quot; value=&quot;Slide 51 - &amp;quot;Creating, Throwing, and Catching Exceptions&amp;quot;&quot;/&gt;&lt;property id=&quot;20307&quot; value=&quot;306&quot;/&gt;&lt;/object&gt;&lt;object type=&quot;3&quot; unique_id=&quot;11990&quot;&gt;&lt;property id=&quot;20148&quot; value=&quot;5&quot;/&gt;&lt;property id=&quot;20300&quot; value=&quot;Slide 52 - &amp;quot;System Generated Exceptions&amp;quot;&quot;/&gt;&lt;property id=&quot;20307&quot; value=&quot;307&quot;/&gt;&lt;/object&gt;&lt;object type=&quot;3&quot; unique_id=&quot;11991&quot;&gt;&lt;property id=&quot;20148&quot; value=&quot;5&quot;/&gt;&lt;property id=&quot;20300&quot; value=&quot;Slide 53 - &amp;quot;System Generated Exceptions&amp;quot;&quot;/&gt;&lt;property id=&quot;20307&quot; value=&quot;308&quot;/&gt;&lt;/object&gt;&lt;object type=&quot;3&quot; unique_id=&quot;11992&quot;&gt;&lt;property id=&quot;20148&quot; value=&quot;5&quot;/&gt;&lt;property id=&quot;20300&quot; value=&quot;Slide 54 - &amp;quot;System Generated Exceptions&amp;quot;&quot;/&gt;&lt;property id=&quot;20307&quot; value=&quot;309&quot;/&gt;&lt;/object&gt;&lt;object type=&quot;3&quot; unique_id=&quot;11993&quot;&gt;&lt;property id=&quot;20148&quot; value=&quot;5&quot;/&gt;&lt;property id=&quot;20300&quot; value=&quot;Slide 55 - &amp;quot;System Generated Exceptions&amp;quot;&quot;/&gt;&lt;property id=&quot;20307&quot; value=&quot;310&quot;/&gt;&lt;/object&gt;&lt;object type=&quot;3&quot; unique_id=&quot;11994&quot;&gt;&lt;property id=&quot;20148&quot; value=&quot;5&quot;/&gt;&lt;property id=&quot;20300&quot; value=&quot;Slide 56 - &amp;quot;System Generated Exceptions&amp;quot;&quot;/&gt;&lt;property id=&quot;20307&quot; value=&quot;311&quot;/&gt;&lt;/object&gt;&lt;object type=&quot;3&quot; unique_id=&quot;11995&quot;&gt;&lt;property id=&quot;20148&quot; value=&quot;5&quot;/&gt;&lt;property id=&quot;20300&quot; value=&quot;Slide 57 - &amp;quot;System Generated Exceptions&amp;quot;&quot;/&gt;&lt;property id=&quot;20307&quot; value=&quot;312&quot;/&gt;&lt;/object&gt;&lt;object type=&quot;3&quot; unique_id=&quot;11996&quot;&gt;&lt;property id=&quot;20148&quot; value=&quot;5&quot;/&gt;&lt;property id=&quot;20300&quot; value=&quot;Slide 58 - &amp;quot;System Generated Exceptions&amp;quot;&quot;/&gt;&lt;property id=&quot;20307&quot; value=&quot;313&quot;/&gt;&lt;/object&gt;&lt;object type=&quot;3&quot; unique_id=&quot;11997&quot;&gt;&lt;property id=&quot;20148&quot; value=&quot;5&quot;/&gt;&lt;property id=&quot;20300&quot; value=&quot;Slide 59 - &amp;quot;System Generated Exceptions&amp;quot;&quot;/&gt;&lt;property id=&quot;20307&quot; value=&quot;314&quot;/&gt;&lt;/object&gt;&lt;object type=&quot;3&quot; unique_id=&quot;11998&quot;&gt;&lt;property id=&quot;20148&quot; value=&quot;5&quot;/&gt;&lt;property id=&quot;20300&quot; value=&quot;Slide 60 - &amp;quot;System Generated Exceptions&amp;quot;&quot;/&gt;&lt;property id=&quot;20307&quot; value=&quot;315&quot;/&gt;&lt;/object&gt;&lt;object type=&quot;3&quot; unique_id=&quot;11999&quot;&gt;&lt;property id=&quot;20148&quot; value=&quot;5&quot;/&gt;&lt;property id=&quot;20300&quot; value=&quot;Slide 61 - &amp;quot;System Generated Exceptions&amp;quot;&quot;/&gt;&lt;property id=&quot;20307&quot; value=&quot;316&quot;/&gt;&lt;/object&gt;&lt;object type=&quot;3&quot; unique_id=&quot;12000&quot;&gt;&lt;property id=&quot;20148&quot; value=&quot;5&quot;/&gt;&lt;property id=&quot;20300&quot; value=&quot;Slide 62 - &amp;quot;System Generated Exceptions&amp;quot;&quot;/&gt;&lt;property id=&quot;20307&quot; value=&quot;317&quot;/&gt;&lt;/object&gt;&lt;object type=&quot;3&quot; unique_id=&quot;12001&quot;&gt;&lt;property id=&quot;20148&quot; value=&quot;5&quot;/&gt;&lt;property id=&quot;20300&quot; value=&quot;Slide 63 - &amp;quot;System Generated Exceptions&amp;quot;&quot;/&gt;&lt;property id=&quot;20307&quot; value=&quot;318&quot;/&gt;&lt;/object&gt;&lt;object type=&quot;3&quot; unique_id=&quot;12002&quot;&gt;&lt;property id=&quot;20148&quot; value=&quot;5&quot;/&gt;&lt;property id=&quot;20300&quot; value=&quot;Slide 64 - &amp;quot;Multiple Catch Blocks&amp;quot;&quot;/&gt;&lt;property id=&quot;20307&quot; value=&quot;319&quot;/&gt;&lt;/object&gt;&lt;object type=&quot;3&quot; unique_id=&quot;12003&quot;&gt;&lt;property id=&quot;20148&quot; value=&quot;5&quot;/&gt;&lt;property id=&quot;20300&quot; value=&quot;Slide 65 - &amp;quot;Multiple Catch Blocks&amp;quot;&quot;/&gt;&lt;property id=&quot;20307&quot; value=&quot;320&quot;/&gt;&lt;/object&gt;&lt;object type=&quot;3&quot; unique_id=&quot;12004&quot;&gt;&lt;property id=&quot;20148&quot; value=&quot;5&quot;/&gt;&lt;property id=&quot;20300&quot; value=&quot;Slide 66 - &amp;quot;Multiple Catch Blocks&amp;quot;&quot;/&gt;&lt;property id=&quot;20307&quot; value=&quot;321&quot;/&gt;&lt;/object&gt;&lt;object type=&quot;3&quot; unique_id=&quot;12005&quot;&gt;&lt;property id=&quot;20148&quot; value=&quot;5&quot;/&gt;&lt;property id=&quot;20300&quot; value=&quot;Slide 67 - &amp;quot;Multiple Catch Blocks&amp;quot;&quot;/&gt;&lt;property id=&quot;20307&quot; value=&quot;322&quot;/&gt;&lt;/object&gt;&lt;object type=&quot;3&quot; unique_id=&quot;12006&quot;&gt;&lt;property id=&quot;20148&quot; value=&quot;5&quot;/&gt;&lt;property id=&quot;20300&quot; value=&quot;Slide 68 - &amp;quot; Checked and Unchecked Exceptions&amp;quot;&quot;/&gt;&lt;property id=&quot;20307&quot; value=&quot;323&quot;/&gt;&lt;/object&gt;&lt;object type=&quot;3&quot; unique_id=&quot;12007&quot;&gt;&lt;property id=&quot;20148&quot; value=&quot;5&quot;/&gt;&lt;property id=&quot;20300&quot; value=&quot;Slide 69 - &amp;quot; Checked and Unchecked Exceptions&amp;quot;&quot;/&gt;&lt;property id=&quot;20307&quot; value=&quot;324&quot;/&gt;&lt;/object&gt;&lt;object type=&quot;3&quot; unique_id=&quot;12008&quot;&gt;&lt;property id=&quot;20148&quot; value=&quot;5&quot;/&gt;&lt;property id=&quot;20300&quot; value=&quot;Slide 70 - &amp;quot; Checked and Unchecked Exceptions&amp;quot;&quot;/&gt;&lt;property id=&quot;20307&quot; value=&quot;325&quot;/&gt;&lt;/object&gt;&lt;object type=&quot;3&quot; unique_id=&quot;12009&quot;&gt;&lt;property id=&quot;20148&quot; value=&quot;5&quot;/&gt;&lt;property id=&quot;20300&quot; value=&quot;Slide 71 - &amp;quot; Checked and Unchecked Exceptions&amp;quot;&quot;/&gt;&lt;property id=&quot;20307&quot; value=&quot;326&quot;/&gt;&lt;/object&gt;&lt;object type=&quot;3&quot; unique_id=&quot;12010&quot;&gt;&lt;property id=&quot;20148&quot; value=&quot;5&quot;/&gt;&lt;property id=&quot;20300&quot; value=&quot;Slide 72 - &amp;quot;The throws clause&amp;quot;&quot;/&gt;&lt;property id=&quot;20307&quot; value=&quot;327&quot;/&gt;&lt;/object&gt;&lt;object type=&quot;3&quot; unique_id=&quot;12011&quot;&gt;&lt;property id=&quot;20148&quot; value=&quot;5&quot;/&gt;&lt;property id=&quot;20300&quot; value=&quot;Slide 73 - &amp;quot;The throws clause&amp;quot;&quot;/&gt;&lt;property id=&quot;20307&quot; value=&quot;328&quot;/&gt;&lt;/object&gt;&lt;object type=&quot;3&quot; unique_id=&quot;12012&quot;&gt;&lt;property id=&quot;20148&quot; value=&quot;5&quot;/&gt;&lt;property id=&quot;20300&quot; value=&quot;Slide 74 - &amp;quot;The throws clause&amp;quot;&quot;/&gt;&lt;property id=&quot;20307&quot; value=&quot;329&quot;/&gt;&lt;/object&gt;&lt;object type=&quot;3&quot; unique_id=&quot;12013&quot;&gt;&lt;property id=&quot;20148&quot; value=&quot;5&quot;/&gt;&lt;property id=&quot;20300&quot; value=&quot;Slide 75 - &amp;quot;The throws clause&amp;quot;&quot;/&gt;&lt;property id=&quot;20307&quot; value=&quot;330&quot;/&gt;&lt;/object&gt;&lt;object type=&quot;3&quot; unique_id=&quot;12014&quot;&gt;&lt;property id=&quot;20148&quot; value=&quot;5&quot;/&gt;&lt;property id=&quot;20300&quot; value=&quot;Slide 76 - &amp;quot;The throws clause&amp;quot;&quot;/&gt;&lt;property id=&quot;20307&quot; value=&quot;331&quot;/&gt;&lt;/object&gt;&lt;object type=&quot;3&quot; unique_id=&quot;12015&quot;&gt;&lt;property id=&quot;20148&quot; value=&quot;5&quot;/&gt;&lt;property id=&quot;20300&quot; value=&quot;Slide 77 - &amp;quot;The throws clause&amp;quot;&quot;/&gt;&lt;property id=&quot;20307&quot; value=&quot;332&quot;/&gt;&lt;/object&gt;&lt;object type=&quot;3&quot; unique_id=&quot;12016&quot;&gt;&lt;property id=&quot;20148&quot; value=&quot;5&quot;/&gt;&lt;property id=&quot;20300&quot; value=&quot;Slide 78 - &amp;quot;The throws clause&amp;quot;&quot;/&gt;&lt;property id=&quot;20307&quot; value=&quot;333&quot;/&gt;&lt;/object&gt;&lt;object type=&quot;3&quot; unique_id=&quot;12017&quot;&gt;&lt;property id=&quot;20148&quot; value=&quot;5&quot;/&gt;&lt;property id=&quot;20300&quot; value=&quot;Slide 79 - &amp;quot;The throws clause&amp;quot;&quot;/&gt;&lt;property id=&quot;20307&quot; value=&quot;334&quot;/&gt;&lt;/object&gt;&lt;object type=&quot;3&quot; unique_id=&quot;12018&quot;&gt;&lt;property id=&quot;20148&quot; value=&quot;5&quot;/&gt;&lt;property id=&quot;20300&quot; value=&quot;Slide 80 - &amp;quot;The throws clause&amp;quot;&quot;/&gt;&lt;property id=&quot;20307&quot; value=&quot;335&quot;/&gt;&lt;/object&gt;&lt;object type=&quot;3&quot; unique_id=&quot;12019&quot;&gt;&lt;property id=&quot;20148&quot; value=&quot;5&quot;/&gt;&lt;property id=&quot;20300&quot; value=&quot;Slide 81 - &amp;quot;The throws clause&amp;quot;&quot;/&gt;&lt;property id=&quot;20307&quot; value=&quot;336&quot;/&gt;&lt;/object&gt;&lt;object type=&quot;3&quot; unique_id=&quot;12020&quot;&gt;&lt;property id=&quot;20148&quot; value=&quot;5&quot;/&gt;&lt;property id=&quot;20300&quot; value=&quot;Slide 82 - &amp;quot;The throws clause&amp;quot;&quot;/&gt;&lt;property id=&quot;20307&quot; value=&quot;337&quot;/&gt;&lt;/object&gt;&lt;object type=&quot;3&quot; unique_id=&quot;12021&quot;&gt;&lt;property id=&quot;20148&quot; value=&quot;5&quot;/&gt;&lt;property id=&quot;20300&quot; value=&quot;Slide 83 - &amp;quot;Catch Can Throw&amp;quot;&quot;/&gt;&lt;property id=&quot;20307&quot; value=&quot;338&quot;/&gt;&lt;/object&gt;&lt;object type=&quot;3&quot; unique_id=&quot;12022&quot;&gt;&lt;property id=&quot;20148&quot; value=&quot;5&quot;/&gt;&lt;property id=&quot;20300&quot; value=&quot;Slide 84 - &amp;quot;Creating Your Own Exception Classes&amp;quot;&quot;/&gt;&lt;property id=&quot;20307&quot; value=&quot;339&quot;/&gt;&lt;/object&gt;&lt;object type=&quot;3&quot; unique_id=&quot;12023&quot;&gt;&lt;property id=&quot;20148&quot; value=&quot;5&quot;/&gt;&lt;property id=&quot;20300&quot; value=&quot;Slide 85 - &amp;quot;Creating Your Own Exception Classes&amp;quot;&quot;/&gt;&lt;property id=&quot;20307&quot; value=&quot;340&quot;/&gt;&lt;/object&gt;&lt;object type=&quot;3&quot; unique_id=&quot;12024&quot;&gt;&lt;property id=&quot;20148&quot; value=&quot;5&quot;/&gt;&lt;property id=&quot;20300&quot; value=&quot;Slide 86 - &amp;quot;Creating Your Own Exception Classes&amp;quot;&quot;/&gt;&lt;property id=&quot;20307&quot; value=&quot;341&quot;/&gt;&lt;/object&gt;&lt;object type=&quot;3&quot; unique_id=&quot;12025&quot;&gt;&lt;property id=&quot;20148&quot; value=&quot;5&quot;/&gt;&lt;property id=&quot;20300&quot; value=&quot;Slide 87 - &amp;quot;Creating Your Own Exception Classes&amp;quot;&quot;/&gt;&lt;property id=&quot;20307&quot; value=&quot;342&quot;/&gt;&lt;/object&gt;&lt;object type=&quot;3&quot; unique_id=&quot;12026&quot;&gt;&lt;property id=&quot;20148&quot; value=&quot;5&quot;/&gt;&lt;property id=&quot;20300&quot; value=&quot;Slide 88 - &amp;quot;Creating Your Own Exception Classes&amp;quot;&quot;/&gt;&lt;property id=&quot;20307&quot; value=&quot;343&quot;/&gt;&lt;/object&gt;&lt;object type=&quot;3&quot; unique_id=&quot;12027&quot;&gt;&lt;property id=&quot;20148&quot; value=&quot;5&quot;/&gt;&lt;property id=&quot;20300&quot; value=&quot;Slide 89 - &amp;quot;Creating Your Own Exception Classes&amp;quot;&quot;/&gt;&lt;property id=&quot;20307&quot; value=&quot;344&quot;/&gt;&lt;/object&gt;&lt;object type=&quot;3&quot; unique_id=&quot;12028&quot;&gt;&lt;property id=&quot;20148&quot; value=&quot;5&quot;/&gt;&lt;property id=&quot;20300&quot; value=&quot;Slide 90 - &amp;quot;And finally, finally&amp;quot;&quot;/&gt;&lt;property id=&quot;20307&quot; value=&quot;345&quot;/&gt;&lt;/object&gt;&lt;object type=&quot;3&quot; unique_id=&quot;12029&quot;&gt;&lt;property id=&quot;20148&quot; value=&quot;5&quot;/&gt;&lt;property id=&quot;20300&quot; value=&quot;Slide 91 - &amp;quot;And finally, finally&amp;quot;&quot;/&gt;&lt;property id=&quot;20307&quot; value=&quot;346&quot;/&gt;&lt;/object&gt;&lt;object type=&quot;3&quot; unique_id=&quot;12030&quot;&gt;&lt;property id=&quot;20148&quot; value=&quot;5&quot;/&gt;&lt;property id=&quot;20300&quot; value=&quot;Slide 92 - &amp;quot;And finally, finally&amp;quot;&quot;/&gt;&lt;property id=&quot;20307&quot; value=&quot;347&quot;/&gt;&lt;/object&gt;&lt;object type=&quot;3&quot; unique_id=&quot;12031&quot;&gt;&lt;property id=&quot;20148&quot; value=&quot;5&quot;/&gt;&lt;property id=&quot;20300&quot; value=&quot;Slide 93 - &amp;quot;And finally, finally&amp;quot;&quot;/&gt;&lt;property id=&quot;20307&quot; value=&quot;348&quot;/&gt;&lt;/object&gt;&lt;object type=&quot;3&quot; unique_id=&quot;12032&quot;&gt;&lt;property id=&quot;20148&quot; value=&quot;5&quot;/&gt;&lt;property id=&quot;20300&quot; value=&quot;Slide 94 - &amp;quot;And finally, finally&amp;quot;&quot;/&gt;&lt;property id=&quot;20307&quot; value=&quot;349&quot;/&gt;&lt;/object&gt;&lt;object type=&quot;3&quot; unique_id=&quot;12033&quot;&gt;&lt;property id=&quot;20148&quot; value=&quot;5&quot;/&gt;&lt;property id=&quot;20300&quot; value=&quot;Slide 95 - &amp;quot;And finally, finally&amp;quot;&quot;/&gt;&lt;property id=&quot;20307&quot; value=&quot;350&quot;/&gt;&lt;/object&gt;&lt;object type=&quot;3&quot; unique_id=&quot;12034&quot;&gt;&lt;property id=&quot;20148&quot; value=&quot;5&quot;/&gt;&lt;property id=&quot;20300&quot; value=&quot;Slide 96 - &amp;quot;And finally, finally&amp;quot;&quot;/&gt;&lt;property id=&quot;20307&quot; value=&quot;351&quot;/&gt;&lt;/object&gt;&lt;object type=&quot;3&quot; unique_id=&quot;12035&quot;&gt;&lt;property id=&quot;20148&quot; value=&quot;5&quot;/&gt;&lt;property id=&quot;20300&quot; value=&quot;Slide 97 - &amp;quot;And finally, finally&amp;quot;&quot;/&gt;&lt;property id=&quot;20307&quot; value=&quot;352&quot;/&gt;&lt;/object&gt;&lt;object type=&quot;3&quot; unique_id=&quot;12036&quot;&gt;&lt;property id=&quot;20148&quot; value=&quot;5&quot;/&gt;&lt;property id=&quot;20300&quot; value=&quot;Slide 98 - &amp;quot;And finally, finally&amp;quot;&quot;/&gt;&lt;property id=&quot;20307&quot; value=&quot;353&quot;/&gt;&lt;/object&gt;&lt;object type=&quot;3&quot; unique_id=&quot;12037&quot;&gt;&lt;property id=&quot;20148&quot; value=&quot;5&quot;/&gt;&lt;property id=&quot;20300&quot; value=&quot;Slide 99&quot;/&gt;&lt;property id=&quot;20307&quot; value=&quot;359&quot;/&gt;&lt;/object&gt;&lt;object type=&quot;3&quot; unique_id=&quot;12038&quot;&gt;&lt;property id=&quot;20148&quot; value=&quot;5&quot;/&gt;&lt;property id=&quot;20300&quot; value=&quot;Slide 100 - &amp;quot;And finally, finally&amp;quot;&quot;/&gt;&lt;property id=&quot;20307&quot; value=&quot;354&quot;/&gt;&lt;/object&gt;&lt;object type=&quot;3&quot; unique_id=&quot;12039&quot;&gt;&lt;property id=&quot;20148&quot; value=&quot;5&quot;/&gt;&lt;property id=&quot;20300&quot; value=&quot;Slide 101 - &amp;quot;And finally, finally&amp;quot;&quot;/&gt;&lt;property id=&quot;20307&quot; value=&quot;357&quot;/&gt;&lt;/object&gt;&lt;object type=&quot;3&quot; unique_id=&quot;12040&quot;&gt;&lt;property id=&quot;20148&quot; value=&quot;5&quot;/&gt;&lt;property id=&quot;20300&quot; value=&quot;Slide 102 - &amp;quot;And finally, finally&amp;quot;&quot;/&gt;&lt;property id=&quot;20307&quot; value=&quot;358&quot;/&gt;&lt;/object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mincho"/>
        <a:cs typeface="msmincho"/>
      </a:majorFont>
      <a:minorFont>
        <a:latin typeface="Arial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2043</Words>
  <PresentationFormat>Custom</PresentationFormat>
  <Paragraphs>500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Java Programming: From The Ground Up</vt:lpstr>
      <vt:lpstr>Objectives</vt:lpstr>
      <vt:lpstr> Exceptions and Exception Handling</vt:lpstr>
      <vt:lpstr> Exceptions and Exception Handling</vt:lpstr>
      <vt:lpstr> Exceptions and Exception Handling</vt:lpstr>
      <vt:lpstr>Creating, Throwing, and Catching Exceptions</vt:lpstr>
      <vt:lpstr>Creating, Throwing, and Catching Exceptions</vt:lpstr>
      <vt:lpstr>Creating, Throwing, and Catching Exceptions</vt:lpstr>
      <vt:lpstr>Creating, Throwing, and Catching Exceptions</vt:lpstr>
      <vt:lpstr>Creating, Throwing, and Catching Exceptions</vt:lpstr>
      <vt:lpstr>Creating, Throwing, and Catching Exceptions</vt:lpstr>
      <vt:lpstr>Creating, Throwing, and Catching Exceptions</vt:lpstr>
      <vt:lpstr>Creating, Throwing, and Catching Exceptions</vt:lpstr>
      <vt:lpstr>Creating, Throwing, and Catching Exceptions</vt:lpstr>
      <vt:lpstr>Creating, Throwing, and Catching Exceptions</vt:lpstr>
      <vt:lpstr>Creating, Throwing, and Catching Exceptions</vt:lpstr>
      <vt:lpstr>Creating, Throwing, and Catching Exceptions</vt:lpstr>
      <vt:lpstr>System Generated Exceptions</vt:lpstr>
      <vt:lpstr>System Generated Exceptions</vt:lpstr>
      <vt:lpstr>System Generated Exceptions</vt:lpstr>
      <vt:lpstr>System Generated Exceptions</vt:lpstr>
      <vt:lpstr>System Generated Exceptions</vt:lpstr>
      <vt:lpstr>System Generated Exceptions</vt:lpstr>
      <vt:lpstr>System Generated Exceptions</vt:lpstr>
      <vt:lpstr>System Generated Exceptions</vt:lpstr>
      <vt:lpstr>System Generated Exceptions</vt:lpstr>
      <vt:lpstr>System Generated Exceptions</vt:lpstr>
      <vt:lpstr>System Generated Exceptions</vt:lpstr>
      <vt:lpstr>System Generated Exceptions</vt:lpstr>
      <vt:lpstr>Multiple Catch Blocks</vt:lpstr>
      <vt:lpstr>Multiple Catch Blocks</vt:lpstr>
      <vt:lpstr>Multiple Catch Blocks</vt:lpstr>
      <vt:lpstr>Multiple Catch Blocks</vt:lpstr>
      <vt:lpstr> Checked and Unchecked Exceptions</vt:lpstr>
      <vt:lpstr>Unchecked Exceptions</vt:lpstr>
      <vt:lpstr>Unchecked Exceptions</vt:lpstr>
      <vt:lpstr> Checked Exceptions</vt:lpstr>
      <vt:lpstr>Class Exercises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TITLE</dc:title>
  <dc:description>Lilac title area and left border with three blue-green accent elements on left border, gray background</dc:description>
  <cp:lastModifiedBy>Jack Han</cp:lastModifiedBy>
  <cp:revision>66</cp:revision>
  <cp:lastPrinted>1601-01-01T00:00:00Z</cp:lastPrinted>
  <dcterms:created xsi:type="dcterms:W3CDTF">1601-01-01T00:00:00Z</dcterms:created>
  <dcterms:modified xsi:type="dcterms:W3CDTF">2017-03-13T05:27:22Z</dcterms:modified>
</cp:coreProperties>
</file>