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360"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7" r:id="rId32"/>
    <p:sldId id="358" r:id="rId33"/>
    <p:sldId id="361" r:id="rId34"/>
  </p:sldIdLst>
  <p:sldSz cx="10080625" cy="7559675"/>
  <p:notesSz cx="7559675" cy="10691813"/>
  <p:custDataLst>
    <p:tags r:id="rId36"/>
  </p:custDataLst>
  <p:defaultTextStyle>
    <a:defPPr>
      <a:defRPr lang="en-GB"/>
    </a:defPPr>
    <a:lvl1pPr algn="l" defTabSz="457200" rtl="0" fontAlgn="base">
      <a:spcBef>
        <a:spcPct val="0"/>
      </a:spcBef>
      <a:spcAft>
        <a:spcPct val="0"/>
      </a:spcAft>
      <a:defRPr sz="2400" kern="1200">
        <a:solidFill>
          <a:schemeClr val="bg1"/>
        </a:solidFill>
        <a:latin typeface="Times New Roman" pitchFamily="18" charset="0"/>
        <a:ea typeface="msmincho"/>
        <a:cs typeface="msmincho"/>
      </a:defRPr>
    </a:lvl1pPr>
    <a:lvl2pPr marL="742950" indent="-285750" algn="l" defTabSz="457200" rtl="0" fontAlgn="base">
      <a:spcBef>
        <a:spcPct val="0"/>
      </a:spcBef>
      <a:spcAft>
        <a:spcPct val="0"/>
      </a:spcAft>
      <a:defRPr sz="2400" kern="1200">
        <a:solidFill>
          <a:schemeClr val="bg1"/>
        </a:solidFill>
        <a:latin typeface="Times New Roman" pitchFamily="18" charset="0"/>
        <a:ea typeface="msmincho"/>
        <a:cs typeface="msmincho"/>
      </a:defRPr>
    </a:lvl2pPr>
    <a:lvl3pPr marL="1143000" indent="-228600" algn="l" defTabSz="457200" rtl="0" fontAlgn="base">
      <a:spcBef>
        <a:spcPct val="0"/>
      </a:spcBef>
      <a:spcAft>
        <a:spcPct val="0"/>
      </a:spcAft>
      <a:defRPr sz="2400" kern="1200">
        <a:solidFill>
          <a:schemeClr val="bg1"/>
        </a:solidFill>
        <a:latin typeface="Times New Roman" pitchFamily="18" charset="0"/>
        <a:ea typeface="msmincho"/>
        <a:cs typeface="msmincho"/>
      </a:defRPr>
    </a:lvl3pPr>
    <a:lvl4pPr marL="1600200" indent="-228600" algn="l" defTabSz="457200" rtl="0" fontAlgn="base">
      <a:spcBef>
        <a:spcPct val="0"/>
      </a:spcBef>
      <a:spcAft>
        <a:spcPct val="0"/>
      </a:spcAft>
      <a:defRPr sz="2400" kern="1200">
        <a:solidFill>
          <a:schemeClr val="bg1"/>
        </a:solidFill>
        <a:latin typeface="Times New Roman" pitchFamily="18" charset="0"/>
        <a:ea typeface="msmincho"/>
        <a:cs typeface="msmincho"/>
      </a:defRPr>
    </a:lvl4pPr>
    <a:lvl5pPr marL="2057400" indent="-228600" algn="l" defTabSz="457200" rtl="0" fontAlgn="base">
      <a:spcBef>
        <a:spcPct val="0"/>
      </a:spcBef>
      <a:spcAft>
        <a:spcPct val="0"/>
      </a:spcAft>
      <a:defRPr sz="2400" kern="1200">
        <a:solidFill>
          <a:schemeClr val="bg1"/>
        </a:solidFill>
        <a:latin typeface="Times New Roman" pitchFamily="18" charset="0"/>
        <a:ea typeface="msmincho"/>
        <a:cs typeface="msmincho"/>
      </a:defRPr>
    </a:lvl5pPr>
    <a:lvl6pPr marL="2286000" algn="l" defTabSz="914400" rtl="0" eaLnBrk="1" latinLnBrk="0" hangingPunct="1">
      <a:defRPr sz="2400" kern="1200">
        <a:solidFill>
          <a:schemeClr val="bg1"/>
        </a:solidFill>
        <a:latin typeface="Times New Roman" pitchFamily="18" charset="0"/>
        <a:ea typeface="msmincho"/>
        <a:cs typeface="msmincho"/>
      </a:defRPr>
    </a:lvl6pPr>
    <a:lvl7pPr marL="2743200" algn="l" defTabSz="914400" rtl="0" eaLnBrk="1" latinLnBrk="0" hangingPunct="1">
      <a:defRPr sz="2400" kern="1200">
        <a:solidFill>
          <a:schemeClr val="bg1"/>
        </a:solidFill>
        <a:latin typeface="Times New Roman" pitchFamily="18" charset="0"/>
        <a:ea typeface="msmincho"/>
        <a:cs typeface="msmincho"/>
      </a:defRPr>
    </a:lvl7pPr>
    <a:lvl8pPr marL="3200400" algn="l" defTabSz="914400" rtl="0" eaLnBrk="1" latinLnBrk="0" hangingPunct="1">
      <a:defRPr sz="2400" kern="1200">
        <a:solidFill>
          <a:schemeClr val="bg1"/>
        </a:solidFill>
        <a:latin typeface="Times New Roman" pitchFamily="18" charset="0"/>
        <a:ea typeface="msmincho"/>
        <a:cs typeface="msmincho"/>
      </a:defRPr>
    </a:lvl8pPr>
    <a:lvl9pPr marL="3657600" algn="l" defTabSz="914400" rtl="0" eaLnBrk="1" latinLnBrk="0" hangingPunct="1">
      <a:defRPr sz="2400" kern="1200">
        <a:solidFill>
          <a:schemeClr val="bg1"/>
        </a:solidFill>
        <a:latin typeface="Times New Roman" pitchFamily="18" charset="0"/>
        <a:ea typeface="msmincho"/>
        <a:cs typeface="msminch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01" autoAdjust="0"/>
    <p:restoredTop sz="94660"/>
  </p:normalViewPr>
  <p:slideViewPr>
    <p:cSldViewPr>
      <p:cViewPr varScale="1">
        <p:scale>
          <a:sx n="56" d="100"/>
          <a:sy n="56" d="100"/>
        </p:scale>
        <p:origin x="-106"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
        <p:nvSpPr>
          <p:cNvPr id="105476" name="Rectangle 3"/>
          <p:cNvSpPr>
            <a:spLocks noGrp="1" noRot="1" noChangeAspect="1" noChangeArrowheads="1"/>
          </p:cNvSpPr>
          <p:nvPr>
            <p:ph type="sldImg"/>
          </p:nvPr>
        </p:nvSpPr>
        <p:spPr bwMode="auto">
          <a:xfrm>
            <a:off x="1312863" y="1027113"/>
            <a:ext cx="4929187" cy="3695700"/>
          </a:xfrm>
          <a:prstGeom prst="rect">
            <a:avLst/>
          </a:prstGeom>
          <a:noFill/>
          <a:ln w="9525">
            <a:noFill/>
            <a:round/>
            <a:headEnd/>
            <a:tailEnd/>
          </a:ln>
        </p:spPr>
      </p:sp>
      <p:sp>
        <p:nvSpPr>
          <p:cNvPr id="2052" name="Rectangle 4"/>
          <p:cNvSpPr>
            <a:spLocks noGrp="1" noChangeArrowheads="1"/>
          </p:cNvSpPr>
          <p:nvPr>
            <p:ph type="body"/>
          </p:nvPr>
        </p:nvSpPr>
        <p:spPr bwMode="auto">
          <a:xfrm>
            <a:off x="1169988" y="5086350"/>
            <a:ext cx="5221287" cy="41036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1312863" y="1027113"/>
            <a:ext cx="4933950" cy="3700462"/>
          </a:xfrm>
          <a:prstGeom prst="rect">
            <a:avLst/>
          </a:prstGeom>
          <a:solidFill>
            <a:srgbClr val="FFFFFF"/>
          </a:solidFill>
          <a:ln w="9360">
            <a:solidFill>
              <a:srgbClr val="000000"/>
            </a:solidFill>
            <a:miter lim="800000"/>
            <a:headEnd/>
            <a:tailEnd/>
          </a:ln>
        </p:spPr>
        <p:txBody>
          <a:bodyPr wrap="none" anchor="ctr"/>
          <a:lstStyle/>
          <a:p>
            <a:pPr hangingPunct="0">
              <a:lnSpc>
                <a:spcPct val="95000"/>
              </a:lnSpc>
              <a:buClr>
                <a:srgbClr val="000000"/>
              </a:buClr>
              <a:buSzPct val="100000"/>
              <a:buFont typeface="Times New Roman" pitchFamily="18" charset="0"/>
              <a:buNone/>
            </a:pPr>
            <a:endParaRPr lang="en-US"/>
          </a:p>
        </p:txBody>
      </p:sp>
      <p:sp>
        <p:nvSpPr>
          <p:cNvPr id="106499" name="Rectangle 2"/>
          <p:cNvSpPr>
            <a:spLocks noGrp="1" noChangeArrowheads="1"/>
          </p:cNvSpPr>
          <p:nvPr>
            <p:ph type="body"/>
          </p:nvPr>
        </p:nvSpPr>
        <p:spPr>
          <a:xfrm>
            <a:off x="1169988" y="5086350"/>
            <a:ext cx="5222875" cy="4105275"/>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555625"/>
            <a:ext cx="2151063" cy="6303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0787" cy="6303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9688"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360">
            <a:solidFill>
              <a:srgbClr val="C0C0C0"/>
            </a:solidFill>
            <a:round/>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
        <p:nvSpPr>
          <p:cNvPr id="5123" name="Rectangle 2"/>
          <p:cNvSpPr>
            <a:spLocks noGrp="1" noChangeArrowheads="1"/>
          </p:cNvSpPr>
          <p:nvPr>
            <p:ph type="title"/>
          </p:nvPr>
        </p:nvSpPr>
        <p:spPr bwMode="auto">
          <a:xfrm>
            <a:off x="741363" y="555625"/>
            <a:ext cx="8604250" cy="125888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5124" name="Rectangle 3"/>
          <p:cNvSpPr>
            <a:spLocks noGrp="1" noChangeArrowheads="1"/>
          </p:cNvSpPr>
          <p:nvPr>
            <p:ph type="body" idx="1"/>
          </p:nvPr>
        </p:nvSpPr>
        <p:spPr bwMode="auto">
          <a:xfrm>
            <a:off x="741363" y="2101850"/>
            <a:ext cx="8604250" cy="4757738"/>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AutoShape 4"/>
          <p:cNvSpPr>
            <a:spLocks noChangeArrowheads="1"/>
          </p:cNvSpPr>
          <p:nvPr/>
        </p:nvSpPr>
        <p:spPr bwMode="auto">
          <a:xfrm>
            <a:off x="0" y="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hangingPunct="0">
              <a:lnSpc>
                <a:spcPct val="95000"/>
              </a:lnSpc>
              <a:buClr>
                <a:srgbClr val="000000"/>
              </a:buClr>
              <a:buSzPct val="100000"/>
              <a:buFont typeface="Times New Roman" pitchFamily="16" charset="0"/>
              <a:buNone/>
              <a:defRPr/>
            </a:pPr>
            <a:endParaRPr lang="en-US">
              <a:latin typeface="Times New Roman" pitchFamily="16" charset="0"/>
              <a:ea typeface="+mn-ea"/>
              <a:cs typeface="+mn-cs"/>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9pPr>
    </p:titleStyle>
    <p:bodyStyle>
      <a:lvl1pPr marL="342900" indent="-3429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741363" y="555625"/>
            <a:ext cx="8609012" cy="1263650"/>
          </a:xfrm>
        </p:spPr>
        <p:txBody>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Java Programming:</a:t>
            </a:r>
            <a:br>
              <a:rPr lang="en-GB" smtClean="0"/>
            </a:br>
            <a:r>
              <a:rPr lang="en-GB" sz="3200" smtClean="0"/>
              <a:t>From The Ground Up</a:t>
            </a:r>
            <a:endParaRPr lang="en-GB" smtClean="0"/>
          </a:p>
        </p:txBody>
      </p:sp>
      <p:sp>
        <p:nvSpPr>
          <p:cNvPr id="6147" name="Rectangle 2"/>
          <p:cNvSpPr>
            <a:spLocks noGrp="1" noChangeArrowheads="1"/>
          </p:cNvSpPr>
          <p:nvPr>
            <p:ph type="body" idx="1"/>
          </p:nvPr>
        </p:nvSpPr>
        <p:spPr>
          <a:xfrm>
            <a:off x="741363" y="2101850"/>
            <a:ext cx="8609012" cy="4762500"/>
          </a:xfrm>
        </p:spPr>
        <p:txBody>
          <a:bodyPr/>
          <a:lstStyle/>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algn="ctr">
              <a:buFont typeface="Times New Roman" pitchFamily="18" charset="0"/>
              <a:buNone/>
              <a:defRPr/>
            </a:pPr>
            <a:r>
              <a:rPr lang="en-US" b="1" dirty="0" smtClean="0"/>
              <a:t>Lecture 15</a:t>
            </a:r>
          </a:p>
          <a:p>
            <a:pPr algn="ctr">
              <a:buFont typeface="Times New Roman" pitchFamily="18" charset="0"/>
              <a:buNone/>
              <a:defRPr/>
            </a:pPr>
            <a:endParaRPr lang="en-US" b="1" dirty="0" smtClean="0"/>
          </a:p>
          <a:p>
            <a:pPr algn="ctr">
              <a:buFont typeface="Times New Roman" pitchFamily="18" charset="0"/>
              <a:buNone/>
              <a:defRPr/>
            </a:pPr>
            <a:r>
              <a:rPr lang="en-US" b="1" dirty="0" smtClean="0"/>
              <a:t>Chapter 14 – Part 3</a:t>
            </a:r>
          </a:p>
          <a:p>
            <a:pPr algn="ctr">
              <a:buFont typeface="Times New Roman" pitchFamily="18" charset="0"/>
              <a:buNone/>
              <a:defRPr/>
            </a:pPr>
            <a:endParaRPr lang="en-US" b="1" dirty="0" smtClean="0"/>
          </a:p>
          <a:p>
            <a:pPr algn="ctr">
              <a:buFont typeface="Times New Roman" pitchFamily="18" charset="0"/>
              <a:buNone/>
              <a:defRPr/>
            </a:pPr>
            <a:r>
              <a:rPr lang="en-US" b="1" dirty="0" smtClean="0"/>
              <a:t>More Java Classes</a:t>
            </a:r>
            <a:r>
              <a:rPr lang="en-US" dirty="0" smtClean="0"/>
              <a:t>:</a:t>
            </a:r>
            <a:endParaRPr lang="en-US" b="1" dirty="0" smtClean="0"/>
          </a:p>
          <a:p>
            <a:pPr algn="ctr">
              <a:buFont typeface="Times New Roman" pitchFamily="18" charset="0"/>
              <a:buNone/>
              <a:defRPr/>
            </a:pPr>
            <a:r>
              <a:rPr lang="en-US" dirty="0" smtClean="0"/>
              <a:t>Wrappers and Exceptions </a:t>
            </a:r>
            <a:endParaRPr lang="en-US" i="1"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The </a:t>
            </a:r>
            <a:r>
              <a:rPr lang="en-US" i="1" smtClean="0"/>
              <a:t>throws</a:t>
            </a:r>
            <a:r>
              <a:rPr lang="en-US" smtClean="0"/>
              <a:t> clause</a:t>
            </a:r>
          </a:p>
        </p:txBody>
      </p:sp>
      <p:sp>
        <p:nvSpPr>
          <p:cNvPr id="81923" name="Content Placeholder 2"/>
          <p:cNvSpPr>
            <a:spLocks noGrp="1"/>
          </p:cNvSpPr>
          <p:nvPr>
            <p:ph idx="1"/>
          </p:nvPr>
        </p:nvSpPr>
        <p:spPr>
          <a:xfrm>
            <a:off x="741363" y="2101849"/>
            <a:ext cx="9023350" cy="5030787"/>
          </a:xfrm>
        </p:spPr>
        <p:txBody>
          <a:bodyPr/>
          <a:lstStyle/>
          <a:p>
            <a:r>
              <a:rPr lang="en-US" sz="2000" dirty="0" smtClean="0"/>
              <a:t>Version 3:  Uses two throws clauses</a:t>
            </a:r>
          </a:p>
          <a:p>
            <a:pPr>
              <a:buFont typeface="Times New Roman" pitchFamily="18" charset="0"/>
              <a:buNone/>
            </a:pPr>
            <a:endParaRPr lang="en-US" sz="1800" dirty="0" smtClean="0"/>
          </a:p>
          <a:p>
            <a:pPr>
              <a:buFont typeface="Arial" pitchFamily="34" charset="0"/>
              <a:buAutoNum type="arabicPeriod"/>
            </a:pPr>
            <a:r>
              <a:rPr lang="en-US" sz="1800" dirty="0" smtClean="0"/>
              <a:t>import </a:t>
            </a:r>
            <a:r>
              <a:rPr lang="en-US" sz="1800" dirty="0" err="1" smtClean="0"/>
              <a:t>java.util</a:t>
            </a:r>
            <a:r>
              <a:rPr lang="en-US" sz="1800" dirty="0" smtClean="0"/>
              <a:t>.*;</a:t>
            </a:r>
          </a:p>
          <a:p>
            <a:pPr>
              <a:buFont typeface="Arial" pitchFamily="34" charset="0"/>
              <a:buAutoNum type="arabicPeriod"/>
            </a:pPr>
            <a:r>
              <a:rPr lang="en-US" sz="1800" dirty="0" smtClean="0"/>
              <a:t>import java.io.*;</a:t>
            </a:r>
          </a:p>
          <a:p>
            <a:pPr>
              <a:buFont typeface="Arial" pitchFamily="34" charset="0"/>
              <a:buAutoNum type="arabicPeriod"/>
            </a:pPr>
            <a:r>
              <a:rPr lang="en-US" sz="1800" dirty="0" smtClean="0"/>
              <a:t>public class File3</a:t>
            </a:r>
          </a:p>
          <a:p>
            <a:pPr>
              <a:buFont typeface="Arial" pitchFamily="34" charset="0"/>
              <a:buAutoNum type="arabicPeriod"/>
            </a:pPr>
            <a:r>
              <a:rPr lang="en-US" sz="1800" dirty="0" smtClean="0"/>
              <a:t>{</a:t>
            </a:r>
          </a:p>
          <a:p>
            <a:pPr>
              <a:buFont typeface="Arial" pitchFamily="34" charset="0"/>
              <a:buAutoNum type="arabicPeriod"/>
            </a:pPr>
            <a:r>
              <a:rPr lang="en-US" sz="1800" dirty="0" smtClean="0"/>
              <a:t> public static void </a:t>
            </a:r>
            <a:r>
              <a:rPr lang="en-US" sz="1800" dirty="0" err="1" smtClean="0"/>
              <a:t>readData</a:t>
            </a:r>
            <a:r>
              <a:rPr lang="en-US" sz="1800" dirty="0" smtClean="0"/>
              <a:t>(String </a:t>
            </a:r>
            <a:r>
              <a:rPr lang="en-US" sz="1800" dirty="0" err="1" smtClean="0"/>
              <a:t>fileName</a:t>
            </a:r>
            <a:r>
              <a:rPr lang="en-US" sz="1800" dirty="0" smtClean="0"/>
              <a:t>) </a:t>
            </a:r>
            <a:r>
              <a:rPr lang="en-US" sz="1800" b="1" dirty="0" smtClean="0"/>
              <a:t>throws </a:t>
            </a:r>
            <a:r>
              <a:rPr lang="en-US" sz="1800" b="1" dirty="0" err="1" smtClean="0"/>
              <a:t>FileNotFoundException</a:t>
            </a:r>
            <a:r>
              <a:rPr lang="en-US" sz="1800" b="1" dirty="0" smtClean="0"/>
              <a:t>  // to caller</a:t>
            </a:r>
            <a:endParaRPr lang="en-US" sz="1800" dirty="0" smtClean="0"/>
          </a:p>
          <a:p>
            <a:pPr>
              <a:buFont typeface="Arial" pitchFamily="34" charset="0"/>
              <a:buAutoNum type="arabicPeriod"/>
            </a:pPr>
            <a:r>
              <a:rPr lang="en-US" sz="1800" dirty="0" smtClean="0"/>
              <a:t>    {</a:t>
            </a:r>
          </a:p>
          <a:p>
            <a:pPr>
              <a:buFont typeface="Arial" pitchFamily="34" charset="0"/>
              <a:buAutoNum type="arabicPeriod"/>
            </a:pPr>
            <a:r>
              <a:rPr lang="en-US" sz="1800" dirty="0" smtClean="0"/>
              <a:t>        File </a:t>
            </a:r>
            <a:r>
              <a:rPr lang="en-US" sz="1800" dirty="0" err="1" smtClean="0"/>
              <a:t>inputFile</a:t>
            </a:r>
            <a:r>
              <a:rPr lang="en-US" sz="1800" dirty="0" smtClean="0"/>
              <a:t> = new File(</a:t>
            </a:r>
            <a:r>
              <a:rPr lang="en-US" sz="1800" dirty="0" err="1" smtClean="0"/>
              <a:t>fileName</a:t>
            </a:r>
            <a:r>
              <a:rPr lang="en-US" sz="1800" dirty="0" smtClean="0"/>
              <a:t>);  		// can throw </a:t>
            </a:r>
            <a:r>
              <a:rPr lang="en-US" sz="1800" dirty="0" err="1" smtClean="0"/>
              <a:t>FileNotFoundException</a:t>
            </a:r>
            <a:endParaRPr lang="en-US" sz="1800" dirty="0" smtClean="0"/>
          </a:p>
          <a:p>
            <a:pPr>
              <a:buFont typeface="Arial" pitchFamily="34" charset="0"/>
              <a:buAutoNum type="arabicPeriod"/>
            </a:pPr>
            <a:r>
              <a:rPr lang="en-US" sz="1800" dirty="0" smtClean="0"/>
              <a:t>        Scanner input = new Scanner(</a:t>
            </a:r>
            <a:r>
              <a:rPr lang="en-US" sz="1800" dirty="0" err="1" smtClean="0"/>
              <a:t>inputFile</a:t>
            </a:r>
            <a:r>
              <a:rPr lang="en-US" sz="1800" dirty="0" smtClean="0"/>
              <a:t>);</a:t>
            </a:r>
          </a:p>
          <a:p>
            <a:pPr>
              <a:buFont typeface="Arial" pitchFamily="34" charset="0"/>
              <a:buAutoNum type="arabicPeriod"/>
            </a:pPr>
            <a:r>
              <a:rPr lang="en-US" sz="1800" dirty="0" smtClean="0"/>
              <a:t>        String line; 					// to hold one full line from the file</a:t>
            </a:r>
          </a:p>
          <a:p>
            <a:pPr>
              <a:buFont typeface="Arial" pitchFamily="34" charset="0"/>
              <a:buAutoNum type="arabicPeriod"/>
            </a:pPr>
            <a:r>
              <a:rPr lang="en-US" sz="1800" dirty="0" smtClean="0"/>
              <a:t>        while (</a:t>
            </a:r>
            <a:r>
              <a:rPr lang="en-US" sz="1800" dirty="0" err="1" smtClean="0"/>
              <a:t>input.hasNext</a:t>
            </a:r>
            <a:r>
              <a:rPr lang="en-US" sz="1800" dirty="0" smtClean="0"/>
              <a:t>()) 			// while there is more data</a:t>
            </a:r>
          </a:p>
          <a:p>
            <a:pPr>
              <a:buFont typeface="Arial" pitchFamily="34" charset="0"/>
              <a:buAutoNum type="arabicPeriod"/>
            </a:pPr>
            <a:r>
              <a:rPr lang="en-US" sz="1800" dirty="0" smtClean="0"/>
              <a:t>        {</a:t>
            </a:r>
          </a:p>
          <a:p>
            <a:pPr>
              <a:buFont typeface="Arial" pitchFamily="34" charset="0"/>
              <a:buAutoNum type="arabicPeriod"/>
            </a:pPr>
            <a:r>
              <a:rPr lang="en-US" sz="1800" dirty="0" smtClean="0"/>
              <a:t>            line =  </a:t>
            </a:r>
            <a:r>
              <a:rPr lang="en-US" sz="1800" dirty="0" err="1" smtClean="0"/>
              <a:t>input.nextLine</a:t>
            </a:r>
            <a:r>
              <a:rPr lang="en-US" sz="1800" dirty="0" smtClean="0"/>
              <a:t>();  			// advance to next line, returns all  data</a:t>
            </a:r>
          </a:p>
          <a:p>
            <a:pPr>
              <a:buFont typeface="Arial" pitchFamily="34" charset="0"/>
              <a:buAutoNum type="arabicPeriod"/>
            </a:pPr>
            <a:r>
              <a:rPr lang="en-US" sz="1800" dirty="0" smtClean="0"/>
              <a:t>            </a:t>
            </a:r>
            <a:r>
              <a:rPr lang="en-US" sz="1800" dirty="0" err="1" smtClean="0"/>
              <a:t>System.out.println</a:t>
            </a:r>
            <a:r>
              <a:rPr lang="en-US" sz="1800" dirty="0" smtClean="0"/>
              <a:t>(line);</a:t>
            </a:r>
          </a:p>
          <a:p>
            <a:pPr>
              <a:buFont typeface="Arial" pitchFamily="34" charset="0"/>
              <a:buAutoNum type="arabicPeriod"/>
            </a:pPr>
            <a:r>
              <a:rPr lang="en-US" sz="1800" dirty="0" smtClean="0"/>
              <a:t>        }</a:t>
            </a:r>
          </a:p>
          <a:p>
            <a:pPr>
              <a:buFont typeface="Arial" pitchFamily="34" charset="0"/>
              <a:buAutoNum type="arabicPeriod"/>
            </a:pPr>
            <a:r>
              <a:rPr lang="en-US" sz="1800" dirty="0" smtClean="0"/>
              <a:t>        </a:t>
            </a:r>
            <a:r>
              <a:rPr lang="en-US" sz="1800" dirty="0" err="1" smtClean="0"/>
              <a:t>input.close</a:t>
            </a:r>
            <a:r>
              <a:rPr lang="en-US" sz="1800" dirty="0" smtClean="0"/>
              <a:t>();</a:t>
            </a:r>
          </a:p>
          <a:p>
            <a:pPr>
              <a:buFont typeface="Arial" pitchFamily="34" charset="0"/>
              <a:buAutoNum type="arabicPeriod"/>
            </a:pPr>
            <a:r>
              <a:rPr lang="en-US" sz="1800" dirty="0" smtClean="0"/>
              <a:t>    }</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The </a:t>
            </a:r>
            <a:r>
              <a:rPr lang="en-US" i="1" smtClean="0"/>
              <a:t>throws</a:t>
            </a:r>
            <a:r>
              <a:rPr lang="en-US" smtClean="0"/>
              <a:t> clause</a:t>
            </a:r>
          </a:p>
        </p:txBody>
      </p:sp>
      <p:sp>
        <p:nvSpPr>
          <p:cNvPr id="82947" name="Content Placeholder 2"/>
          <p:cNvSpPr>
            <a:spLocks noGrp="1"/>
          </p:cNvSpPr>
          <p:nvPr>
            <p:ph idx="1"/>
          </p:nvPr>
        </p:nvSpPr>
        <p:spPr>
          <a:xfrm>
            <a:off x="773113" y="2103438"/>
            <a:ext cx="8991600" cy="4757737"/>
          </a:xfrm>
        </p:spPr>
        <p:txBody>
          <a:bodyPr/>
          <a:lstStyle/>
          <a:p>
            <a:pPr>
              <a:buFont typeface="Arial" pitchFamily="34" charset="0"/>
              <a:buAutoNum type="arabicPeriod" startAt="17"/>
            </a:pPr>
            <a:r>
              <a:rPr lang="en-US" sz="1800" dirty="0" smtClean="0"/>
              <a:t> public static void main(String[] </a:t>
            </a:r>
            <a:r>
              <a:rPr lang="en-US" sz="1800" dirty="0" err="1" smtClean="0"/>
              <a:t>args</a:t>
            </a:r>
            <a:r>
              <a:rPr lang="en-US" sz="1800" dirty="0" smtClean="0"/>
              <a:t>) </a:t>
            </a:r>
            <a:r>
              <a:rPr lang="en-US" sz="1800" b="1" dirty="0" smtClean="0"/>
              <a:t>throws </a:t>
            </a:r>
            <a:r>
              <a:rPr lang="en-US" sz="1800" b="1" dirty="0" err="1" smtClean="0"/>
              <a:t>FileNotFoundException</a:t>
            </a:r>
            <a:r>
              <a:rPr lang="en-US" sz="1800" b="1" dirty="0" smtClean="0"/>
              <a:t> // to system</a:t>
            </a:r>
            <a:endParaRPr lang="en-US" sz="1800" dirty="0" smtClean="0"/>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        Scanner input = new Scanner(</a:t>
            </a:r>
            <a:r>
              <a:rPr lang="en-US" sz="1800" dirty="0" err="1" smtClean="0"/>
              <a:t>System.in</a:t>
            </a:r>
            <a:r>
              <a:rPr lang="en-US" sz="1800" dirty="0" smtClean="0"/>
              <a:t>);</a:t>
            </a:r>
          </a:p>
          <a:p>
            <a:pPr>
              <a:buFont typeface="Arial" pitchFamily="34" charset="0"/>
              <a:buAutoNum type="arabicPeriod" startAt="17"/>
            </a:pPr>
            <a:r>
              <a:rPr lang="en-US" sz="1800" dirty="0" smtClean="0"/>
              <a:t>        </a:t>
            </a:r>
            <a:r>
              <a:rPr lang="en-US" sz="1800" dirty="0" err="1" smtClean="0"/>
              <a:t>System.out.print</a:t>
            </a:r>
            <a:r>
              <a:rPr lang="en-US" sz="1800" dirty="0" smtClean="0"/>
              <a:t>("Input file: ");</a:t>
            </a:r>
          </a:p>
          <a:p>
            <a:pPr>
              <a:buFont typeface="Arial" pitchFamily="34" charset="0"/>
              <a:buAutoNum type="arabicPeriod" startAt="17"/>
            </a:pPr>
            <a:r>
              <a:rPr lang="en-US" sz="1800" dirty="0" smtClean="0"/>
              <a:t>        String </a:t>
            </a:r>
            <a:r>
              <a:rPr lang="en-US" sz="1800" dirty="0" err="1" smtClean="0"/>
              <a:t>fileName</a:t>
            </a:r>
            <a:r>
              <a:rPr lang="en-US" sz="1800" dirty="0" smtClean="0"/>
              <a:t> = </a:t>
            </a:r>
            <a:r>
              <a:rPr lang="en-US" sz="1800" dirty="0" err="1" smtClean="0"/>
              <a:t>input.next</a:t>
            </a:r>
            <a:r>
              <a:rPr lang="en-US" sz="1800" dirty="0" smtClean="0"/>
              <a:t>();</a:t>
            </a:r>
          </a:p>
          <a:p>
            <a:pPr>
              <a:buFont typeface="Arial" pitchFamily="34" charset="0"/>
              <a:buAutoNum type="arabicPeriod" startAt="17"/>
            </a:pPr>
            <a:r>
              <a:rPr lang="en-US" sz="1800" dirty="0" smtClean="0"/>
              <a:t>        </a:t>
            </a:r>
            <a:r>
              <a:rPr lang="en-US" sz="1800" dirty="0" err="1" smtClean="0"/>
              <a:t>readData</a:t>
            </a:r>
            <a:r>
              <a:rPr lang="en-US" sz="1800" dirty="0" smtClean="0"/>
              <a:t>(</a:t>
            </a:r>
            <a:r>
              <a:rPr lang="en-US" sz="1800" dirty="0" err="1" smtClean="0"/>
              <a:t>fileName</a:t>
            </a:r>
            <a:r>
              <a:rPr lang="en-US" sz="1800" dirty="0" smtClean="0"/>
              <a:t>);</a:t>
            </a:r>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83971" name="Content Placeholder 2"/>
          <p:cNvSpPr>
            <a:spLocks noGrp="1"/>
          </p:cNvSpPr>
          <p:nvPr>
            <p:ph idx="1"/>
          </p:nvPr>
        </p:nvSpPr>
        <p:spPr>
          <a:xfrm>
            <a:off x="741362" y="2101849"/>
            <a:ext cx="9023349" cy="5106987"/>
          </a:xfrm>
        </p:spPr>
        <p:txBody>
          <a:bodyPr/>
          <a:lstStyle/>
          <a:p>
            <a:pPr>
              <a:buFont typeface="Times New Roman" pitchFamily="18" charset="0"/>
              <a:buNone/>
            </a:pPr>
            <a:r>
              <a:rPr lang="en-US" sz="2000" b="1" dirty="0" smtClean="0"/>
              <a:t>Output:</a:t>
            </a:r>
            <a:endParaRPr lang="en-US" sz="2000" dirty="0" smtClean="0"/>
          </a:p>
          <a:p>
            <a:pPr>
              <a:buFont typeface="Times New Roman" pitchFamily="18" charset="0"/>
              <a:buNone/>
            </a:pPr>
            <a:endParaRPr lang="en-US" sz="1200" dirty="0" smtClean="0"/>
          </a:p>
          <a:p>
            <a:r>
              <a:rPr lang="en-US" sz="1800" b="1" dirty="0" smtClean="0"/>
              <a:t>Version 1</a:t>
            </a:r>
            <a:r>
              <a:rPr lang="en-US" sz="1800" dirty="0" smtClean="0"/>
              <a:t>: </a:t>
            </a:r>
            <a:r>
              <a:rPr lang="en-US" sz="1800" b="1" dirty="0" smtClean="0"/>
              <a:t>A "file not found" error is handled via a catch block.</a:t>
            </a:r>
            <a:endParaRPr lang="en-US" sz="1800" dirty="0" smtClean="0"/>
          </a:p>
          <a:p>
            <a:pPr>
              <a:buFont typeface="Times New Roman" pitchFamily="18" charset="0"/>
              <a:buNone/>
            </a:pPr>
            <a:r>
              <a:rPr lang="en-US" sz="1800" dirty="0" smtClean="0"/>
              <a:t>	Input file: </a:t>
            </a:r>
            <a:r>
              <a:rPr lang="en-US" sz="1800" b="1" dirty="0" smtClean="0"/>
              <a:t>badFile.txt</a:t>
            </a:r>
            <a:endParaRPr lang="en-US" sz="1800" dirty="0" smtClean="0"/>
          </a:p>
          <a:p>
            <a:pPr>
              <a:spcAft>
                <a:spcPts val="600"/>
              </a:spcAft>
              <a:buFont typeface="Times New Roman" pitchFamily="18" charset="0"/>
              <a:buNone/>
            </a:pPr>
            <a:r>
              <a:rPr lang="en-US" sz="1800" dirty="0" smtClean="0"/>
              <a:t>	Error: File not found: badFile.txt </a:t>
            </a:r>
          </a:p>
          <a:p>
            <a:r>
              <a:rPr lang="en-US" sz="1800" b="1" dirty="0" smtClean="0"/>
              <a:t>Version 2</a:t>
            </a:r>
            <a:r>
              <a:rPr lang="en-US" sz="1800" dirty="0" smtClean="0"/>
              <a:t>:   </a:t>
            </a:r>
            <a:r>
              <a:rPr lang="en-US" sz="1800" b="1" dirty="0" smtClean="0"/>
              <a:t>The </a:t>
            </a:r>
            <a:r>
              <a:rPr lang="en-US" sz="1800" b="1" dirty="0" err="1" smtClean="0"/>
              <a:t>FileNotFoundException</a:t>
            </a:r>
            <a:r>
              <a:rPr lang="en-US" sz="1800" b="1" dirty="0" smtClean="0"/>
              <a:t> object is thrown to the caller.  </a:t>
            </a:r>
            <a:endParaRPr lang="en-US" sz="1800" dirty="0" smtClean="0"/>
          </a:p>
          <a:p>
            <a:pPr>
              <a:buFont typeface="Times New Roman" pitchFamily="18" charset="0"/>
              <a:buNone/>
            </a:pPr>
            <a:r>
              <a:rPr lang="en-US" sz="1800" b="1" dirty="0" smtClean="0"/>
              <a:t>	</a:t>
            </a:r>
            <a:r>
              <a:rPr lang="en-US" sz="1800" dirty="0" smtClean="0"/>
              <a:t>Input file: </a:t>
            </a:r>
            <a:r>
              <a:rPr lang="en-US" sz="1800" b="1" dirty="0" smtClean="0"/>
              <a:t>badFile.txt</a:t>
            </a:r>
            <a:endParaRPr lang="en-US" sz="1800" dirty="0" smtClean="0"/>
          </a:p>
          <a:p>
            <a:pPr>
              <a:buFont typeface="Times New Roman" pitchFamily="18" charset="0"/>
              <a:buNone/>
            </a:pPr>
            <a:r>
              <a:rPr lang="en-US" sz="1800" dirty="0" smtClean="0"/>
              <a:t>	File not found : badFile.txt</a:t>
            </a:r>
          </a:p>
          <a:p>
            <a:pPr>
              <a:buFont typeface="Times New Roman" pitchFamily="18" charset="0"/>
              <a:buNone/>
            </a:pPr>
            <a:r>
              <a:rPr lang="en-US" sz="1800" dirty="0" smtClean="0"/>
              <a:t>	Program terminated</a:t>
            </a:r>
          </a:p>
          <a:p>
            <a:pPr>
              <a:spcAft>
                <a:spcPts val="600"/>
              </a:spcAft>
            </a:pPr>
            <a:r>
              <a:rPr lang="en-US" sz="1800" dirty="0" smtClean="0"/>
              <a:t>Notice the throws clause on line 5 of Version 2.  The caller, main(...), catches the exception (lines 26-30).</a:t>
            </a:r>
          </a:p>
          <a:p>
            <a:r>
              <a:rPr lang="en-US" sz="1800" b="1" dirty="0" smtClean="0"/>
              <a:t>Version 3</a:t>
            </a:r>
            <a:r>
              <a:rPr lang="en-US" sz="1800" dirty="0" smtClean="0"/>
              <a:t>: </a:t>
            </a:r>
            <a:r>
              <a:rPr lang="en-US" sz="1800" b="1" dirty="0" smtClean="0"/>
              <a:t>Exceptions are passed to the Java System.</a:t>
            </a:r>
            <a:r>
              <a:rPr lang="en-US" sz="1800" dirty="0" smtClean="0"/>
              <a:t>  </a:t>
            </a:r>
          </a:p>
          <a:p>
            <a:pPr>
              <a:buFont typeface="Times New Roman" pitchFamily="18" charset="0"/>
              <a:buNone/>
            </a:pPr>
            <a:r>
              <a:rPr lang="en-US" sz="1800" dirty="0" smtClean="0"/>
              <a:t>	Input file: </a:t>
            </a:r>
            <a:r>
              <a:rPr lang="en-US" sz="1800" b="1" dirty="0" smtClean="0"/>
              <a:t>badFile.txt</a:t>
            </a:r>
            <a:endParaRPr lang="en-US" sz="1800" dirty="0" smtClean="0"/>
          </a:p>
          <a:p>
            <a:pPr>
              <a:buFont typeface="Times New Roman" pitchFamily="18" charset="0"/>
              <a:buNone/>
            </a:pPr>
            <a:r>
              <a:rPr lang="en-US" sz="1800" dirty="0" smtClean="0"/>
              <a:t>	Exception in thread "main" </a:t>
            </a:r>
            <a:r>
              <a:rPr lang="en-US" sz="1800" dirty="0" err="1" smtClean="0"/>
              <a:t>java.io.FileNotFoundException</a:t>
            </a:r>
            <a:r>
              <a:rPr lang="en-US" sz="1800" dirty="0" smtClean="0"/>
              <a:t>: badFile.txt (The system cannot find the file specified)</a:t>
            </a:r>
          </a:p>
          <a:p>
            <a:pPr>
              <a:buFont typeface="Times New Roman" pitchFamily="18" charset="0"/>
              <a:buNone/>
            </a:pPr>
            <a:r>
              <a:rPr lang="en-US" sz="1800" dirty="0" smtClean="0"/>
              <a:t>	        at </a:t>
            </a:r>
            <a:r>
              <a:rPr lang="en-US" sz="1800" dirty="0" err="1" smtClean="0"/>
              <a:t>java.io.FileInputStream.open</a:t>
            </a:r>
            <a:r>
              <a:rPr lang="en-US" sz="1800" dirty="0" smtClean="0"/>
              <a:t>(Native Method)</a:t>
            </a:r>
          </a:p>
          <a:p>
            <a:pPr>
              <a:buFont typeface="Times New Roman" pitchFamily="18" charset="0"/>
              <a:buNone/>
            </a:pPr>
            <a:r>
              <a:rPr lang="en-US" sz="1800" dirty="0" smtClean="0"/>
              <a:t>	        at </a:t>
            </a:r>
            <a:r>
              <a:rPr lang="en-US" sz="1800" dirty="0" err="1" smtClean="0"/>
              <a:t>java.io.FileInputStream</a:t>
            </a:r>
            <a:r>
              <a:rPr lang="en-US" sz="1800" dirty="0" smtClean="0"/>
              <a:t>.&lt;init&gt;(FileInputStream.java:106)</a:t>
            </a:r>
          </a:p>
          <a:p>
            <a:pPr>
              <a:buFont typeface="Times New Roman" pitchFamily="18" charset="0"/>
              <a:buNone/>
            </a:pPr>
            <a:r>
              <a:rPr lang="en-US" sz="1800" dirty="0" smtClean="0"/>
              <a:t>	        at </a:t>
            </a:r>
            <a:r>
              <a:rPr lang="en-US" sz="1800" dirty="0" err="1" smtClean="0"/>
              <a:t>java.util.Scanner</a:t>
            </a:r>
            <a:r>
              <a:rPr lang="en-US" sz="1800" dirty="0" smtClean="0"/>
              <a:t>.&lt;init&gt;(Scanner.java:621)</a:t>
            </a:r>
          </a:p>
          <a:p>
            <a:pPr>
              <a:buFont typeface="Times New Roman" pitchFamily="18" charset="0"/>
              <a:buNone/>
            </a:pPr>
            <a:r>
              <a:rPr lang="en-US" sz="1800" dirty="0" smtClean="0"/>
              <a:t>	        at File2.readData(File2.java:8)</a:t>
            </a:r>
          </a:p>
          <a:p>
            <a:pPr>
              <a:buFont typeface="Times New Roman" pitchFamily="18" charset="0"/>
              <a:buNone/>
            </a:pPr>
            <a:r>
              <a:rPr lang="en-US" sz="1800" dirty="0" smtClean="0"/>
              <a:t>	        at File2.main(File2.java:25)</a:t>
            </a:r>
            <a:endParaRPr lang="en-US" sz="1400" dirty="0" smtClean="0"/>
          </a:p>
          <a:p>
            <a:endParaRPr lang="en-US" sz="1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84995" name="Content Placeholder 2"/>
          <p:cNvSpPr>
            <a:spLocks noGrp="1"/>
          </p:cNvSpPr>
          <p:nvPr>
            <p:ph idx="1"/>
          </p:nvPr>
        </p:nvSpPr>
        <p:spPr/>
        <p:txBody>
          <a:bodyPr/>
          <a:lstStyle/>
          <a:p>
            <a:pPr>
              <a:buFont typeface="Times New Roman" pitchFamily="18" charset="0"/>
              <a:buNone/>
            </a:pPr>
            <a:r>
              <a:rPr lang="en-US" sz="1800" b="1" smtClean="0"/>
              <a:t>Discussion:</a:t>
            </a:r>
          </a:p>
          <a:p>
            <a:pPr>
              <a:buFont typeface="Times New Roman" pitchFamily="18" charset="0"/>
              <a:buNone/>
            </a:pPr>
            <a:endParaRPr lang="en-US" sz="1800" smtClean="0"/>
          </a:p>
          <a:p>
            <a:r>
              <a:rPr lang="en-US" sz="1800" smtClean="0"/>
              <a:t>There are two throws clauses in Version 3.  </a:t>
            </a:r>
          </a:p>
          <a:p>
            <a:endParaRPr lang="en-US" sz="1800" smtClean="0"/>
          </a:p>
          <a:p>
            <a:r>
              <a:rPr lang="en-US" sz="1800" smtClean="0"/>
              <a:t>This is necessary because neither  readData()  nor main() catches the  FileNotFoundException. </a:t>
            </a:r>
          </a:p>
          <a:p>
            <a:endParaRPr lang="en-US" sz="1800" smtClean="0"/>
          </a:p>
          <a:p>
            <a:r>
              <a:rPr lang="en-US" sz="1800" smtClean="0"/>
              <a:t>A FileNotFoundException can occur in the</a:t>
            </a:r>
            <a:r>
              <a:rPr lang="en-US" sz="1800" i="1" smtClean="0"/>
              <a:t> </a:t>
            </a:r>
            <a:r>
              <a:rPr lang="en-US" sz="1800" smtClean="0"/>
              <a:t>readData() method.  </a:t>
            </a:r>
          </a:p>
          <a:p>
            <a:endParaRPr lang="en-US" sz="1800" smtClean="0"/>
          </a:p>
          <a:p>
            <a:r>
              <a:rPr lang="en-US" sz="1800" smtClean="0"/>
              <a:t>Since there is no catch block to handle the exception, a throws clause is appended to the method header.  </a:t>
            </a:r>
          </a:p>
          <a:p>
            <a:endParaRPr lang="en-US" sz="1800" smtClean="0"/>
          </a:p>
          <a:p>
            <a:r>
              <a:rPr lang="en-US" sz="1800" smtClean="0"/>
              <a:t>Consequently, the exception is thrown to the caller (main(...) in this case).  </a:t>
            </a:r>
          </a:p>
          <a:p>
            <a:endParaRPr lang="en-US" sz="1800" smtClean="0"/>
          </a:p>
          <a:p>
            <a:r>
              <a:rPr lang="en-US" sz="1800" smtClean="0"/>
              <a:t>Since main(...) does not handle the exception, a throws clause is included in the header of main(...) and the exception is thrown to the Java Virtual Machine.  </a:t>
            </a:r>
          </a:p>
          <a:p>
            <a:endParaRPr lang="en-US" sz="1800" smtClean="0"/>
          </a:p>
          <a:p>
            <a:r>
              <a:rPr lang="en-US" sz="1800" smtClean="0"/>
              <a:t>The JVM handles the exception by aborting the program and displaying the rather technical error message shown above.  </a:t>
            </a:r>
          </a:p>
          <a:p>
            <a:endParaRPr lang="en-US" sz="1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z="3600" dirty="0" smtClean="0"/>
              <a:t>Catch Can Throw</a:t>
            </a:r>
          </a:p>
        </p:txBody>
      </p:sp>
      <p:sp>
        <p:nvSpPr>
          <p:cNvPr id="86019" name="Content Placeholder 2"/>
          <p:cNvSpPr>
            <a:spLocks noGrp="1"/>
          </p:cNvSpPr>
          <p:nvPr>
            <p:ph idx="1"/>
          </p:nvPr>
        </p:nvSpPr>
        <p:spPr>
          <a:xfrm>
            <a:off x="468312" y="1951037"/>
            <a:ext cx="9459913" cy="5181600"/>
          </a:xfrm>
        </p:spPr>
        <p:txBody>
          <a:bodyPr/>
          <a:lstStyle/>
          <a:p>
            <a:r>
              <a:rPr lang="en-US" sz="1800" dirty="0" smtClean="0"/>
              <a:t>A system generated Exception includes a system generated message, which may be a bit cryptic or uninformative. </a:t>
            </a:r>
          </a:p>
          <a:p>
            <a:endParaRPr lang="en-US" sz="1400" dirty="0" smtClean="0"/>
          </a:p>
          <a:p>
            <a:r>
              <a:rPr lang="en-US" sz="1800" dirty="0" smtClean="0"/>
              <a:t>It is possible, however, for a method to catch an Exception, create a new Exception with a message, and then throw (or </a:t>
            </a:r>
            <a:r>
              <a:rPr lang="en-US" sz="1800" dirty="0" err="1" smtClean="0"/>
              <a:t>rethrow</a:t>
            </a:r>
            <a:r>
              <a:rPr lang="en-US" sz="1800" dirty="0" smtClean="0"/>
              <a:t>) the new Exception to the caller.  </a:t>
            </a:r>
            <a:endParaRPr lang="en-US" sz="1400" dirty="0" smtClean="0"/>
          </a:p>
          <a:p>
            <a:pPr lvl="1">
              <a:buFont typeface="Times New Roman" pitchFamily="18" charset="0"/>
              <a:buNone/>
            </a:pPr>
            <a:r>
              <a:rPr lang="en-US" sz="1600" dirty="0" smtClean="0"/>
              <a:t>public void </a:t>
            </a:r>
            <a:r>
              <a:rPr lang="en-US" sz="1600" dirty="0" err="1" smtClean="0"/>
              <a:t>myMethod</a:t>
            </a:r>
            <a:r>
              <a:rPr lang="en-US" sz="1600" dirty="0" smtClean="0"/>
              <a:t>(String filename) </a:t>
            </a:r>
            <a:r>
              <a:rPr lang="en-US" sz="1600" b="1" dirty="0" smtClean="0"/>
              <a:t>throws </a:t>
            </a:r>
            <a:r>
              <a:rPr lang="en-US" sz="1600" b="1" dirty="0" err="1" smtClean="0"/>
              <a:t>FileNotFoundException</a:t>
            </a:r>
            <a:endParaRPr lang="en-US" sz="1600" dirty="0" smtClean="0"/>
          </a:p>
          <a:p>
            <a:pPr lvl="1">
              <a:buFont typeface="Times New Roman" pitchFamily="18" charset="0"/>
              <a:buNone/>
            </a:pPr>
            <a:r>
              <a:rPr lang="en-US" sz="1600" dirty="0" smtClean="0"/>
              <a:t>{</a:t>
            </a:r>
          </a:p>
          <a:p>
            <a:pPr lvl="1">
              <a:buFont typeface="Times New Roman" pitchFamily="18" charset="0"/>
              <a:buNone/>
            </a:pPr>
            <a:r>
              <a:rPr lang="en-US" sz="1600" dirty="0" smtClean="0"/>
              <a:t>     try</a:t>
            </a:r>
          </a:p>
          <a:p>
            <a:pPr lvl="1">
              <a:buFont typeface="Times New Roman" pitchFamily="18" charset="0"/>
              <a:buNone/>
            </a:pPr>
            <a:r>
              <a:rPr lang="en-US" sz="1600" dirty="0" smtClean="0"/>
              <a:t>     {</a:t>
            </a:r>
          </a:p>
          <a:p>
            <a:pPr lvl="1">
              <a:buFont typeface="Times New Roman" pitchFamily="18" charset="0"/>
              <a:buNone/>
            </a:pPr>
            <a:r>
              <a:rPr lang="en-US" sz="1600" dirty="0" smtClean="0"/>
              <a:t>          File </a:t>
            </a:r>
            <a:r>
              <a:rPr lang="en-US" sz="1600" dirty="0" err="1" smtClean="0"/>
              <a:t>file</a:t>
            </a:r>
            <a:r>
              <a:rPr lang="en-US" sz="1600" dirty="0" smtClean="0"/>
              <a:t> = new File(filename);	</a:t>
            </a:r>
          </a:p>
          <a:p>
            <a:pPr lvl="1">
              <a:buFont typeface="Times New Roman" pitchFamily="18" charset="0"/>
              <a:buNone/>
            </a:pPr>
            <a:r>
              <a:rPr lang="en-US" sz="1600" dirty="0" smtClean="0"/>
              <a:t>          // other code</a:t>
            </a:r>
          </a:p>
          <a:p>
            <a:pPr lvl="1">
              <a:buFont typeface="Times New Roman" pitchFamily="18" charset="0"/>
              <a:buNone/>
            </a:pPr>
            <a:r>
              <a:rPr lang="en-US" sz="1600" dirty="0" smtClean="0"/>
              <a:t>     }</a:t>
            </a:r>
          </a:p>
          <a:p>
            <a:pPr lvl="1">
              <a:buFont typeface="Times New Roman" pitchFamily="18" charset="0"/>
              <a:buNone/>
            </a:pPr>
            <a:r>
              <a:rPr lang="en-US" sz="1600" dirty="0" smtClean="0"/>
              <a:t>     catch (</a:t>
            </a:r>
            <a:r>
              <a:rPr lang="en-US" sz="1600" dirty="0" err="1" smtClean="0"/>
              <a:t>FileNotFoundException</a:t>
            </a:r>
            <a:r>
              <a:rPr lang="en-US" sz="1600" dirty="0" smtClean="0"/>
              <a:t> e)</a:t>
            </a:r>
          </a:p>
          <a:p>
            <a:pPr lvl="1">
              <a:buFont typeface="Times New Roman" pitchFamily="18" charset="0"/>
              <a:buNone/>
            </a:pPr>
            <a:r>
              <a:rPr lang="en-US" sz="1600" dirty="0" smtClean="0"/>
              <a:t>     {</a:t>
            </a:r>
          </a:p>
          <a:p>
            <a:pPr lvl="1">
              <a:buFont typeface="Times New Roman" pitchFamily="18" charset="0"/>
              <a:buNone/>
            </a:pPr>
            <a:r>
              <a:rPr lang="en-US" sz="1600" dirty="0" smtClean="0"/>
              <a:t>          String  message = "File not found  error in </a:t>
            </a:r>
            <a:r>
              <a:rPr lang="en-US" sz="1600" dirty="0" err="1" smtClean="0"/>
              <a:t>MyMethod</a:t>
            </a:r>
            <a:r>
              <a:rPr lang="en-US" sz="1600" dirty="0" smtClean="0"/>
              <a:t> : "+filename);</a:t>
            </a:r>
          </a:p>
          <a:p>
            <a:pPr lvl="1">
              <a:buFont typeface="Times New Roman" pitchFamily="18" charset="0"/>
              <a:buNone/>
            </a:pPr>
            <a:r>
              <a:rPr lang="en-US" sz="1600" dirty="0" smtClean="0"/>
              <a:t>          </a:t>
            </a:r>
            <a:r>
              <a:rPr lang="en-US" sz="1600" b="1" dirty="0" err="1" smtClean="0"/>
              <a:t>FileNotFoundException</a:t>
            </a:r>
            <a:r>
              <a:rPr lang="en-US" sz="1600" b="1" dirty="0" smtClean="0"/>
              <a:t> e1 = new </a:t>
            </a:r>
            <a:r>
              <a:rPr lang="en-US" sz="1600" b="1" dirty="0" err="1" smtClean="0"/>
              <a:t>FileNotFoundException</a:t>
            </a:r>
            <a:r>
              <a:rPr lang="en-US" sz="1600" b="1" dirty="0" smtClean="0"/>
              <a:t>(message);  // add a message</a:t>
            </a:r>
            <a:endParaRPr lang="en-US" sz="1600" dirty="0" smtClean="0"/>
          </a:p>
          <a:p>
            <a:pPr lvl="1">
              <a:buFont typeface="Times New Roman" pitchFamily="18" charset="0"/>
              <a:buNone/>
            </a:pPr>
            <a:r>
              <a:rPr lang="en-US" sz="1600" b="1" dirty="0" smtClean="0"/>
              <a:t>          throw e1;</a:t>
            </a:r>
            <a:endParaRPr lang="en-US" sz="1600" dirty="0" smtClean="0"/>
          </a:p>
          <a:p>
            <a:pPr lvl="1">
              <a:buFont typeface="Times New Roman" pitchFamily="18" charset="0"/>
              <a:buNone/>
            </a:pPr>
            <a:r>
              <a:rPr lang="en-US" sz="1600" b="1" dirty="0" smtClean="0"/>
              <a:t>     </a:t>
            </a:r>
            <a:r>
              <a:rPr lang="en-US" sz="1600" dirty="0" smtClean="0"/>
              <a:t>}</a:t>
            </a:r>
          </a:p>
          <a:p>
            <a:pPr lvl="1">
              <a:buFont typeface="Times New Roman" pitchFamily="18" charset="0"/>
              <a:buNone/>
            </a:pPr>
            <a:r>
              <a:rPr lang="en-US" sz="1600" dirty="0" smtClean="0"/>
              <a:t>}</a:t>
            </a:r>
            <a:endParaRPr lang="en-US" sz="1400" dirty="0" smtClean="0"/>
          </a:p>
          <a:p>
            <a:r>
              <a:rPr lang="en-US" sz="1800" dirty="0" smtClean="0"/>
              <a:t>Notice that a new </a:t>
            </a:r>
            <a:r>
              <a:rPr lang="en-US" sz="1800" dirty="0" err="1" smtClean="0"/>
              <a:t>FileNotFoundException</a:t>
            </a:r>
            <a:r>
              <a:rPr lang="en-US" sz="1800" dirty="0" smtClean="0"/>
              <a:t>, instantiated with a customized message, is created and thrown in the catch block.  Consequently, a throws clause appears in the heading of the method. </a:t>
            </a:r>
          </a:p>
          <a:p>
            <a:endParaRPr lang="en-US" sz="1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773112" y="579437"/>
            <a:ext cx="8604250" cy="1258888"/>
          </a:xfrm>
        </p:spPr>
        <p:txBody>
          <a:bodyPr/>
          <a:lstStyle/>
          <a:p>
            <a:r>
              <a:rPr lang="en-US" sz="3600" dirty="0" smtClean="0"/>
              <a:t>Creating Your Own Exception Classes</a:t>
            </a:r>
          </a:p>
        </p:txBody>
      </p:sp>
      <p:sp>
        <p:nvSpPr>
          <p:cNvPr id="87043" name="Content Placeholder 2"/>
          <p:cNvSpPr>
            <a:spLocks noGrp="1"/>
          </p:cNvSpPr>
          <p:nvPr>
            <p:ph idx="1"/>
          </p:nvPr>
        </p:nvSpPr>
        <p:spPr/>
        <p:txBody>
          <a:bodyPr/>
          <a:lstStyle/>
          <a:p>
            <a:pPr>
              <a:buFont typeface="Times New Roman" pitchFamily="18" charset="0"/>
              <a:buNone/>
            </a:pPr>
            <a:r>
              <a:rPr lang="en-US" sz="2400" b="1" smtClean="0"/>
              <a:t>Problem Statement:</a:t>
            </a:r>
            <a:endParaRPr lang="en-US" sz="2400" smtClean="0"/>
          </a:p>
          <a:p>
            <a:pPr>
              <a:buFont typeface="Times New Roman" pitchFamily="18" charset="0"/>
              <a:buNone/>
            </a:pPr>
            <a:endParaRPr lang="en-US" sz="2400" smtClean="0"/>
          </a:p>
          <a:p>
            <a:r>
              <a:rPr lang="en-US" sz="2400" smtClean="0"/>
              <a:t>Devise a class NotPositiveException that extends Exception.  </a:t>
            </a:r>
          </a:p>
          <a:p>
            <a:endParaRPr lang="en-US" sz="2400" smtClean="0"/>
          </a:p>
          <a:p>
            <a:r>
              <a:rPr lang="en-US" sz="2400" smtClean="0"/>
              <a:t>Provide a class that demonstrates this new member of the Exception hierarchy.</a:t>
            </a:r>
          </a:p>
          <a:p>
            <a:pPr>
              <a:buFont typeface="Times New Roman" pitchFamily="18" charset="0"/>
              <a:buNone/>
            </a:pPr>
            <a:endParaRPr lang="en-US" sz="2400" smtClean="0"/>
          </a:p>
          <a:p>
            <a:pPr>
              <a:buFont typeface="Times New Roman" pitchFamily="18" charset="0"/>
              <a:buNone/>
            </a:pPr>
            <a:r>
              <a:rPr lang="en-US" sz="2400" b="1" smtClean="0"/>
              <a:t>Java Solution:</a:t>
            </a:r>
            <a:endParaRPr lang="en-US" sz="2400" smtClean="0"/>
          </a:p>
          <a:p>
            <a:pPr>
              <a:buFont typeface="Times New Roman" pitchFamily="18" charset="0"/>
              <a:buNone/>
            </a:pPr>
            <a:endParaRPr lang="en-US" sz="2400" smtClean="0"/>
          </a:p>
          <a:p>
            <a:r>
              <a:rPr lang="en-US" sz="2400" smtClean="0"/>
              <a:t>Because NotPositiveException extends Exception, the constructors of Exception are explicitly invoked using the super</a:t>
            </a:r>
            <a:r>
              <a:rPr lang="en-US" sz="2400" i="1" smtClean="0"/>
              <a:t> </a:t>
            </a:r>
            <a:r>
              <a:rPr lang="en-US" sz="2400" smtClean="0"/>
              <a:t>keyword.  </a:t>
            </a:r>
            <a:br>
              <a:rPr lang="en-US" sz="2400" smtClean="0"/>
            </a:br>
            <a:endParaRPr 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z="3600" dirty="0" smtClean="0"/>
              <a:t>Creating Your Own Exception Classes</a:t>
            </a:r>
          </a:p>
        </p:txBody>
      </p:sp>
      <p:sp>
        <p:nvSpPr>
          <p:cNvPr id="88067" name="Content Placeholder 2"/>
          <p:cNvSpPr>
            <a:spLocks noGrp="1"/>
          </p:cNvSpPr>
          <p:nvPr>
            <p:ph idx="1"/>
          </p:nvPr>
        </p:nvSpPr>
        <p:spPr/>
        <p:txBody>
          <a:bodyPr/>
          <a:lstStyle/>
          <a:p>
            <a:pPr>
              <a:buFont typeface="Arial" pitchFamily="34" charset="0"/>
              <a:buAutoNum type="arabicPeriod"/>
            </a:pPr>
            <a:r>
              <a:rPr lang="en-US" sz="2000" dirty="0" smtClean="0"/>
              <a:t>public class </a:t>
            </a:r>
            <a:r>
              <a:rPr lang="en-US" sz="2000" dirty="0" err="1" smtClean="0"/>
              <a:t>NotPositiveException</a:t>
            </a:r>
            <a:r>
              <a:rPr lang="en-US" sz="2000" dirty="0" smtClean="0"/>
              <a:t> </a:t>
            </a:r>
            <a:r>
              <a:rPr lang="en-US" sz="2000" b="1" dirty="0" smtClean="0"/>
              <a:t>extends Exception</a:t>
            </a:r>
            <a:endParaRPr lang="en-US" sz="2000" dirty="0" smtClean="0"/>
          </a:p>
          <a:p>
            <a:pPr>
              <a:buFont typeface="Arial" pitchFamily="34" charset="0"/>
              <a:buAutoNum type="arabicPeriod"/>
            </a:pPr>
            <a:r>
              <a:rPr lang="en-US" sz="2000" dirty="0" smtClean="0"/>
              <a:t>{</a:t>
            </a:r>
          </a:p>
          <a:p>
            <a:pPr>
              <a:buFont typeface="Arial" pitchFamily="34" charset="0"/>
              <a:buAutoNum type="arabicPeriod"/>
            </a:pPr>
            <a:r>
              <a:rPr lang="en-US" sz="2000" dirty="0" smtClean="0"/>
              <a:t>     // constructors</a:t>
            </a:r>
          </a:p>
          <a:p>
            <a:pPr>
              <a:buFont typeface="Arial" pitchFamily="34" charset="0"/>
              <a:buAutoNum type="arabicPeriod"/>
            </a:pPr>
            <a:r>
              <a:rPr lang="en-US" sz="2000" dirty="0" smtClean="0"/>
              <a:t>     public </a:t>
            </a:r>
            <a:r>
              <a:rPr lang="en-US" sz="2000" dirty="0" err="1" smtClean="0"/>
              <a:t>NotPositiveException</a:t>
            </a:r>
            <a:r>
              <a:rPr lang="en-US" sz="2000" dirty="0" smtClean="0"/>
              <a:t>()</a:t>
            </a:r>
          </a:p>
          <a:p>
            <a:pPr>
              <a:buFont typeface="Arial" pitchFamily="34" charset="0"/>
              <a:buAutoNum type="arabicPeriod"/>
            </a:pPr>
            <a:r>
              <a:rPr lang="en-US" sz="2000" dirty="0" smtClean="0"/>
              <a:t>     {</a:t>
            </a:r>
          </a:p>
          <a:p>
            <a:pPr>
              <a:buFont typeface="Arial" pitchFamily="34" charset="0"/>
              <a:buAutoNum type="arabicPeriod"/>
            </a:pPr>
            <a:r>
              <a:rPr lang="en-US" sz="2000" dirty="0" smtClean="0"/>
              <a:t>          super("Error: Not a positive number");  // call to one argument constructor of Exception</a:t>
            </a:r>
          </a:p>
          <a:p>
            <a:pPr>
              <a:buFont typeface="Arial" pitchFamily="34" charset="0"/>
              <a:buAutoNum type="arabicPeriod"/>
            </a:pPr>
            <a:r>
              <a:rPr lang="en-US" sz="2000" dirty="0" smtClean="0"/>
              <a:t>     }</a:t>
            </a:r>
          </a:p>
          <a:p>
            <a:pPr>
              <a:buFont typeface="Arial" pitchFamily="34" charset="0"/>
              <a:buAutoNum type="arabicPeriod"/>
            </a:pPr>
            <a:r>
              <a:rPr lang="en-US" sz="2000" dirty="0" smtClean="0"/>
              <a:t> </a:t>
            </a:r>
          </a:p>
          <a:p>
            <a:pPr>
              <a:buFont typeface="Arial" pitchFamily="34" charset="0"/>
              <a:buAutoNum type="arabicPeriod"/>
            </a:pPr>
            <a:r>
              <a:rPr lang="en-US" sz="2000" dirty="0" smtClean="0"/>
              <a:t>     public </a:t>
            </a:r>
            <a:r>
              <a:rPr lang="en-US" sz="2000" dirty="0" err="1" smtClean="0"/>
              <a:t>NotPositiveException</a:t>
            </a:r>
            <a:r>
              <a:rPr lang="en-US" sz="2000" dirty="0" smtClean="0"/>
              <a:t> (String s)</a:t>
            </a:r>
          </a:p>
          <a:p>
            <a:pPr>
              <a:buFont typeface="Arial" pitchFamily="34" charset="0"/>
              <a:buAutoNum type="arabicPeriod"/>
            </a:pPr>
            <a:r>
              <a:rPr lang="en-US" sz="2000" dirty="0" smtClean="0"/>
              <a:t>     {</a:t>
            </a:r>
          </a:p>
          <a:p>
            <a:pPr>
              <a:buFont typeface="Arial" pitchFamily="34" charset="0"/>
              <a:buAutoNum type="arabicPeriod"/>
            </a:pPr>
            <a:r>
              <a:rPr lang="en-US" sz="2000" dirty="0" smtClean="0"/>
              <a:t>          super(s); // call to one argument constructor of Exception</a:t>
            </a:r>
          </a:p>
          <a:p>
            <a:pPr>
              <a:buFont typeface="Arial" pitchFamily="34" charset="0"/>
              <a:buAutoNum type="arabicPeriod"/>
            </a:pPr>
            <a:r>
              <a:rPr lang="en-US" sz="2000" dirty="0" smtClean="0"/>
              <a:t>     }</a:t>
            </a:r>
          </a:p>
          <a:p>
            <a:pPr>
              <a:buFont typeface="Arial" pitchFamily="34" charset="0"/>
              <a:buAutoNum type="arabicPeriod"/>
            </a:pPr>
            <a:r>
              <a:rPr lang="en-US" sz="2000" dirty="0" smtClean="0"/>
              <a:t>}</a:t>
            </a:r>
            <a:endParaRPr lang="en-US" sz="1800" dirty="0" smtClean="0"/>
          </a:p>
          <a:p>
            <a:pPr>
              <a:buFont typeface="Arial" pitchFamily="34" charset="0"/>
              <a:buAutoNum type="arabicPeriod"/>
            </a:pPr>
            <a:endParaRPr lang="en-US" sz="1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z="3600" dirty="0" smtClean="0"/>
              <a:t>Creating Your Own Exception Classes</a:t>
            </a:r>
          </a:p>
        </p:txBody>
      </p:sp>
      <p:sp>
        <p:nvSpPr>
          <p:cNvPr id="89091" name="Content Placeholder 2"/>
          <p:cNvSpPr>
            <a:spLocks noGrp="1"/>
          </p:cNvSpPr>
          <p:nvPr>
            <p:ph idx="1"/>
          </p:nvPr>
        </p:nvSpPr>
        <p:spPr>
          <a:xfrm>
            <a:off x="741362" y="1951038"/>
            <a:ext cx="8947149" cy="5333999"/>
          </a:xfrm>
        </p:spPr>
        <p:txBody>
          <a:bodyPr/>
          <a:lstStyle/>
          <a:p>
            <a:r>
              <a:rPr lang="en-US" sz="1600" dirty="0" smtClean="0"/>
              <a:t>The following class utilizes the </a:t>
            </a:r>
            <a:r>
              <a:rPr lang="en-US" sz="1600" dirty="0" err="1" smtClean="0"/>
              <a:t>NotPositiveException</a:t>
            </a:r>
            <a:r>
              <a:rPr lang="en-US" sz="1600" dirty="0" smtClean="0"/>
              <a:t> class.  </a:t>
            </a:r>
          </a:p>
          <a:p>
            <a:r>
              <a:rPr lang="en-US" sz="1600" dirty="0" smtClean="0"/>
              <a:t>Note that </a:t>
            </a:r>
            <a:r>
              <a:rPr lang="en-US" sz="1600" dirty="0" err="1" smtClean="0"/>
              <a:t>NotPositive</a:t>
            </a:r>
            <a:r>
              <a:rPr lang="en-US" sz="1600" dirty="0" smtClean="0"/>
              <a:t> is not a system generated exception so the </a:t>
            </a:r>
            <a:r>
              <a:rPr lang="en-US" sz="1600" dirty="0" err="1" smtClean="0"/>
              <a:t>NotPositiveException</a:t>
            </a:r>
            <a:r>
              <a:rPr lang="en-US" sz="1600" dirty="0" smtClean="0"/>
              <a:t> must be explicitly created before it is thrown.</a:t>
            </a:r>
          </a:p>
          <a:p>
            <a:pPr>
              <a:buFont typeface="Arial" pitchFamily="34" charset="0"/>
              <a:buAutoNum type="arabicPeriod"/>
            </a:pPr>
            <a:r>
              <a:rPr lang="en-US" sz="1600" dirty="0" smtClean="0"/>
              <a:t>import </a:t>
            </a:r>
            <a:r>
              <a:rPr lang="en-US" sz="1600" dirty="0" err="1" smtClean="0"/>
              <a:t>java.util</a:t>
            </a:r>
            <a:r>
              <a:rPr lang="en-US" sz="1600" dirty="0" smtClean="0"/>
              <a:t>.*;</a:t>
            </a:r>
          </a:p>
          <a:p>
            <a:pPr>
              <a:buFont typeface="Arial" pitchFamily="34" charset="0"/>
              <a:buAutoNum type="arabicPeriod"/>
            </a:pPr>
            <a:r>
              <a:rPr lang="en-US" sz="1600" dirty="0" smtClean="0"/>
              <a:t>public class </a:t>
            </a:r>
            <a:r>
              <a:rPr lang="en-US" sz="1600" dirty="0" err="1" smtClean="0"/>
              <a:t>NotPositiveTest</a:t>
            </a:r>
            <a:endParaRPr lang="en-US" sz="1600" dirty="0" smtClean="0"/>
          </a:p>
          <a:p>
            <a:pPr>
              <a:buFont typeface="Arial" pitchFamily="34" charset="0"/>
              <a:buAutoNum type="arabicPeriod"/>
            </a:pPr>
            <a:r>
              <a:rPr lang="en-US" sz="1600" dirty="0" smtClean="0"/>
              <a:t>{</a:t>
            </a:r>
          </a:p>
          <a:p>
            <a:pPr>
              <a:buFont typeface="Arial" pitchFamily="34" charset="0"/>
              <a:buAutoNum type="arabicPeriod"/>
            </a:pPr>
            <a:r>
              <a:rPr lang="en-US" sz="1600" dirty="0" smtClean="0"/>
              <a:t>     public static void main(String[] </a:t>
            </a:r>
            <a:r>
              <a:rPr lang="en-US" sz="1600" dirty="0" err="1" smtClean="0"/>
              <a:t>args</a:t>
            </a:r>
            <a:r>
              <a:rPr lang="en-US" sz="1600" dirty="0" smtClean="0"/>
              <a:t>)</a:t>
            </a:r>
          </a:p>
          <a:p>
            <a:pPr>
              <a:buFont typeface="Arial" pitchFamily="34" charset="0"/>
              <a:buAutoNum type="arabicPeriod"/>
            </a:pPr>
            <a:r>
              <a:rPr lang="en-US" sz="1600" dirty="0" smtClean="0"/>
              <a:t>     {</a:t>
            </a:r>
          </a:p>
          <a:p>
            <a:pPr>
              <a:buFont typeface="Arial" pitchFamily="34" charset="0"/>
              <a:buAutoNum type="arabicPeriod"/>
            </a:pPr>
            <a:r>
              <a:rPr lang="en-US" sz="1600" dirty="0" smtClean="0"/>
              <a:t>          </a:t>
            </a:r>
            <a:r>
              <a:rPr lang="en-US" sz="1600" dirty="0" err="1" smtClean="0"/>
              <a:t>int</a:t>
            </a:r>
            <a:r>
              <a:rPr lang="en-US" sz="1600" dirty="0" smtClean="0"/>
              <a:t> number;</a:t>
            </a:r>
          </a:p>
          <a:p>
            <a:pPr>
              <a:buFont typeface="Arial" pitchFamily="34" charset="0"/>
              <a:buAutoNum type="arabicPeriod"/>
            </a:pPr>
            <a:r>
              <a:rPr lang="en-US" sz="1600" dirty="0" smtClean="0"/>
              <a:t>          Scanner input = new Scanner(</a:t>
            </a:r>
            <a:r>
              <a:rPr lang="en-US" sz="1600" dirty="0" err="1" smtClean="0"/>
              <a:t>System.in</a:t>
            </a:r>
            <a:r>
              <a:rPr lang="en-US" sz="1600" dirty="0" smtClean="0"/>
              <a:t>);</a:t>
            </a:r>
          </a:p>
          <a:p>
            <a:pPr>
              <a:buFont typeface="Arial" pitchFamily="34" charset="0"/>
              <a:buAutoNum type="arabicPeriod"/>
            </a:pPr>
            <a:r>
              <a:rPr lang="en-US" sz="1600" dirty="0" smtClean="0"/>
              <a:t>          try</a:t>
            </a:r>
          </a:p>
          <a:p>
            <a:pPr>
              <a:buFont typeface="Arial" pitchFamily="34" charset="0"/>
              <a:buAutoNum type="arabicPeriod"/>
            </a:pPr>
            <a:r>
              <a:rPr lang="en-US" sz="1600" dirty="0" smtClean="0"/>
              <a:t>          {</a:t>
            </a:r>
          </a:p>
          <a:p>
            <a:pPr>
              <a:buFont typeface="Arial" pitchFamily="34" charset="0"/>
              <a:buAutoNum type="arabicPeriod"/>
            </a:pPr>
            <a:r>
              <a:rPr lang="en-US" sz="1600" dirty="0" smtClean="0"/>
              <a:t>               </a:t>
            </a:r>
            <a:r>
              <a:rPr lang="en-US" sz="1600" dirty="0" err="1" smtClean="0"/>
              <a:t>System.out.print</a:t>
            </a:r>
            <a:r>
              <a:rPr lang="en-US" sz="1600" dirty="0" smtClean="0"/>
              <a:t>("Enter an integer: ");</a:t>
            </a:r>
          </a:p>
          <a:p>
            <a:pPr>
              <a:buFont typeface="Arial" pitchFamily="34" charset="0"/>
              <a:buAutoNum type="arabicPeriod"/>
            </a:pPr>
            <a:r>
              <a:rPr lang="en-US" sz="1600" dirty="0" smtClean="0"/>
              <a:t>               number = </a:t>
            </a:r>
            <a:r>
              <a:rPr lang="en-US" sz="1600" dirty="0" err="1" smtClean="0"/>
              <a:t>input.nextInt</a:t>
            </a:r>
            <a:r>
              <a:rPr lang="en-US" sz="1600" dirty="0" smtClean="0"/>
              <a:t>();</a:t>
            </a:r>
          </a:p>
          <a:p>
            <a:pPr>
              <a:buFont typeface="Arial" pitchFamily="34" charset="0"/>
              <a:buAutoNum type="arabicPeriod"/>
            </a:pPr>
            <a:r>
              <a:rPr lang="en-US" sz="1600" dirty="0" smtClean="0"/>
              <a:t>               if( number &lt;= 0)</a:t>
            </a:r>
          </a:p>
          <a:p>
            <a:pPr>
              <a:buFont typeface="Arial" pitchFamily="34" charset="0"/>
              <a:buAutoNum type="arabicPeriod"/>
            </a:pPr>
            <a:r>
              <a:rPr lang="en-US" sz="1600" dirty="0" smtClean="0"/>
              <a:t>                    </a:t>
            </a:r>
            <a:r>
              <a:rPr lang="en-US" sz="1600" b="1" dirty="0" smtClean="0"/>
              <a:t>throw new </a:t>
            </a:r>
            <a:r>
              <a:rPr lang="en-US" sz="1600" b="1" dirty="0" err="1" smtClean="0"/>
              <a:t>NotPositiveException</a:t>
            </a:r>
            <a:r>
              <a:rPr lang="en-US" sz="1600" b="1" dirty="0" smtClean="0"/>
              <a:t> ("Not positive: "+ number);</a:t>
            </a:r>
            <a:endParaRPr lang="en-US" sz="1600" dirty="0" smtClean="0"/>
          </a:p>
          <a:p>
            <a:pPr>
              <a:buFont typeface="Arial" pitchFamily="34" charset="0"/>
              <a:buAutoNum type="arabicPeriod"/>
            </a:pPr>
            <a:r>
              <a:rPr lang="en-US" sz="1600" dirty="0" smtClean="0"/>
              <a:t>               else  </a:t>
            </a:r>
            <a:r>
              <a:rPr lang="en-US" sz="1600" dirty="0" err="1" smtClean="0"/>
              <a:t>System.out.println</a:t>
            </a:r>
            <a:r>
              <a:rPr lang="en-US" sz="1600" dirty="0" smtClean="0"/>
              <a:t>("Correct data: " + number);</a:t>
            </a:r>
          </a:p>
          <a:p>
            <a:pPr>
              <a:buFont typeface="Arial" pitchFamily="34" charset="0"/>
              <a:buAutoNum type="arabicPeriod"/>
            </a:pPr>
            <a:r>
              <a:rPr lang="en-US" sz="1600" dirty="0" smtClean="0"/>
              <a:t>          }</a:t>
            </a:r>
          </a:p>
          <a:p>
            <a:pPr>
              <a:buFont typeface="Arial" pitchFamily="34" charset="0"/>
              <a:buAutoNum type="arabicPeriod"/>
            </a:pPr>
            <a:r>
              <a:rPr lang="en-US" sz="1600" b="1" dirty="0" smtClean="0"/>
              <a:t>          catch(</a:t>
            </a:r>
            <a:r>
              <a:rPr lang="en-US" sz="1600" b="1" dirty="0" err="1" smtClean="0"/>
              <a:t>NotPositiveException</a:t>
            </a:r>
            <a:r>
              <a:rPr lang="en-US" sz="1600" b="1" dirty="0" smtClean="0"/>
              <a:t> e)</a:t>
            </a:r>
            <a:endParaRPr lang="en-US" sz="1600" dirty="0" smtClean="0"/>
          </a:p>
          <a:p>
            <a:pPr>
              <a:buFont typeface="Arial" pitchFamily="34" charset="0"/>
              <a:buAutoNum type="arabicPeriod"/>
            </a:pPr>
            <a:r>
              <a:rPr lang="en-US" sz="1600" dirty="0" smtClean="0"/>
              <a:t>          {</a:t>
            </a:r>
          </a:p>
          <a:p>
            <a:pPr>
              <a:buFont typeface="Arial" pitchFamily="34" charset="0"/>
              <a:buAutoNum type="arabicPeriod"/>
            </a:pPr>
            <a:r>
              <a:rPr lang="en-US" sz="1600" dirty="0" smtClean="0"/>
              <a:t>               </a:t>
            </a:r>
            <a:r>
              <a:rPr lang="en-US" sz="1600" dirty="0" err="1" smtClean="0"/>
              <a:t>System.out.println</a:t>
            </a:r>
            <a:r>
              <a:rPr lang="en-US" sz="1600" dirty="0" smtClean="0"/>
              <a:t>(</a:t>
            </a:r>
            <a:r>
              <a:rPr lang="en-US" sz="1600" b="1" dirty="0" err="1" smtClean="0"/>
              <a:t>e.getMessage</a:t>
            </a:r>
            <a:r>
              <a:rPr lang="en-US" sz="1600" b="1" dirty="0" smtClean="0"/>
              <a:t>());</a:t>
            </a:r>
            <a:endParaRPr lang="en-US" sz="1600" dirty="0" smtClean="0"/>
          </a:p>
          <a:p>
            <a:pPr>
              <a:buFont typeface="Arial" pitchFamily="34" charset="0"/>
              <a:buAutoNum type="arabicPeriod"/>
            </a:pPr>
            <a:r>
              <a:rPr lang="en-US" sz="1600" dirty="0" smtClean="0"/>
              <a:t>          }</a:t>
            </a:r>
          </a:p>
          <a:p>
            <a:pPr>
              <a:buFont typeface="Arial" pitchFamily="34" charset="0"/>
              <a:buAutoNum type="arabicPeriod"/>
            </a:pPr>
            <a:r>
              <a:rPr lang="en-US" sz="1600" dirty="0" smtClean="0"/>
              <a:t>     }</a:t>
            </a:r>
          </a:p>
          <a:p>
            <a:pPr>
              <a:buFont typeface="Arial" pitchFamily="34" charset="0"/>
              <a:buAutoNum type="arabicPeriod"/>
            </a:pPr>
            <a:r>
              <a:rPr lang="en-US" sz="1600"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z="3600" smtClean="0"/>
              <a:t>Creating Your Own Exception Classes</a:t>
            </a:r>
          </a:p>
        </p:txBody>
      </p:sp>
      <p:sp>
        <p:nvSpPr>
          <p:cNvPr id="90115" name="Content Placeholder 2"/>
          <p:cNvSpPr>
            <a:spLocks noGrp="1"/>
          </p:cNvSpPr>
          <p:nvPr>
            <p:ph idx="1"/>
          </p:nvPr>
        </p:nvSpPr>
        <p:spPr/>
        <p:txBody>
          <a:bodyPr/>
          <a:lstStyle/>
          <a:p>
            <a:pPr>
              <a:buFont typeface="Times New Roman" pitchFamily="18" charset="0"/>
              <a:buNone/>
            </a:pPr>
            <a:r>
              <a:rPr lang="en-US" sz="2000" b="1" smtClean="0"/>
              <a:t>Output:</a:t>
            </a:r>
          </a:p>
          <a:p>
            <a:pPr>
              <a:buFont typeface="Times New Roman" pitchFamily="18" charset="0"/>
              <a:buNone/>
            </a:pPr>
            <a:endParaRPr lang="en-US" sz="2000" smtClean="0"/>
          </a:p>
          <a:p>
            <a:pPr lvl="1">
              <a:buFont typeface="Times New Roman" pitchFamily="18" charset="0"/>
              <a:buNone/>
            </a:pPr>
            <a:r>
              <a:rPr lang="en-US" sz="1600" smtClean="0"/>
              <a:t>Enter an integer: </a:t>
            </a:r>
            <a:r>
              <a:rPr lang="en-US" sz="1600" b="1" smtClean="0"/>
              <a:t>45</a:t>
            </a:r>
            <a:endParaRPr lang="en-US" sz="1600" smtClean="0"/>
          </a:p>
          <a:p>
            <a:pPr lvl="1">
              <a:buFont typeface="Times New Roman" pitchFamily="18" charset="0"/>
              <a:buNone/>
            </a:pPr>
            <a:r>
              <a:rPr lang="en-US" sz="1600" smtClean="0"/>
              <a:t>Correct data: 45</a:t>
            </a:r>
          </a:p>
          <a:p>
            <a:pPr lvl="1">
              <a:buFont typeface="Times New Roman" pitchFamily="18" charset="0"/>
              <a:buNone/>
            </a:pPr>
            <a:r>
              <a:rPr lang="en-US" sz="1600" smtClean="0"/>
              <a:t> </a:t>
            </a:r>
          </a:p>
          <a:p>
            <a:pPr lvl="1">
              <a:buFont typeface="Times New Roman" pitchFamily="18" charset="0"/>
              <a:buNone/>
            </a:pPr>
            <a:r>
              <a:rPr lang="en-US" sz="1600" smtClean="0"/>
              <a:t>Enter an integer: </a:t>
            </a:r>
            <a:r>
              <a:rPr lang="en-US" sz="1600" b="1" smtClean="0"/>
              <a:t>-23</a:t>
            </a:r>
            <a:endParaRPr lang="en-US" sz="1600" smtClean="0"/>
          </a:p>
          <a:p>
            <a:pPr lvl="1">
              <a:buFont typeface="Times New Roman" pitchFamily="18" charset="0"/>
              <a:buNone/>
            </a:pPr>
            <a:r>
              <a:rPr lang="en-US" sz="1600" smtClean="0"/>
              <a:t>Not positive: -23</a:t>
            </a:r>
          </a:p>
          <a:p>
            <a:pPr>
              <a:buFont typeface="Times New Roman" pitchFamily="18" charset="0"/>
              <a:buNone/>
            </a:pPr>
            <a:endParaRPr lang="en-US" sz="2000" smtClean="0"/>
          </a:p>
          <a:p>
            <a:pPr>
              <a:buFont typeface="Times New Roman" pitchFamily="18" charset="0"/>
              <a:buNone/>
            </a:pPr>
            <a:r>
              <a:rPr lang="en-US" sz="2000" b="1" smtClean="0"/>
              <a:t>Discussion:</a:t>
            </a:r>
          </a:p>
          <a:p>
            <a:pPr>
              <a:buFont typeface="Times New Roman" pitchFamily="18" charset="0"/>
              <a:buNone/>
            </a:pPr>
            <a:endParaRPr lang="en-US" sz="2000" smtClean="0"/>
          </a:p>
          <a:p>
            <a:r>
              <a:rPr lang="en-US" sz="2000" smtClean="0"/>
              <a:t>Notice the throw statement in main(...) (line 13).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3600" dirty="0" smtClean="0"/>
              <a:t>Creating Your Own Exception Classes</a:t>
            </a:r>
          </a:p>
        </p:txBody>
      </p:sp>
      <p:sp>
        <p:nvSpPr>
          <p:cNvPr id="91139" name="Content Placeholder 2"/>
          <p:cNvSpPr>
            <a:spLocks noGrp="1"/>
          </p:cNvSpPr>
          <p:nvPr>
            <p:ph idx="1"/>
          </p:nvPr>
        </p:nvSpPr>
        <p:spPr/>
        <p:txBody>
          <a:bodyPr/>
          <a:lstStyle/>
          <a:p>
            <a:r>
              <a:rPr lang="en-US" sz="2000" dirty="0" smtClean="0"/>
              <a:t>A corresponding catch block handles the exception.  </a:t>
            </a:r>
          </a:p>
          <a:p>
            <a:endParaRPr lang="en-US" sz="2000" dirty="0" smtClean="0"/>
          </a:p>
          <a:p>
            <a:r>
              <a:rPr lang="en-US" sz="2000" dirty="0" smtClean="0"/>
              <a:t>Without the catch block, it is necessary to append a throws clause to main(...):</a:t>
            </a:r>
          </a:p>
          <a:p>
            <a:pPr>
              <a:buFont typeface="Times New Roman" pitchFamily="18" charset="0"/>
              <a:buNone/>
            </a:pPr>
            <a:endParaRPr lang="en-US" sz="2000" dirty="0" smtClean="0"/>
          </a:p>
          <a:p>
            <a:pPr lvl="1">
              <a:buFont typeface="Times New Roman" pitchFamily="18" charset="0"/>
              <a:buNone/>
            </a:pPr>
            <a:r>
              <a:rPr lang="en-US" sz="1600" dirty="0" smtClean="0"/>
              <a:t>     </a:t>
            </a:r>
            <a:r>
              <a:rPr lang="en-US" sz="1800" dirty="0" smtClean="0"/>
              <a:t>public static void main(String[] </a:t>
            </a:r>
            <a:r>
              <a:rPr lang="en-US" sz="1800" dirty="0" err="1" smtClean="0"/>
              <a:t>args</a:t>
            </a:r>
            <a:r>
              <a:rPr lang="en-US" sz="1800" dirty="0" smtClean="0"/>
              <a:t>) </a:t>
            </a:r>
            <a:r>
              <a:rPr lang="en-US" sz="1800" b="1" dirty="0" smtClean="0"/>
              <a:t>throws </a:t>
            </a:r>
            <a:r>
              <a:rPr lang="en-US" sz="1800" b="1" dirty="0" err="1" smtClean="0"/>
              <a:t>NotPositive</a:t>
            </a:r>
            <a:endParaRPr lang="en-US" sz="1800" dirty="0" smtClean="0"/>
          </a:p>
          <a:p>
            <a:pPr lvl="1">
              <a:buFont typeface="Times New Roman" pitchFamily="18" charset="0"/>
              <a:buNone/>
            </a:pPr>
            <a:r>
              <a:rPr lang="en-US" sz="1800" dirty="0" smtClean="0"/>
              <a:t>     {</a:t>
            </a:r>
          </a:p>
          <a:p>
            <a:pPr lvl="1">
              <a:buFont typeface="Times New Roman" pitchFamily="18" charset="0"/>
              <a:buNone/>
            </a:pPr>
            <a:r>
              <a:rPr lang="en-US" sz="1800" dirty="0" smtClean="0"/>
              <a:t>          </a:t>
            </a:r>
            <a:r>
              <a:rPr lang="en-US" sz="1800" dirty="0" err="1" smtClean="0"/>
              <a:t>int</a:t>
            </a:r>
            <a:r>
              <a:rPr lang="en-US" sz="1800" dirty="0" smtClean="0"/>
              <a:t> number;</a:t>
            </a:r>
          </a:p>
          <a:p>
            <a:pPr lvl="1">
              <a:buFont typeface="Times New Roman" pitchFamily="18" charset="0"/>
              <a:buNone/>
            </a:pPr>
            <a:r>
              <a:rPr lang="en-US" sz="1800" dirty="0" smtClean="0"/>
              <a:t>          Scanner input = new Scanner(</a:t>
            </a:r>
            <a:r>
              <a:rPr lang="en-US" sz="1800" dirty="0" err="1" smtClean="0"/>
              <a:t>System.in</a:t>
            </a:r>
            <a:r>
              <a:rPr lang="en-US" sz="1800" dirty="0" smtClean="0"/>
              <a:t>);</a:t>
            </a:r>
          </a:p>
          <a:p>
            <a:pPr lvl="1">
              <a:buFont typeface="Times New Roman" pitchFamily="18" charset="0"/>
              <a:buNone/>
            </a:pPr>
            <a:r>
              <a:rPr lang="en-US" sz="1800" dirty="0" smtClean="0"/>
              <a:t>          </a:t>
            </a:r>
            <a:r>
              <a:rPr lang="en-US" sz="1800" dirty="0" err="1" smtClean="0"/>
              <a:t>System.out.print</a:t>
            </a:r>
            <a:r>
              <a:rPr lang="en-US" sz="1800" dirty="0" smtClean="0"/>
              <a:t>("Enter an integer: ");</a:t>
            </a:r>
          </a:p>
          <a:p>
            <a:pPr lvl="1">
              <a:buFont typeface="Times New Roman" pitchFamily="18" charset="0"/>
              <a:buNone/>
            </a:pPr>
            <a:r>
              <a:rPr lang="en-US" sz="1800" dirty="0" smtClean="0"/>
              <a:t>           number = </a:t>
            </a:r>
            <a:r>
              <a:rPr lang="en-US" sz="1800" dirty="0" err="1" smtClean="0"/>
              <a:t>input.nextInt</a:t>
            </a:r>
            <a:r>
              <a:rPr lang="en-US" sz="1800" dirty="0" smtClean="0"/>
              <a:t>();</a:t>
            </a:r>
          </a:p>
          <a:p>
            <a:pPr lvl="1">
              <a:buFont typeface="Times New Roman" pitchFamily="18" charset="0"/>
              <a:buNone/>
            </a:pPr>
            <a:r>
              <a:rPr lang="en-US" sz="1800" dirty="0" smtClean="0"/>
              <a:t>           if( number &lt;= 0)</a:t>
            </a:r>
          </a:p>
          <a:p>
            <a:pPr lvl="1">
              <a:buFont typeface="Times New Roman" pitchFamily="18" charset="0"/>
              <a:buNone/>
            </a:pPr>
            <a:r>
              <a:rPr lang="en-US" sz="1800" dirty="0" smtClean="0"/>
              <a:t>                    </a:t>
            </a:r>
            <a:r>
              <a:rPr lang="en-US" sz="1800" b="1" dirty="0" smtClean="0"/>
              <a:t>throw new </a:t>
            </a:r>
            <a:r>
              <a:rPr lang="en-US" sz="1800" b="1" dirty="0" err="1" smtClean="0"/>
              <a:t>NotPositiveException</a:t>
            </a:r>
            <a:r>
              <a:rPr lang="en-US" sz="1800" b="1" dirty="0" smtClean="0"/>
              <a:t>("Not positive: "+ number);</a:t>
            </a:r>
            <a:endParaRPr lang="en-US" sz="1800" dirty="0" smtClean="0"/>
          </a:p>
          <a:p>
            <a:pPr lvl="1">
              <a:buFont typeface="Times New Roman" pitchFamily="18" charset="0"/>
              <a:buNone/>
            </a:pPr>
            <a:r>
              <a:rPr lang="en-US" sz="1800" dirty="0" smtClean="0"/>
              <a:t>            else</a:t>
            </a:r>
          </a:p>
          <a:p>
            <a:pPr lvl="1">
              <a:buFont typeface="Times New Roman" pitchFamily="18" charset="0"/>
              <a:buNone/>
            </a:pPr>
            <a:r>
              <a:rPr lang="en-US" sz="1800" dirty="0" smtClean="0"/>
              <a:t>                    </a:t>
            </a:r>
            <a:r>
              <a:rPr lang="en-US" sz="1800" dirty="0" err="1" smtClean="0"/>
              <a:t>System.out.println</a:t>
            </a:r>
            <a:r>
              <a:rPr lang="en-US" sz="1800" dirty="0" smtClean="0"/>
              <a:t>("Correct data: " + number);</a:t>
            </a:r>
          </a:p>
          <a:p>
            <a:pPr lvl="1">
              <a:buFont typeface="Times New Roman" pitchFamily="18" charset="0"/>
              <a:buNone/>
            </a:pPr>
            <a:r>
              <a:rPr lang="en-US" sz="1800" dirty="0" smtClean="0"/>
              <a:t>       }</a:t>
            </a:r>
          </a:p>
          <a:p>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154111" y="2027237"/>
            <a:ext cx="8191501" cy="4832351"/>
          </a:xfrm>
        </p:spPr>
        <p:txBody>
          <a:bodyPr/>
          <a:lstStyle/>
          <a:p>
            <a:r>
              <a:rPr lang="en-US" sz="2400" dirty="0" smtClean="0"/>
              <a:t>Understand Java’s exception classes</a:t>
            </a:r>
          </a:p>
          <a:p>
            <a:pPr lvl="1"/>
            <a:r>
              <a:rPr lang="en-US" sz="2400" dirty="0" smtClean="0"/>
              <a:t>The throw clause</a:t>
            </a:r>
          </a:p>
          <a:p>
            <a:pPr lvl="1"/>
            <a:r>
              <a:rPr lang="en-US" sz="2400" dirty="0" smtClean="0"/>
              <a:t>The throw-catch mechanism</a:t>
            </a:r>
          </a:p>
          <a:p>
            <a:pPr lvl="1"/>
            <a:r>
              <a:rPr lang="en-US" sz="2400" dirty="0" smtClean="0"/>
              <a:t>The finally block</a:t>
            </a:r>
          </a:p>
          <a:p>
            <a:pPr lvl="1"/>
            <a:r>
              <a:rPr lang="en-US" sz="2400" dirty="0" smtClean="0"/>
              <a:t>The try-throw-catch-finally mechanism</a:t>
            </a:r>
          </a:p>
          <a:p>
            <a:pPr lvl="1"/>
            <a:r>
              <a:rPr lang="en-US" sz="2400" dirty="0" smtClean="0"/>
              <a:t>How to create an exception</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z="3600" smtClean="0"/>
              <a:t>Creating Your Own Exception Classes</a:t>
            </a:r>
          </a:p>
        </p:txBody>
      </p:sp>
      <p:sp>
        <p:nvSpPr>
          <p:cNvPr id="92163" name="Content Placeholder 2"/>
          <p:cNvSpPr>
            <a:spLocks noGrp="1"/>
          </p:cNvSpPr>
          <p:nvPr>
            <p:ph idx="1"/>
          </p:nvPr>
        </p:nvSpPr>
        <p:spPr/>
        <p:txBody>
          <a:bodyPr/>
          <a:lstStyle/>
          <a:p>
            <a:r>
              <a:rPr lang="en-US" sz="2000" dirty="0" smtClean="0"/>
              <a:t>The </a:t>
            </a:r>
            <a:r>
              <a:rPr lang="en-US" sz="2000" dirty="0" err="1" smtClean="0"/>
              <a:t>NotPositiveException</a:t>
            </a:r>
            <a:r>
              <a:rPr lang="en-US" sz="2000" dirty="0" smtClean="0"/>
              <a:t> object is thrown to the Java Virtual Machine, which displays the following output:</a:t>
            </a:r>
          </a:p>
          <a:p>
            <a:pPr>
              <a:buFont typeface="Times New Roman" pitchFamily="18" charset="0"/>
              <a:buNone/>
            </a:pPr>
            <a:endParaRPr lang="en-US" sz="2000" dirty="0" smtClean="0"/>
          </a:p>
          <a:p>
            <a:pPr lvl="1">
              <a:buFont typeface="Times New Roman" pitchFamily="18" charset="0"/>
              <a:buNone/>
            </a:pPr>
            <a:r>
              <a:rPr lang="en-US" sz="1800" dirty="0" smtClean="0"/>
              <a:t>Enter an integer: </a:t>
            </a:r>
            <a:r>
              <a:rPr lang="en-US" sz="1800" b="1" dirty="0" smtClean="0"/>
              <a:t>-9</a:t>
            </a:r>
          </a:p>
          <a:p>
            <a:pPr lvl="1">
              <a:buFont typeface="Times New Roman" pitchFamily="18" charset="0"/>
              <a:buNone/>
            </a:pPr>
            <a:endParaRPr lang="en-US" sz="1800" dirty="0" smtClean="0"/>
          </a:p>
          <a:p>
            <a:pPr lvl="1">
              <a:buFont typeface="Times New Roman" pitchFamily="18" charset="0"/>
              <a:buNone/>
            </a:pPr>
            <a:r>
              <a:rPr lang="en-US" sz="1800" dirty="0" smtClean="0"/>
              <a:t>Exception in thread "main" </a:t>
            </a:r>
            <a:r>
              <a:rPr lang="en-US" sz="1800" dirty="0" err="1" smtClean="0"/>
              <a:t>NotPositive</a:t>
            </a:r>
            <a:r>
              <a:rPr lang="en-US" sz="1800" b="1" dirty="0" smtClean="0"/>
              <a:t>: Not positive: -9</a:t>
            </a:r>
            <a:endParaRPr lang="en-US" sz="1800" dirty="0" smtClean="0"/>
          </a:p>
          <a:p>
            <a:pPr lvl="1">
              <a:buFont typeface="Times New Roman" pitchFamily="18" charset="0"/>
              <a:buNone/>
            </a:pPr>
            <a:r>
              <a:rPr lang="en-US" sz="1800" dirty="0" smtClean="0"/>
              <a:t>        at </a:t>
            </a:r>
            <a:r>
              <a:rPr lang="en-US" sz="1800" dirty="0" err="1" smtClean="0"/>
              <a:t>NotPositiveTest.main</a:t>
            </a:r>
            <a:r>
              <a:rPr lang="en-US" sz="1800" dirty="0" smtClean="0"/>
              <a:t>(NotPositiveTest.java:13)</a:t>
            </a:r>
          </a:p>
          <a:p>
            <a:endParaRPr lang="en-US" sz="2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3187" name="Content Placeholder 2"/>
          <p:cNvSpPr>
            <a:spLocks noGrp="1"/>
          </p:cNvSpPr>
          <p:nvPr>
            <p:ph idx="1"/>
          </p:nvPr>
        </p:nvSpPr>
        <p:spPr>
          <a:xfrm>
            <a:off x="741363" y="2101849"/>
            <a:ext cx="8604250" cy="5106987"/>
          </a:xfrm>
        </p:spPr>
        <p:txBody>
          <a:bodyPr/>
          <a:lstStyle/>
          <a:p>
            <a:r>
              <a:rPr lang="en-US" sz="1800" dirty="0" smtClean="0"/>
              <a:t>A </a:t>
            </a:r>
            <a:r>
              <a:rPr lang="en-US" sz="1800" i="1" dirty="0" smtClean="0"/>
              <a:t>finally block</a:t>
            </a:r>
            <a:r>
              <a:rPr lang="en-US" sz="1800" dirty="0" smtClean="0"/>
              <a:t> is a block of code that always executes, regardless of whether or not an exception is thrown.  </a:t>
            </a:r>
          </a:p>
          <a:p>
            <a:endParaRPr lang="en-US" sz="1800" dirty="0" smtClean="0"/>
          </a:p>
          <a:p>
            <a:r>
              <a:rPr lang="en-US" sz="1800" dirty="0" smtClean="0"/>
              <a:t>A finally block is paired with either a try-catch pair or a try block.</a:t>
            </a:r>
          </a:p>
          <a:p>
            <a:pPr>
              <a:buFont typeface="Times New Roman" pitchFamily="18" charset="0"/>
              <a:buNone/>
            </a:pPr>
            <a:endParaRPr lang="en-US" sz="1800" dirty="0" smtClean="0"/>
          </a:p>
          <a:p>
            <a:r>
              <a:rPr lang="en-US" sz="1800" dirty="0" smtClean="0"/>
              <a:t> The syntax of a finally block is:</a:t>
            </a:r>
          </a:p>
          <a:p>
            <a:endParaRPr lang="en-US" sz="1800" dirty="0" smtClean="0"/>
          </a:p>
          <a:p>
            <a:pPr lvl="1">
              <a:buFont typeface="Times New Roman" pitchFamily="18" charset="0"/>
              <a:buNone/>
            </a:pPr>
            <a:r>
              <a:rPr lang="en-US" sz="1800" dirty="0" smtClean="0"/>
              <a:t> </a:t>
            </a:r>
          </a:p>
          <a:p>
            <a:pPr lvl="1">
              <a:buFont typeface="Times New Roman" pitchFamily="18" charset="0"/>
              <a:buNone/>
            </a:pPr>
            <a:r>
              <a:rPr lang="en-US" sz="1800" b="1" dirty="0" smtClean="0"/>
              <a:t>try</a:t>
            </a:r>
            <a:r>
              <a:rPr lang="en-US" sz="1800" dirty="0" smtClean="0"/>
              <a:t>                                                    				</a:t>
            </a:r>
            <a:r>
              <a:rPr lang="en-US" sz="1800" b="1" dirty="0" err="1" smtClean="0"/>
              <a:t>try</a:t>
            </a:r>
            <a:r>
              <a:rPr lang="en-US" sz="1800" b="1" dirty="0" smtClean="0"/>
              <a:t> </a:t>
            </a:r>
            <a:r>
              <a:rPr lang="en-US" sz="1800" dirty="0" smtClean="0"/>
              <a:t> </a:t>
            </a:r>
          </a:p>
          <a:p>
            <a:pPr lvl="1">
              <a:buFont typeface="Times New Roman" pitchFamily="18" charset="0"/>
              <a:buNone/>
            </a:pPr>
            <a:r>
              <a:rPr lang="en-US" sz="1800" dirty="0" smtClean="0"/>
              <a:t>{												{</a:t>
            </a:r>
          </a:p>
          <a:p>
            <a:pPr lvl="1">
              <a:buFont typeface="Times New Roman" pitchFamily="18" charset="0"/>
              <a:buNone/>
            </a:pPr>
            <a:r>
              <a:rPr lang="en-US" sz="1800" dirty="0" smtClean="0"/>
              <a:t>     code					          	     				</a:t>
            </a:r>
            <a:r>
              <a:rPr lang="en-US" sz="1800" dirty="0" err="1" smtClean="0"/>
              <a:t>code</a:t>
            </a:r>
            <a:endParaRPr lang="en-US" sz="1800" dirty="0" smtClean="0"/>
          </a:p>
          <a:p>
            <a:pPr lvl="1">
              <a:buFont typeface="Times New Roman" pitchFamily="18" charset="0"/>
              <a:buNone/>
            </a:pPr>
            <a:r>
              <a:rPr lang="en-US" sz="1800" dirty="0" smtClean="0"/>
              <a:t>}												}</a:t>
            </a:r>
          </a:p>
          <a:p>
            <a:pPr lvl="1">
              <a:buFont typeface="Times New Roman" pitchFamily="18" charset="0"/>
              <a:buNone/>
            </a:pPr>
            <a:r>
              <a:rPr lang="en-US" sz="1800" b="1" dirty="0" smtClean="0"/>
              <a:t>catch( …..)</a:t>
            </a:r>
            <a:r>
              <a:rPr lang="en-US" sz="1800" dirty="0" smtClean="0"/>
              <a:t>						or			</a:t>
            </a:r>
            <a:r>
              <a:rPr lang="en-US" sz="1800" b="1" dirty="0" smtClean="0"/>
              <a:t>finally</a:t>
            </a:r>
            <a:endParaRPr lang="en-US" sz="1800" dirty="0" smtClean="0"/>
          </a:p>
          <a:p>
            <a:pPr lvl="1">
              <a:buFont typeface="Times New Roman" pitchFamily="18" charset="0"/>
              <a:buNone/>
            </a:pPr>
            <a:r>
              <a:rPr lang="en-US" sz="1800" dirty="0" smtClean="0"/>
              <a:t>{												{</a:t>
            </a:r>
          </a:p>
          <a:p>
            <a:pPr lvl="1">
              <a:buFont typeface="Times New Roman" pitchFamily="18" charset="0"/>
              <a:buNone/>
            </a:pPr>
            <a:r>
              <a:rPr lang="en-US" sz="1800" dirty="0" smtClean="0"/>
              <a:t>     code					                    				</a:t>
            </a:r>
            <a:r>
              <a:rPr lang="en-US" sz="1800" dirty="0" err="1" smtClean="0"/>
              <a:t>code</a:t>
            </a:r>
            <a:r>
              <a:rPr lang="en-US" sz="1800" dirty="0" smtClean="0"/>
              <a:t>—always executes</a:t>
            </a:r>
          </a:p>
          <a:p>
            <a:pPr lvl="1">
              <a:buFont typeface="Times New Roman" pitchFamily="18" charset="0"/>
              <a:buNone/>
            </a:pPr>
            <a:r>
              <a:rPr lang="en-US" sz="1800" dirty="0" smtClean="0"/>
              <a:t>}												}</a:t>
            </a:r>
          </a:p>
          <a:p>
            <a:pPr lvl="1">
              <a:buFont typeface="Times New Roman" pitchFamily="18" charset="0"/>
              <a:buNone/>
            </a:pPr>
            <a:r>
              <a:rPr lang="en-US" sz="1800" b="1" dirty="0" smtClean="0"/>
              <a:t>finally</a:t>
            </a:r>
            <a:endParaRPr lang="en-US" sz="1800" dirty="0" smtClean="0"/>
          </a:p>
          <a:p>
            <a:pPr lvl="1">
              <a:buFont typeface="Times New Roman" pitchFamily="18" charset="0"/>
              <a:buNone/>
            </a:pPr>
            <a:r>
              <a:rPr lang="en-US" sz="1800" dirty="0" smtClean="0"/>
              <a:t>{</a:t>
            </a:r>
          </a:p>
          <a:p>
            <a:pPr lvl="1">
              <a:buFont typeface="Times New Roman" pitchFamily="18" charset="0"/>
              <a:buNone/>
            </a:pPr>
            <a:r>
              <a:rPr lang="en-US" sz="1800" dirty="0" smtClean="0"/>
              <a:t>     code—always executes</a:t>
            </a:r>
          </a:p>
          <a:p>
            <a:pPr lvl="1">
              <a:buFont typeface="Times New Roman" pitchFamily="18" charset="0"/>
              <a:buNone/>
            </a:pPr>
            <a:r>
              <a:rPr lang="en-US" sz="1800" dirty="0" smtClean="0"/>
              <a:t>}</a:t>
            </a:r>
          </a:p>
          <a:p>
            <a:endParaRPr lang="en-US" sz="1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4211" name="Content Placeholder 2"/>
          <p:cNvSpPr>
            <a:spLocks noGrp="1"/>
          </p:cNvSpPr>
          <p:nvPr>
            <p:ph idx="1"/>
          </p:nvPr>
        </p:nvSpPr>
        <p:spPr>
          <a:xfrm>
            <a:off x="741362" y="2101850"/>
            <a:ext cx="8718549" cy="5030787"/>
          </a:xfrm>
        </p:spPr>
        <p:txBody>
          <a:bodyPr/>
          <a:lstStyle/>
          <a:p>
            <a:pPr>
              <a:buFont typeface="Times New Roman" pitchFamily="18" charset="0"/>
              <a:buNone/>
            </a:pPr>
            <a:r>
              <a:rPr lang="en-US" sz="2000" b="1" dirty="0" smtClean="0"/>
              <a:t>Problem Statement:</a:t>
            </a:r>
            <a:br>
              <a:rPr lang="en-US" sz="2000" b="1" dirty="0" smtClean="0"/>
            </a:br>
            <a:endParaRPr lang="en-US" sz="2000" dirty="0" smtClean="0"/>
          </a:p>
          <a:p>
            <a:r>
              <a:rPr lang="en-US" sz="1800" dirty="0" smtClean="0"/>
              <a:t>Merge two sorted text files into a single sorted  file.  </a:t>
            </a:r>
          </a:p>
          <a:p>
            <a:r>
              <a:rPr lang="en-US" sz="1800" dirty="0" smtClean="0"/>
              <a:t>Each text file consists of a list of names, one name per line.  </a:t>
            </a:r>
          </a:p>
          <a:p>
            <a:r>
              <a:rPr lang="en-US" sz="1800" dirty="0" smtClean="0"/>
              <a:t>For example, if greekWriters.txt, contains</a:t>
            </a:r>
          </a:p>
          <a:p>
            <a:endParaRPr lang="en-US" sz="1400" dirty="0" smtClean="0"/>
          </a:p>
          <a:p>
            <a:pPr lvl="1"/>
            <a:r>
              <a:rPr lang="en-US" sz="1800" dirty="0" smtClean="0"/>
              <a:t>Aesop</a:t>
            </a:r>
          </a:p>
          <a:p>
            <a:pPr lvl="1"/>
            <a:r>
              <a:rPr lang="en-US" sz="1800" dirty="0" smtClean="0"/>
              <a:t>Euripides</a:t>
            </a:r>
          </a:p>
          <a:p>
            <a:pPr lvl="1"/>
            <a:r>
              <a:rPr lang="en-US" sz="1800" dirty="0" smtClean="0"/>
              <a:t>Homer</a:t>
            </a:r>
          </a:p>
          <a:p>
            <a:pPr lvl="1"/>
            <a:r>
              <a:rPr lang="en-US" sz="1800" dirty="0" smtClean="0"/>
              <a:t>Plato</a:t>
            </a:r>
          </a:p>
          <a:p>
            <a:pPr lvl="1"/>
            <a:r>
              <a:rPr lang="en-US" sz="1800" dirty="0" smtClean="0"/>
              <a:t>Socrates</a:t>
            </a:r>
          </a:p>
          <a:p>
            <a:endParaRPr lang="en-US" sz="1800" dirty="0" smtClean="0"/>
          </a:p>
          <a:p>
            <a:pPr>
              <a:buNone/>
            </a:pPr>
            <a:r>
              <a:rPr lang="en-US" sz="1800" dirty="0" smtClean="0"/>
              <a:t>	and romanWriters.txt contains</a:t>
            </a:r>
          </a:p>
          <a:p>
            <a:pPr lvl="1"/>
            <a:r>
              <a:rPr lang="en-US" sz="1800" dirty="0" smtClean="0"/>
              <a:t>Cicero</a:t>
            </a:r>
          </a:p>
          <a:p>
            <a:pPr lvl="1"/>
            <a:r>
              <a:rPr lang="en-US" sz="1800" dirty="0" smtClean="0"/>
              <a:t>Livy</a:t>
            </a:r>
          </a:p>
          <a:p>
            <a:pPr lvl="1"/>
            <a:r>
              <a:rPr lang="en-US" sz="1800" dirty="0" smtClean="0"/>
              <a:t>Ovid</a:t>
            </a:r>
          </a:p>
          <a:p>
            <a:pPr lvl="1"/>
            <a:r>
              <a:rPr lang="en-US" sz="1800" dirty="0" smtClean="0"/>
              <a:t>Virgil</a:t>
            </a:r>
            <a:r>
              <a:rPr lang="en-US" sz="1400" dirty="0" smtClean="0"/>
              <a:t/>
            </a:r>
            <a:br>
              <a:rPr lang="en-US" sz="1400" dirty="0" smtClean="0"/>
            </a:br>
            <a:endParaRPr lang="en-US" sz="1400" dirty="0" smtClean="0"/>
          </a:p>
        </p:txBody>
      </p:sp>
      <p:sp>
        <p:nvSpPr>
          <p:cNvPr id="4" name="TextBox 3"/>
          <p:cNvSpPr txBox="1"/>
          <p:nvPr/>
        </p:nvSpPr>
        <p:spPr>
          <a:xfrm>
            <a:off x="4964112" y="3551237"/>
            <a:ext cx="4572000" cy="2862322"/>
          </a:xfrm>
          <a:prstGeom prst="rect">
            <a:avLst/>
          </a:prstGeom>
          <a:noFill/>
        </p:spPr>
        <p:txBody>
          <a:bodyPr wrap="square" rtlCol="0">
            <a:spAutoFit/>
          </a:bodyPr>
          <a:lstStyle/>
          <a:p>
            <a:pPr marL="231775" indent="-231775">
              <a:buFont typeface="Arial" pitchFamily="34" charset="0"/>
              <a:buChar char="•"/>
            </a:pPr>
            <a:r>
              <a:rPr lang="en-US" sz="1800" dirty="0" smtClean="0">
                <a:solidFill>
                  <a:schemeClr val="tx1"/>
                </a:solidFill>
              </a:rPr>
              <a:t>The merged file (ancientWriters.txt) contains</a:t>
            </a:r>
          </a:p>
          <a:p>
            <a:pPr lvl="1"/>
            <a:r>
              <a:rPr lang="en-US" sz="1800" dirty="0" smtClean="0">
                <a:solidFill>
                  <a:schemeClr val="tx1"/>
                </a:solidFill>
              </a:rPr>
              <a:t>Aesop</a:t>
            </a:r>
          </a:p>
          <a:p>
            <a:pPr lvl="1"/>
            <a:r>
              <a:rPr lang="en-US" sz="1800" dirty="0" smtClean="0">
                <a:solidFill>
                  <a:schemeClr val="tx1"/>
                </a:solidFill>
              </a:rPr>
              <a:t>Cicero</a:t>
            </a:r>
          </a:p>
          <a:p>
            <a:pPr lvl="1"/>
            <a:r>
              <a:rPr lang="en-US" sz="1800" dirty="0" smtClean="0">
                <a:solidFill>
                  <a:schemeClr val="tx1"/>
                </a:solidFill>
              </a:rPr>
              <a:t>Euripides</a:t>
            </a:r>
          </a:p>
          <a:p>
            <a:pPr lvl="1"/>
            <a:r>
              <a:rPr lang="en-US" sz="1800" dirty="0" smtClean="0">
                <a:solidFill>
                  <a:schemeClr val="tx1"/>
                </a:solidFill>
              </a:rPr>
              <a:t>Homer</a:t>
            </a:r>
          </a:p>
          <a:p>
            <a:pPr lvl="1"/>
            <a:r>
              <a:rPr lang="en-US" sz="1800" dirty="0" smtClean="0">
                <a:solidFill>
                  <a:schemeClr val="tx1"/>
                </a:solidFill>
              </a:rPr>
              <a:t>Livy</a:t>
            </a:r>
          </a:p>
          <a:p>
            <a:pPr lvl="1"/>
            <a:r>
              <a:rPr lang="en-US" sz="1800" dirty="0" smtClean="0">
                <a:solidFill>
                  <a:schemeClr val="tx1"/>
                </a:solidFill>
              </a:rPr>
              <a:t>Ovid</a:t>
            </a:r>
          </a:p>
          <a:p>
            <a:pPr lvl="1"/>
            <a:r>
              <a:rPr lang="en-US" sz="1800" dirty="0" smtClean="0">
                <a:solidFill>
                  <a:schemeClr val="tx1"/>
                </a:solidFill>
              </a:rPr>
              <a:t>Plato</a:t>
            </a:r>
          </a:p>
          <a:p>
            <a:pPr lvl="1"/>
            <a:r>
              <a:rPr lang="en-US" sz="1800" dirty="0" smtClean="0">
                <a:solidFill>
                  <a:schemeClr val="tx1"/>
                </a:solidFill>
              </a:rPr>
              <a:t>Socrates</a:t>
            </a:r>
          </a:p>
          <a:p>
            <a:pPr lvl="1"/>
            <a:r>
              <a:rPr lang="en-US" sz="1800" dirty="0" smtClean="0">
                <a:solidFill>
                  <a:schemeClr val="tx1"/>
                </a:solidFill>
              </a:rPr>
              <a:t>Virgil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5235" name="Content Placeholder 2"/>
          <p:cNvSpPr>
            <a:spLocks noGrp="1"/>
          </p:cNvSpPr>
          <p:nvPr>
            <p:ph idx="1"/>
          </p:nvPr>
        </p:nvSpPr>
        <p:spPr>
          <a:xfrm>
            <a:off x="741362" y="2101849"/>
            <a:ext cx="9023349" cy="5259387"/>
          </a:xfrm>
        </p:spPr>
        <p:txBody>
          <a:bodyPr/>
          <a:lstStyle/>
          <a:p>
            <a:pPr>
              <a:buNone/>
            </a:pPr>
            <a:r>
              <a:rPr lang="en-US" sz="1800" b="1" dirty="0" smtClean="0"/>
              <a:t>Java Solution:</a:t>
            </a:r>
          </a:p>
          <a:p>
            <a:endParaRPr lang="en-US" sz="1600" dirty="0" smtClean="0"/>
          </a:p>
          <a:p>
            <a:r>
              <a:rPr lang="en-US" sz="1600" dirty="0" smtClean="0"/>
              <a:t>To merge two sorted files, file1 and file2:</a:t>
            </a:r>
            <a:br>
              <a:rPr lang="en-US" sz="1600" dirty="0" smtClean="0"/>
            </a:br>
            <a:endParaRPr lang="en-US" sz="1600" dirty="0" smtClean="0"/>
          </a:p>
          <a:p>
            <a:pPr lvl="2">
              <a:buFont typeface="Times New Roman" pitchFamily="18" charset="0"/>
              <a:buNone/>
            </a:pPr>
            <a:r>
              <a:rPr lang="en-US" sz="1600" dirty="0" smtClean="0"/>
              <a:t>Read the first two names ( s1 and s2) from file1 and file2, respectively.</a:t>
            </a:r>
          </a:p>
          <a:p>
            <a:pPr lvl="2">
              <a:buFont typeface="Times New Roman" pitchFamily="18" charset="0"/>
              <a:buNone/>
            </a:pPr>
            <a:r>
              <a:rPr lang="en-US" sz="1600" dirty="0" smtClean="0"/>
              <a:t>Repeat the following until all data has been read from one file</a:t>
            </a:r>
          </a:p>
          <a:p>
            <a:pPr lvl="2">
              <a:buFont typeface="Times New Roman" pitchFamily="18" charset="0"/>
              <a:buNone/>
            </a:pPr>
            <a:endParaRPr lang="en-US" sz="1600" dirty="0" smtClean="0"/>
          </a:p>
          <a:p>
            <a:pPr lvl="2">
              <a:buFont typeface="Times New Roman" pitchFamily="18" charset="0"/>
              <a:buNone/>
            </a:pPr>
            <a:r>
              <a:rPr lang="en-US" sz="1600" dirty="0" smtClean="0"/>
              <a:t>if (s1 &lt;= s2)</a:t>
            </a:r>
          </a:p>
          <a:p>
            <a:pPr lvl="2">
              <a:buFont typeface="Times New Roman" pitchFamily="18" charset="0"/>
              <a:buNone/>
            </a:pPr>
            <a:r>
              <a:rPr lang="en-US" sz="1600" dirty="0" smtClean="0"/>
              <a:t>{	</a:t>
            </a:r>
          </a:p>
          <a:p>
            <a:pPr lvl="2">
              <a:buFont typeface="Times New Roman" pitchFamily="18" charset="0"/>
              <a:buNone/>
            </a:pPr>
            <a:r>
              <a:rPr lang="en-US" sz="1600" dirty="0" smtClean="0"/>
              <a:t>		Write s1 to the output file</a:t>
            </a:r>
          </a:p>
          <a:p>
            <a:pPr lvl="2">
              <a:buFont typeface="Times New Roman" pitchFamily="18" charset="0"/>
              <a:buNone/>
            </a:pPr>
            <a:r>
              <a:rPr lang="en-US" sz="1600" dirty="0" smtClean="0"/>
              <a:t>           Read the next name from file into s1</a:t>
            </a:r>
          </a:p>
          <a:p>
            <a:pPr lvl="2">
              <a:buFont typeface="Times New Roman" pitchFamily="18" charset="0"/>
              <a:buNone/>
            </a:pPr>
            <a:r>
              <a:rPr lang="en-US" sz="1600" dirty="0" smtClean="0"/>
              <a:t>}</a:t>
            </a:r>
          </a:p>
          <a:p>
            <a:pPr lvl="2">
              <a:buFont typeface="Times New Roman" pitchFamily="18" charset="0"/>
              <a:buNone/>
            </a:pPr>
            <a:r>
              <a:rPr lang="en-US" sz="1600" dirty="0" smtClean="0"/>
              <a:t>else      // s2 &lt; s1</a:t>
            </a:r>
          </a:p>
          <a:p>
            <a:pPr lvl="2">
              <a:buFont typeface="Times New Roman" pitchFamily="18" charset="0"/>
              <a:buNone/>
            </a:pPr>
            <a:r>
              <a:rPr lang="en-US" sz="1600" dirty="0" smtClean="0"/>
              <a:t>{</a:t>
            </a:r>
          </a:p>
          <a:p>
            <a:pPr lvl="2">
              <a:buFont typeface="Times New Roman" pitchFamily="18" charset="0"/>
              <a:buNone/>
            </a:pPr>
            <a:r>
              <a:rPr lang="en-US" sz="1600" dirty="0" smtClean="0"/>
              <a:t>		Write s2 to the output file</a:t>
            </a:r>
          </a:p>
          <a:p>
            <a:pPr lvl="2">
              <a:buFont typeface="Times New Roman" pitchFamily="18" charset="0"/>
              <a:buNone/>
            </a:pPr>
            <a:r>
              <a:rPr lang="en-US" sz="1600" dirty="0" smtClean="0"/>
              <a:t>           Read the next name from file2 into s2</a:t>
            </a:r>
          </a:p>
          <a:p>
            <a:pPr lvl="2">
              <a:buFont typeface="Times New Roman" pitchFamily="18" charset="0"/>
              <a:buNone/>
            </a:pPr>
            <a:r>
              <a:rPr lang="en-US" sz="1600" dirty="0" smtClean="0"/>
              <a:t>}</a:t>
            </a:r>
          </a:p>
          <a:p>
            <a:pPr lvl="2">
              <a:buFont typeface="Times New Roman" pitchFamily="18" charset="0"/>
              <a:buNone/>
            </a:pPr>
            <a:r>
              <a:rPr lang="en-US" sz="1600" dirty="0" smtClean="0"/>
              <a:t>          </a:t>
            </a:r>
          </a:p>
          <a:p>
            <a:pPr lvl="2">
              <a:buFont typeface="Times New Roman" pitchFamily="18" charset="0"/>
              <a:buNone/>
            </a:pPr>
            <a:r>
              <a:rPr lang="en-US" sz="1600" dirty="0" smtClean="0"/>
              <a:t>	if any data in file1 has not been processed</a:t>
            </a:r>
          </a:p>
          <a:p>
            <a:pPr lvl="2">
              <a:buFont typeface="Times New Roman" pitchFamily="18" charset="0"/>
              <a:buNone/>
            </a:pPr>
            <a:r>
              <a:rPr lang="en-US" sz="1600" dirty="0" smtClean="0"/>
              <a:t>		Write that data to the output file</a:t>
            </a:r>
          </a:p>
          <a:p>
            <a:pPr lvl="2">
              <a:buFont typeface="Times New Roman" pitchFamily="18" charset="0"/>
              <a:buNone/>
            </a:pPr>
            <a:endParaRPr lang="en-US" sz="1600" dirty="0" smtClean="0"/>
          </a:p>
          <a:p>
            <a:pPr lvl="2">
              <a:buFont typeface="Times New Roman" pitchFamily="18" charset="0"/>
              <a:buNone/>
            </a:pPr>
            <a:r>
              <a:rPr lang="en-US" sz="1600" dirty="0" smtClean="0"/>
              <a:t>	if any data in file2 has not been processed</a:t>
            </a:r>
          </a:p>
          <a:p>
            <a:pPr lvl="2">
              <a:buFont typeface="Times New Roman" pitchFamily="18" charset="0"/>
              <a:buNone/>
            </a:pPr>
            <a:r>
              <a:rPr lang="en-US" sz="1600" dirty="0" smtClean="0"/>
              <a:t>		Write that data to the output file </a:t>
            </a:r>
          </a:p>
          <a:p>
            <a:endParaRPr lang="en-US" sz="1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6259" name="Content Placeholder 2"/>
          <p:cNvSpPr>
            <a:spLocks noGrp="1"/>
          </p:cNvSpPr>
          <p:nvPr>
            <p:ph idx="1"/>
          </p:nvPr>
        </p:nvSpPr>
        <p:spPr/>
        <p:txBody>
          <a:bodyPr/>
          <a:lstStyle/>
          <a:p>
            <a:pPr>
              <a:buFont typeface="Arial" pitchFamily="34" charset="0"/>
              <a:buAutoNum type="arabicPeriod"/>
            </a:pPr>
            <a:r>
              <a:rPr lang="en-US" sz="1600" smtClean="0"/>
              <a:t>import java.util.*;</a:t>
            </a:r>
          </a:p>
          <a:p>
            <a:pPr>
              <a:buFont typeface="Arial" pitchFamily="34" charset="0"/>
              <a:buAutoNum type="arabicPeriod"/>
            </a:pPr>
            <a:r>
              <a:rPr lang="en-US" sz="1600" smtClean="0"/>
              <a:t>import java.io.*; </a:t>
            </a:r>
          </a:p>
          <a:p>
            <a:pPr>
              <a:buFont typeface="Arial" pitchFamily="34" charset="0"/>
              <a:buAutoNum type="arabicPeriod"/>
            </a:pPr>
            <a:r>
              <a:rPr lang="en-US" sz="1600" smtClean="0"/>
              <a:t>public class Merger</a:t>
            </a:r>
          </a:p>
          <a:p>
            <a:pPr>
              <a:buFont typeface="Arial" pitchFamily="34" charset="0"/>
              <a:buAutoNum type="arabicPeriod"/>
            </a:pPr>
            <a:r>
              <a:rPr lang="en-US" sz="1600" smtClean="0"/>
              <a:t>{</a:t>
            </a:r>
          </a:p>
          <a:p>
            <a:pPr>
              <a:buFont typeface="Arial" pitchFamily="34" charset="0"/>
              <a:buAutoNum type="arabicPeriod"/>
            </a:pPr>
            <a:r>
              <a:rPr lang="en-US" sz="1600" smtClean="0"/>
              <a:t>     public static void merge(String name1, String name2, String name3)</a:t>
            </a:r>
          </a:p>
          <a:p>
            <a:pPr>
              <a:buFont typeface="Arial" pitchFamily="34" charset="0"/>
              <a:buAutoNum type="arabicPeriod"/>
            </a:pPr>
            <a:r>
              <a:rPr lang="en-US" sz="1600" smtClean="0"/>
              <a:t>    {</a:t>
            </a:r>
          </a:p>
          <a:p>
            <a:pPr>
              <a:buFont typeface="Arial" pitchFamily="34" charset="0"/>
              <a:buAutoNum type="arabicPeriod"/>
            </a:pPr>
            <a:r>
              <a:rPr lang="en-US" sz="1600" smtClean="0"/>
              <a:t>        File file1= null, file2= null, file3= null;</a:t>
            </a:r>
          </a:p>
          <a:p>
            <a:pPr>
              <a:buFont typeface="Arial" pitchFamily="34" charset="0"/>
              <a:buAutoNum type="arabicPeriod"/>
            </a:pPr>
            <a:r>
              <a:rPr lang="en-US" sz="1600" smtClean="0"/>
              <a:t>        Scanner input1= null, input2= null;</a:t>
            </a:r>
          </a:p>
          <a:p>
            <a:pPr>
              <a:buFont typeface="Arial" pitchFamily="34" charset="0"/>
              <a:buAutoNum type="arabicPeriod"/>
            </a:pPr>
            <a:r>
              <a:rPr lang="en-US" sz="1600" smtClean="0"/>
              <a:t>        PrintWriter output= null;</a:t>
            </a:r>
          </a:p>
          <a:p>
            <a:pPr>
              <a:buFont typeface="Arial" pitchFamily="34" charset="0"/>
              <a:buAutoNum type="arabicPeriod"/>
            </a:pPr>
            <a:r>
              <a:rPr lang="en-US" sz="1600" smtClean="0"/>
              <a:t>        try  </a:t>
            </a:r>
          </a:p>
          <a:p>
            <a:pPr>
              <a:buFont typeface="Arial" pitchFamily="34" charset="0"/>
              <a:buAutoNum type="arabicPeriod"/>
            </a:pPr>
            <a:r>
              <a:rPr lang="en-US" sz="1600" smtClean="0"/>
              <a:t>        {</a:t>
            </a:r>
          </a:p>
          <a:p>
            <a:pPr>
              <a:buFont typeface="Arial" pitchFamily="34" charset="0"/>
              <a:buAutoNum type="arabicPeriod"/>
            </a:pPr>
            <a:r>
              <a:rPr lang="en-US" sz="1600" smtClean="0"/>
              <a:t>            file1 = new File(name1);	// input file</a:t>
            </a:r>
          </a:p>
          <a:p>
            <a:pPr>
              <a:buFont typeface="Arial" pitchFamily="34" charset="0"/>
              <a:buAutoNum type="arabicPeriod"/>
            </a:pPr>
            <a:r>
              <a:rPr lang="en-US" sz="1600" smtClean="0"/>
              <a:t>            file2 = new File(name2);	// input file</a:t>
            </a:r>
          </a:p>
          <a:p>
            <a:pPr>
              <a:buFont typeface="Arial" pitchFamily="34" charset="0"/>
              <a:buAutoNum type="arabicPeriod"/>
            </a:pPr>
            <a:r>
              <a:rPr lang="en-US" sz="1600" smtClean="0"/>
              <a:t>            file3 = new File(name3); 	// output file</a:t>
            </a:r>
          </a:p>
          <a:p>
            <a:pPr>
              <a:buFont typeface="Arial" pitchFamily="34" charset="0"/>
              <a:buAutoNum type="arabicPeriod"/>
            </a:pPr>
            <a:r>
              <a:rPr lang="en-US" sz="1600" smtClean="0"/>
              <a:t> </a:t>
            </a:r>
          </a:p>
          <a:p>
            <a:pPr>
              <a:buFont typeface="Arial" pitchFamily="34" charset="0"/>
              <a:buAutoNum type="arabicPeriod"/>
            </a:pPr>
            <a:r>
              <a:rPr lang="en-US" sz="1600" smtClean="0"/>
              <a:t>            input1 = new Scanner (file1);</a:t>
            </a:r>
          </a:p>
          <a:p>
            <a:pPr>
              <a:buFont typeface="Arial" pitchFamily="34" charset="0"/>
              <a:buAutoNum type="arabicPeriod"/>
            </a:pPr>
            <a:r>
              <a:rPr lang="en-US" sz="1600" smtClean="0"/>
              <a:t>            input2 = new Scanner (file2);</a:t>
            </a:r>
          </a:p>
          <a:p>
            <a:pPr>
              <a:buFont typeface="Arial" pitchFamily="34" charset="0"/>
              <a:buAutoNum type="arabicPeriod"/>
            </a:pPr>
            <a:r>
              <a:rPr lang="en-US" sz="1600" smtClean="0"/>
              <a:t>            output = new PrintWriter(file3);</a:t>
            </a:r>
          </a:p>
          <a:p>
            <a:pPr>
              <a:buFont typeface="Arial" pitchFamily="34" charset="0"/>
              <a:buAutoNum type="arabicPeriod"/>
            </a:pPr>
            <a:r>
              <a:rPr lang="en-US" sz="1600" smtClean="0"/>
              <a:t>            String s1 = input1.nextLine();</a:t>
            </a:r>
          </a:p>
          <a:p>
            <a:pPr>
              <a:buFont typeface="Arial" pitchFamily="34" charset="0"/>
              <a:buAutoNum type="arabicPeriod"/>
            </a:pPr>
            <a:r>
              <a:rPr lang="en-US" sz="1600" smtClean="0"/>
              <a:t>            String s2 = input2.nextLine();</a:t>
            </a:r>
          </a:p>
          <a:p>
            <a:pPr>
              <a:buFont typeface="Times New Roman" pitchFamily="18" charset="0"/>
              <a:buNone/>
            </a:pPr>
            <a:endParaRPr lang="en-US" sz="16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7283" name="Content Placeholder 2"/>
          <p:cNvSpPr>
            <a:spLocks noGrp="1"/>
          </p:cNvSpPr>
          <p:nvPr>
            <p:ph idx="1"/>
          </p:nvPr>
        </p:nvSpPr>
        <p:spPr/>
        <p:txBody>
          <a:bodyPr/>
          <a:lstStyle/>
          <a:p>
            <a:pPr>
              <a:buFont typeface="Arial" pitchFamily="34" charset="0"/>
              <a:buAutoNum type="arabicPeriod" startAt="21"/>
            </a:pPr>
            <a:r>
              <a:rPr lang="en-US" sz="1600" smtClean="0"/>
              <a:t>            while (input1.hasNext() &amp;&amp; input2.hasNext())</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if (s1.compareToIgnoreCase(s2) &lt;= 0)      // s1 &lt;= s2</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output.println(s1);</a:t>
            </a:r>
          </a:p>
          <a:p>
            <a:pPr>
              <a:buFont typeface="Arial" pitchFamily="34" charset="0"/>
              <a:buAutoNum type="arabicPeriod" startAt="21"/>
            </a:pPr>
            <a:r>
              <a:rPr lang="en-US" sz="1600" smtClean="0"/>
              <a:t>                    s1 = input1.nextLine();</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else 	                                   // s2 &lt; s1</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output.println(s2);</a:t>
            </a:r>
          </a:p>
          <a:p>
            <a:pPr>
              <a:buFont typeface="Arial" pitchFamily="34" charset="0"/>
              <a:buAutoNum type="arabicPeriod" startAt="21"/>
            </a:pPr>
            <a:r>
              <a:rPr lang="en-US" sz="1600" smtClean="0"/>
              <a:t>                    s2 = input2.nextLine();</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a:t>
            </a:r>
          </a:p>
          <a:p>
            <a:pPr>
              <a:buFont typeface="Arial" pitchFamily="34" charset="0"/>
              <a:buAutoNum type="arabicPeriod" startAt="21"/>
            </a:pPr>
            <a:r>
              <a:rPr lang="en-US" sz="1600" smtClean="0"/>
              <a:t>            	 	                 // compare the last two names that were read</a:t>
            </a:r>
          </a:p>
          <a:p>
            <a:pPr>
              <a:buFont typeface="Arial" pitchFamily="34" charset="0"/>
              <a:buAutoNum type="arabicPeriod" startAt="21"/>
            </a:pPr>
            <a:r>
              <a:rPr lang="en-US" sz="1600" smtClean="0"/>
              <a:t>            		                // these were not processed in the loop</a:t>
            </a:r>
          </a:p>
          <a:p>
            <a:pPr>
              <a:buFont typeface="Arial" pitchFamily="34" charset="0"/>
              <a:buAutoNum type="arabicPeriod" startAt="21"/>
            </a:pPr>
            <a:r>
              <a:rPr lang="en-US" sz="1600" smtClean="0"/>
              <a:t>            if (s1.compareToIgnoreCase(s2) &lt;= 0)</a:t>
            </a:r>
          </a:p>
          <a:p>
            <a:pPr>
              <a:buFont typeface="Arial" pitchFamily="34" charset="0"/>
              <a:buAutoNum type="arabicPeriod" startAt="21"/>
            </a:pPr>
            <a:r>
              <a:rPr lang="en-US" sz="1600" smtClean="0"/>
              <a:t>                output.println(s1+'\n'+s2);  // s1 &lt;= s2</a:t>
            </a:r>
          </a:p>
          <a:p>
            <a:pPr>
              <a:buFont typeface="Arial" pitchFamily="34" charset="0"/>
              <a:buAutoNum type="arabicPeriod" startAt="21"/>
            </a:pPr>
            <a:r>
              <a:rPr lang="en-US" sz="1600" smtClean="0"/>
              <a:t>            else</a:t>
            </a:r>
          </a:p>
          <a:p>
            <a:pPr>
              <a:buFont typeface="Arial" pitchFamily="34" charset="0"/>
              <a:buAutoNum type="arabicPeriod" startAt="21"/>
            </a:pPr>
            <a:r>
              <a:rPr lang="en-US" sz="1600" smtClean="0"/>
              <a:t>                output.println(s2+'\n'+s1); // s2 &lt; s1</a:t>
            </a:r>
          </a:p>
          <a:p>
            <a:pPr>
              <a:buFont typeface="Arial" pitchFamily="34" charset="0"/>
              <a:buAutoNum type="arabicPeriod" startAt="21"/>
            </a:pPr>
            <a:r>
              <a:rPr lang="en-US" sz="1600" smtClean="0"/>
              <a:t>            		// only one of the next two loops can execute</a:t>
            </a:r>
          </a:p>
          <a:p>
            <a:pPr>
              <a:buFont typeface="Arial" pitchFamily="34" charset="0"/>
              <a:buAutoNum type="arabicPeriod" startAt="21"/>
            </a:pPr>
            <a:r>
              <a:rPr lang="en-US" sz="1600" smtClean="0"/>
              <a:t>           		// if data remains in file1, this loop executes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8307" name="Content Placeholder 2"/>
          <p:cNvSpPr>
            <a:spLocks noGrp="1"/>
          </p:cNvSpPr>
          <p:nvPr>
            <p:ph idx="1"/>
          </p:nvPr>
        </p:nvSpPr>
        <p:spPr/>
        <p:txBody>
          <a:bodyPr/>
          <a:lstStyle/>
          <a:p>
            <a:pPr>
              <a:buFont typeface="Arial" pitchFamily="34" charset="0"/>
              <a:buAutoNum type="arabicPeriod" startAt="42"/>
            </a:pPr>
            <a:r>
              <a:rPr lang="en-US" sz="1600" dirty="0" smtClean="0"/>
              <a:t>           while (input1.hasNext())</a:t>
            </a:r>
          </a:p>
          <a:p>
            <a:pPr>
              <a:buFont typeface="Arial" pitchFamily="34" charset="0"/>
              <a:buAutoNum type="arabicPeriod" startAt="42"/>
            </a:pPr>
            <a:r>
              <a:rPr lang="en-US" sz="1600" dirty="0" smtClean="0"/>
              <a:t>                </a:t>
            </a:r>
            <a:r>
              <a:rPr lang="en-US" sz="1600" dirty="0" err="1" smtClean="0"/>
              <a:t>output.println</a:t>
            </a:r>
            <a:r>
              <a:rPr lang="en-US" sz="1600" dirty="0" smtClean="0"/>
              <a:t>(input1.nextLine());</a:t>
            </a:r>
          </a:p>
          <a:p>
            <a:pPr>
              <a:buFont typeface="Arial" pitchFamily="34" charset="0"/>
              <a:buAutoNum type="arabicPeriod" startAt="42"/>
            </a:pPr>
            <a:r>
              <a:rPr lang="en-US" sz="1600" dirty="0" smtClean="0"/>
              <a:t> </a:t>
            </a:r>
          </a:p>
          <a:p>
            <a:pPr>
              <a:buFont typeface="Arial" pitchFamily="34" charset="0"/>
              <a:buAutoNum type="arabicPeriod" startAt="42"/>
            </a:pPr>
            <a:r>
              <a:rPr lang="en-US" sz="1600" dirty="0" smtClean="0"/>
              <a:t>            		           // if data remains in file2 then this loop executes</a:t>
            </a:r>
          </a:p>
          <a:p>
            <a:pPr>
              <a:buFont typeface="Arial" pitchFamily="34" charset="0"/>
              <a:buAutoNum type="arabicPeriod" startAt="42"/>
            </a:pPr>
            <a:r>
              <a:rPr lang="en-US" sz="1600" dirty="0" smtClean="0"/>
              <a:t>            while (input2.hasNext())  // file2 has more data</a:t>
            </a:r>
          </a:p>
          <a:p>
            <a:pPr>
              <a:buFont typeface="Arial" pitchFamily="34" charset="0"/>
              <a:buAutoNum type="arabicPeriod" startAt="42"/>
            </a:pPr>
            <a:r>
              <a:rPr lang="en-US" sz="1600" dirty="0" smtClean="0"/>
              <a:t>                </a:t>
            </a:r>
            <a:r>
              <a:rPr lang="en-US" sz="1600" dirty="0" err="1" smtClean="0"/>
              <a:t>output.println</a:t>
            </a:r>
            <a:r>
              <a:rPr lang="en-US" sz="1600" dirty="0" smtClean="0"/>
              <a:t>(input2.nextLine());</a:t>
            </a:r>
          </a:p>
          <a:p>
            <a:pPr>
              <a:buFont typeface="Arial" pitchFamily="34" charset="0"/>
              <a:buAutoNum type="arabicPeriod" startAt="42"/>
            </a:pPr>
            <a:r>
              <a:rPr lang="en-US" sz="1600" dirty="0" smtClean="0"/>
              <a:t>        }</a:t>
            </a:r>
          </a:p>
          <a:p>
            <a:pPr>
              <a:buFont typeface="Arial" pitchFamily="34" charset="0"/>
              <a:buAutoNum type="arabicPeriod" startAt="42"/>
            </a:pPr>
            <a:r>
              <a:rPr lang="en-US" sz="1600" dirty="0" smtClean="0"/>
              <a:t>        catch (</a:t>
            </a:r>
            <a:r>
              <a:rPr lang="en-US" sz="1600" dirty="0" err="1" smtClean="0"/>
              <a:t>IOException</a:t>
            </a:r>
            <a:r>
              <a:rPr lang="en-US" sz="1600" dirty="0" smtClean="0"/>
              <a:t> e)</a:t>
            </a:r>
          </a:p>
          <a:p>
            <a:pPr>
              <a:buFont typeface="Arial" pitchFamily="34" charset="0"/>
              <a:buAutoNum type="arabicPeriod" startAt="42"/>
            </a:pPr>
            <a:r>
              <a:rPr lang="en-US" sz="1600" dirty="0" smtClean="0"/>
              <a:t>        {</a:t>
            </a:r>
          </a:p>
          <a:p>
            <a:pPr>
              <a:buFont typeface="Arial" pitchFamily="34" charset="0"/>
              <a:buAutoNum type="arabicPeriod" startAt="42"/>
            </a:pPr>
            <a:r>
              <a:rPr lang="en-US" sz="1600" dirty="0" smtClean="0"/>
              <a:t>            </a:t>
            </a:r>
            <a:r>
              <a:rPr lang="en-US" sz="1600" dirty="0" err="1" smtClean="0"/>
              <a:t>System.out.println</a:t>
            </a:r>
            <a:r>
              <a:rPr lang="en-US" sz="1600" dirty="0" smtClean="0"/>
              <a:t>("Error in merge()\n"+</a:t>
            </a:r>
            <a:r>
              <a:rPr lang="en-US" sz="1600" b="1" dirty="0" err="1" smtClean="0"/>
              <a:t>e.getMessage</a:t>
            </a:r>
            <a:r>
              <a:rPr lang="en-US" sz="1600" b="1" dirty="0" smtClean="0"/>
              <a:t>());</a:t>
            </a:r>
            <a:endParaRPr lang="en-US" sz="1600" dirty="0" smtClean="0"/>
          </a:p>
          <a:p>
            <a:pPr>
              <a:buFont typeface="Arial" pitchFamily="34" charset="0"/>
              <a:buAutoNum type="arabicPeriod" startAt="42"/>
            </a:pPr>
            <a:r>
              <a:rPr lang="en-US" sz="1600" dirty="0" smtClean="0"/>
              <a:t>        }</a:t>
            </a:r>
          </a:p>
          <a:p>
            <a:pPr>
              <a:buFont typeface="Arial" pitchFamily="34" charset="0"/>
              <a:buAutoNum type="arabicPeriod" startAt="42"/>
            </a:pPr>
            <a:r>
              <a:rPr lang="en-US" sz="1600" dirty="0" smtClean="0"/>
              <a:t> </a:t>
            </a:r>
          </a:p>
          <a:p>
            <a:pPr>
              <a:buFont typeface="Arial" pitchFamily="34" charset="0"/>
              <a:buAutoNum type="arabicPeriod" startAt="42"/>
            </a:pPr>
            <a:r>
              <a:rPr lang="en-US" sz="1600" b="1" dirty="0" smtClean="0"/>
              <a:t>        finally</a:t>
            </a:r>
            <a:endParaRPr lang="en-US" sz="1600" dirty="0" smtClean="0"/>
          </a:p>
          <a:p>
            <a:pPr>
              <a:buFont typeface="Arial" pitchFamily="34" charset="0"/>
              <a:buAutoNum type="arabicPeriod" startAt="42"/>
            </a:pPr>
            <a:r>
              <a:rPr lang="en-US" sz="1600" b="1" dirty="0" smtClean="0"/>
              <a:t>        {</a:t>
            </a:r>
            <a:endParaRPr lang="en-US" sz="1600" dirty="0" smtClean="0"/>
          </a:p>
          <a:p>
            <a:pPr>
              <a:buFont typeface="Arial" pitchFamily="34" charset="0"/>
              <a:buAutoNum type="arabicPeriod" startAt="42"/>
            </a:pPr>
            <a:r>
              <a:rPr lang="en-US" sz="1600" b="1" dirty="0" smtClean="0"/>
              <a:t>            if ( input1 != null)</a:t>
            </a:r>
            <a:endParaRPr lang="en-US" sz="1600" dirty="0" smtClean="0"/>
          </a:p>
          <a:p>
            <a:pPr>
              <a:buFont typeface="Arial" pitchFamily="34" charset="0"/>
              <a:buAutoNum type="arabicPeriod" startAt="42"/>
            </a:pPr>
            <a:r>
              <a:rPr lang="en-US" sz="1600" b="1" dirty="0" smtClean="0"/>
              <a:t>                input1.close();</a:t>
            </a:r>
            <a:endParaRPr lang="en-US" sz="1600" dirty="0" smtClean="0"/>
          </a:p>
          <a:p>
            <a:pPr>
              <a:buFont typeface="Arial" pitchFamily="34" charset="0"/>
              <a:buAutoNum type="arabicPeriod" startAt="42"/>
            </a:pPr>
            <a:r>
              <a:rPr lang="en-US" sz="1600" b="1" dirty="0" smtClean="0"/>
              <a:t>            if (input2 != null)</a:t>
            </a:r>
            <a:endParaRPr lang="en-US" sz="1600" dirty="0" smtClean="0"/>
          </a:p>
          <a:p>
            <a:pPr>
              <a:buFont typeface="Arial" pitchFamily="34" charset="0"/>
              <a:buAutoNum type="arabicPeriod" startAt="42"/>
            </a:pPr>
            <a:r>
              <a:rPr lang="en-US" sz="1600" b="1" dirty="0" smtClean="0"/>
              <a:t>                input2.close();</a:t>
            </a:r>
            <a:endParaRPr lang="en-US" sz="1600" dirty="0" smtClean="0"/>
          </a:p>
          <a:p>
            <a:pPr>
              <a:buFont typeface="Arial" pitchFamily="34" charset="0"/>
              <a:buAutoNum type="arabicPeriod" startAt="42"/>
            </a:pPr>
            <a:r>
              <a:rPr lang="en-US" sz="1600" b="1" dirty="0" smtClean="0"/>
              <a:t>            if (output != null)</a:t>
            </a:r>
            <a:endParaRPr lang="en-US" sz="1600" dirty="0" smtClean="0"/>
          </a:p>
          <a:p>
            <a:pPr>
              <a:buFont typeface="Arial" pitchFamily="34" charset="0"/>
              <a:buAutoNum type="arabicPeriod" startAt="42"/>
            </a:pPr>
            <a:r>
              <a:rPr lang="en-US" sz="1600" b="1" dirty="0" smtClean="0"/>
              <a:t>                </a:t>
            </a:r>
            <a:r>
              <a:rPr lang="en-US" sz="1600" b="1" dirty="0" err="1" smtClean="0"/>
              <a:t>output.close</a:t>
            </a:r>
            <a:r>
              <a:rPr lang="en-US" sz="1600" b="1" dirty="0" smtClean="0"/>
              <a:t>();</a:t>
            </a:r>
            <a:endParaRPr lang="en-US" sz="1600" dirty="0" smtClean="0"/>
          </a:p>
          <a:p>
            <a:pPr>
              <a:buFont typeface="Arial" pitchFamily="34" charset="0"/>
              <a:buAutoNum type="arabicPeriod" startAt="42"/>
            </a:pPr>
            <a:r>
              <a:rPr lang="en-US" sz="1600" b="1" dirty="0" smtClean="0"/>
              <a:t>            </a:t>
            </a:r>
            <a:r>
              <a:rPr lang="en-US" sz="1600" b="1" dirty="0" err="1" smtClean="0"/>
              <a:t>System.out.println</a:t>
            </a:r>
            <a:r>
              <a:rPr lang="en-US" sz="1600" b="1" dirty="0" smtClean="0"/>
              <a:t>("Finally block completed ");</a:t>
            </a:r>
            <a:endParaRPr lang="en-US" sz="1600" dirty="0" smtClean="0"/>
          </a:p>
          <a:p>
            <a:pPr>
              <a:buFont typeface="Arial" pitchFamily="34" charset="0"/>
              <a:buAutoNum type="arabicPeriod" startAt="42"/>
            </a:pPr>
            <a:r>
              <a:rPr lang="en-US" sz="1600" b="1" dirty="0" smtClean="0"/>
              <a:t>        }</a:t>
            </a:r>
            <a:endParaRPr lang="en-US" sz="1600" dirty="0" smtClean="0"/>
          </a:p>
          <a:p>
            <a:pPr>
              <a:buFont typeface="Arial" pitchFamily="34" charset="0"/>
              <a:buAutoNum type="arabicPeriod" startAt="42"/>
            </a:pPr>
            <a:r>
              <a:rPr lang="en-US" sz="16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99331" name="Content Placeholder 2"/>
          <p:cNvSpPr>
            <a:spLocks noGrp="1"/>
          </p:cNvSpPr>
          <p:nvPr>
            <p:ph idx="1"/>
          </p:nvPr>
        </p:nvSpPr>
        <p:spPr/>
        <p:txBody>
          <a:bodyPr/>
          <a:lstStyle/>
          <a:p>
            <a:pPr>
              <a:buFont typeface="Arial" pitchFamily="34" charset="0"/>
              <a:buAutoNum type="arabicPeriod" startAt="65"/>
            </a:pPr>
            <a:r>
              <a:rPr lang="en-US" sz="1600" dirty="0" smtClean="0"/>
              <a:t> public static void main (String[] </a:t>
            </a:r>
            <a:r>
              <a:rPr lang="en-US" sz="1600" dirty="0" err="1" smtClean="0"/>
              <a:t>args</a:t>
            </a:r>
            <a:r>
              <a:rPr lang="en-US" sz="1600" dirty="0" smtClean="0"/>
              <a:t>)</a:t>
            </a:r>
          </a:p>
          <a:p>
            <a:pPr>
              <a:buFont typeface="Arial" pitchFamily="34" charset="0"/>
              <a:buAutoNum type="arabicPeriod" startAt="65"/>
            </a:pPr>
            <a:r>
              <a:rPr lang="en-US" sz="1600" dirty="0" smtClean="0"/>
              <a:t>    {</a:t>
            </a:r>
          </a:p>
          <a:p>
            <a:pPr>
              <a:buFont typeface="Arial" pitchFamily="34" charset="0"/>
              <a:buAutoNum type="arabicPeriod" startAt="65"/>
            </a:pPr>
            <a:r>
              <a:rPr lang="en-US" sz="1600" dirty="0" smtClean="0"/>
              <a:t>        Scanner input = new Scanner(</a:t>
            </a:r>
            <a:r>
              <a:rPr lang="en-US" sz="1600" dirty="0" err="1" smtClean="0"/>
              <a:t>System.in</a:t>
            </a:r>
            <a:r>
              <a:rPr lang="en-US" sz="1600" dirty="0" smtClean="0"/>
              <a:t>);</a:t>
            </a:r>
          </a:p>
          <a:p>
            <a:pPr>
              <a:buFont typeface="Arial" pitchFamily="34" charset="0"/>
              <a:buAutoNum type="arabicPeriod" startAt="65"/>
            </a:pPr>
            <a:r>
              <a:rPr lang="en-US" sz="1600" dirty="0" smtClean="0"/>
              <a:t>        String name1, name2, name3;</a:t>
            </a:r>
          </a:p>
          <a:p>
            <a:pPr>
              <a:buFont typeface="Arial" pitchFamily="34" charset="0"/>
              <a:buAutoNum type="arabicPeriod" startAt="65"/>
            </a:pPr>
            <a:r>
              <a:rPr lang="en-US" sz="1600" dirty="0" smtClean="0"/>
              <a:t>        </a:t>
            </a:r>
            <a:r>
              <a:rPr lang="en-US" sz="1600" dirty="0" err="1" smtClean="0"/>
              <a:t>System.out.print</a:t>
            </a:r>
            <a:r>
              <a:rPr lang="en-US" sz="1600" dirty="0" smtClean="0"/>
              <a:t>("File 1: ");</a:t>
            </a:r>
          </a:p>
          <a:p>
            <a:pPr>
              <a:buFont typeface="Arial" pitchFamily="34" charset="0"/>
              <a:buAutoNum type="arabicPeriod" startAt="65"/>
            </a:pPr>
            <a:r>
              <a:rPr lang="en-US" sz="1600" dirty="0" smtClean="0"/>
              <a:t>        name1 = </a:t>
            </a:r>
            <a:r>
              <a:rPr lang="en-US" sz="1600" dirty="0" err="1" smtClean="0"/>
              <a:t>input.next</a:t>
            </a:r>
            <a:r>
              <a:rPr lang="en-US" sz="1600" dirty="0" smtClean="0"/>
              <a:t>();</a:t>
            </a:r>
          </a:p>
          <a:p>
            <a:pPr>
              <a:buFont typeface="Arial" pitchFamily="34" charset="0"/>
              <a:buAutoNum type="arabicPeriod" startAt="65"/>
            </a:pPr>
            <a:r>
              <a:rPr lang="en-US" sz="1600" dirty="0" smtClean="0"/>
              <a:t>        </a:t>
            </a:r>
            <a:r>
              <a:rPr lang="en-US" sz="1600" dirty="0" err="1" smtClean="0"/>
              <a:t>System.out.print</a:t>
            </a:r>
            <a:r>
              <a:rPr lang="en-US" sz="1600" dirty="0" smtClean="0"/>
              <a:t>("File 2: ");</a:t>
            </a:r>
          </a:p>
          <a:p>
            <a:pPr>
              <a:buFont typeface="Arial" pitchFamily="34" charset="0"/>
              <a:buAutoNum type="arabicPeriod" startAt="65"/>
            </a:pPr>
            <a:r>
              <a:rPr lang="en-US" sz="1600" dirty="0" smtClean="0"/>
              <a:t>        name2 = </a:t>
            </a:r>
            <a:r>
              <a:rPr lang="en-US" sz="1600" dirty="0" err="1" smtClean="0"/>
              <a:t>input.next</a:t>
            </a:r>
            <a:r>
              <a:rPr lang="en-US" sz="1600" dirty="0" smtClean="0"/>
              <a:t>();</a:t>
            </a:r>
          </a:p>
          <a:p>
            <a:pPr>
              <a:buFont typeface="Arial" pitchFamily="34" charset="0"/>
              <a:buAutoNum type="arabicPeriod" startAt="65"/>
            </a:pPr>
            <a:r>
              <a:rPr lang="en-US" sz="1600" dirty="0" smtClean="0"/>
              <a:t>        </a:t>
            </a:r>
            <a:r>
              <a:rPr lang="en-US" sz="1600" dirty="0" err="1" smtClean="0"/>
              <a:t>System.out.print</a:t>
            </a:r>
            <a:r>
              <a:rPr lang="en-US" sz="1600" dirty="0" smtClean="0"/>
              <a:t>("Output File: ");</a:t>
            </a:r>
          </a:p>
          <a:p>
            <a:pPr>
              <a:buFont typeface="Arial" pitchFamily="34" charset="0"/>
              <a:buAutoNum type="arabicPeriod" startAt="65"/>
            </a:pPr>
            <a:r>
              <a:rPr lang="en-US" sz="1600" dirty="0" smtClean="0"/>
              <a:t>        name3 = </a:t>
            </a:r>
            <a:r>
              <a:rPr lang="en-US" sz="1600" dirty="0" err="1" smtClean="0"/>
              <a:t>input.next</a:t>
            </a:r>
            <a:r>
              <a:rPr lang="en-US" sz="1600" dirty="0" smtClean="0"/>
              <a:t>();</a:t>
            </a:r>
          </a:p>
          <a:p>
            <a:pPr>
              <a:buFont typeface="Arial" pitchFamily="34" charset="0"/>
              <a:buAutoNum type="arabicPeriod" startAt="65"/>
            </a:pPr>
            <a:r>
              <a:rPr lang="en-US" sz="1600" dirty="0" smtClean="0"/>
              <a:t>        merge( name1,name2,name3);</a:t>
            </a:r>
          </a:p>
          <a:p>
            <a:pPr>
              <a:buFont typeface="Arial" pitchFamily="34" charset="0"/>
              <a:buAutoNum type="arabicPeriod" startAt="65"/>
            </a:pPr>
            <a:r>
              <a:rPr lang="en-US" sz="1600" dirty="0" smtClean="0"/>
              <a:t>    }</a:t>
            </a:r>
          </a:p>
          <a:p>
            <a:pPr>
              <a:buFont typeface="Arial" pitchFamily="34" charset="0"/>
              <a:buAutoNum type="arabicPeriod" startAt="65"/>
            </a:pPr>
            <a:r>
              <a:rPr lang="en-US" sz="1600" dirty="0" smtClean="0"/>
              <a:t>}</a:t>
            </a:r>
          </a:p>
          <a:p>
            <a:endParaRPr 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100355" name="Content Placeholder 2"/>
          <p:cNvSpPr>
            <a:spLocks noGrp="1"/>
          </p:cNvSpPr>
          <p:nvPr>
            <p:ph idx="1"/>
          </p:nvPr>
        </p:nvSpPr>
        <p:spPr>
          <a:xfrm>
            <a:off x="544512" y="2101849"/>
            <a:ext cx="9372600" cy="5183187"/>
          </a:xfrm>
        </p:spPr>
        <p:txBody>
          <a:bodyPr/>
          <a:lstStyle/>
          <a:p>
            <a:pPr>
              <a:buFont typeface="Times New Roman" pitchFamily="18" charset="0"/>
              <a:buNone/>
            </a:pPr>
            <a:r>
              <a:rPr lang="en-US" sz="1800" b="1" dirty="0" smtClean="0"/>
              <a:t>Output</a:t>
            </a:r>
          </a:p>
          <a:p>
            <a:pPr>
              <a:buFont typeface="Times New Roman" pitchFamily="18" charset="0"/>
              <a:buNone/>
            </a:pPr>
            <a:endParaRPr lang="en-US" sz="1800" dirty="0" smtClean="0"/>
          </a:p>
          <a:p>
            <a:r>
              <a:rPr lang="en-US" sz="1800" dirty="0" smtClean="0"/>
              <a:t> Output with no exceptions:</a:t>
            </a:r>
          </a:p>
          <a:p>
            <a:pPr>
              <a:buFont typeface="Times New Roman" pitchFamily="18" charset="0"/>
              <a:buNone/>
            </a:pPr>
            <a:endParaRPr lang="en-US" sz="1800" dirty="0" smtClean="0"/>
          </a:p>
          <a:p>
            <a:pPr>
              <a:buFont typeface="Times New Roman" pitchFamily="18" charset="0"/>
              <a:buNone/>
            </a:pPr>
            <a:r>
              <a:rPr lang="en-US" sz="1800" dirty="0" smtClean="0"/>
              <a:t>			File 1: </a:t>
            </a:r>
            <a:r>
              <a:rPr lang="en-US" sz="1800" b="1" dirty="0" smtClean="0"/>
              <a:t>greekWriters.txt</a:t>
            </a:r>
            <a:endParaRPr lang="en-US" sz="1800" dirty="0" smtClean="0"/>
          </a:p>
          <a:p>
            <a:pPr>
              <a:buFont typeface="Times New Roman" pitchFamily="18" charset="0"/>
              <a:buNone/>
            </a:pPr>
            <a:r>
              <a:rPr lang="en-US" sz="1800" dirty="0" smtClean="0"/>
              <a:t>			File 2: </a:t>
            </a:r>
            <a:r>
              <a:rPr lang="en-US" sz="1800" b="1" dirty="0" smtClean="0"/>
              <a:t>romanWriters.txt</a:t>
            </a:r>
            <a:endParaRPr lang="en-US" sz="1800" dirty="0" smtClean="0"/>
          </a:p>
          <a:p>
            <a:pPr>
              <a:buFont typeface="Times New Roman" pitchFamily="18" charset="0"/>
              <a:buNone/>
            </a:pPr>
            <a:r>
              <a:rPr lang="en-US" sz="1800" dirty="0" smtClean="0"/>
              <a:t>			Output File: </a:t>
            </a:r>
            <a:r>
              <a:rPr lang="en-US" sz="1800" b="1" dirty="0" smtClean="0"/>
              <a:t>ancientWriters.txt</a:t>
            </a:r>
            <a:endParaRPr lang="en-US" sz="1800" dirty="0" smtClean="0"/>
          </a:p>
          <a:p>
            <a:pPr>
              <a:buFont typeface="Times New Roman" pitchFamily="18" charset="0"/>
              <a:buNone/>
            </a:pPr>
            <a:r>
              <a:rPr lang="en-US" sz="1800" dirty="0" smtClean="0"/>
              <a:t>			Finally block completed.</a:t>
            </a:r>
          </a:p>
          <a:p>
            <a:pPr>
              <a:buFont typeface="Times New Roman" pitchFamily="18" charset="0"/>
              <a:buNone/>
            </a:pPr>
            <a:endParaRPr lang="en-US" sz="1800" dirty="0" smtClean="0"/>
          </a:p>
          <a:p>
            <a:r>
              <a:rPr lang="en-US" sz="1800" dirty="0" smtClean="0"/>
              <a:t>Output with an invalid file name:</a:t>
            </a:r>
            <a:br>
              <a:rPr lang="en-US" sz="1800" dirty="0" smtClean="0"/>
            </a:br>
            <a:endParaRPr lang="en-US" sz="1800" dirty="0" smtClean="0"/>
          </a:p>
          <a:p>
            <a:pPr>
              <a:buFont typeface="Times New Roman" pitchFamily="18" charset="0"/>
              <a:buNone/>
            </a:pPr>
            <a:r>
              <a:rPr lang="en-US" sz="1800" dirty="0" smtClean="0"/>
              <a:t>			File 1: </a:t>
            </a:r>
            <a:r>
              <a:rPr lang="en-US" sz="1800" b="1" dirty="0" smtClean="0"/>
              <a:t>geekWriters.txt</a:t>
            </a:r>
            <a:endParaRPr lang="en-US" sz="1800" dirty="0" smtClean="0"/>
          </a:p>
          <a:p>
            <a:pPr>
              <a:buFont typeface="Times New Roman" pitchFamily="18" charset="0"/>
              <a:buNone/>
            </a:pPr>
            <a:r>
              <a:rPr lang="en-US" sz="1800" dirty="0" smtClean="0"/>
              <a:t>			File 2: </a:t>
            </a:r>
            <a:r>
              <a:rPr lang="en-US" sz="1800" b="1" dirty="0" smtClean="0"/>
              <a:t>romanWriters.txt</a:t>
            </a:r>
            <a:endParaRPr lang="en-US" sz="1800" dirty="0" smtClean="0"/>
          </a:p>
          <a:p>
            <a:pPr>
              <a:buFont typeface="Times New Roman" pitchFamily="18" charset="0"/>
              <a:buNone/>
            </a:pPr>
            <a:r>
              <a:rPr lang="en-US" sz="1800" dirty="0" smtClean="0"/>
              <a:t>			Output File: </a:t>
            </a:r>
            <a:r>
              <a:rPr lang="en-US" sz="1800" b="1" dirty="0" smtClean="0"/>
              <a:t>ancientWriters.txt </a:t>
            </a:r>
            <a:endParaRPr lang="en-US" sz="1800" dirty="0" smtClean="0"/>
          </a:p>
          <a:p>
            <a:pPr>
              <a:buFont typeface="Times New Roman" pitchFamily="18" charset="0"/>
              <a:buNone/>
            </a:pPr>
            <a:r>
              <a:rPr lang="en-US" sz="1800" dirty="0" smtClean="0"/>
              <a:t>			Error in merge() </a:t>
            </a:r>
          </a:p>
          <a:p>
            <a:pPr>
              <a:buFont typeface="Times New Roman" pitchFamily="18" charset="0"/>
              <a:buNone/>
            </a:pPr>
            <a:r>
              <a:rPr lang="en-US" sz="1800" dirty="0" smtClean="0"/>
              <a:t>			geekWriters.txt (The system cannot find the file specified)</a:t>
            </a:r>
          </a:p>
          <a:p>
            <a:pPr>
              <a:buFont typeface="Times New Roman" pitchFamily="18" charset="0"/>
              <a:buNone/>
            </a:pPr>
            <a:r>
              <a:rPr lang="en-US" sz="1800" dirty="0" smtClean="0"/>
              <a:t>			Finally block completed</a:t>
            </a:r>
          </a:p>
          <a:p>
            <a:pPr>
              <a:buFont typeface="Times New Roman" pitchFamily="18" charset="0"/>
              <a:buNone/>
            </a:pPr>
            <a:endParaRPr lang="en-US" sz="1800" dirty="0" smtClean="0"/>
          </a:p>
          <a:p>
            <a:r>
              <a:rPr lang="en-US" sz="1800" dirty="0" smtClean="0"/>
              <a:t>Notice the error message specifying that the system cannot find the file geekWriters.txt. </a:t>
            </a:r>
          </a:p>
          <a:p>
            <a:pPr>
              <a:buNone/>
            </a:pPr>
            <a:endParaRPr lang="en-US" sz="1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101379" name="Content Placeholder 2"/>
          <p:cNvSpPr>
            <a:spLocks noGrp="1"/>
          </p:cNvSpPr>
          <p:nvPr>
            <p:ph idx="1"/>
          </p:nvPr>
        </p:nvSpPr>
        <p:spPr>
          <a:xfrm>
            <a:off x="468313" y="2027237"/>
            <a:ext cx="9296399" cy="5181600"/>
          </a:xfrm>
        </p:spPr>
        <p:txBody>
          <a:bodyPr/>
          <a:lstStyle/>
          <a:p>
            <a:pPr>
              <a:buFont typeface="Times New Roman" pitchFamily="18" charset="0"/>
              <a:buNone/>
            </a:pPr>
            <a:r>
              <a:rPr lang="en-US" sz="2000" b="1" dirty="0" smtClean="0"/>
              <a:t>Discussion:</a:t>
            </a:r>
            <a:endParaRPr lang="en-US" sz="1800" dirty="0" smtClean="0"/>
          </a:p>
          <a:p>
            <a:pPr>
              <a:buFont typeface="Times New Roman" pitchFamily="18" charset="0"/>
              <a:buNone/>
            </a:pPr>
            <a:endParaRPr lang="en-US" sz="1800" b="1" dirty="0" smtClean="0"/>
          </a:p>
          <a:p>
            <a:pPr>
              <a:buFont typeface="Times New Roman" pitchFamily="18" charset="0"/>
              <a:buNone/>
            </a:pPr>
            <a:r>
              <a:rPr lang="en-US" sz="1800" b="1" dirty="0" smtClean="0"/>
              <a:t>Lines 7 – 9: </a:t>
            </a:r>
            <a:endParaRPr lang="en-US" sz="1800" dirty="0" smtClean="0"/>
          </a:p>
          <a:p>
            <a:r>
              <a:rPr lang="en-US" sz="1800" dirty="0" smtClean="0"/>
              <a:t> Declarations within the try block are local to that block and not visible in the finally block.</a:t>
            </a:r>
          </a:p>
          <a:p>
            <a:pPr>
              <a:lnSpc>
                <a:spcPct val="83000"/>
              </a:lnSpc>
              <a:buNone/>
            </a:pPr>
            <a:r>
              <a:rPr lang="en-US" sz="1800" dirty="0" smtClean="0"/>
              <a:t> </a:t>
            </a:r>
          </a:p>
          <a:p>
            <a:pPr>
              <a:lnSpc>
                <a:spcPct val="83000"/>
              </a:lnSpc>
              <a:buNone/>
            </a:pPr>
            <a:r>
              <a:rPr lang="en-US" sz="1800" b="1" dirty="0" smtClean="0"/>
              <a:t>Lines 20 – 46:</a:t>
            </a:r>
            <a:endParaRPr lang="en-US" sz="1800" dirty="0" smtClean="0"/>
          </a:p>
          <a:p>
            <a:pPr>
              <a:lnSpc>
                <a:spcPct val="83000"/>
              </a:lnSpc>
            </a:pPr>
            <a:r>
              <a:rPr lang="en-US" sz="1800" dirty="0" smtClean="0"/>
              <a:t>These statements implement the merge algorithm described in the problem statement.  </a:t>
            </a:r>
          </a:p>
          <a:p>
            <a:pPr>
              <a:lnSpc>
                <a:spcPct val="83000"/>
              </a:lnSpc>
            </a:pPr>
            <a:endParaRPr lang="en-US" sz="1800" dirty="0" smtClean="0"/>
          </a:p>
          <a:p>
            <a:pPr>
              <a:lnSpc>
                <a:spcPct val="83000"/>
              </a:lnSpc>
            </a:pPr>
            <a:r>
              <a:rPr lang="en-US" sz="1800" dirty="0" smtClean="0"/>
              <a:t>Notice that, within the while loop, when the final name is read from either file1 or file2,  either  input1.hasNext() or input2.hasNext() returns false and the loop terminates.  T</a:t>
            </a:r>
          </a:p>
          <a:p>
            <a:pPr>
              <a:lnSpc>
                <a:spcPct val="83000"/>
              </a:lnSpc>
            </a:pPr>
            <a:endParaRPr lang="en-US" sz="1800" dirty="0" smtClean="0"/>
          </a:p>
          <a:p>
            <a:pPr>
              <a:lnSpc>
                <a:spcPct val="83000"/>
              </a:lnSpc>
            </a:pPr>
            <a:r>
              <a:rPr lang="en-US" sz="1800" dirty="0" smtClean="0"/>
              <a:t>Thus, the last two names that are read are not compared inside the loop and consequently, one more comparison is done outside the loop (lines 38-42).   </a:t>
            </a:r>
          </a:p>
          <a:p>
            <a:pPr>
              <a:lnSpc>
                <a:spcPct val="83000"/>
              </a:lnSpc>
              <a:buNone/>
            </a:pPr>
            <a:r>
              <a:rPr lang="en-US" sz="1800" dirty="0" smtClean="0"/>
              <a:t> </a:t>
            </a:r>
          </a:p>
          <a:p>
            <a:pPr>
              <a:lnSpc>
                <a:spcPct val="83000"/>
              </a:lnSpc>
            </a:pPr>
            <a:r>
              <a:rPr lang="en-US" sz="1800" dirty="0" smtClean="0"/>
              <a:t>Additionally, when the loop terminates, one of the two files may have unprocessed data.  </a:t>
            </a:r>
          </a:p>
          <a:p>
            <a:pPr>
              <a:lnSpc>
                <a:spcPct val="83000"/>
              </a:lnSpc>
            </a:pPr>
            <a:endParaRPr lang="en-US" sz="1800" dirty="0" smtClean="0"/>
          </a:p>
          <a:p>
            <a:pPr>
              <a:lnSpc>
                <a:spcPct val="83000"/>
              </a:lnSpc>
            </a:pPr>
            <a:r>
              <a:rPr lang="en-US" sz="1800" dirty="0" smtClean="0"/>
              <a:t>If that file is file1, then the code on lines 46 and 47 executes.  </a:t>
            </a:r>
          </a:p>
          <a:p>
            <a:pPr>
              <a:lnSpc>
                <a:spcPct val="83000"/>
              </a:lnSpc>
            </a:pPr>
            <a:endParaRPr lang="en-US" sz="1800" dirty="0" smtClean="0"/>
          </a:p>
          <a:p>
            <a:pPr>
              <a:lnSpc>
                <a:spcPct val="83000"/>
              </a:lnSpc>
            </a:pPr>
            <a:r>
              <a:rPr lang="en-US" sz="1800" dirty="0" smtClean="0"/>
              <a:t>If more data remains in file2, then the loop on lines 50 and 51 executes.   </a:t>
            </a:r>
          </a:p>
          <a:p>
            <a:pPr>
              <a:lnSpc>
                <a:spcPct val="83000"/>
              </a:lnSpc>
            </a:pPr>
            <a:endParaRPr lang="en-US" sz="1800" dirty="0" smtClean="0"/>
          </a:p>
          <a:p>
            <a:pPr>
              <a:lnSpc>
                <a:spcPct val="83000"/>
              </a:lnSpc>
            </a:pPr>
            <a:r>
              <a:rPr lang="en-US" sz="1800" dirty="0" smtClean="0"/>
              <a:t>These loops write the remaining data to the merged file.</a:t>
            </a:r>
          </a:p>
          <a:p>
            <a:pPr>
              <a:buFont typeface="Times New Roman" pitchFamily="18" charset="0"/>
              <a:buNone/>
            </a:pPr>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74755" name="Content Placeholder 2"/>
          <p:cNvSpPr>
            <a:spLocks noGrp="1"/>
          </p:cNvSpPr>
          <p:nvPr>
            <p:ph idx="1"/>
          </p:nvPr>
        </p:nvSpPr>
        <p:spPr/>
        <p:txBody>
          <a:bodyPr/>
          <a:lstStyle/>
          <a:p>
            <a:r>
              <a:rPr lang="en-US" sz="2000" dirty="0" smtClean="0"/>
              <a:t>If a method does not explicitly catch and handle a checked exception, the method, by including  a throws clause in its heading, passes the exception back to the caller and it becomes the caller’s responsibility to handle or throw the exception.</a:t>
            </a:r>
          </a:p>
          <a:p>
            <a:pPr>
              <a:buFont typeface="Times New Roman" pitchFamily="18" charset="0"/>
              <a:buNone/>
            </a:pPr>
            <a:endParaRPr lang="en-US" sz="2000" dirty="0" smtClean="0"/>
          </a:p>
          <a:p>
            <a:r>
              <a:rPr lang="en-US" sz="2000" dirty="0" smtClean="0"/>
              <a:t>A throws</a:t>
            </a:r>
            <a:r>
              <a:rPr lang="en-US" sz="2000" i="1" dirty="0" smtClean="0"/>
              <a:t> </a:t>
            </a:r>
            <a:r>
              <a:rPr lang="en-US" sz="2000" dirty="0" smtClean="0"/>
              <a:t>clause enumerates the type of exceptions that a method might potentially throw. </a:t>
            </a:r>
          </a:p>
          <a:p>
            <a:endParaRPr lang="en-US" sz="2000" dirty="0" smtClean="0"/>
          </a:p>
          <a:p>
            <a:r>
              <a:rPr lang="en-US" sz="2000" dirty="0" smtClean="0"/>
              <a:t>Not catching a checked exception </a:t>
            </a:r>
            <a:r>
              <a:rPr lang="en-US" sz="2000" i="1" dirty="0" smtClean="0"/>
              <a:t>and</a:t>
            </a:r>
            <a:r>
              <a:rPr lang="en-US" sz="2000" dirty="0" smtClean="0"/>
              <a:t> leaving out the throws clause generates a compilation error.  </a:t>
            </a:r>
          </a:p>
          <a:p>
            <a:pPr>
              <a:buFont typeface="Times New Roman" pitchFamily="18" charset="0"/>
              <a:buNone/>
            </a:pPr>
            <a:endParaRPr lang="en-US" sz="2000" dirty="0" smtClean="0"/>
          </a:p>
          <a:p>
            <a:r>
              <a:rPr lang="en-US" sz="2000" dirty="0" smtClean="0"/>
              <a:t>Any method that generates a checked exception (or has a checked exception thrown to it) must either catch and handle the exception, or else list the exception in a throws clause.  </a:t>
            </a:r>
          </a:p>
          <a:p>
            <a:endParaRPr lang="en-US" sz="1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102403" name="Content Placeholder 2"/>
          <p:cNvSpPr>
            <a:spLocks noGrp="1"/>
          </p:cNvSpPr>
          <p:nvPr>
            <p:ph idx="1"/>
          </p:nvPr>
        </p:nvSpPr>
        <p:spPr/>
        <p:txBody>
          <a:bodyPr/>
          <a:lstStyle/>
          <a:p>
            <a:pPr>
              <a:buFont typeface="Times New Roman" pitchFamily="18" charset="0"/>
              <a:buNone/>
            </a:pPr>
            <a:r>
              <a:rPr lang="en-US" sz="1800" b="1" dirty="0" smtClean="0"/>
              <a:t>Lines 47 – 50:</a:t>
            </a:r>
          </a:p>
          <a:p>
            <a:pPr>
              <a:buFont typeface="Times New Roman" pitchFamily="18" charset="0"/>
              <a:buNone/>
            </a:pPr>
            <a:endParaRPr lang="en-US" sz="1800" dirty="0" smtClean="0"/>
          </a:p>
          <a:p>
            <a:r>
              <a:rPr lang="en-US" sz="1800" dirty="0" smtClean="0"/>
              <a:t>The catch block displays the message attached to the thrown exception.  </a:t>
            </a:r>
          </a:p>
          <a:p>
            <a:endParaRPr lang="en-US" sz="1800" dirty="0" smtClean="0"/>
          </a:p>
          <a:p>
            <a:r>
              <a:rPr lang="en-US" sz="1800" dirty="0" smtClean="0"/>
              <a:t>In this case, the message:</a:t>
            </a:r>
          </a:p>
          <a:p>
            <a:endParaRPr lang="en-US" sz="1800" dirty="0" smtClean="0"/>
          </a:p>
          <a:p>
            <a:pPr>
              <a:buFont typeface="Times New Roman" pitchFamily="18" charset="0"/>
              <a:buNone/>
            </a:pPr>
            <a:r>
              <a:rPr lang="en-US" sz="1800" dirty="0" smtClean="0"/>
              <a:t>			geekWriters.txt (The system cannot find the file specified)</a:t>
            </a:r>
          </a:p>
          <a:p>
            <a:pPr>
              <a:buFont typeface="Times New Roman" pitchFamily="18" charset="0"/>
              <a:buNone/>
            </a:pPr>
            <a:endParaRPr lang="en-US" sz="1800" dirty="0" smtClean="0"/>
          </a:p>
          <a:p>
            <a:pPr>
              <a:buFont typeface="Times New Roman" pitchFamily="18" charset="0"/>
              <a:buNone/>
            </a:pPr>
            <a:r>
              <a:rPr lang="en-US" sz="1800" dirty="0" smtClean="0"/>
              <a:t>	implies that the ancient Greeks were not geeks.</a:t>
            </a:r>
          </a:p>
          <a:p>
            <a:pPr>
              <a:buFont typeface="Times New Roman" pitchFamily="18" charset="0"/>
              <a:buNone/>
            </a:pPr>
            <a:r>
              <a:rPr lang="en-US" sz="1800" dirty="0" smtClean="0"/>
              <a:t> </a:t>
            </a:r>
          </a:p>
          <a:p>
            <a:pPr>
              <a:buFont typeface="Times New Roman" pitchFamily="18" charset="0"/>
              <a:buNone/>
            </a:pPr>
            <a:r>
              <a:rPr lang="en-US" sz="1800" b="1" dirty="0" smtClean="0"/>
              <a:t>Lines 51 – 60:</a:t>
            </a:r>
          </a:p>
          <a:p>
            <a:pPr>
              <a:buFont typeface="Times New Roman" pitchFamily="18" charset="0"/>
              <a:buNone/>
            </a:pPr>
            <a:r>
              <a:rPr lang="en-US" sz="1800" b="1" dirty="0" smtClean="0"/>
              <a:t> </a:t>
            </a:r>
            <a:endParaRPr lang="en-US" sz="1800" dirty="0" smtClean="0"/>
          </a:p>
          <a:p>
            <a:r>
              <a:rPr lang="en-US" sz="1800" dirty="0" smtClean="0"/>
              <a:t>The</a:t>
            </a:r>
            <a:r>
              <a:rPr lang="en-US" sz="1800" i="1" dirty="0" smtClean="0"/>
              <a:t> </a:t>
            </a:r>
            <a:r>
              <a:rPr lang="en-US" sz="1800" dirty="0" smtClean="0"/>
              <a:t>finally block closes all open files.  </a:t>
            </a:r>
          </a:p>
          <a:p>
            <a:endParaRPr lang="en-US" sz="1800" dirty="0" smtClean="0"/>
          </a:p>
          <a:p>
            <a:r>
              <a:rPr lang="en-US" sz="1800" dirty="0" smtClean="0"/>
              <a:t>In other words, the finally block takes care of cleanup.  </a:t>
            </a:r>
          </a:p>
          <a:p>
            <a:endParaRPr lang="en-US" sz="1800" dirty="0" smtClean="0"/>
          </a:p>
          <a:p>
            <a:r>
              <a:rPr lang="en-US" sz="1800" dirty="0" smtClean="0"/>
              <a:t>The code in this block always executes, whether or not an exception is thrown.</a:t>
            </a:r>
          </a:p>
          <a:p>
            <a:pPr>
              <a:buFont typeface="Times New Roman" pitchFamily="18" charset="0"/>
              <a:buNone/>
            </a:pPr>
            <a:endParaRPr lang="en-US" sz="1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103427" name="Content Placeholder 2"/>
          <p:cNvSpPr>
            <a:spLocks noGrp="1"/>
          </p:cNvSpPr>
          <p:nvPr>
            <p:ph idx="1"/>
          </p:nvPr>
        </p:nvSpPr>
        <p:spPr/>
        <p:txBody>
          <a:bodyPr/>
          <a:lstStyle/>
          <a:p>
            <a:r>
              <a:rPr lang="en-US" sz="1800" smtClean="0"/>
              <a:t>The finally block is used as a cleanup device.  </a:t>
            </a:r>
          </a:p>
          <a:p>
            <a:endParaRPr lang="en-US" sz="1800" smtClean="0"/>
          </a:p>
          <a:p>
            <a:r>
              <a:rPr lang="en-US" sz="1800" smtClean="0"/>
              <a:t>Without the finally block, cleanup would be replicated in both the try and the catch blocks.  </a:t>
            </a:r>
          </a:p>
          <a:p>
            <a:endParaRPr lang="en-US" sz="1800" smtClean="0"/>
          </a:p>
          <a:p>
            <a:r>
              <a:rPr lang="en-US" sz="1800" smtClean="0"/>
              <a:t>Moreover, a single try block may have multiple catch blocks, so the replication could even be more cumbersome.</a:t>
            </a:r>
          </a:p>
          <a:p>
            <a:endParaRPr lang="en-US" sz="1800" smtClean="0"/>
          </a:p>
          <a:p>
            <a:r>
              <a:rPr lang="en-US" sz="1800" smtClean="0"/>
              <a:t>A finally</a:t>
            </a:r>
            <a:r>
              <a:rPr lang="en-US" sz="1800" i="1" smtClean="0"/>
              <a:t> </a:t>
            </a:r>
            <a:r>
              <a:rPr lang="en-US" sz="1800" smtClean="0"/>
              <a:t>block is a cleaner solution.</a:t>
            </a:r>
          </a:p>
          <a:p>
            <a:endParaRPr lang="en-US" sz="1800" smtClean="0"/>
          </a:p>
          <a:p>
            <a:r>
              <a:rPr lang="en-US" sz="1800" smtClean="0"/>
              <a:t>References declared within a try block are known only within that block and are not visible to the finally block.  </a:t>
            </a:r>
          </a:p>
          <a:p>
            <a:endParaRPr lang="en-US" sz="1800" smtClean="0"/>
          </a:p>
          <a:p>
            <a:r>
              <a:rPr lang="en-US" sz="1800" smtClean="0"/>
              <a:t>If the references of a try block must be accessed in a finally block, declare such references outside the try block.  </a:t>
            </a:r>
          </a:p>
          <a:p>
            <a:endParaRPr lang="en-US" sz="1800" smtClean="0"/>
          </a:p>
          <a:p>
            <a:endParaRPr lang="en-US" sz="18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z="3600" dirty="0" smtClean="0"/>
              <a:t>And finally, </a:t>
            </a:r>
            <a:r>
              <a:rPr lang="en-US" sz="3600" i="1" dirty="0" smtClean="0"/>
              <a:t>finally</a:t>
            </a:r>
            <a:endParaRPr lang="en-US" sz="3600" dirty="0" smtClean="0"/>
          </a:p>
        </p:txBody>
      </p:sp>
      <p:sp>
        <p:nvSpPr>
          <p:cNvPr id="104451" name="Content Placeholder 2"/>
          <p:cNvSpPr>
            <a:spLocks noGrp="1"/>
          </p:cNvSpPr>
          <p:nvPr>
            <p:ph idx="1"/>
          </p:nvPr>
        </p:nvSpPr>
        <p:spPr/>
        <p:txBody>
          <a:bodyPr/>
          <a:lstStyle/>
          <a:p>
            <a:r>
              <a:rPr lang="en-US" sz="1800" dirty="0" smtClean="0"/>
              <a:t>Note that references input1, input2, and output</a:t>
            </a:r>
            <a:r>
              <a:rPr lang="en-US" sz="1800" i="1" dirty="0" smtClean="0"/>
              <a:t> </a:t>
            </a:r>
            <a:r>
              <a:rPr lang="en-US" sz="1800" dirty="0" smtClean="0"/>
              <a:t>of the previous example are declared outside the try block, and are therefore accessible to the finally block on lines 51-60.</a:t>
            </a:r>
          </a:p>
          <a:p>
            <a:pPr>
              <a:buFont typeface="Times New Roman" pitchFamily="18" charset="0"/>
              <a:buNone/>
            </a:pPr>
            <a:endParaRPr lang="en-US" sz="1800" dirty="0" smtClean="0"/>
          </a:p>
          <a:p>
            <a:r>
              <a:rPr lang="en-US" sz="1800" dirty="0" smtClean="0"/>
              <a:t>Do not return values in a finally block.  </a:t>
            </a:r>
          </a:p>
          <a:p>
            <a:endParaRPr lang="en-US" sz="1800" dirty="0" smtClean="0"/>
          </a:p>
          <a:p>
            <a:r>
              <a:rPr lang="en-US" sz="1800" dirty="0" smtClean="0"/>
              <a:t>This may prevent other normal returns from occurring in the</a:t>
            </a:r>
            <a:r>
              <a:rPr lang="en-US" sz="1800" i="1" dirty="0" smtClean="0"/>
              <a:t> </a:t>
            </a:r>
            <a:r>
              <a:rPr lang="en-US" sz="1800" dirty="0" smtClean="0"/>
              <a:t>try block.</a:t>
            </a:r>
          </a:p>
          <a:p>
            <a:endParaRPr lang="en-US" sz="1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Exercises</a:t>
            </a:r>
            <a:endParaRPr lang="en-US" dirty="0"/>
          </a:p>
        </p:txBody>
      </p:sp>
      <p:sp>
        <p:nvSpPr>
          <p:cNvPr id="3" name="Content Placeholder 2"/>
          <p:cNvSpPr>
            <a:spLocks noGrp="1"/>
          </p:cNvSpPr>
          <p:nvPr>
            <p:ph idx="1"/>
          </p:nvPr>
        </p:nvSpPr>
        <p:spPr/>
        <p:txBody>
          <a:bodyPr/>
          <a:lstStyle/>
          <a:p>
            <a:r>
              <a:rPr lang="en-US" dirty="0" smtClean="0"/>
              <a:t>Short </a:t>
            </a:r>
            <a:r>
              <a:rPr lang="en-US" smtClean="0"/>
              <a:t>Exercises </a:t>
            </a:r>
            <a:r>
              <a:rPr lang="en-US" smtClean="0"/>
              <a:t>1 h) – o), 8</a:t>
            </a:r>
            <a:r>
              <a:rPr lang="en-US" smtClean="0"/>
              <a:t>, 9, and 10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75779" name="Content Placeholder 2"/>
          <p:cNvSpPr>
            <a:spLocks noGrp="1"/>
          </p:cNvSpPr>
          <p:nvPr>
            <p:ph idx="1"/>
          </p:nvPr>
        </p:nvSpPr>
        <p:spPr>
          <a:xfrm>
            <a:off x="741362" y="2101849"/>
            <a:ext cx="8870950" cy="5030787"/>
          </a:xfrm>
        </p:spPr>
        <p:txBody>
          <a:bodyPr/>
          <a:lstStyle/>
          <a:p>
            <a:r>
              <a:rPr lang="en-US" sz="2000" dirty="0" smtClean="0"/>
              <a:t>If a method does not catch a checked exception, the Exception object is passed to the caller, via the throws clause. </a:t>
            </a:r>
          </a:p>
          <a:p>
            <a:endParaRPr lang="en-US" sz="2000" dirty="0" smtClean="0"/>
          </a:p>
          <a:p>
            <a:r>
              <a:rPr lang="en-US" sz="2000" dirty="0" smtClean="0"/>
              <a:t>In this manner, checked exceptions can be passed along the chain of method calls right up to the main(...) method and finally to the system, until they are eventually caught and handled.</a:t>
            </a:r>
          </a:p>
          <a:p>
            <a:pPr>
              <a:buFont typeface="Times New Roman" pitchFamily="18" charset="0"/>
              <a:buNone/>
            </a:pPr>
            <a:endParaRPr lang="en-US" sz="2000" dirty="0" smtClean="0"/>
          </a:p>
          <a:p>
            <a:r>
              <a:rPr lang="en-US" sz="2000" dirty="0" smtClean="0"/>
              <a:t>The following example illustrates a checked exception handled in three different ways:</a:t>
            </a:r>
          </a:p>
          <a:p>
            <a:pPr>
              <a:buFont typeface="Times New Roman" pitchFamily="18" charset="0"/>
              <a:buNone/>
            </a:pPr>
            <a:endParaRPr lang="en-US" sz="2000" dirty="0" smtClean="0"/>
          </a:p>
          <a:p>
            <a:pPr lvl="1"/>
            <a:r>
              <a:rPr lang="en-US" sz="2000" dirty="0" smtClean="0"/>
              <a:t>Using a try-catch construction, the exception is handled directly by the method that generates the exception.</a:t>
            </a:r>
          </a:p>
          <a:p>
            <a:pPr lvl="1"/>
            <a:endParaRPr lang="en-US" sz="2000" dirty="0" smtClean="0"/>
          </a:p>
          <a:p>
            <a:pPr lvl="1"/>
            <a:r>
              <a:rPr lang="en-US" sz="2000" dirty="0" smtClean="0"/>
              <a:t>The exception is thrown back to the calling method and handled by the caller.</a:t>
            </a:r>
          </a:p>
          <a:p>
            <a:pPr lvl="1"/>
            <a:endParaRPr lang="en-US" sz="2000" dirty="0" smtClean="0"/>
          </a:p>
          <a:p>
            <a:pPr lvl="1"/>
            <a:r>
              <a:rPr lang="en-US" sz="2000" dirty="0" smtClean="0"/>
              <a:t>The exception is passed (thrown) all the way back through the caller to the Java system, and handled by the system.</a:t>
            </a:r>
          </a:p>
          <a:p>
            <a:endParaRPr lang="en-US" sz="1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76803" name="Content Placeholder 2"/>
          <p:cNvSpPr>
            <a:spLocks noGrp="1"/>
          </p:cNvSpPr>
          <p:nvPr>
            <p:ph idx="1"/>
          </p:nvPr>
        </p:nvSpPr>
        <p:spPr/>
        <p:txBody>
          <a:bodyPr/>
          <a:lstStyle/>
          <a:p>
            <a:pPr>
              <a:buFont typeface="Times New Roman" pitchFamily="18" charset="0"/>
              <a:buNone/>
            </a:pPr>
            <a:r>
              <a:rPr lang="en-US" sz="2400" b="1" smtClean="0"/>
              <a:t>Problem Statement:</a:t>
            </a:r>
          </a:p>
          <a:p>
            <a:pPr>
              <a:buFont typeface="Times New Roman" pitchFamily="18" charset="0"/>
              <a:buNone/>
            </a:pPr>
            <a:endParaRPr lang="en-US" sz="2400" smtClean="0"/>
          </a:p>
          <a:p>
            <a:r>
              <a:rPr lang="en-US" sz="2400" smtClean="0"/>
              <a:t>Construct three versions of a static utility method that displays the contents of a text file on the screen.  </a:t>
            </a:r>
          </a:p>
          <a:p>
            <a:endParaRPr lang="en-US" sz="2400" smtClean="0"/>
          </a:p>
          <a:p>
            <a:r>
              <a:rPr lang="en-US" sz="2400" smtClean="0"/>
              <a:t>The first version explicitly handles a FileNotFoundException.  </a:t>
            </a:r>
          </a:p>
          <a:p>
            <a:endParaRPr lang="en-US" sz="2400" smtClean="0"/>
          </a:p>
          <a:p>
            <a:r>
              <a:rPr lang="en-US" sz="2400" smtClean="0"/>
              <a:t>The second the caller handles the exception.</a:t>
            </a:r>
          </a:p>
          <a:p>
            <a:endParaRPr lang="en-US" sz="2400" smtClean="0"/>
          </a:p>
          <a:p>
            <a:r>
              <a:rPr lang="en-US" sz="2400" smtClean="0"/>
              <a:t>The third uses a</a:t>
            </a:r>
            <a:r>
              <a:rPr lang="en-US" sz="2400" i="1" smtClean="0"/>
              <a:t> </a:t>
            </a:r>
            <a:r>
              <a:rPr lang="en-US" sz="2400" smtClean="0"/>
              <a:t>throws clause and passes the exception to the system.   </a:t>
            </a:r>
          </a:p>
          <a:p>
            <a:endParaRPr 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The </a:t>
            </a:r>
            <a:r>
              <a:rPr lang="en-US" i="1" smtClean="0"/>
              <a:t>throws</a:t>
            </a:r>
            <a:r>
              <a:rPr lang="en-US" smtClean="0"/>
              <a:t> clause</a:t>
            </a:r>
          </a:p>
        </p:txBody>
      </p:sp>
      <p:sp>
        <p:nvSpPr>
          <p:cNvPr id="77827" name="Content Placeholder 2"/>
          <p:cNvSpPr>
            <a:spLocks noGrp="1"/>
          </p:cNvSpPr>
          <p:nvPr>
            <p:ph idx="1"/>
          </p:nvPr>
        </p:nvSpPr>
        <p:spPr>
          <a:xfrm>
            <a:off x="741362" y="2101849"/>
            <a:ext cx="9023349" cy="5106987"/>
          </a:xfrm>
        </p:spPr>
        <p:txBody>
          <a:bodyPr/>
          <a:lstStyle/>
          <a:p>
            <a:pPr>
              <a:buFont typeface="Times New Roman" pitchFamily="18" charset="0"/>
              <a:buNone/>
            </a:pPr>
            <a:r>
              <a:rPr lang="en-US" sz="1800" b="1" dirty="0" smtClean="0"/>
              <a:t>Java Solution: </a:t>
            </a:r>
          </a:p>
          <a:p>
            <a:pPr>
              <a:buFont typeface="Times New Roman" pitchFamily="18" charset="0"/>
              <a:buNone/>
            </a:pPr>
            <a:endParaRPr lang="en-US" sz="1800" dirty="0" smtClean="0"/>
          </a:p>
          <a:p>
            <a:r>
              <a:rPr lang="en-US" sz="1800" dirty="0" smtClean="0"/>
              <a:t>Version 1:  </a:t>
            </a:r>
            <a:r>
              <a:rPr lang="en-US" sz="1800" dirty="0" err="1" smtClean="0"/>
              <a:t>IOException</a:t>
            </a:r>
            <a:r>
              <a:rPr lang="en-US" sz="1800" dirty="0" smtClean="0"/>
              <a:t> is explicitly handled with a catch block.</a:t>
            </a:r>
          </a:p>
          <a:p>
            <a:pPr>
              <a:buFont typeface="Times New Roman" pitchFamily="18" charset="0"/>
              <a:buNone/>
            </a:pPr>
            <a:endParaRPr lang="en-US" sz="1800" dirty="0" smtClean="0"/>
          </a:p>
          <a:p>
            <a:pPr>
              <a:buFont typeface="Arial" pitchFamily="34" charset="0"/>
              <a:buAutoNum type="arabicPeriod"/>
            </a:pPr>
            <a:r>
              <a:rPr lang="en-US" sz="1800" dirty="0" smtClean="0"/>
              <a:t>import </a:t>
            </a:r>
            <a:r>
              <a:rPr lang="en-US" sz="1800" dirty="0" err="1" smtClean="0"/>
              <a:t>java.util</a:t>
            </a:r>
            <a:r>
              <a:rPr lang="en-US" sz="1800" dirty="0" smtClean="0"/>
              <a:t>.*;</a:t>
            </a:r>
          </a:p>
          <a:p>
            <a:pPr>
              <a:buFont typeface="Arial" pitchFamily="34" charset="0"/>
              <a:buAutoNum type="arabicPeriod"/>
            </a:pPr>
            <a:r>
              <a:rPr lang="en-US" sz="1800" dirty="0" smtClean="0"/>
              <a:t>import java.io.*;</a:t>
            </a:r>
          </a:p>
          <a:p>
            <a:pPr>
              <a:buFont typeface="Arial" pitchFamily="34" charset="0"/>
              <a:buAutoNum type="arabicPeriod"/>
            </a:pPr>
            <a:r>
              <a:rPr lang="en-US" sz="1800" dirty="0" smtClean="0"/>
              <a:t>public class File1</a:t>
            </a:r>
          </a:p>
          <a:p>
            <a:pPr>
              <a:buFont typeface="Arial" pitchFamily="34" charset="0"/>
              <a:buAutoNum type="arabicPeriod"/>
            </a:pPr>
            <a:r>
              <a:rPr lang="en-US" sz="1800" dirty="0" smtClean="0"/>
              <a:t>{</a:t>
            </a:r>
          </a:p>
          <a:p>
            <a:pPr>
              <a:buFont typeface="Arial" pitchFamily="34" charset="0"/>
              <a:buAutoNum type="arabicPeriod"/>
            </a:pPr>
            <a:r>
              <a:rPr lang="en-US" sz="1800" dirty="0" smtClean="0"/>
              <a:t>     public static void </a:t>
            </a:r>
            <a:r>
              <a:rPr lang="en-US" sz="1800" dirty="0" err="1" smtClean="0"/>
              <a:t>readData</a:t>
            </a:r>
            <a:r>
              <a:rPr lang="en-US" sz="1800" dirty="0" smtClean="0"/>
              <a:t>(String </a:t>
            </a:r>
            <a:r>
              <a:rPr lang="en-US" sz="1800" dirty="0" err="1" smtClean="0"/>
              <a:t>fileName</a:t>
            </a:r>
            <a:r>
              <a:rPr lang="en-US" sz="1800" dirty="0" smtClean="0"/>
              <a:t>)</a:t>
            </a:r>
          </a:p>
          <a:p>
            <a:pPr>
              <a:buFont typeface="Arial" pitchFamily="34" charset="0"/>
              <a:buAutoNum type="arabicPeriod"/>
            </a:pPr>
            <a:r>
              <a:rPr lang="en-US" sz="1800" dirty="0" smtClean="0"/>
              <a:t>    {</a:t>
            </a:r>
          </a:p>
          <a:p>
            <a:pPr>
              <a:buFont typeface="Arial" pitchFamily="34" charset="0"/>
              <a:buAutoNum type="arabicPeriod"/>
            </a:pPr>
            <a:r>
              <a:rPr lang="en-US" sz="1800" dirty="0" smtClean="0"/>
              <a:t>        </a:t>
            </a:r>
            <a:r>
              <a:rPr lang="en-US" sz="1800" b="1" dirty="0" smtClean="0"/>
              <a:t>try</a:t>
            </a:r>
            <a:endParaRPr lang="en-US" sz="1800" dirty="0" smtClean="0"/>
          </a:p>
          <a:p>
            <a:pPr>
              <a:buFont typeface="Arial" pitchFamily="34" charset="0"/>
              <a:buAutoNum type="arabicPeriod"/>
            </a:pPr>
            <a:r>
              <a:rPr lang="en-US" sz="1800" dirty="0" smtClean="0"/>
              <a:t>        {</a:t>
            </a:r>
          </a:p>
          <a:p>
            <a:pPr>
              <a:buFont typeface="Arial" pitchFamily="34" charset="0"/>
              <a:buAutoNum type="arabicPeriod"/>
            </a:pPr>
            <a:r>
              <a:rPr lang="en-US" sz="1800" dirty="0" smtClean="0"/>
              <a:t>            File </a:t>
            </a:r>
            <a:r>
              <a:rPr lang="en-US" sz="1800" dirty="0" err="1" smtClean="0"/>
              <a:t>inputFile</a:t>
            </a:r>
            <a:r>
              <a:rPr lang="en-US" sz="1800" dirty="0" smtClean="0"/>
              <a:t> = new File(</a:t>
            </a:r>
            <a:r>
              <a:rPr lang="en-US" sz="1800" dirty="0" err="1" smtClean="0"/>
              <a:t>fileName</a:t>
            </a:r>
            <a:r>
              <a:rPr lang="en-US" sz="1800" dirty="0" smtClean="0"/>
              <a:t>); // can throw </a:t>
            </a:r>
            <a:r>
              <a:rPr lang="en-US" sz="1800" dirty="0" err="1" smtClean="0"/>
              <a:t>FileNotFoundException</a:t>
            </a:r>
            <a:endParaRPr lang="en-US" sz="1800" dirty="0" smtClean="0"/>
          </a:p>
          <a:p>
            <a:pPr>
              <a:buFont typeface="Arial" pitchFamily="34" charset="0"/>
              <a:buAutoNum type="arabicPeriod"/>
            </a:pPr>
            <a:r>
              <a:rPr lang="en-US" sz="1800" dirty="0" smtClean="0"/>
              <a:t>            Scanner input = new Scanner(</a:t>
            </a:r>
            <a:r>
              <a:rPr lang="en-US" sz="1800" dirty="0" err="1" smtClean="0"/>
              <a:t>inputFile</a:t>
            </a:r>
            <a:r>
              <a:rPr lang="en-US" sz="1800" dirty="0" smtClean="0"/>
              <a:t>);</a:t>
            </a:r>
          </a:p>
          <a:p>
            <a:pPr>
              <a:buFont typeface="Arial" pitchFamily="34" charset="0"/>
              <a:buAutoNum type="arabicPeriod"/>
            </a:pPr>
            <a:r>
              <a:rPr lang="en-US" sz="1800" dirty="0" smtClean="0"/>
              <a:t>            String line; 				// to hold one full line from the file</a:t>
            </a:r>
          </a:p>
          <a:p>
            <a:pPr>
              <a:buFont typeface="Arial" pitchFamily="34" charset="0"/>
              <a:buAutoNum type="arabicPeriod"/>
            </a:pPr>
            <a:r>
              <a:rPr lang="en-US" sz="1800" dirty="0" smtClean="0"/>
              <a:t>            while (</a:t>
            </a:r>
            <a:r>
              <a:rPr lang="en-US" sz="1800" dirty="0" err="1" smtClean="0"/>
              <a:t>input.hasNext</a:t>
            </a:r>
            <a:r>
              <a:rPr lang="en-US" sz="1800" dirty="0" smtClean="0"/>
              <a:t>())			// while there is more data</a:t>
            </a:r>
          </a:p>
          <a:p>
            <a:pPr>
              <a:buFont typeface="Arial" pitchFamily="34" charset="0"/>
              <a:buAutoNum type="arabicPeriod"/>
            </a:pPr>
            <a:r>
              <a:rPr lang="en-US" sz="1800" dirty="0" smtClean="0"/>
              <a:t>            {</a:t>
            </a:r>
          </a:p>
          <a:p>
            <a:pPr>
              <a:buFont typeface="Arial" pitchFamily="34" charset="0"/>
              <a:buAutoNum type="arabicPeriod"/>
            </a:pPr>
            <a:r>
              <a:rPr lang="en-US" sz="1800" dirty="0" smtClean="0"/>
              <a:t>                line =  </a:t>
            </a:r>
            <a:r>
              <a:rPr lang="en-US" sz="1800" dirty="0" err="1" smtClean="0"/>
              <a:t>input.nextLine</a:t>
            </a:r>
            <a:r>
              <a:rPr lang="en-US" sz="1800" dirty="0" smtClean="0"/>
              <a:t>(); 	// advance to next line, returns all  data</a:t>
            </a:r>
          </a:p>
          <a:p>
            <a:pPr>
              <a:buFont typeface="Arial" pitchFamily="34" charset="0"/>
              <a:buAutoNum type="arabicPeriod"/>
            </a:pPr>
            <a:r>
              <a:rPr lang="en-US" sz="1800" dirty="0" smtClean="0"/>
              <a:t>                </a:t>
            </a:r>
            <a:r>
              <a:rPr lang="en-US" sz="1800" dirty="0" err="1" smtClean="0"/>
              <a:t>System.out.println</a:t>
            </a:r>
            <a:r>
              <a:rPr lang="en-US" sz="1800" dirty="0" smtClean="0"/>
              <a:t>(line);</a:t>
            </a:r>
          </a:p>
          <a:p>
            <a:pPr>
              <a:buFont typeface="Arial" pitchFamily="34" charset="0"/>
              <a:buAutoNum type="arabicPeriod"/>
            </a:pPr>
            <a:r>
              <a:rPr lang="en-US" sz="1800"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The </a:t>
            </a:r>
            <a:r>
              <a:rPr lang="en-US" i="1" smtClean="0"/>
              <a:t>throws</a:t>
            </a:r>
            <a:r>
              <a:rPr lang="en-US" smtClean="0"/>
              <a:t> clause</a:t>
            </a:r>
          </a:p>
        </p:txBody>
      </p:sp>
      <p:sp>
        <p:nvSpPr>
          <p:cNvPr id="78851" name="Content Placeholder 2"/>
          <p:cNvSpPr>
            <a:spLocks noGrp="1"/>
          </p:cNvSpPr>
          <p:nvPr>
            <p:ph idx="1"/>
          </p:nvPr>
        </p:nvSpPr>
        <p:spPr/>
        <p:txBody>
          <a:bodyPr/>
          <a:lstStyle/>
          <a:p>
            <a:pPr>
              <a:buFont typeface="Arial" pitchFamily="34" charset="0"/>
              <a:buAutoNum type="arabicPeriod" startAt="17"/>
            </a:pPr>
            <a:r>
              <a:rPr lang="en-US" sz="1800" dirty="0" smtClean="0"/>
              <a:t>            </a:t>
            </a:r>
            <a:r>
              <a:rPr lang="en-US" sz="1800" dirty="0" err="1" smtClean="0"/>
              <a:t>input.close</a:t>
            </a:r>
            <a:r>
              <a:rPr lang="en-US" sz="1800" dirty="0" smtClean="0"/>
              <a:t>();</a:t>
            </a:r>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        </a:t>
            </a:r>
            <a:r>
              <a:rPr lang="en-US" sz="1800" b="1" dirty="0" smtClean="0"/>
              <a:t>catch (</a:t>
            </a:r>
            <a:r>
              <a:rPr lang="en-US" sz="1800" b="1" dirty="0" err="1" smtClean="0"/>
              <a:t>FileNotFoundException</a:t>
            </a:r>
            <a:r>
              <a:rPr lang="en-US" sz="1800" b="1" dirty="0" smtClean="0"/>
              <a:t> e)</a:t>
            </a:r>
            <a:endParaRPr lang="en-US" sz="1800" dirty="0" smtClean="0"/>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            </a:t>
            </a:r>
            <a:r>
              <a:rPr lang="en-US" sz="1800" dirty="0" err="1" smtClean="0"/>
              <a:t>System.out.println</a:t>
            </a:r>
            <a:r>
              <a:rPr lang="en-US" sz="1800" dirty="0" smtClean="0"/>
              <a:t>("Error: File not found: " + </a:t>
            </a:r>
            <a:r>
              <a:rPr lang="en-US" sz="1800" dirty="0" err="1" smtClean="0"/>
              <a:t>fileName</a:t>
            </a:r>
            <a:r>
              <a:rPr lang="en-US" sz="1800" dirty="0" smtClean="0"/>
              <a:t>);</a:t>
            </a:r>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    }</a:t>
            </a:r>
            <a:br>
              <a:rPr lang="en-US" sz="1800" dirty="0" smtClean="0"/>
            </a:br>
            <a:endParaRPr lang="en-US" sz="1800" dirty="0" smtClean="0"/>
          </a:p>
          <a:p>
            <a:pPr>
              <a:buFont typeface="Arial" pitchFamily="34" charset="0"/>
              <a:buAutoNum type="arabicPeriod" startAt="17"/>
            </a:pPr>
            <a:r>
              <a:rPr lang="en-US" sz="1800" dirty="0" smtClean="0"/>
              <a:t>    public static void main(String[] </a:t>
            </a:r>
            <a:r>
              <a:rPr lang="en-US" sz="1800" dirty="0" err="1" smtClean="0"/>
              <a:t>args</a:t>
            </a:r>
            <a:r>
              <a:rPr lang="en-US" sz="1800" dirty="0" smtClean="0"/>
              <a:t>)</a:t>
            </a:r>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        Scanner input = new Scanner(</a:t>
            </a:r>
            <a:r>
              <a:rPr lang="en-US" sz="1800" dirty="0" err="1" smtClean="0"/>
              <a:t>System.in</a:t>
            </a:r>
            <a:r>
              <a:rPr lang="en-US" sz="1800" dirty="0" smtClean="0"/>
              <a:t>);</a:t>
            </a:r>
          </a:p>
          <a:p>
            <a:pPr>
              <a:buFont typeface="Arial" pitchFamily="34" charset="0"/>
              <a:buAutoNum type="arabicPeriod" startAt="17"/>
            </a:pPr>
            <a:r>
              <a:rPr lang="en-US" sz="1800" dirty="0" smtClean="0"/>
              <a:t>        </a:t>
            </a:r>
            <a:r>
              <a:rPr lang="en-US" sz="1800" dirty="0" err="1" smtClean="0"/>
              <a:t>System.out.print</a:t>
            </a:r>
            <a:r>
              <a:rPr lang="en-US" sz="1800" dirty="0" smtClean="0"/>
              <a:t>("Input file: ");</a:t>
            </a:r>
          </a:p>
          <a:p>
            <a:pPr>
              <a:buFont typeface="Arial" pitchFamily="34" charset="0"/>
              <a:buAutoNum type="arabicPeriod" startAt="17"/>
            </a:pPr>
            <a:r>
              <a:rPr lang="en-US" sz="1800" dirty="0" smtClean="0"/>
              <a:t>        String </a:t>
            </a:r>
            <a:r>
              <a:rPr lang="en-US" sz="1800" dirty="0" err="1" smtClean="0"/>
              <a:t>fileName</a:t>
            </a:r>
            <a:r>
              <a:rPr lang="en-US" sz="1800" dirty="0" smtClean="0"/>
              <a:t> = </a:t>
            </a:r>
            <a:r>
              <a:rPr lang="en-US" sz="1800" dirty="0" err="1" smtClean="0"/>
              <a:t>input.next</a:t>
            </a:r>
            <a:r>
              <a:rPr lang="en-US" sz="1800" dirty="0" smtClean="0"/>
              <a:t>();</a:t>
            </a:r>
          </a:p>
          <a:p>
            <a:pPr>
              <a:buFont typeface="Arial" pitchFamily="34" charset="0"/>
              <a:buAutoNum type="arabicPeriod" startAt="17"/>
            </a:pPr>
            <a:r>
              <a:rPr lang="en-US" sz="1800" dirty="0" smtClean="0"/>
              <a:t>        </a:t>
            </a:r>
            <a:r>
              <a:rPr lang="en-US" sz="1800" dirty="0" err="1" smtClean="0"/>
              <a:t>readData</a:t>
            </a:r>
            <a:r>
              <a:rPr lang="en-US" sz="1800" dirty="0" smtClean="0"/>
              <a:t>(</a:t>
            </a:r>
            <a:r>
              <a:rPr lang="en-US" sz="1800" dirty="0" err="1" smtClean="0"/>
              <a:t>fileName</a:t>
            </a:r>
            <a:r>
              <a:rPr lang="en-US" sz="1800" dirty="0" smtClean="0"/>
              <a:t>);</a:t>
            </a:r>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a:t>
            </a:r>
          </a:p>
          <a:p>
            <a:endParaRPr lang="en-US"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The </a:t>
            </a:r>
            <a:r>
              <a:rPr lang="en-US" i="1" smtClean="0"/>
              <a:t>throws</a:t>
            </a:r>
            <a:r>
              <a:rPr lang="en-US" smtClean="0"/>
              <a:t> clause</a:t>
            </a:r>
          </a:p>
        </p:txBody>
      </p:sp>
      <p:sp>
        <p:nvSpPr>
          <p:cNvPr id="79875" name="Content Placeholder 2"/>
          <p:cNvSpPr>
            <a:spLocks noGrp="1"/>
          </p:cNvSpPr>
          <p:nvPr>
            <p:ph idx="1"/>
          </p:nvPr>
        </p:nvSpPr>
        <p:spPr>
          <a:xfrm>
            <a:off x="741362" y="2101849"/>
            <a:ext cx="9023349" cy="5030787"/>
          </a:xfrm>
        </p:spPr>
        <p:txBody>
          <a:bodyPr/>
          <a:lstStyle/>
          <a:p>
            <a:r>
              <a:rPr lang="en-US" sz="1800" dirty="0" smtClean="0"/>
              <a:t>Version 2:  The </a:t>
            </a:r>
            <a:r>
              <a:rPr lang="en-US" sz="1800" dirty="0" err="1" smtClean="0"/>
              <a:t>FileNotFoundException</a:t>
            </a:r>
            <a:r>
              <a:rPr lang="en-US" sz="1800" dirty="0" smtClean="0"/>
              <a:t> is thrown to the caller; the caller handles the exception.</a:t>
            </a:r>
          </a:p>
          <a:p>
            <a:pPr>
              <a:buFont typeface="Arial" pitchFamily="34" charset="0"/>
              <a:buAutoNum type="arabicPeriod"/>
            </a:pPr>
            <a:endParaRPr lang="en-US" sz="1600" dirty="0" smtClean="0"/>
          </a:p>
          <a:p>
            <a:pPr>
              <a:buFont typeface="Arial" pitchFamily="34" charset="0"/>
              <a:buAutoNum type="arabicPeriod"/>
            </a:pPr>
            <a:r>
              <a:rPr lang="en-US" sz="1800" dirty="0" smtClean="0"/>
              <a:t>import </a:t>
            </a:r>
            <a:r>
              <a:rPr lang="en-US" sz="1800" dirty="0" err="1" smtClean="0"/>
              <a:t>java.util</a:t>
            </a:r>
            <a:r>
              <a:rPr lang="en-US" sz="1800" dirty="0" smtClean="0"/>
              <a:t>.*;</a:t>
            </a:r>
          </a:p>
          <a:p>
            <a:pPr>
              <a:buFont typeface="Arial" pitchFamily="34" charset="0"/>
              <a:buAutoNum type="arabicPeriod"/>
            </a:pPr>
            <a:r>
              <a:rPr lang="en-US" sz="1800" dirty="0" smtClean="0"/>
              <a:t>import java.io.*;</a:t>
            </a:r>
          </a:p>
          <a:p>
            <a:pPr>
              <a:buFont typeface="Arial" pitchFamily="34" charset="0"/>
              <a:buAutoNum type="arabicPeriod"/>
            </a:pPr>
            <a:r>
              <a:rPr lang="en-US" sz="1800" dirty="0" smtClean="0"/>
              <a:t>public class File2</a:t>
            </a:r>
          </a:p>
          <a:p>
            <a:pPr>
              <a:buFont typeface="Arial" pitchFamily="34" charset="0"/>
              <a:buAutoNum type="arabicPeriod"/>
            </a:pPr>
            <a:r>
              <a:rPr lang="en-US" sz="1800" dirty="0" smtClean="0"/>
              <a:t>{</a:t>
            </a:r>
          </a:p>
          <a:p>
            <a:pPr>
              <a:buFont typeface="Arial" pitchFamily="34" charset="0"/>
              <a:buAutoNum type="arabicPeriod"/>
            </a:pPr>
            <a:r>
              <a:rPr lang="en-US" sz="1800" dirty="0" smtClean="0"/>
              <a:t>     public static void </a:t>
            </a:r>
            <a:r>
              <a:rPr lang="en-US" sz="1800" dirty="0" err="1" smtClean="0"/>
              <a:t>readData</a:t>
            </a:r>
            <a:r>
              <a:rPr lang="en-US" sz="1800" dirty="0" smtClean="0"/>
              <a:t>(String </a:t>
            </a:r>
            <a:r>
              <a:rPr lang="en-US" sz="1800" dirty="0" err="1" smtClean="0"/>
              <a:t>fileName</a:t>
            </a:r>
            <a:r>
              <a:rPr lang="en-US" sz="1800" dirty="0" smtClean="0"/>
              <a:t>) </a:t>
            </a:r>
            <a:r>
              <a:rPr lang="en-US" sz="1800" b="1" dirty="0" smtClean="0"/>
              <a:t>throws </a:t>
            </a:r>
            <a:r>
              <a:rPr lang="en-US" sz="1800" b="1" dirty="0" err="1" smtClean="0"/>
              <a:t>FileNotFoundException</a:t>
            </a:r>
            <a:endParaRPr lang="en-US" sz="1800" dirty="0" smtClean="0"/>
          </a:p>
          <a:p>
            <a:pPr>
              <a:buFont typeface="Arial" pitchFamily="34" charset="0"/>
              <a:buAutoNum type="arabicPeriod"/>
            </a:pPr>
            <a:r>
              <a:rPr lang="en-US" sz="1800" dirty="0" smtClean="0"/>
              <a:t>     {</a:t>
            </a:r>
          </a:p>
          <a:p>
            <a:pPr>
              <a:buFont typeface="Arial" pitchFamily="34" charset="0"/>
              <a:buAutoNum type="arabicPeriod"/>
            </a:pPr>
            <a:r>
              <a:rPr lang="en-US" sz="1800" dirty="0" smtClean="0"/>
              <a:t>          File </a:t>
            </a:r>
            <a:r>
              <a:rPr lang="en-US" sz="1800" dirty="0" err="1" smtClean="0"/>
              <a:t>inputFile</a:t>
            </a:r>
            <a:r>
              <a:rPr lang="en-US" sz="1800" dirty="0" smtClean="0"/>
              <a:t> = new File(</a:t>
            </a:r>
            <a:r>
              <a:rPr lang="en-US" sz="1800" dirty="0" err="1" smtClean="0"/>
              <a:t>fileName</a:t>
            </a:r>
            <a:r>
              <a:rPr lang="en-US" sz="1800" dirty="0" smtClean="0"/>
              <a:t>); 		// can throw </a:t>
            </a:r>
            <a:r>
              <a:rPr lang="en-US" sz="1800" dirty="0" err="1" smtClean="0"/>
              <a:t>FileNotFoundException</a:t>
            </a:r>
            <a:endParaRPr lang="en-US" sz="1800" dirty="0" smtClean="0"/>
          </a:p>
          <a:p>
            <a:pPr>
              <a:buFont typeface="Arial" pitchFamily="34" charset="0"/>
              <a:buAutoNum type="arabicPeriod"/>
            </a:pPr>
            <a:r>
              <a:rPr lang="en-US" sz="1800" dirty="0" smtClean="0"/>
              <a:t>          Scanner input = new Scanner(</a:t>
            </a:r>
            <a:r>
              <a:rPr lang="en-US" sz="1800" dirty="0" err="1" smtClean="0"/>
              <a:t>inputFile</a:t>
            </a:r>
            <a:r>
              <a:rPr lang="en-US" sz="1800" dirty="0" smtClean="0"/>
              <a:t>);</a:t>
            </a:r>
          </a:p>
          <a:p>
            <a:pPr>
              <a:buFont typeface="Arial" pitchFamily="34" charset="0"/>
              <a:buAutoNum type="arabicPeriod"/>
            </a:pPr>
            <a:r>
              <a:rPr lang="en-US" sz="1800" dirty="0" smtClean="0"/>
              <a:t>          String line; 						// to hold one full line from the file</a:t>
            </a:r>
          </a:p>
          <a:p>
            <a:pPr>
              <a:buFont typeface="Arial" pitchFamily="34" charset="0"/>
              <a:buAutoNum type="arabicPeriod"/>
            </a:pPr>
            <a:r>
              <a:rPr lang="en-US" sz="1800" dirty="0" smtClean="0"/>
              <a:t>          while (</a:t>
            </a:r>
            <a:r>
              <a:rPr lang="en-US" sz="1800" dirty="0" err="1" smtClean="0"/>
              <a:t>input.hasNext</a:t>
            </a:r>
            <a:r>
              <a:rPr lang="en-US" sz="1800" dirty="0" smtClean="0"/>
              <a:t>()) 			// while there is more data</a:t>
            </a:r>
          </a:p>
          <a:p>
            <a:pPr>
              <a:buFont typeface="Arial" pitchFamily="34" charset="0"/>
              <a:buAutoNum type="arabicPeriod"/>
            </a:pPr>
            <a:r>
              <a:rPr lang="en-US" sz="1800" dirty="0" smtClean="0"/>
              <a:t>          {</a:t>
            </a:r>
          </a:p>
          <a:p>
            <a:pPr>
              <a:buFont typeface="Arial" pitchFamily="34" charset="0"/>
              <a:buAutoNum type="arabicPeriod"/>
            </a:pPr>
            <a:r>
              <a:rPr lang="en-US" sz="1800" dirty="0" smtClean="0"/>
              <a:t>               line =  </a:t>
            </a:r>
            <a:r>
              <a:rPr lang="en-US" sz="1800" dirty="0" err="1" smtClean="0"/>
              <a:t>input.nextLine</a:t>
            </a:r>
            <a:r>
              <a:rPr lang="en-US" sz="1800" dirty="0" smtClean="0"/>
              <a:t>();  		// advance to next line, returns all data</a:t>
            </a:r>
          </a:p>
          <a:p>
            <a:pPr>
              <a:buFont typeface="Arial" pitchFamily="34" charset="0"/>
              <a:buAutoNum type="arabicPeriod"/>
            </a:pPr>
            <a:r>
              <a:rPr lang="en-US" sz="1800" dirty="0" smtClean="0"/>
              <a:t>               </a:t>
            </a:r>
            <a:r>
              <a:rPr lang="en-US" sz="1800" dirty="0" err="1" smtClean="0"/>
              <a:t>System.out.println</a:t>
            </a:r>
            <a:r>
              <a:rPr lang="en-US" sz="1800" dirty="0" smtClean="0"/>
              <a:t>(line);</a:t>
            </a:r>
          </a:p>
          <a:p>
            <a:pPr>
              <a:buFont typeface="Arial" pitchFamily="34" charset="0"/>
              <a:buAutoNum type="arabicPeriod"/>
            </a:pPr>
            <a:r>
              <a:rPr lang="en-US" sz="1800" dirty="0" smtClean="0"/>
              <a:t>          }</a:t>
            </a:r>
          </a:p>
          <a:p>
            <a:pPr>
              <a:buFont typeface="Arial" pitchFamily="34" charset="0"/>
              <a:buAutoNum type="arabicPeriod"/>
            </a:pPr>
            <a:r>
              <a:rPr lang="en-US" sz="1800" dirty="0" smtClean="0"/>
              <a:t>          </a:t>
            </a:r>
            <a:r>
              <a:rPr lang="en-US" sz="1800" dirty="0" err="1" smtClean="0"/>
              <a:t>input.close</a:t>
            </a:r>
            <a:r>
              <a:rPr lang="en-US" sz="1800" dirty="0" smtClean="0"/>
              <a:t>();</a:t>
            </a:r>
          </a:p>
          <a:p>
            <a:pPr>
              <a:buFont typeface="Arial" pitchFamily="34" charset="0"/>
              <a:buAutoNum type="arabicPeriod"/>
            </a:pPr>
            <a:r>
              <a:rPr lang="en-US" sz="1800" dirty="0" smtClean="0"/>
              <a:t>     } </a:t>
            </a:r>
          </a:p>
          <a:p>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z="3600" dirty="0" smtClean="0"/>
              <a:t>The </a:t>
            </a:r>
            <a:r>
              <a:rPr lang="en-US" sz="3600" i="1" dirty="0" smtClean="0"/>
              <a:t>throws</a:t>
            </a:r>
            <a:r>
              <a:rPr lang="en-US" sz="3600" dirty="0" smtClean="0"/>
              <a:t> clause</a:t>
            </a:r>
          </a:p>
        </p:txBody>
      </p:sp>
      <p:sp>
        <p:nvSpPr>
          <p:cNvPr id="80899" name="Content Placeholder 2"/>
          <p:cNvSpPr>
            <a:spLocks noGrp="1"/>
          </p:cNvSpPr>
          <p:nvPr>
            <p:ph idx="1"/>
          </p:nvPr>
        </p:nvSpPr>
        <p:spPr/>
        <p:txBody>
          <a:bodyPr/>
          <a:lstStyle/>
          <a:p>
            <a:pPr>
              <a:buFont typeface="+mj-lt"/>
              <a:buAutoNum type="arabicPeriod" startAt="17"/>
            </a:pPr>
            <a:r>
              <a:rPr lang="en-US" sz="1800" dirty="0" smtClean="0"/>
              <a:t>public static void main(String[] </a:t>
            </a:r>
            <a:r>
              <a:rPr lang="en-US" sz="1800" dirty="0" err="1" smtClean="0"/>
              <a:t>args</a:t>
            </a:r>
            <a:r>
              <a:rPr lang="en-US" sz="1800" dirty="0" smtClean="0"/>
              <a:t>)</a:t>
            </a:r>
          </a:p>
          <a:p>
            <a:pPr>
              <a:buFont typeface="Arial" pitchFamily="34" charset="0"/>
              <a:buAutoNum type="arabicPeriod" startAt="17"/>
            </a:pPr>
            <a:r>
              <a:rPr lang="en-US" sz="1800" dirty="0" smtClean="0"/>
              <a:t>{</a:t>
            </a:r>
          </a:p>
          <a:p>
            <a:pPr>
              <a:buFont typeface="Arial" pitchFamily="34" charset="0"/>
              <a:buAutoNum type="arabicPeriod" startAt="17"/>
            </a:pPr>
            <a:r>
              <a:rPr lang="en-US" sz="1800" dirty="0" smtClean="0"/>
              <a:t>          Scanner input = new Scanner(</a:t>
            </a:r>
            <a:r>
              <a:rPr lang="en-US" sz="1800" dirty="0" err="1" smtClean="0"/>
              <a:t>System.in</a:t>
            </a:r>
            <a:r>
              <a:rPr lang="en-US" sz="1800" dirty="0" smtClean="0"/>
              <a:t>);</a:t>
            </a:r>
          </a:p>
          <a:p>
            <a:pPr>
              <a:buFont typeface="Arial" pitchFamily="34" charset="0"/>
              <a:buAutoNum type="arabicPeriod" startAt="17"/>
            </a:pPr>
            <a:r>
              <a:rPr lang="en-US" sz="1800" dirty="0" smtClean="0"/>
              <a:t>          </a:t>
            </a:r>
            <a:r>
              <a:rPr lang="en-US" sz="1800" dirty="0" err="1" smtClean="0"/>
              <a:t>System.out.print</a:t>
            </a:r>
            <a:r>
              <a:rPr lang="en-US" sz="1800" dirty="0" smtClean="0"/>
              <a:t>("Input file: ");</a:t>
            </a:r>
          </a:p>
          <a:p>
            <a:pPr>
              <a:buFont typeface="Arial" pitchFamily="34" charset="0"/>
              <a:buAutoNum type="arabicPeriod" startAt="17"/>
            </a:pPr>
            <a:r>
              <a:rPr lang="en-US" sz="1800" dirty="0" smtClean="0"/>
              <a:t>          String </a:t>
            </a:r>
            <a:r>
              <a:rPr lang="en-US" sz="1800" dirty="0" err="1" smtClean="0"/>
              <a:t>fileName</a:t>
            </a:r>
            <a:r>
              <a:rPr lang="en-US" sz="1800" dirty="0" smtClean="0"/>
              <a:t> = </a:t>
            </a:r>
            <a:r>
              <a:rPr lang="en-US" sz="1800" dirty="0" err="1" smtClean="0"/>
              <a:t>input.next</a:t>
            </a:r>
            <a:r>
              <a:rPr lang="en-US" sz="1800" dirty="0" smtClean="0"/>
              <a:t>();</a:t>
            </a:r>
          </a:p>
          <a:p>
            <a:pPr>
              <a:buFont typeface="Arial" pitchFamily="34" charset="0"/>
              <a:buAutoNum type="arabicPeriod" startAt="17"/>
            </a:pPr>
            <a:r>
              <a:rPr lang="en-US" sz="1800" b="1" dirty="0" smtClean="0"/>
              <a:t>          try</a:t>
            </a:r>
            <a:endParaRPr lang="en-US" sz="1800" dirty="0" smtClean="0"/>
          </a:p>
          <a:p>
            <a:pPr>
              <a:buFont typeface="Arial" pitchFamily="34" charset="0"/>
              <a:buAutoNum type="arabicPeriod" startAt="17"/>
            </a:pPr>
            <a:r>
              <a:rPr lang="en-US" sz="1800" b="1" dirty="0" smtClean="0"/>
              <a:t>          {</a:t>
            </a:r>
            <a:endParaRPr lang="en-US" sz="1800" dirty="0" smtClean="0"/>
          </a:p>
          <a:p>
            <a:pPr>
              <a:buFont typeface="Arial" pitchFamily="34" charset="0"/>
              <a:buAutoNum type="arabicPeriod" startAt="17"/>
            </a:pPr>
            <a:r>
              <a:rPr lang="en-US" sz="1800" b="1" dirty="0" smtClean="0"/>
              <a:t>               </a:t>
            </a:r>
            <a:r>
              <a:rPr lang="en-US" sz="1800" b="1" dirty="0" err="1" smtClean="0"/>
              <a:t>readData</a:t>
            </a:r>
            <a:r>
              <a:rPr lang="en-US" sz="1800" b="1" dirty="0" smtClean="0"/>
              <a:t>(</a:t>
            </a:r>
            <a:r>
              <a:rPr lang="en-US" sz="1800" b="1" dirty="0" err="1" smtClean="0"/>
              <a:t>fileName</a:t>
            </a:r>
            <a:r>
              <a:rPr lang="en-US" sz="1800" b="1" dirty="0" smtClean="0"/>
              <a:t>);</a:t>
            </a:r>
            <a:endParaRPr lang="en-US" sz="1800" dirty="0" smtClean="0"/>
          </a:p>
          <a:p>
            <a:pPr>
              <a:buFont typeface="Arial" pitchFamily="34" charset="0"/>
              <a:buAutoNum type="arabicPeriod" startAt="17"/>
            </a:pPr>
            <a:r>
              <a:rPr lang="en-US" sz="1800" b="1" dirty="0" smtClean="0"/>
              <a:t>          }</a:t>
            </a:r>
            <a:endParaRPr lang="en-US" sz="1800" dirty="0" smtClean="0"/>
          </a:p>
          <a:p>
            <a:pPr>
              <a:buFont typeface="Arial" pitchFamily="34" charset="0"/>
              <a:buAutoNum type="arabicPeriod" startAt="17"/>
            </a:pPr>
            <a:r>
              <a:rPr lang="en-US" sz="1800" b="1" dirty="0" smtClean="0"/>
              <a:t>          catch (</a:t>
            </a:r>
            <a:r>
              <a:rPr lang="en-US" sz="1800" b="1" dirty="0" err="1" smtClean="0"/>
              <a:t>FileNotFoundException</a:t>
            </a:r>
            <a:r>
              <a:rPr lang="en-US" sz="1800" b="1" dirty="0" smtClean="0"/>
              <a:t> e)</a:t>
            </a:r>
            <a:endParaRPr lang="en-US" sz="1800" dirty="0" smtClean="0"/>
          </a:p>
          <a:p>
            <a:pPr>
              <a:buFont typeface="Arial" pitchFamily="34" charset="0"/>
              <a:buAutoNum type="arabicPeriod" startAt="17"/>
            </a:pPr>
            <a:r>
              <a:rPr lang="en-US" sz="1800" b="1" dirty="0" smtClean="0"/>
              <a:t>          {</a:t>
            </a:r>
            <a:endParaRPr lang="en-US" sz="1800" dirty="0" smtClean="0"/>
          </a:p>
          <a:p>
            <a:pPr>
              <a:buFont typeface="Arial" pitchFamily="34" charset="0"/>
              <a:buAutoNum type="arabicPeriod" startAt="17"/>
            </a:pPr>
            <a:r>
              <a:rPr lang="en-US" sz="1800" b="1" dirty="0" smtClean="0"/>
              <a:t>               </a:t>
            </a:r>
            <a:r>
              <a:rPr lang="en-US" sz="1800" b="1" dirty="0" err="1" smtClean="0"/>
              <a:t>System.out.println</a:t>
            </a:r>
            <a:r>
              <a:rPr lang="en-US" sz="1800" b="1" dirty="0" smtClean="0"/>
              <a:t>("File not found : " + </a:t>
            </a:r>
            <a:r>
              <a:rPr lang="en-US" sz="1800" b="1" dirty="0" err="1" smtClean="0"/>
              <a:t>fileName</a:t>
            </a:r>
            <a:r>
              <a:rPr lang="en-US" sz="1800" b="1" dirty="0" smtClean="0"/>
              <a:t>);</a:t>
            </a:r>
            <a:endParaRPr lang="en-US" sz="1800" dirty="0" smtClean="0"/>
          </a:p>
          <a:p>
            <a:pPr>
              <a:buFont typeface="Arial" pitchFamily="34" charset="0"/>
              <a:buAutoNum type="arabicPeriod" startAt="17"/>
            </a:pPr>
            <a:r>
              <a:rPr lang="en-US" sz="1800" b="1" dirty="0" smtClean="0"/>
              <a:t>               </a:t>
            </a:r>
            <a:r>
              <a:rPr lang="en-US" sz="1800" b="1" dirty="0" err="1" smtClean="0"/>
              <a:t>System.out.println</a:t>
            </a:r>
            <a:r>
              <a:rPr lang="en-US" sz="1800" b="1" dirty="0" smtClean="0"/>
              <a:t>("Program terminated");</a:t>
            </a:r>
            <a:endParaRPr lang="en-US" sz="1800" dirty="0" smtClean="0"/>
          </a:p>
          <a:p>
            <a:pPr>
              <a:buFont typeface="Arial" pitchFamily="34" charset="0"/>
              <a:buAutoNum type="arabicPeriod" startAt="17"/>
            </a:pPr>
            <a:r>
              <a:rPr lang="en-US" sz="1800" b="1" dirty="0" smtClean="0"/>
              <a:t>          }</a:t>
            </a:r>
            <a:endParaRPr lang="en-US" sz="1800" dirty="0" smtClean="0"/>
          </a:p>
          <a:p>
            <a:pPr>
              <a:buFont typeface="Arial" pitchFamily="34" charset="0"/>
              <a:buAutoNum type="arabicPeriod" startAt="17"/>
            </a:pPr>
            <a:r>
              <a:rPr lang="en-US" sz="1800" dirty="0" smtClean="0"/>
              <a:t>     }</a:t>
            </a:r>
          </a:p>
          <a:p>
            <a:pPr>
              <a:buFont typeface="Arial" pitchFamily="34" charset="0"/>
              <a:buAutoNum type="arabicPeriod" startAt="17"/>
            </a:pPr>
            <a:r>
              <a:rPr lang="en-US" sz="1800" dirty="0" smtClean="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9"/>
  <p:tag name="MMPROD_UIDATA" val="&lt;database version=&quot;6.0&quot;&gt;&lt;object type=&quot;1&quot; unique_id=&quot;10001&quot;&gt;&lt;object type=&quot;8&quot; unique_id=&quot;11937&quot;&gt;&lt;/object&gt;&lt;object type=&quot;2&quot; unique_id=&quot;11938&quot;&gt;&lt;object type=&quot;3&quot; unique_id=&quot;11939&quot;&gt;&lt;property id=&quot;20148&quot; value=&quot;5&quot;/&gt;&lt;property id=&quot;20300&quot; value=&quot;Slide 1 - &amp;quot;Java Programming:&amp;#x0D;&amp;#x0A;From The Ground Up&amp;quot;&quot;/&gt;&lt;property id=&quot;20307&quot; value=&quot;256&quot;/&gt;&lt;/object&gt;&lt;object type=&quot;3&quot; unique_id=&quot;11940&quot;&gt;&lt;property id=&quot;20148&quot; value=&quot;5&quot;/&gt;&lt;property id=&quot;20300&quot; value=&quot;Slide 2 - &amp;quot;Introduction&amp;quot;&quot;/&gt;&lt;property id=&quot;20307&quot; value=&quot;257&quot;/&gt;&lt;/object&gt;&lt;object type=&quot;3&quot; unique_id=&quot;11941&quot;&gt;&lt;property id=&quot;20148&quot; value=&quot;5&quot;/&gt;&lt;property id=&quot;20300&quot; value=&quot;Slide 3 - &amp;quot;Introduction&amp;quot;&quot;/&gt;&lt;property id=&quot;20307&quot; value=&quot;258&quot;/&gt;&lt;/object&gt;&lt;object type=&quot;3&quot; unique_id=&quot;11942&quot;&gt;&lt;property id=&quot;20148&quot; value=&quot;5&quot;/&gt;&lt;property id=&quot;20300&quot; value=&quot;Slide 4 - &amp;quot;The Wrapper Classes&amp;quot;&quot;/&gt;&lt;property id=&quot;20307&quot; value=&quot;259&quot;/&gt;&lt;/object&gt;&lt;object type=&quot;3&quot; unique_id=&quot;11943&quot;&gt;&lt;property id=&quot;20148&quot; value=&quot;5&quot;/&gt;&lt;property id=&quot;20300&quot; value=&quot;Slide 5 - &amp;quot;The Wrapper Classes&amp;quot;&quot;/&gt;&lt;property id=&quot;20307&quot; value=&quot;260&quot;/&gt;&lt;/object&gt;&lt;object type=&quot;3&quot; unique_id=&quot;11944&quot;&gt;&lt;property id=&quot;20148&quot; value=&quot;5&quot;/&gt;&lt;property id=&quot;20300&quot; value=&quot;Slide 6 - &amp;quot;The Wrapper Classes&amp;quot;&quot;/&gt;&lt;property id=&quot;20307&quot; value=&quot;261&quot;/&gt;&lt;/object&gt;&lt;object type=&quot;3&quot; unique_id=&quot;11945&quot;&gt;&lt;property id=&quot;20148&quot; value=&quot;5&quot;/&gt;&lt;property id=&quot;20300&quot; value=&quot;Slide 7 - &amp;quot;Properties of the Wrapper classes&amp;quot;&quot;/&gt;&lt;property id=&quot;20307&quot; value=&quot;262&quot;/&gt;&lt;/object&gt;&lt;object type=&quot;3&quot; unique_id=&quot;11946&quot;&gt;&lt;property id=&quot;20148&quot; value=&quot;5&quot;/&gt;&lt;property id=&quot;20300&quot; value=&quot;Slide 8 - &amp;quot;Properties of the Wrapper classes&amp;quot;&quot;/&gt;&lt;property id=&quot;20307&quot; value=&quot;263&quot;/&gt;&lt;/object&gt;&lt;object type=&quot;3&quot; unique_id=&quot;11947&quot;&gt;&lt;property id=&quot;20148&quot; value=&quot;5&quot;/&gt;&lt;property id=&quot;20300&quot; value=&quot;Slide 9 - &amp;quot;Properties of the Wrapper classes&amp;quot;&quot;/&gt;&lt;property id=&quot;20307&quot; value=&quot;264&quot;/&gt;&lt;/object&gt;&lt;object type=&quot;3&quot; unique_id=&quot;11948&quot;&gt;&lt;property id=&quot;20148&quot; value=&quot;5&quot;/&gt;&lt;property id=&quot;20300&quot; value=&quot;Slide 10 - &amp;quot;Autoboxing and Unboxing&amp;quot;&quot;/&gt;&lt;property id=&quot;20307&quot; value=&quot;265&quot;/&gt;&lt;/object&gt;&lt;object type=&quot;3&quot; unique_id=&quot;11949&quot;&gt;&lt;property id=&quot;20148&quot; value=&quot;5&quot;/&gt;&lt;property id=&quot;20300&quot; value=&quot;Slide 11 - &amp;quot;Autoboxing and Unboxing&amp;quot;&quot;/&gt;&lt;property id=&quot;20307&quot; value=&quot;266&quot;/&gt;&lt;/object&gt;&lt;object type=&quot;3&quot; unique_id=&quot;11950&quot;&gt;&lt;property id=&quot;20148&quot; value=&quot;5&quot;/&gt;&lt;property id=&quot;20300&quot; value=&quot;Slide 12 - &amp;quot;Autoboxing and Unboxing&amp;quot;&quot;/&gt;&lt;property id=&quot;20307&quot; value=&quot;267&quot;/&gt;&lt;/object&gt;&lt;object type=&quot;3&quot; unique_id=&quot;11951&quot;&gt;&lt;property id=&quot;20148&quot; value=&quot;5&quot;/&gt;&lt;property id=&quot;20300&quot; value=&quot;Slide 13 - &amp;quot;Wrappers Inherit and Wrappers Implement&amp;quot;&quot;/&gt;&lt;property id=&quot;20307&quot; value=&quot;268&quot;/&gt;&lt;/object&gt;&lt;object type=&quot;3&quot; unique_id=&quot;11952&quot;&gt;&lt;property id=&quot;20148&quot; value=&quot;5&quot;/&gt;&lt;property id=&quot;20300&quot; value=&quot;Slide 14 - &amp;quot;Wrappers Inherit and Wrappers Implement&amp;quot;&quot;/&gt;&lt;property id=&quot;20307&quot; value=&quot;269&quot;/&gt;&lt;/object&gt;&lt;object type=&quot;3&quot; unique_id=&quot;11953&quot;&gt;&lt;property id=&quot;20148&quot; value=&quot;5&quot;/&gt;&lt;property id=&quot;20300&quot; value=&quot;Slide 15 - &amp;quot;Wrappers Inherit and Wrappers Implement&amp;quot;&quot;/&gt;&lt;property id=&quot;20307&quot; value=&quot;270&quot;/&gt;&lt;/object&gt;&lt;object type=&quot;3&quot; unique_id=&quot;11954&quot;&gt;&lt;property id=&quot;20148&quot; value=&quot;5&quot;/&gt;&lt;property id=&quot;20300&quot; value=&quot;Slide 16 - &amp;quot;Wrappers Inherit and Wrappers Implement&amp;quot;&quot;/&gt;&lt;property id=&quot;20307&quot; value=&quot;271&quot;/&gt;&lt;/object&gt;&lt;object type=&quot;3&quot; unique_id=&quot;11955&quot;&gt;&lt;property id=&quot;20148&quot; value=&quot;5&quot;/&gt;&lt;property id=&quot;20300&quot; value=&quot;Slide 17 - &amp;quot;Wrappers Inherit and Wrappers Implement&amp;quot;&quot;/&gt;&lt;property id=&quot;20307&quot; value=&quot;272&quot;/&gt;&lt;/object&gt;&lt;object type=&quot;3&quot; unique_id=&quot;11956&quot;&gt;&lt;property id=&quot;20148&quot; value=&quot;5&quot;/&gt;&lt;property id=&quot;20300&quot; value=&quot;Slide 18 - &amp;quot;Wrappers Inherit and Wrappers Implement&amp;quot;&quot;/&gt;&lt;property id=&quot;20307&quot; value=&quot;273&quot;/&gt;&lt;/object&gt;&lt;object type=&quot;3&quot; unique_id=&quot;11957&quot;&gt;&lt;property id=&quot;20148&quot; value=&quot;5&quot;/&gt;&lt;property id=&quot;20300&quot; value=&quot;Slide 19 - &amp;quot;Wrappers Inherit and Wrappers Implement&amp;quot;&quot;/&gt;&lt;property id=&quot;20307&quot; value=&quot;274&quot;/&gt;&lt;/object&gt;&lt;object type=&quot;3&quot; unique_id=&quot;11958&quot;&gt;&lt;property id=&quot;20148&quot; value=&quot;5&quot;/&gt;&lt;property id=&quot;20300&quot; value=&quot;Slide 20 - &amp;quot;Wrappers and Expressions&amp;quot;&quot;/&gt;&lt;property id=&quot;20307&quot; value=&quot;275&quot;/&gt;&lt;/object&gt;&lt;object type=&quot;3&quot; unique_id=&quot;11959&quot;&gt;&lt;property id=&quot;20148&quot; value=&quot;5&quot;/&gt;&lt;property id=&quot;20300&quot; value=&quot;Slide 21 - &amp;quot;Wrappers and Expressions&amp;quot;&quot;/&gt;&lt;property id=&quot;20307&quot; value=&quot;276&quot;/&gt;&lt;/object&gt;&lt;object type=&quot;3&quot; unique_id=&quot;11960&quot;&gt;&lt;property id=&quot;20148&quot; value=&quot;5&quot;/&gt;&lt;property id=&quot;20300&quot; value=&quot;Slide 22 - &amp;quot;Wrapper Objects Are Immutable&amp;quot;&quot;/&gt;&lt;property id=&quot;20307&quot; value=&quot;277&quot;/&gt;&lt;/object&gt;&lt;object type=&quot;3&quot; unique_id=&quot;11961&quot;&gt;&lt;property id=&quot;20148&quot; value=&quot;5&quot;/&gt;&lt;property id=&quot;20300&quot; value=&quot;Slide 23 - &amp;quot;Wrapper Objects Are Immutable&amp;quot;&quot;/&gt;&lt;property id=&quot;20307&quot; value=&quot;278&quot;/&gt;&lt;/object&gt;&lt;object type=&quot;3&quot; unique_id=&quot;11962&quot;&gt;&lt;property id=&quot;20148&quot; value=&quot;5&quot;/&gt;&lt;property id=&quot;20300&quot; value=&quot;Slide 24 - &amp;quot;Wrapper Objects Are Immutable&amp;quot;&quot;/&gt;&lt;property id=&quot;20307&quot; value=&quot;279&quot;/&gt;&lt;/object&gt;&lt;object type=&quot;3&quot; unique_id=&quot;11963&quot;&gt;&lt;property id=&quot;20148&quot; value=&quot;5&quot;/&gt;&lt;property id=&quot;20300&quot; value=&quot;Slide 25 - &amp;quot;Wrapper Objects Are Immutable&amp;quot;&quot;/&gt;&lt;property id=&quot;20307&quot; value=&quot;280&quot;/&gt;&lt;/object&gt;&lt;object type=&quot;3&quot; unique_id=&quot;11964&quot;&gt;&lt;property id=&quot;20148&quot; value=&quot;5&quot;/&gt;&lt;property id=&quot;20300&quot; value=&quot;Slide 26 - &amp;quot;Some Useful Methods &amp;quot;&quot;/&gt;&lt;property id=&quot;20307&quot; value=&quot;281&quot;/&gt;&lt;/object&gt;&lt;object type=&quot;3&quot; unique_id=&quot;11965&quot;&gt;&lt;property id=&quot;20148&quot; value=&quot;5&quot;/&gt;&lt;property id=&quot;20300&quot; value=&quot;Slide 27 - &amp;quot;Some Useful Methods &amp;quot;&quot;/&gt;&lt;property id=&quot;20307&quot; value=&quot;282&quot;/&gt;&lt;/object&gt;&lt;object type=&quot;3&quot; unique_id=&quot;11966&quot;&gt;&lt;property id=&quot;20148&quot; value=&quot;5&quot;/&gt;&lt;property id=&quot;20300&quot; value=&quot;Slide 28 - &amp;quot;Some Useful Methods &amp;quot;&quot;/&gt;&lt;property id=&quot;20307&quot; value=&quot;283&quot;/&gt;&lt;/object&gt;&lt;object type=&quot;3&quot; unique_id=&quot;11967&quot;&gt;&lt;property id=&quot;20148&quot; value=&quot;5&quot;/&gt;&lt;property id=&quot;20300&quot; value=&quot;Slide 29 - &amp;quot;Some Useful Methods &amp;quot;&quot;/&gt;&lt;property id=&quot;20307&quot; value=&quot;284&quot;/&gt;&lt;/object&gt;&lt;object type=&quot;3&quot; unique_id=&quot;11968&quot;&gt;&lt;property id=&quot;20148&quot; value=&quot;5&quot;/&gt;&lt;property id=&quot;20300&quot; value=&quot;Slide 30 - &amp;quot;Some Useful Methods &amp;quot;&quot;/&gt;&lt;property id=&quot;20307&quot; value=&quot;285&quot;/&gt;&lt;/object&gt;&lt;object type=&quot;3&quot; unique_id=&quot;11969&quot;&gt;&lt;property id=&quot;20148&quot; value=&quot;5&quot;/&gt;&lt;property id=&quot;20300&quot; value=&quot;Slide 31 - &amp;quot;Some Useful Methods &amp;quot;&quot;/&gt;&lt;property id=&quot;20307&quot; value=&quot;286&quot;/&gt;&lt;/object&gt;&lt;object type=&quot;3&quot; unique_id=&quot;11970&quot;&gt;&lt;property id=&quot;20148&quot; value=&quot;5&quot;/&gt;&lt;property id=&quot;20300&quot; value=&quot;Slide 32 - &amp;quot;Some Useful Methods &amp;quot;&quot;/&gt;&lt;property id=&quot;20307&quot; value=&quot;287&quot;/&gt;&lt;/object&gt;&lt;object type=&quot;3&quot; unique_id=&quot;11971&quot;&gt;&lt;property id=&quot;20148&quot; value=&quot;5&quot;/&gt;&lt;property id=&quot;20300&quot; value=&quot;Slide 33 - &amp;quot;Some Useful Methods &amp;quot;&quot;/&gt;&lt;property id=&quot;20307&quot; value=&quot;288&quot;/&gt;&lt;/object&gt;&lt;object type=&quot;3&quot; unique_id=&quot;11972&quot;&gt;&lt;property id=&quot;20148&quot; value=&quot;5&quot;/&gt;&lt;property id=&quot;20300&quot; value=&quot;Slide 34 - &amp;quot;Some Useful Methods &amp;quot;&quot;/&gt;&lt;property id=&quot;20307&quot; value=&quot;289&quot;/&gt;&lt;/object&gt;&lt;object type=&quot;3&quot; unique_id=&quot;11973&quot;&gt;&lt;property id=&quot;20148&quot; value=&quot;5&quot;/&gt;&lt;property id=&quot;20300&quot; value=&quot;Slide 35 - &amp;quot;Some Useful Methods &amp;quot;&quot;/&gt;&lt;property id=&quot;20307&quot; value=&quot;290&quot;/&gt;&lt;/object&gt;&lt;object type=&quot;3&quot; unique_id=&quot;11974&quot;&gt;&lt;property id=&quot;20148&quot; value=&quot;5&quot;/&gt;&lt;property id=&quot;20300&quot; value=&quot;Slide 36 - &amp;quot;Some Useful Methods &amp;quot;&quot;/&gt;&lt;property id=&quot;20307&quot; value=&quot;291&quot;/&gt;&lt;/object&gt;&lt;object type=&quot;3&quot; unique_id=&quot;11975&quot;&gt;&lt;property id=&quot;20148&quot; value=&quot;5&quot;/&gt;&lt;property id=&quot;20300&quot; value=&quot;Slide 37 - &amp;quot; Exceptions and Exception Handling&amp;quot;&quot;/&gt;&lt;property id=&quot;20307&quot; value=&quot;292&quot;/&gt;&lt;/object&gt;&lt;object type=&quot;3&quot; unique_id=&quot;11976&quot;&gt;&lt;property id=&quot;20148&quot; value=&quot;5&quot;/&gt;&lt;property id=&quot;20300&quot; value=&quot;Slide 38 - &amp;quot; Exceptions and Exception Handling&amp;quot;&quot;/&gt;&lt;property id=&quot;20307&quot; value=&quot;293&quot;/&gt;&lt;/object&gt;&lt;object type=&quot;3&quot; unique_id=&quot;11977&quot;&gt;&lt;property id=&quot;20148&quot; value=&quot;5&quot;/&gt;&lt;property id=&quot;20300&quot; value=&quot;Slide 39 - &amp;quot; Exceptions and Exception Handling&amp;quot;&quot;/&gt;&lt;property id=&quot;20307&quot; value=&quot;294&quot;/&gt;&lt;/object&gt;&lt;object type=&quot;3&quot; unique_id=&quot;11978&quot;&gt;&lt;property id=&quot;20148&quot; value=&quot;5&quot;/&gt;&lt;property id=&quot;20300&quot; value=&quot;Slide 40 - &amp;quot;Creating, Throwing, and Catching Exceptions&amp;quot;&quot;/&gt;&lt;property id=&quot;20307&quot; value=&quot;295&quot;/&gt;&lt;/object&gt;&lt;object type=&quot;3&quot; unique_id=&quot;11979&quot;&gt;&lt;property id=&quot;20148&quot; value=&quot;5&quot;/&gt;&lt;property id=&quot;20300&quot; value=&quot;Slide 41 - &amp;quot;Creating, Throwing, and Catching Exceptions&amp;quot;&quot;/&gt;&lt;property id=&quot;20307&quot; value=&quot;296&quot;/&gt;&lt;/object&gt;&lt;object type=&quot;3&quot; unique_id=&quot;11980&quot;&gt;&lt;property id=&quot;20148&quot; value=&quot;5&quot;/&gt;&lt;property id=&quot;20300&quot; value=&quot;Slide 42 - &amp;quot;Creating, Throwing, and Catching Exceptions&amp;quot;&quot;/&gt;&lt;property id=&quot;20307&quot; value=&quot;297&quot;/&gt;&lt;/object&gt;&lt;object type=&quot;3&quot; unique_id=&quot;11981&quot;&gt;&lt;property id=&quot;20148&quot; value=&quot;5&quot;/&gt;&lt;property id=&quot;20300&quot; value=&quot;Slide 43 - &amp;quot;Creating, Throwing, and Catching Exceptions&amp;quot;&quot;/&gt;&lt;property id=&quot;20307&quot; value=&quot;298&quot;/&gt;&lt;/object&gt;&lt;object type=&quot;3&quot; unique_id=&quot;11982&quot;&gt;&lt;property id=&quot;20148&quot; value=&quot;5&quot;/&gt;&lt;property id=&quot;20300&quot; value=&quot;Slide 44 - &amp;quot;Creating, Throwing, and Catching Exceptions&amp;quot;&quot;/&gt;&lt;property id=&quot;20307&quot; value=&quot;299&quot;/&gt;&lt;/object&gt;&lt;object type=&quot;3&quot; unique_id=&quot;11983&quot;&gt;&lt;property id=&quot;20148&quot; value=&quot;5&quot;/&gt;&lt;property id=&quot;20300&quot; value=&quot;Slide 45 - &amp;quot;Creating, Throwing, and Catching Exceptions&amp;quot;&quot;/&gt;&lt;property id=&quot;20307&quot; value=&quot;300&quot;/&gt;&lt;/object&gt;&lt;object type=&quot;3&quot; unique_id=&quot;11984&quot;&gt;&lt;property id=&quot;20148&quot; value=&quot;5&quot;/&gt;&lt;property id=&quot;20300&quot; value=&quot;Slide 46 - &amp;quot;Creating, Throwing, and Catching Exceptions&amp;quot;&quot;/&gt;&lt;property id=&quot;20307&quot; value=&quot;301&quot;/&gt;&lt;/object&gt;&lt;object type=&quot;3&quot; unique_id=&quot;11985&quot;&gt;&lt;property id=&quot;20148&quot; value=&quot;5&quot;/&gt;&lt;property id=&quot;20300&quot; value=&quot;Slide 47 - &amp;quot;Creating, Throwing, and Catching Exceptions&amp;quot;&quot;/&gt;&lt;property id=&quot;20307&quot; value=&quot;302&quot;/&gt;&lt;/object&gt;&lt;object type=&quot;3&quot; unique_id=&quot;11986&quot;&gt;&lt;property id=&quot;20148&quot; value=&quot;5&quot;/&gt;&lt;property id=&quot;20300&quot; value=&quot;Slide 48 - &amp;quot;Creating, Throwing, and Catching Exceptions&amp;quot;&quot;/&gt;&lt;property id=&quot;20307&quot; value=&quot;303&quot;/&gt;&lt;/object&gt;&lt;object type=&quot;3&quot; unique_id=&quot;11987&quot;&gt;&lt;property id=&quot;20148&quot; value=&quot;5&quot;/&gt;&lt;property id=&quot;20300&quot; value=&quot;Slide 49 - &amp;quot;Creating, Throwing, and Catching Exceptions&amp;quot;&quot;/&gt;&lt;property id=&quot;20307&quot; value=&quot;304&quot;/&gt;&lt;/object&gt;&lt;object type=&quot;3&quot; unique_id=&quot;11988&quot;&gt;&lt;property id=&quot;20148&quot; value=&quot;5&quot;/&gt;&lt;property id=&quot;20300&quot; value=&quot;Slide 50 - &amp;quot;Creating, Throwing, and Catching Exceptions&amp;quot;&quot;/&gt;&lt;property id=&quot;20307&quot; value=&quot;305&quot;/&gt;&lt;/object&gt;&lt;object type=&quot;3&quot; unique_id=&quot;11989&quot;&gt;&lt;property id=&quot;20148&quot; value=&quot;5&quot;/&gt;&lt;property id=&quot;20300&quot; value=&quot;Slide 51 - &amp;quot;Creating, Throwing, and Catching Exceptions&amp;quot;&quot;/&gt;&lt;property id=&quot;20307&quot; value=&quot;306&quot;/&gt;&lt;/object&gt;&lt;object type=&quot;3&quot; unique_id=&quot;11990&quot;&gt;&lt;property id=&quot;20148&quot; value=&quot;5&quot;/&gt;&lt;property id=&quot;20300&quot; value=&quot;Slide 52 - &amp;quot;System Generated Exceptions&amp;quot;&quot;/&gt;&lt;property id=&quot;20307&quot; value=&quot;307&quot;/&gt;&lt;/object&gt;&lt;object type=&quot;3&quot; unique_id=&quot;11991&quot;&gt;&lt;property id=&quot;20148&quot; value=&quot;5&quot;/&gt;&lt;property id=&quot;20300&quot; value=&quot;Slide 53 - &amp;quot;System Generated Exceptions&amp;quot;&quot;/&gt;&lt;property id=&quot;20307&quot; value=&quot;308&quot;/&gt;&lt;/object&gt;&lt;object type=&quot;3&quot; unique_id=&quot;11992&quot;&gt;&lt;property id=&quot;20148&quot; value=&quot;5&quot;/&gt;&lt;property id=&quot;20300&quot; value=&quot;Slide 54 - &amp;quot;System Generated Exceptions&amp;quot;&quot;/&gt;&lt;property id=&quot;20307&quot; value=&quot;309&quot;/&gt;&lt;/object&gt;&lt;object type=&quot;3&quot; unique_id=&quot;11993&quot;&gt;&lt;property id=&quot;20148&quot; value=&quot;5&quot;/&gt;&lt;property id=&quot;20300&quot; value=&quot;Slide 55 - &amp;quot;System Generated Exceptions&amp;quot;&quot;/&gt;&lt;property id=&quot;20307&quot; value=&quot;310&quot;/&gt;&lt;/object&gt;&lt;object type=&quot;3&quot; unique_id=&quot;11994&quot;&gt;&lt;property id=&quot;20148&quot; value=&quot;5&quot;/&gt;&lt;property id=&quot;20300&quot; value=&quot;Slide 56 - &amp;quot;System Generated Exceptions&amp;quot;&quot;/&gt;&lt;property id=&quot;20307&quot; value=&quot;311&quot;/&gt;&lt;/object&gt;&lt;object type=&quot;3&quot; unique_id=&quot;11995&quot;&gt;&lt;property id=&quot;20148&quot; value=&quot;5&quot;/&gt;&lt;property id=&quot;20300&quot; value=&quot;Slide 57 - &amp;quot;System Generated Exceptions&amp;quot;&quot;/&gt;&lt;property id=&quot;20307&quot; value=&quot;312&quot;/&gt;&lt;/object&gt;&lt;object type=&quot;3&quot; unique_id=&quot;11996&quot;&gt;&lt;property id=&quot;20148&quot; value=&quot;5&quot;/&gt;&lt;property id=&quot;20300&quot; value=&quot;Slide 58 - &amp;quot;System Generated Exceptions&amp;quot;&quot;/&gt;&lt;property id=&quot;20307&quot; value=&quot;313&quot;/&gt;&lt;/object&gt;&lt;object type=&quot;3&quot; unique_id=&quot;11997&quot;&gt;&lt;property id=&quot;20148&quot; value=&quot;5&quot;/&gt;&lt;property id=&quot;20300&quot; value=&quot;Slide 59 - &amp;quot;System Generated Exceptions&amp;quot;&quot;/&gt;&lt;property id=&quot;20307&quot; value=&quot;314&quot;/&gt;&lt;/object&gt;&lt;object type=&quot;3&quot; unique_id=&quot;11998&quot;&gt;&lt;property id=&quot;20148&quot; value=&quot;5&quot;/&gt;&lt;property id=&quot;20300&quot; value=&quot;Slide 60 - &amp;quot;System Generated Exceptions&amp;quot;&quot;/&gt;&lt;property id=&quot;20307&quot; value=&quot;315&quot;/&gt;&lt;/object&gt;&lt;object type=&quot;3&quot; unique_id=&quot;11999&quot;&gt;&lt;property id=&quot;20148&quot; value=&quot;5&quot;/&gt;&lt;property id=&quot;20300&quot; value=&quot;Slide 61 - &amp;quot;System Generated Exceptions&amp;quot;&quot;/&gt;&lt;property id=&quot;20307&quot; value=&quot;316&quot;/&gt;&lt;/object&gt;&lt;object type=&quot;3&quot; unique_id=&quot;12000&quot;&gt;&lt;property id=&quot;20148&quot; value=&quot;5&quot;/&gt;&lt;property id=&quot;20300&quot; value=&quot;Slide 62 - &amp;quot;System Generated Exceptions&amp;quot;&quot;/&gt;&lt;property id=&quot;20307&quot; value=&quot;317&quot;/&gt;&lt;/object&gt;&lt;object type=&quot;3&quot; unique_id=&quot;12001&quot;&gt;&lt;property id=&quot;20148&quot; value=&quot;5&quot;/&gt;&lt;property id=&quot;20300&quot; value=&quot;Slide 63 - &amp;quot;System Generated Exceptions&amp;quot;&quot;/&gt;&lt;property id=&quot;20307&quot; value=&quot;318&quot;/&gt;&lt;/object&gt;&lt;object type=&quot;3&quot; unique_id=&quot;12002&quot;&gt;&lt;property id=&quot;20148&quot; value=&quot;5&quot;/&gt;&lt;property id=&quot;20300&quot; value=&quot;Slide 64 - &amp;quot;Multiple Catch Blocks&amp;quot;&quot;/&gt;&lt;property id=&quot;20307&quot; value=&quot;319&quot;/&gt;&lt;/object&gt;&lt;object type=&quot;3&quot; unique_id=&quot;12003&quot;&gt;&lt;property id=&quot;20148&quot; value=&quot;5&quot;/&gt;&lt;property id=&quot;20300&quot; value=&quot;Slide 65 - &amp;quot;Multiple Catch Blocks&amp;quot;&quot;/&gt;&lt;property id=&quot;20307&quot; value=&quot;320&quot;/&gt;&lt;/object&gt;&lt;object type=&quot;3&quot; unique_id=&quot;12004&quot;&gt;&lt;property id=&quot;20148&quot; value=&quot;5&quot;/&gt;&lt;property id=&quot;20300&quot; value=&quot;Slide 66 - &amp;quot;Multiple Catch Blocks&amp;quot;&quot;/&gt;&lt;property id=&quot;20307&quot; value=&quot;321&quot;/&gt;&lt;/object&gt;&lt;object type=&quot;3&quot; unique_id=&quot;12005&quot;&gt;&lt;property id=&quot;20148&quot; value=&quot;5&quot;/&gt;&lt;property id=&quot;20300&quot; value=&quot;Slide 67 - &amp;quot;Multiple Catch Blocks&amp;quot;&quot;/&gt;&lt;property id=&quot;20307&quot; value=&quot;322&quot;/&gt;&lt;/object&gt;&lt;object type=&quot;3&quot; unique_id=&quot;12006&quot;&gt;&lt;property id=&quot;20148&quot; value=&quot;5&quot;/&gt;&lt;property id=&quot;20300&quot; value=&quot;Slide 68 - &amp;quot; Checked and Unchecked Exceptions&amp;quot;&quot;/&gt;&lt;property id=&quot;20307&quot; value=&quot;323&quot;/&gt;&lt;/object&gt;&lt;object type=&quot;3&quot; unique_id=&quot;12007&quot;&gt;&lt;property id=&quot;20148&quot; value=&quot;5&quot;/&gt;&lt;property id=&quot;20300&quot; value=&quot;Slide 69 - &amp;quot; Checked and Unchecked Exceptions&amp;quot;&quot;/&gt;&lt;property id=&quot;20307&quot; value=&quot;324&quot;/&gt;&lt;/object&gt;&lt;object type=&quot;3&quot; unique_id=&quot;12008&quot;&gt;&lt;property id=&quot;20148&quot; value=&quot;5&quot;/&gt;&lt;property id=&quot;20300&quot; value=&quot;Slide 70 - &amp;quot; Checked and Unchecked Exceptions&amp;quot;&quot;/&gt;&lt;property id=&quot;20307&quot; value=&quot;325&quot;/&gt;&lt;/object&gt;&lt;object type=&quot;3&quot; unique_id=&quot;12009&quot;&gt;&lt;property id=&quot;20148&quot; value=&quot;5&quot;/&gt;&lt;property id=&quot;20300&quot; value=&quot;Slide 71 - &amp;quot; Checked and Unchecked Exceptions&amp;quot;&quot;/&gt;&lt;property id=&quot;20307&quot; value=&quot;326&quot;/&gt;&lt;/object&gt;&lt;object type=&quot;3&quot; unique_id=&quot;12010&quot;&gt;&lt;property id=&quot;20148&quot; value=&quot;5&quot;/&gt;&lt;property id=&quot;20300&quot; value=&quot;Slide 72 - &amp;quot;The throws clause&amp;quot;&quot;/&gt;&lt;property id=&quot;20307&quot; value=&quot;327&quot;/&gt;&lt;/object&gt;&lt;object type=&quot;3&quot; unique_id=&quot;12011&quot;&gt;&lt;property id=&quot;20148&quot; value=&quot;5&quot;/&gt;&lt;property id=&quot;20300&quot; value=&quot;Slide 73 - &amp;quot;The throws clause&amp;quot;&quot;/&gt;&lt;property id=&quot;20307&quot; value=&quot;328&quot;/&gt;&lt;/object&gt;&lt;object type=&quot;3&quot; unique_id=&quot;12012&quot;&gt;&lt;property id=&quot;20148&quot; value=&quot;5&quot;/&gt;&lt;property id=&quot;20300&quot; value=&quot;Slide 74 - &amp;quot;The throws clause&amp;quot;&quot;/&gt;&lt;property id=&quot;20307&quot; value=&quot;329&quot;/&gt;&lt;/object&gt;&lt;object type=&quot;3&quot; unique_id=&quot;12013&quot;&gt;&lt;property id=&quot;20148&quot; value=&quot;5&quot;/&gt;&lt;property id=&quot;20300&quot; value=&quot;Slide 75 - &amp;quot;The throws clause&amp;quot;&quot;/&gt;&lt;property id=&quot;20307&quot; value=&quot;330&quot;/&gt;&lt;/object&gt;&lt;object type=&quot;3&quot; unique_id=&quot;12014&quot;&gt;&lt;property id=&quot;20148&quot; value=&quot;5&quot;/&gt;&lt;property id=&quot;20300&quot; value=&quot;Slide 76 - &amp;quot;The throws clause&amp;quot;&quot;/&gt;&lt;property id=&quot;20307&quot; value=&quot;331&quot;/&gt;&lt;/object&gt;&lt;object type=&quot;3&quot; unique_id=&quot;12015&quot;&gt;&lt;property id=&quot;20148&quot; value=&quot;5&quot;/&gt;&lt;property id=&quot;20300&quot; value=&quot;Slide 77 - &amp;quot;The throws clause&amp;quot;&quot;/&gt;&lt;property id=&quot;20307&quot; value=&quot;332&quot;/&gt;&lt;/object&gt;&lt;object type=&quot;3&quot; unique_id=&quot;12016&quot;&gt;&lt;property id=&quot;20148&quot; value=&quot;5&quot;/&gt;&lt;property id=&quot;20300&quot; value=&quot;Slide 78 - &amp;quot;The throws clause&amp;quot;&quot;/&gt;&lt;property id=&quot;20307&quot; value=&quot;333&quot;/&gt;&lt;/object&gt;&lt;object type=&quot;3&quot; unique_id=&quot;12017&quot;&gt;&lt;property id=&quot;20148&quot; value=&quot;5&quot;/&gt;&lt;property id=&quot;20300&quot; value=&quot;Slide 79 - &amp;quot;The throws clause&amp;quot;&quot;/&gt;&lt;property id=&quot;20307&quot; value=&quot;334&quot;/&gt;&lt;/object&gt;&lt;object type=&quot;3&quot; unique_id=&quot;12018&quot;&gt;&lt;property id=&quot;20148&quot; value=&quot;5&quot;/&gt;&lt;property id=&quot;20300&quot; value=&quot;Slide 80 - &amp;quot;The throws clause&amp;quot;&quot;/&gt;&lt;property id=&quot;20307&quot; value=&quot;335&quot;/&gt;&lt;/object&gt;&lt;object type=&quot;3&quot; unique_id=&quot;12019&quot;&gt;&lt;property id=&quot;20148&quot; value=&quot;5&quot;/&gt;&lt;property id=&quot;20300&quot; value=&quot;Slide 81 - &amp;quot;The throws clause&amp;quot;&quot;/&gt;&lt;property id=&quot;20307&quot; value=&quot;336&quot;/&gt;&lt;/object&gt;&lt;object type=&quot;3&quot; unique_id=&quot;12020&quot;&gt;&lt;property id=&quot;20148&quot; value=&quot;5&quot;/&gt;&lt;property id=&quot;20300&quot; value=&quot;Slide 82 - &amp;quot;The throws clause&amp;quot;&quot;/&gt;&lt;property id=&quot;20307&quot; value=&quot;337&quot;/&gt;&lt;/object&gt;&lt;object type=&quot;3&quot; unique_id=&quot;12021&quot;&gt;&lt;property id=&quot;20148&quot; value=&quot;5&quot;/&gt;&lt;property id=&quot;20300&quot; value=&quot;Slide 83 - &amp;quot;Catch Can Throw&amp;quot;&quot;/&gt;&lt;property id=&quot;20307&quot; value=&quot;338&quot;/&gt;&lt;/object&gt;&lt;object type=&quot;3&quot; unique_id=&quot;12022&quot;&gt;&lt;property id=&quot;20148&quot; value=&quot;5&quot;/&gt;&lt;property id=&quot;20300&quot; value=&quot;Slide 84 - &amp;quot;Creating Your Own Exception Classes&amp;quot;&quot;/&gt;&lt;property id=&quot;20307&quot; value=&quot;339&quot;/&gt;&lt;/object&gt;&lt;object type=&quot;3&quot; unique_id=&quot;12023&quot;&gt;&lt;property id=&quot;20148&quot; value=&quot;5&quot;/&gt;&lt;property id=&quot;20300&quot; value=&quot;Slide 85 - &amp;quot;Creating Your Own Exception Classes&amp;quot;&quot;/&gt;&lt;property id=&quot;20307&quot; value=&quot;340&quot;/&gt;&lt;/object&gt;&lt;object type=&quot;3&quot; unique_id=&quot;12024&quot;&gt;&lt;property id=&quot;20148&quot; value=&quot;5&quot;/&gt;&lt;property id=&quot;20300&quot; value=&quot;Slide 86 - &amp;quot;Creating Your Own Exception Classes&amp;quot;&quot;/&gt;&lt;property id=&quot;20307&quot; value=&quot;341&quot;/&gt;&lt;/object&gt;&lt;object type=&quot;3&quot; unique_id=&quot;12025&quot;&gt;&lt;property id=&quot;20148&quot; value=&quot;5&quot;/&gt;&lt;property id=&quot;20300&quot; value=&quot;Slide 87 - &amp;quot;Creating Your Own Exception Classes&amp;quot;&quot;/&gt;&lt;property id=&quot;20307&quot; value=&quot;342&quot;/&gt;&lt;/object&gt;&lt;object type=&quot;3&quot; unique_id=&quot;12026&quot;&gt;&lt;property id=&quot;20148&quot; value=&quot;5&quot;/&gt;&lt;property id=&quot;20300&quot; value=&quot;Slide 88 - &amp;quot;Creating Your Own Exception Classes&amp;quot;&quot;/&gt;&lt;property id=&quot;20307&quot; value=&quot;343&quot;/&gt;&lt;/object&gt;&lt;object type=&quot;3&quot; unique_id=&quot;12027&quot;&gt;&lt;property id=&quot;20148&quot; value=&quot;5&quot;/&gt;&lt;property id=&quot;20300&quot; value=&quot;Slide 89 - &amp;quot;Creating Your Own Exception Classes&amp;quot;&quot;/&gt;&lt;property id=&quot;20307&quot; value=&quot;344&quot;/&gt;&lt;/object&gt;&lt;object type=&quot;3&quot; unique_id=&quot;12028&quot;&gt;&lt;property id=&quot;20148&quot; value=&quot;5&quot;/&gt;&lt;property id=&quot;20300&quot; value=&quot;Slide 90 - &amp;quot;And finally, finally&amp;quot;&quot;/&gt;&lt;property id=&quot;20307&quot; value=&quot;345&quot;/&gt;&lt;/object&gt;&lt;object type=&quot;3&quot; unique_id=&quot;12029&quot;&gt;&lt;property id=&quot;20148&quot; value=&quot;5&quot;/&gt;&lt;property id=&quot;20300&quot; value=&quot;Slide 91 - &amp;quot;And finally, finally&amp;quot;&quot;/&gt;&lt;property id=&quot;20307&quot; value=&quot;346&quot;/&gt;&lt;/object&gt;&lt;object type=&quot;3&quot; unique_id=&quot;12030&quot;&gt;&lt;property id=&quot;20148&quot; value=&quot;5&quot;/&gt;&lt;property id=&quot;20300&quot; value=&quot;Slide 92 - &amp;quot;And finally, finally&amp;quot;&quot;/&gt;&lt;property id=&quot;20307&quot; value=&quot;347&quot;/&gt;&lt;/object&gt;&lt;object type=&quot;3&quot; unique_id=&quot;12031&quot;&gt;&lt;property id=&quot;20148&quot; value=&quot;5&quot;/&gt;&lt;property id=&quot;20300&quot; value=&quot;Slide 93 - &amp;quot;And finally, finally&amp;quot;&quot;/&gt;&lt;property id=&quot;20307&quot; value=&quot;348&quot;/&gt;&lt;/object&gt;&lt;object type=&quot;3&quot; unique_id=&quot;12032&quot;&gt;&lt;property id=&quot;20148&quot; value=&quot;5&quot;/&gt;&lt;property id=&quot;20300&quot; value=&quot;Slide 94 - &amp;quot;And finally, finally&amp;quot;&quot;/&gt;&lt;property id=&quot;20307&quot; value=&quot;349&quot;/&gt;&lt;/object&gt;&lt;object type=&quot;3&quot; unique_id=&quot;12033&quot;&gt;&lt;property id=&quot;20148&quot; value=&quot;5&quot;/&gt;&lt;property id=&quot;20300&quot; value=&quot;Slide 95 - &amp;quot;And finally, finally&amp;quot;&quot;/&gt;&lt;property id=&quot;20307&quot; value=&quot;350&quot;/&gt;&lt;/object&gt;&lt;object type=&quot;3&quot; unique_id=&quot;12034&quot;&gt;&lt;property id=&quot;20148&quot; value=&quot;5&quot;/&gt;&lt;property id=&quot;20300&quot; value=&quot;Slide 96 - &amp;quot;And finally, finally&amp;quot;&quot;/&gt;&lt;property id=&quot;20307&quot; value=&quot;351&quot;/&gt;&lt;/object&gt;&lt;object type=&quot;3&quot; unique_id=&quot;12035&quot;&gt;&lt;property id=&quot;20148&quot; value=&quot;5&quot;/&gt;&lt;property id=&quot;20300&quot; value=&quot;Slide 97 - &amp;quot;And finally, finally&amp;quot;&quot;/&gt;&lt;property id=&quot;20307&quot; value=&quot;352&quot;/&gt;&lt;/object&gt;&lt;object type=&quot;3&quot; unique_id=&quot;12036&quot;&gt;&lt;property id=&quot;20148&quot; value=&quot;5&quot;/&gt;&lt;property id=&quot;20300&quot; value=&quot;Slide 98 - &amp;quot;And finally, finally&amp;quot;&quot;/&gt;&lt;property id=&quot;20307&quot; value=&quot;353&quot;/&gt;&lt;/object&gt;&lt;object type=&quot;3&quot; unique_id=&quot;12037&quot;&gt;&lt;property id=&quot;20148&quot; value=&quot;5&quot;/&gt;&lt;property id=&quot;20300&quot; value=&quot;Slide 99&quot;/&gt;&lt;property id=&quot;20307&quot; value=&quot;359&quot;/&gt;&lt;/object&gt;&lt;object type=&quot;3&quot; unique_id=&quot;12038&quot;&gt;&lt;property id=&quot;20148&quot; value=&quot;5&quot;/&gt;&lt;property id=&quot;20300&quot; value=&quot;Slide 100 - &amp;quot;And finally, finally&amp;quot;&quot;/&gt;&lt;property id=&quot;20307&quot; value=&quot;354&quot;/&gt;&lt;/object&gt;&lt;object type=&quot;3&quot; unique_id=&quot;12039&quot;&gt;&lt;property id=&quot;20148&quot; value=&quot;5&quot;/&gt;&lt;property id=&quot;20300&quot; value=&quot;Slide 101 - &amp;quot;And finally, finally&amp;quot;&quot;/&gt;&lt;property id=&quot;20307&quot; value=&quot;357&quot;/&gt;&lt;/object&gt;&lt;object type=&quot;3&quot; unique_id=&quot;12040&quot;&gt;&lt;property id=&quot;20148&quot; value=&quot;5&quot;/&gt;&lt;property id=&quot;20300&quot; value=&quot;Slide 102 - &amp;quot;And finally, finally&amp;quot;&quot;/&gt;&lt;property id=&quot;20307&quot; value=&quot;358&quot;/&gt;&lt;/object&gt;&lt;/object&gt;&lt;/object&gt;&lt;/database&gt;"/>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mincho"/>
        <a:cs typeface="msmincho"/>
      </a:majorFont>
      <a:minorFont>
        <a:latin typeface="Arial"/>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1555</TotalTime>
  <Words>1712</Words>
  <PresentationFormat>Custom</PresentationFormat>
  <Paragraphs>512</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Java Programming: From The Ground Up</vt:lpstr>
      <vt:lpstr>Objectives</vt:lpstr>
      <vt:lpstr>The throws clause</vt:lpstr>
      <vt:lpstr>The throws clause</vt:lpstr>
      <vt:lpstr>The throws clause</vt:lpstr>
      <vt:lpstr>The throws clause</vt:lpstr>
      <vt:lpstr>The throws clause</vt:lpstr>
      <vt:lpstr>The throws clause</vt:lpstr>
      <vt:lpstr>The throws clause</vt:lpstr>
      <vt:lpstr>The throws clause</vt:lpstr>
      <vt:lpstr>The throws clause</vt:lpstr>
      <vt:lpstr>The throws clause</vt:lpstr>
      <vt:lpstr>The throws clause</vt:lpstr>
      <vt:lpstr>Catch Can Throw</vt:lpstr>
      <vt:lpstr>Creating Your Own Exception Classes</vt:lpstr>
      <vt:lpstr>Creating Your Own Exception Classes</vt:lpstr>
      <vt:lpstr>Creating Your Own Exception Classes</vt:lpstr>
      <vt:lpstr>Creating Your Own Exception Classes</vt:lpstr>
      <vt:lpstr>Creating Your Own Exception Classes</vt:lpstr>
      <vt:lpstr>Creating Your Own Exception Classes</vt:lpstr>
      <vt:lpstr>And finally, finally</vt:lpstr>
      <vt:lpstr>And finally, finally</vt:lpstr>
      <vt:lpstr>And finally, finally</vt:lpstr>
      <vt:lpstr>And finally, finally</vt:lpstr>
      <vt:lpstr>And finally, finally</vt:lpstr>
      <vt:lpstr>And finally, finally</vt:lpstr>
      <vt:lpstr>And finally, finally</vt:lpstr>
      <vt:lpstr>And finally, finally</vt:lpstr>
      <vt:lpstr>And finally, finally</vt:lpstr>
      <vt:lpstr>And finally, finally</vt:lpstr>
      <vt:lpstr>And finally, finally</vt:lpstr>
      <vt:lpstr>And finally, finally</vt:lpstr>
      <vt:lpstr>Class 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69</cp:revision>
  <cp:lastPrinted>1601-01-01T00:00:00Z</cp:lastPrinted>
  <dcterms:created xsi:type="dcterms:W3CDTF">1601-01-01T00:00:00Z</dcterms:created>
  <dcterms:modified xsi:type="dcterms:W3CDTF">2017-03-13T05:28:00Z</dcterms:modified>
</cp:coreProperties>
</file>