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50"/>
  </p:notesMasterIdLst>
  <p:sldIdLst>
    <p:sldId id="256" r:id="rId2"/>
    <p:sldId id="375" r:id="rId3"/>
    <p:sldId id="257" r:id="rId4"/>
    <p:sldId id="258" r:id="rId5"/>
    <p:sldId id="260" r:id="rId6"/>
    <p:sldId id="261" r:id="rId7"/>
    <p:sldId id="262" r:id="rId8"/>
    <p:sldId id="264" r:id="rId9"/>
    <p:sldId id="265" r:id="rId10"/>
    <p:sldId id="267" r:id="rId11"/>
    <p:sldId id="268" r:id="rId12"/>
    <p:sldId id="269" r:id="rId13"/>
    <p:sldId id="270" r:id="rId14"/>
    <p:sldId id="272" r:id="rId15"/>
    <p:sldId id="273" r:id="rId16"/>
    <p:sldId id="274" r:id="rId17"/>
    <p:sldId id="275" r:id="rId18"/>
    <p:sldId id="276" r:id="rId19"/>
    <p:sldId id="279" r:id="rId20"/>
    <p:sldId id="280" r:id="rId21"/>
    <p:sldId id="282" r:id="rId22"/>
    <p:sldId id="284" r:id="rId23"/>
    <p:sldId id="285" r:id="rId24"/>
    <p:sldId id="286" r:id="rId25"/>
    <p:sldId id="287" r:id="rId26"/>
    <p:sldId id="288" r:id="rId27"/>
    <p:sldId id="289" r:id="rId28"/>
    <p:sldId id="291" r:id="rId29"/>
    <p:sldId id="292" r:id="rId30"/>
    <p:sldId id="294" r:id="rId31"/>
    <p:sldId id="293" r:id="rId32"/>
    <p:sldId id="295" r:id="rId33"/>
    <p:sldId id="296" r:id="rId34"/>
    <p:sldId id="298" r:id="rId35"/>
    <p:sldId id="299" r:id="rId36"/>
    <p:sldId id="301" r:id="rId37"/>
    <p:sldId id="302" r:id="rId38"/>
    <p:sldId id="303" r:id="rId39"/>
    <p:sldId id="304" r:id="rId40"/>
    <p:sldId id="305" r:id="rId41"/>
    <p:sldId id="306" r:id="rId42"/>
    <p:sldId id="308" r:id="rId43"/>
    <p:sldId id="309" r:id="rId44"/>
    <p:sldId id="311" r:id="rId45"/>
    <p:sldId id="312" r:id="rId46"/>
    <p:sldId id="313" r:id="rId47"/>
    <p:sldId id="314" r:id="rId48"/>
    <p:sldId id="315" r:id="rId49"/>
  </p:sldIdLst>
  <p:sldSz cx="10080625" cy="7559675"/>
  <p:notesSz cx="7559675" cy="10691813"/>
  <p:custDataLst>
    <p:tags r:id="rId51"/>
  </p:custDataLst>
  <p:defaultTextStyle>
    <a:defPPr>
      <a:defRPr lang="en-GB"/>
    </a:defPPr>
    <a:lvl1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1pPr>
    <a:lvl2pPr marL="742950" indent="-28575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2pPr>
    <a:lvl3pPr marL="1143000" indent="-2286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3pPr>
    <a:lvl4pPr marL="1600200" indent="-2286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4pPr>
    <a:lvl5pPr marL="2057400" indent="-2286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5pPr>
    <a:lvl6pPr marL="2286000" algn="l" defTabSz="914400" rtl="0" eaLnBrk="1" latinLnBrk="0" hangingPunct="1">
      <a:defRPr sz="4400" b="1" kern="1200">
        <a:solidFill>
          <a:srgbClr val="333333"/>
        </a:solidFill>
        <a:latin typeface="Arial" charset="0"/>
        <a:ea typeface="+mn-ea"/>
        <a:cs typeface="+mn-cs"/>
      </a:defRPr>
    </a:lvl6pPr>
    <a:lvl7pPr marL="2743200" algn="l" defTabSz="914400" rtl="0" eaLnBrk="1" latinLnBrk="0" hangingPunct="1">
      <a:defRPr sz="4400" b="1" kern="1200">
        <a:solidFill>
          <a:srgbClr val="333333"/>
        </a:solidFill>
        <a:latin typeface="Arial" charset="0"/>
        <a:ea typeface="+mn-ea"/>
        <a:cs typeface="+mn-cs"/>
      </a:defRPr>
    </a:lvl7pPr>
    <a:lvl8pPr marL="3200400" algn="l" defTabSz="914400" rtl="0" eaLnBrk="1" latinLnBrk="0" hangingPunct="1">
      <a:defRPr sz="4400" b="1" kern="1200">
        <a:solidFill>
          <a:srgbClr val="333333"/>
        </a:solidFill>
        <a:latin typeface="Arial" charset="0"/>
        <a:ea typeface="+mn-ea"/>
        <a:cs typeface="+mn-cs"/>
      </a:defRPr>
    </a:lvl8pPr>
    <a:lvl9pPr marL="3657600" algn="l" defTabSz="914400" rtl="0" eaLnBrk="1" latinLnBrk="0" hangingPunct="1">
      <a:defRPr sz="4400" b="1" kern="1200">
        <a:solidFill>
          <a:srgbClr val="333333"/>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98" autoAdjust="0"/>
    <p:restoredTop sz="94660"/>
  </p:normalViewPr>
  <p:slideViewPr>
    <p:cSldViewPr>
      <p:cViewPr varScale="1">
        <p:scale>
          <a:sx n="56" d="100"/>
          <a:sy n="56" d="100"/>
        </p:scale>
        <p:origin x="-101" y="-40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
        <p:nvSpPr>
          <p:cNvPr id="50179" name="Rectangle 2"/>
          <p:cNvSpPr>
            <a:spLocks noGrp="1" noRot="1" noChangeAspect="1" noChangeArrowheads="1"/>
          </p:cNvSpPr>
          <p:nvPr>
            <p:ph type="sldImg"/>
          </p:nvPr>
        </p:nvSpPr>
        <p:spPr bwMode="auto">
          <a:xfrm>
            <a:off x="1312863" y="1027113"/>
            <a:ext cx="4930775" cy="3697287"/>
          </a:xfrm>
          <a:prstGeom prst="rect">
            <a:avLst/>
          </a:prstGeom>
          <a:noFill/>
          <a:ln w="9525">
            <a:noFill/>
            <a:round/>
            <a:headEnd/>
            <a:tailEnd/>
          </a:ln>
        </p:spPr>
      </p:sp>
      <p:sp>
        <p:nvSpPr>
          <p:cNvPr id="2051" name="Rectangle 3"/>
          <p:cNvSpPr>
            <a:spLocks noGrp="1" noChangeArrowheads="1"/>
          </p:cNvSpPr>
          <p:nvPr>
            <p:ph type="body"/>
          </p:nvPr>
        </p:nvSpPr>
        <p:spPr bwMode="auto">
          <a:xfrm>
            <a:off x="1169988" y="5086350"/>
            <a:ext cx="5222875" cy="41052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1312863" y="1027113"/>
            <a:ext cx="4933950" cy="3700462"/>
          </a:xfrm>
          <a:prstGeom prst="rect">
            <a:avLst/>
          </a:prstGeom>
          <a:solidFill>
            <a:srgbClr val="FFFFFF"/>
          </a:solidFill>
          <a:ln w="9525">
            <a:solidFill>
              <a:srgbClr val="000000"/>
            </a:solidFill>
            <a:miter lim="800000"/>
            <a:headEnd/>
            <a:tailEnd/>
          </a:ln>
        </p:spPr>
        <p:txBody>
          <a:bodyPr wrap="none" anchor="ctr"/>
          <a:lstStyle/>
          <a:p>
            <a:pPr algn="l" eaLnBrk="1">
              <a:lnSpc>
                <a:spcPct val="95000"/>
              </a:lnSpc>
            </a:pPr>
            <a:endParaRPr lang="en-US" sz="2400" b="0">
              <a:solidFill>
                <a:schemeClr val="bg1"/>
              </a:solidFill>
              <a:latin typeface="Times New Roman" pitchFamily="18" charset="0"/>
            </a:endParaRPr>
          </a:p>
        </p:txBody>
      </p:sp>
      <p:sp>
        <p:nvSpPr>
          <p:cNvPr id="51203" name="Rectangle 2"/>
          <p:cNvSpPr txBox="1">
            <a:spLocks noGrp="1" noChangeArrowheads="1"/>
          </p:cNvSpPr>
          <p:nvPr>
            <p:ph type="body"/>
          </p:nvPr>
        </p:nvSpPr>
        <p:spPr>
          <a:xfrm>
            <a:off x="1169988" y="5086350"/>
            <a:ext cx="5224462" cy="4106863"/>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6138" y="555625"/>
            <a:ext cx="2151062" cy="6305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1363" y="555625"/>
            <a:ext cx="6302375" cy="6305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41363" y="555625"/>
            <a:ext cx="860583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41363" y="2101850"/>
            <a:ext cx="8605837" cy="4759325"/>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3" y="2101850"/>
            <a:ext cx="4225925"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9688" y="2101850"/>
            <a:ext cx="4227512"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404813" y="1893888"/>
            <a:ext cx="9675812" cy="5667375"/>
          </a:xfrm>
          <a:prstGeom prst="roundRect">
            <a:avLst>
              <a:gd name="adj" fmla="val 28"/>
            </a:avLst>
          </a:prstGeom>
          <a:solidFill>
            <a:srgbClr val="DDDDDD"/>
          </a:solidFill>
          <a:ln w="9360">
            <a:solidFill>
              <a:srgbClr val="C0C0C0"/>
            </a:solidFill>
            <a:round/>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
        <p:nvSpPr>
          <p:cNvPr id="145411" name="Rectangle 2"/>
          <p:cNvSpPr>
            <a:spLocks noGrp="1" noChangeArrowheads="1"/>
          </p:cNvSpPr>
          <p:nvPr>
            <p:ph type="title"/>
          </p:nvPr>
        </p:nvSpPr>
        <p:spPr bwMode="auto">
          <a:xfrm>
            <a:off x="741363" y="555625"/>
            <a:ext cx="860583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45412" name="Rectangle 3"/>
          <p:cNvSpPr>
            <a:spLocks noGrp="1" noChangeArrowheads="1"/>
          </p:cNvSpPr>
          <p:nvPr>
            <p:ph type="body" idx="1"/>
          </p:nvPr>
        </p:nvSpPr>
        <p:spPr bwMode="auto">
          <a:xfrm>
            <a:off x="741363" y="2101850"/>
            <a:ext cx="8605837" cy="47593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AutoShape 4"/>
          <p:cNvSpPr>
            <a:spLocks noChangeArrowheads="1"/>
          </p:cNvSpPr>
          <p:nvPr/>
        </p:nvSpPr>
        <p:spPr bwMode="auto">
          <a:xfrm>
            <a:off x="0" y="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
        <p:nvSpPr>
          <p:cNvPr id="1029" name="AutoShape 5"/>
          <p:cNvSpPr>
            <a:spLocks noChangeArrowheads="1"/>
          </p:cNvSpPr>
          <p:nvPr/>
        </p:nvSpPr>
        <p:spPr bwMode="auto">
          <a:xfrm>
            <a:off x="0" y="238125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
        <p:nvSpPr>
          <p:cNvPr id="1030" name="AutoShape 6"/>
          <p:cNvSpPr>
            <a:spLocks noChangeArrowheads="1"/>
          </p:cNvSpPr>
          <p:nvPr/>
        </p:nvSpPr>
        <p:spPr bwMode="auto">
          <a:xfrm>
            <a:off x="0" y="116840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5pPr>
      <a:lvl6pPr marL="4572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6pPr>
      <a:lvl7pPr marL="9144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7pPr>
      <a:lvl8pPr marL="13716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8pPr>
      <a:lvl9pPr marL="18288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9pPr>
    </p:titleStyle>
    <p:bodyStyle>
      <a:lvl1pPr marL="342900" indent="-342900" algn="l" defTabSz="457200" rtl="0" eaLnBrk="0" fontAlgn="base" hangingPunct="0">
        <a:lnSpc>
          <a:spcPct val="93000"/>
        </a:lnSpc>
        <a:spcBef>
          <a:spcPct val="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mn-lt"/>
        </a:defRPr>
      </a:lvl2pPr>
      <a:lvl3pPr marL="11430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400">
          <a:solidFill>
            <a:srgbClr val="000000"/>
          </a:solidFill>
          <a:latin typeface="+mn-lt"/>
        </a:defRPr>
      </a:lvl3pPr>
      <a:lvl4pPr marL="16002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4pPr>
      <a:lvl5pPr marL="20574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Java Programming:</a:t>
            </a:r>
            <a:br>
              <a:rPr lang="en-GB"/>
            </a:br>
            <a:r>
              <a:rPr lang="en-GB" sz="3600"/>
              <a:t>From the Ground Up</a:t>
            </a:r>
          </a:p>
        </p:txBody>
      </p:sp>
      <p:sp>
        <p:nvSpPr>
          <p:cNvPr id="3074" name="Rectangle 2"/>
          <p:cNvSpPr>
            <a:spLocks noGrp="1" noChangeArrowheads="1"/>
          </p:cNvSpPr>
          <p:nvPr>
            <p:ph type="body" idx="4294967295"/>
          </p:nvPr>
        </p:nvSpPr>
        <p:spPr>
          <a:xfrm>
            <a:off x="1001712" y="2179637"/>
            <a:ext cx="8605837" cy="4759325"/>
          </a:xfrm>
        </p:spPr>
        <p:txBody>
          <a:bodyPr/>
          <a:lstStyle/>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GB" dirty="0" smtClean="0"/>
              <a:t>Lecture Notes 17</a:t>
            </a: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US" b="1" dirty="0"/>
              <a:t>Chapter </a:t>
            </a:r>
            <a:r>
              <a:rPr lang="en-US" b="1" dirty="0" smtClean="0"/>
              <a:t>18 – Part 1</a:t>
            </a:r>
          </a:p>
          <a:p>
            <a:pPr algn="ctr">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US" b="1" dirty="0"/>
          </a:p>
          <a:p>
            <a:pPr algn="ctr">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US" b="1" dirty="0"/>
              <a:t>Graphics: AWT and Swing</a:t>
            </a:r>
          </a:p>
          <a:p>
            <a:pPr algn="ctr" eaLnBrk="1">
              <a:buSzPct val="45000"/>
              <a:buFont typeface="Wingdings" pitchFamily="2" charset="2"/>
              <a:buChar char=""/>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US" dirty="0"/>
              <a:t/>
            </a:r>
            <a:br>
              <a:rPr lang="en-US" dirty="0"/>
            </a:b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44" name="Rectangle 16"/>
          <p:cNvSpPr>
            <a:spLocks noGrp="1" noChangeArrowheads="1"/>
          </p:cNvSpPr>
          <p:nvPr>
            <p:ph type="title"/>
          </p:nvPr>
        </p:nvSpPr>
        <p:spPr/>
        <p:txBody>
          <a:bodyPr/>
          <a:lstStyle/>
          <a:p>
            <a:r>
              <a:rPr lang="en-US" sz="3600" dirty="0"/>
              <a:t>AWT and Swing</a:t>
            </a:r>
          </a:p>
        </p:txBody>
      </p:sp>
      <p:graphicFrame>
        <p:nvGraphicFramePr>
          <p:cNvPr id="278560" name="Group 32"/>
          <p:cNvGraphicFramePr>
            <a:graphicFrameLocks noGrp="1"/>
          </p:cNvGraphicFramePr>
          <p:nvPr>
            <p:ph idx="1"/>
          </p:nvPr>
        </p:nvGraphicFramePr>
        <p:xfrm>
          <a:off x="696913" y="2101850"/>
          <a:ext cx="8650287" cy="5016501"/>
        </p:xfrm>
        <a:graphic>
          <a:graphicData uri="http://schemas.openxmlformats.org/drawingml/2006/table">
            <a:tbl>
              <a:tblPr/>
              <a:tblGrid>
                <a:gridCol w="4348162"/>
                <a:gridCol w="4302125"/>
              </a:tblGrid>
              <a:tr h="382588">
                <a:tc>
                  <a:txBody>
                    <a:bodyPr/>
                    <a:lstStyle/>
                    <a:p>
                      <a:pPr marL="0" marR="0" lvl="0" indent="0" algn="ctr"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2400" b="1" i="0" u="none" strike="noStrike" cap="none" normalizeH="0" baseline="0" dirty="0" smtClean="0">
                          <a:ln>
                            <a:noFill/>
                          </a:ln>
                          <a:solidFill>
                            <a:srgbClr val="000000"/>
                          </a:solidFill>
                          <a:effectLst/>
                          <a:latin typeface="Arial" charset="0"/>
                        </a:rPr>
                        <a:t>AWT in java.awt </a:t>
                      </a:r>
                      <a:endParaRPr kumimoji="0" lang="en-US" sz="2800" b="0" i="0" u="none" strike="noStrike" cap="none" normalizeH="0" baseline="0" dirty="0" smtClean="0">
                        <a:ln>
                          <a:noFill/>
                        </a:ln>
                        <a:solidFill>
                          <a:srgbClr val="000000"/>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2400" b="1" i="0" u="none" strike="noStrike" cap="none" normalizeH="0" baseline="0" smtClean="0">
                          <a:ln>
                            <a:noFill/>
                          </a:ln>
                          <a:solidFill>
                            <a:srgbClr val="000000"/>
                          </a:solidFill>
                          <a:effectLst/>
                          <a:latin typeface="Arial" charset="0"/>
                        </a:rPr>
                        <a:t>Swing in javax.swing </a:t>
                      </a:r>
                      <a:endParaRPr kumimoji="0" lang="en-US" sz="2800" b="0" i="0" u="none" strike="noStrike" cap="none" normalizeH="0" baseline="0" smtClean="0">
                        <a:ln>
                          <a:noFill/>
                        </a:ln>
                        <a:solidFill>
                          <a:srgbClr val="000000"/>
                        </a:solidFill>
                        <a:effectLst/>
                        <a:latin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3913">
                <a:tc>
                  <a:txBody>
                    <a:bodyPr/>
                    <a:lstStyle/>
                    <a:p>
                      <a:pPr marL="177800" marR="0" lvl="0" indent="-177800" algn="l" defTabSz="457200" rtl="0" eaLnBrk="0" fontAlgn="base" latinLnBrk="0" hangingPunct="0">
                        <a:lnSpc>
                          <a:spcPct val="93000"/>
                        </a:lnSpc>
                        <a:spcBef>
                          <a:spcPct val="0"/>
                        </a:spcBef>
                        <a:spcAft>
                          <a:spcPct val="0"/>
                        </a:spcAft>
                        <a:buClr>
                          <a:srgbClr val="000000"/>
                        </a:buClr>
                        <a:buSzPct val="100000"/>
                        <a:buFontTx/>
                        <a:buChar char="•"/>
                        <a:tabLst/>
                      </a:pPr>
                      <a:r>
                        <a:rPr kumimoji="0" lang="en-US" sz="2400" b="0" i="0" u="none" strike="noStrike" cap="none" normalizeH="0" baseline="0" dirty="0" smtClean="0">
                          <a:ln>
                            <a:noFill/>
                          </a:ln>
                          <a:solidFill>
                            <a:srgbClr val="000000"/>
                          </a:solidFill>
                          <a:effectLst/>
                          <a:latin typeface="Arial" charset="0"/>
                        </a:rPr>
                        <a:t>Each component is mapped to a corresponding platform-dependent interface called a </a:t>
                      </a:r>
                      <a:r>
                        <a:rPr kumimoji="0" lang="en-US" sz="2400" b="0" i="1" u="none" strike="noStrike" cap="none" normalizeH="0" baseline="0" dirty="0" smtClean="0">
                          <a:ln>
                            <a:noFill/>
                          </a:ln>
                          <a:solidFill>
                            <a:srgbClr val="000000"/>
                          </a:solidFill>
                          <a:effectLst/>
                          <a:latin typeface="Arial" charset="0"/>
                        </a:rPr>
                        <a:t>peer</a:t>
                      </a:r>
                      <a:r>
                        <a:rPr kumimoji="0" lang="en-US" sz="2400" b="0" i="0" u="none" strike="noStrike" cap="none" normalizeH="0" baseline="0" dirty="0" smtClean="0">
                          <a:ln>
                            <a:noFill/>
                          </a:ln>
                          <a:solidFill>
                            <a:srgbClr val="000000"/>
                          </a:solidFill>
                          <a:effectLst/>
                          <a:latin typeface="Arial" charset="0"/>
                        </a:rPr>
                        <a:t>.</a:t>
                      </a:r>
                      <a:br>
                        <a:rPr kumimoji="0" lang="en-US" sz="2400" b="0" i="0" u="none" strike="noStrike" cap="none" normalizeH="0" baseline="0" dirty="0" smtClean="0">
                          <a:ln>
                            <a:noFill/>
                          </a:ln>
                          <a:solidFill>
                            <a:srgbClr val="000000"/>
                          </a:solidFill>
                          <a:effectLst/>
                          <a:latin typeface="Arial" charset="0"/>
                        </a:rPr>
                      </a:br>
                      <a:r>
                        <a:rPr kumimoji="0" lang="en-US" sz="2400" b="0" i="0" u="none" strike="noStrike" cap="none" normalizeH="0" baseline="0" dirty="0" smtClean="0">
                          <a:ln>
                            <a:noFill/>
                          </a:ln>
                          <a:solidFill>
                            <a:srgbClr val="000000"/>
                          </a:solidFill>
                          <a:effectLst/>
                          <a:latin typeface="Arial" charset="0"/>
                        </a:rPr>
                        <a:t> </a:t>
                      </a:r>
                    </a:p>
                    <a:p>
                      <a:pPr marL="177800" marR="0" lvl="0" indent="-177800" algn="l" defTabSz="457200" rtl="0" eaLnBrk="0" fontAlgn="base" latinLnBrk="0" hangingPunct="0">
                        <a:lnSpc>
                          <a:spcPct val="93000"/>
                        </a:lnSpc>
                        <a:spcBef>
                          <a:spcPct val="0"/>
                        </a:spcBef>
                        <a:spcAft>
                          <a:spcPct val="0"/>
                        </a:spcAft>
                        <a:buClr>
                          <a:srgbClr val="000000"/>
                        </a:buClr>
                        <a:buSzPct val="100000"/>
                        <a:buFontTx/>
                        <a:buChar char="•"/>
                        <a:tabLst/>
                      </a:pPr>
                      <a:r>
                        <a:rPr kumimoji="0" lang="en-US" sz="2400" b="0" i="0" u="none" strike="noStrike" cap="none" normalizeH="0" baseline="0" dirty="0" smtClean="0">
                          <a:ln>
                            <a:noFill/>
                          </a:ln>
                          <a:solidFill>
                            <a:srgbClr val="000000"/>
                          </a:solidFill>
                          <a:effectLst/>
                          <a:latin typeface="Arial" charset="0"/>
                        </a:rPr>
                        <a:t>Platform specific and prone to platform </a:t>
                      </a:r>
                      <a:br>
                        <a:rPr kumimoji="0" lang="en-US" sz="2400" b="0" i="0" u="none" strike="noStrike" cap="none" normalizeH="0" baseline="0" dirty="0" smtClean="0">
                          <a:ln>
                            <a:noFill/>
                          </a:ln>
                          <a:solidFill>
                            <a:srgbClr val="000000"/>
                          </a:solidFill>
                          <a:effectLst/>
                          <a:latin typeface="Arial" charset="0"/>
                        </a:rPr>
                      </a:br>
                      <a:r>
                        <a:rPr kumimoji="0" lang="en-US" sz="2400" b="0" i="0" u="none" strike="noStrike" cap="none" normalizeH="0" baseline="0" dirty="0" smtClean="0">
                          <a:ln>
                            <a:noFill/>
                          </a:ln>
                          <a:solidFill>
                            <a:srgbClr val="000000"/>
                          </a:solidFill>
                          <a:effectLst/>
                          <a:latin typeface="Arial" charset="0"/>
                        </a:rPr>
                        <a:t>specific bugs.</a:t>
                      </a:r>
                      <a:br>
                        <a:rPr kumimoji="0" lang="en-US" sz="2400" b="0" i="0" u="none" strike="noStrike" cap="none" normalizeH="0" baseline="0" dirty="0" smtClean="0">
                          <a:ln>
                            <a:noFill/>
                          </a:ln>
                          <a:solidFill>
                            <a:srgbClr val="000000"/>
                          </a:solidFill>
                          <a:effectLst/>
                          <a:latin typeface="Arial" charset="0"/>
                        </a:rPr>
                      </a:br>
                      <a:endParaRPr kumimoji="0" lang="en-US" sz="2400" b="0" i="0" u="none" strike="noStrike" cap="none" normalizeH="0" baseline="0" dirty="0" smtClean="0">
                        <a:ln>
                          <a:noFill/>
                        </a:ln>
                        <a:solidFill>
                          <a:srgbClr val="000000"/>
                        </a:solidFill>
                        <a:effectLst/>
                        <a:latin typeface="Arial" charset="0"/>
                      </a:endParaRPr>
                    </a:p>
                    <a:p>
                      <a:pPr marL="177800" marR="0" lvl="0" indent="-177800" algn="l" defTabSz="457200" rtl="0" eaLnBrk="0" fontAlgn="base" latinLnBrk="0" hangingPunct="0">
                        <a:lnSpc>
                          <a:spcPct val="93000"/>
                        </a:lnSpc>
                        <a:spcBef>
                          <a:spcPct val="0"/>
                        </a:spcBef>
                        <a:spcAft>
                          <a:spcPct val="0"/>
                        </a:spcAft>
                        <a:buClr>
                          <a:srgbClr val="000000"/>
                        </a:buClr>
                        <a:buSzPct val="100000"/>
                        <a:buFontTx/>
                        <a:buChar char="•"/>
                        <a:tabLst/>
                      </a:pPr>
                      <a:r>
                        <a:rPr kumimoji="0" lang="en-US" sz="2400" b="0" i="0" u="none" strike="noStrike" cap="none" normalizeH="0" baseline="0" dirty="0" smtClean="0">
                          <a:ln>
                            <a:noFill/>
                          </a:ln>
                          <a:solidFill>
                            <a:srgbClr val="000000"/>
                          </a:solidFill>
                          <a:effectLst/>
                          <a:latin typeface="Arial" charset="0"/>
                        </a:rPr>
                        <a:t>Components may look different on different platforms.  Components have the look of a particular platform.</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457200" rtl="0" eaLnBrk="0" fontAlgn="base" latinLnBrk="0" hangingPunct="0">
                        <a:lnSpc>
                          <a:spcPct val="93000"/>
                        </a:lnSpc>
                        <a:spcBef>
                          <a:spcPct val="0"/>
                        </a:spcBef>
                        <a:spcAft>
                          <a:spcPct val="0"/>
                        </a:spcAft>
                        <a:buClr>
                          <a:srgbClr val="000000"/>
                        </a:buClr>
                        <a:buSzPct val="100000"/>
                        <a:buFontTx/>
                        <a:buChar char="•"/>
                        <a:tabLst/>
                      </a:pPr>
                      <a:r>
                        <a:rPr kumimoji="0" lang="en-US" sz="2400" b="0" i="0" u="none" strike="noStrike" cap="none" normalizeH="0" baseline="0" dirty="0" smtClean="0">
                          <a:ln>
                            <a:noFill/>
                          </a:ln>
                          <a:solidFill>
                            <a:srgbClr val="000000"/>
                          </a:solidFill>
                          <a:effectLst/>
                          <a:latin typeface="Arial" charset="0"/>
                        </a:rPr>
                        <a:t>No platform dependent peers.  </a:t>
                      </a:r>
                      <a:br>
                        <a:rPr kumimoji="0" lang="en-US" sz="2400" b="0" i="0" u="none" strike="noStrike" cap="none" normalizeH="0" baseline="0" dirty="0" smtClean="0">
                          <a:ln>
                            <a:noFill/>
                          </a:ln>
                          <a:solidFill>
                            <a:srgbClr val="000000"/>
                          </a:solidFill>
                          <a:effectLst/>
                          <a:latin typeface="Arial" charset="0"/>
                        </a:rPr>
                      </a:br>
                      <a:endParaRPr kumimoji="0" lang="en-US" sz="2400" b="0" i="0" u="none" strike="noStrike" cap="none" normalizeH="0" baseline="0" dirty="0" smtClean="0">
                        <a:ln>
                          <a:noFill/>
                        </a:ln>
                        <a:solidFill>
                          <a:srgbClr val="000000"/>
                        </a:solidFill>
                        <a:effectLst/>
                        <a:latin typeface="Arial" charset="0"/>
                      </a:endParaRPr>
                    </a:p>
                    <a:p>
                      <a:pPr marL="177800" marR="0" lvl="0" indent="-177800" algn="l" defTabSz="457200" rtl="0" eaLnBrk="0" fontAlgn="base" latinLnBrk="0" hangingPunct="0">
                        <a:lnSpc>
                          <a:spcPct val="93000"/>
                        </a:lnSpc>
                        <a:spcBef>
                          <a:spcPct val="0"/>
                        </a:spcBef>
                        <a:spcAft>
                          <a:spcPct val="0"/>
                        </a:spcAft>
                        <a:buClr>
                          <a:srgbClr val="000000"/>
                        </a:buClr>
                        <a:buSzPct val="100000"/>
                        <a:buFontTx/>
                        <a:buChar char="•"/>
                        <a:tabLst/>
                      </a:pPr>
                      <a:r>
                        <a:rPr kumimoji="0" lang="en-US" sz="2400" b="0" i="0" u="none" strike="noStrike" cap="none" normalizeH="0" baseline="0" dirty="0" smtClean="0">
                          <a:ln>
                            <a:noFill/>
                          </a:ln>
                          <a:solidFill>
                            <a:srgbClr val="000000"/>
                          </a:solidFill>
                          <a:effectLst/>
                          <a:latin typeface="Arial" charset="0"/>
                        </a:rPr>
                        <a:t>Code written in Java.</a:t>
                      </a:r>
                      <a:br>
                        <a:rPr kumimoji="0" lang="en-US" sz="2400" b="0" i="0" u="none" strike="noStrike" cap="none" normalizeH="0" baseline="0" dirty="0" smtClean="0">
                          <a:ln>
                            <a:noFill/>
                          </a:ln>
                          <a:solidFill>
                            <a:srgbClr val="000000"/>
                          </a:solidFill>
                          <a:effectLst/>
                          <a:latin typeface="Arial" charset="0"/>
                        </a:rPr>
                      </a:br>
                      <a:endParaRPr kumimoji="0" lang="en-US" sz="2400" b="0" i="0" u="none" strike="noStrike" cap="none" normalizeH="0" baseline="0" dirty="0" smtClean="0">
                        <a:ln>
                          <a:noFill/>
                        </a:ln>
                        <a:solidFill>
                          <a:srgbClr val="000000"/>
                        </a:solidFill>
                        <a:effectLst/>
                        <a:latin typeface="Arial" charset="0"/>
                      </a:endParaRPr>
                    </a:p>
                    <a:p>
                      <a:pPr marL="177800" marR="0" lvl="0" indent="-177800" algn="l" defTabSz="457200" rtl="0" eaLnBrk="0" fontAlgn="base" latinLnBrk="0" hangingPunct="0">
                        <a:lnSpc>
                          <a:spcPct val="93000"/>
                        </a:lnSpc>
                        <a:spcBef>
                          <a:spcPct val="0"/>
                        </a:spcBef>
                        <a:spcAft>
                          <a:spcPct val="0"/>
                        </a:spcAft>
                        <a:buClr>
                          <a:srgbClr val="000000"/>
                        </a:buClr>
                        <a:buSzPct val="100000"/>
                        <a:buFontTx/>
                        <a:buChar char="•"/>
                        <a:tabLst/>
                      </a:pPr>
                      <a:r>
                        <a:rPr kumimoji="0" lang="en-US" sz="2400" b="0" i="0" u="none" strike="noStrike" cap="none" normalizeH="0" baseline="0" dirty="0" smtClean="0">
                          <a:ln>
                            <a:noFill/>
                          </a:ln>
                          <a:solidFill>
                            <a:srgbClr val="000000"/>
                          </a:solidFill>
                          <a:effectLst/>
                          <a:latin typeface="Arial" charset="0"/>
                        </a:rPr>
                        <a:t>All components look the same, regardless of the platform</a:t>
                      </a:r>
                      <a:br>
                        <a:rPr kumimoji="0" lang="en-US" sz="2400" b="0" i="0" u="none" strike="noStrike" cap="none" normalizeH="0" baseline="0" dirty="0" smtClean="0">
                          <a:ln>
                            <a:noFill/>
                          </a:ln>
                          <a:solidFill>
                            <a:srgbClr val="000000"/>
                          </a:solidFill>
                          <a:effectLst/>
                          <a:latin typeface="Arial" charset="0"/>
                        </a:rPr>
                      </a:br>
                      <a:endParaRPr kumimoji="0" lang="en-US" sz="2400" b="0" i="0" u="none" strike="noStrike" cap="none" normalizeH="0" baseline="0" dirty="0" smtClean="0">
                        <a:ln>
                          <a:noFill/>
                        </a:ln>
                        <a:solidFill>
                          <a:srgbClr val="000000"/>
                        </a:solidFill>
                        <a:effectLst/>
                        <a:latin typeface="Arial" charset="0"/>
                      </a:endParaRPr>
                    </a:p>
                    <a:p>
                      <a:pPr marL="177800" marR="0" lvl="0" indent="-177800" algn="l" defTabSz="457200" rtl="0" eaLnBrk="0" fontAlgn="base" latinLnBrk="0" hangingPunct="0">
                        <a:lnSpc>
                          <a:spcPct val="93000"/>
                        </a:lnSpc>
                        <a:spcBef>
                          <a:spcPct val="0"/>
                        </a:spcBef>
                        <a:spcAft>
                          <a:spcPct val="0"/>
                        </a:spcAft>
                        <a:buClr>
                          <a:srgbClr val="000000"/>
                        </a:buClr>
                        <a:buSzPct val="100000"/>
                        <a:buFontTx/>
                        <a:buChar char="•"/>
                        <a:tabLst/>
                      </a:pPr>
                      <a:r>
                        <a:rPr kumimoji="0" lang="en-US" sz="2400" b="0" i="0" u="none" strike="noStrike" cap="none" normalizeH="0" baseline="0" dirty="0" smtClean="0">
                          <a:ln>
                            <a:noFill/>
                          </a:ln>
                          <a:solidFill>
                            <a:srgbClr val="000000"/>
                          </a:solidFill>
                          <a:effectLst/>
                          <a:latin typeface="Arial" charset="0"/>
                        </a:rPr>
                        <a:t>Components are all prefixed with “J,” e.g., </a:t>
                      </a:r>
                      <a:r>
                        <a:rPr kumimoji="0" lang="en-US" sz="2400" b="0" i="0" u="none" strike="noStrike" cap="none" normalizeH="0" baseline="0" dirty="0" err="1" smtClean="0">
                          <a:ln>
                            <a:noFill/>
                          </a:ln>
                          <a:solidFill>
                            <a:srgbClr val="000000"/>
                          </a:solidFill>
                          <a:effectLst/>
                          <a:latin typeface="Arial" charset="0"/>
                        </a:rPr>
                        <a:t>JButton</a:t>
                      </a:r>
                      <a:r>
                        <a:rPr kumimoji="0" lang="en-US" sz="2400" b="0" i="0" u="none" strike="noStrike" cap="none" normalizeH="0" baseline="0" dirty="0" smtClean="0">
                          <a:ln>
                            <a:noFill/>
                          </a:ln>
                          <a:solidFill>
                            <a:srgbClr val="000000"/>
                          </a:solidFill>
                          <a:effectLst/>
                          <a:latin typeface="Arial" charset="0"/>
                        </a:rPr>
                        <a:t>, </a:t>
                      </a:r>
                      <a:r>
                        <a:rPr kumimoji="0" lang="en-US" sz="2400" b="0" i="0" u="none" strike="noStrike" cap="none" normalizeH="0" baseline="0" dirty="0" err="1" smtClean="0">
                          <a:ln>
                            <a:noFill/>
                          </a:ln>
                          <a:solidFill>
                            <a:srgbClr val="000000"/>
                          </a:solidFill>
                          <a:effectLst/>
                          <a:latin typeface="Arial" charset="0"/>
                        </a:rPr>
                        <a:t>JCheckbox</a:t>
                      </a:r>
                      <a:r>
                        <a:rPr kumimoji="0" lang="en-US" sz="2400" b="0" i="0" u="none" strike="noStrike" cap="none" normalizeH="0" baseline="0" dirty="0" smtClean="0">
                          <a:ln>
                            <a:noFill/>
                          </a:ln>
                          <a:solidFill>
                            <a:srgbClr val="000000"/>
                          </a:solidFill>
                          <a:effectLst/>
                          <a:latin typeface="Arial" charset="0"/>
                        </a:rPr>
                        <a:t>, </a:t>
                      </a:r>
                      <a:r>
                        <a:rPr kumimoji="0" lang="en-US" sz="2400" b="0" i="0" u="none" strike="noStrike" cap="none" normalizeH="0" baseline="0" dirty="0" err="1" smtClean="0">
                          <a:ln>
                            <a:noFill/>
                          </a:ln>
                          <a:solidFill>
                            <a:srgbClr val="000000"/>
                          </a:solidFill>
                          <a:effectLst/>
                          <a:latin typeface="Arial" charset="0"/>
                        </a:rPr>
                        <a:t>JLabel</a:t>
                      </a:r>
                      <a:r>
                        <a:rPr kumimoji="0" lang="en-US" sz="2400" b="0" i="0" u="none" strike="noStrike" cap="none" normalizeH="0" baseline="0" dirty="0" smtClean="0">
                          <a:ln>
                            <a:noFill/>
                          </a:ln>
                          <a:solidFill>
                            <a:srgbClr val="000000"/>
                          </a:solidFill>
                          <a:effectLst/>
                          <a:latin typeface="Arial" charset="0"/>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sz="3600" dirty="0" smtClean="0"/>
              <a:t>Swing Classes</a:t>
            </a:r>
            <a:endParaRPr lang="en-US" sz="3600" dirty="0"/>
          </a:p>
        </p:txBody>
      </p:sp>
      <p:sp>
        <p:nvSpPr>
          <p:cNvPr id="280579" name="Rectangle 3"/>
          <p:cNvSpPr>
            <a:spLocks noGrp="1" noChangeArrowheads="1"/>
          </p:cNvSpPr>
          <p:nvPr>
            <p:ph type="body" idx="1"/>
          </p:nvPr>
        </p:nvSpPr>
        <p:spPr/>
        <p:txBody>
          <a:bodyPr/>
          <a:lstStyle/>
          <a:p>
            <a:pPr>
              <a:buFontTx/>
              <a:buChar char="•"/>
            </a:pPr>
            <a:r>
              <a:rPr lang="en-US" sz="2400" dirty="0"/>
              <a:t>Swing classes are all prefixed with uppercase </a:t>
            </a:r>
            <a:r>
              <a:rPr lang="en-US" sz="2400" i="1" dirty="0"/>
              <a:t>J</a:t>
            </a:r>
            <a:r>
              <a:rPr lang="en-US" sz="2400" dirty="0"/>
              <a:t>.  For example </a:t>
            </a:r>
            <a:r>
              <a:rPr lang="en-US" sz="2400" dirty="0" err="1"/>
              <a:t>JButton</a:t>
            </a:r>
            <a:r>
              <a:rPr lang="en-US" sz="2400" dirty="0"/>
              <a:t>, </a:t>
            </a:r>
            <a:r>
              <a:rPr lang="en-US" sz="2400" dirty="0" err="1"/>
              <a:t>JCheckBox</a:t>
            </a:r>
            <a:r>
              <a:rPr lang="en-US" sz="2400" dirty="0"/>
              <a:t>, </a:t>
            </a:r>
            <a:r>
              <a:rPr lang="en-US" sz="2400" dirty="0" err="1"/>
              <a:t>JWindow</a:t>
            </a:r>
            <a:r>
              <a:rPr lang="en-US" sz="2400" dirty="0"/>
              <a:t> and </a:t>
            </a:r>
            <a:r>
              <a:rPr lang="en-US" sz="2400" dirty="0" err="1"/>
              <a:t>JMenu</a:t>
            </a:r>
            <a:r>
              <a:rPr lang="en-US" sz="2400" dirty="0"/>
              <a:t> are Swing classes that encapsulate buttons, checkboxes, windows, and menus.</a:t>
            </a:r>
            <a:br>
              <a:rPr lang="en-US" sz="2400" dirty="0"/>
            </a:br>
            <a:endParaRPr lang="en-US" sz="2400" dirty="0"/>
          </a:p>
          <a:p>
            <a:pPr>
              <a:buFontTx/>
              <a:buChar char="•"/>
            </a:pPr>
            <a:r>
              <a:rPr lang="en-US" sz="2400" dirty="0"/>
              <a:t>All Swing components except </a:t>
            </a:r>
            <a:r>
              <a:rPr lang="en-US" sz="2400" dirty="0" err="1"/>
              <a:t>JFrame</a:t>
            </a:r>
            <a:r>
              <a:rPr lang="en-US" sz="2400" dirty="0"/>
              <a:t> and </a:t>
            </a:r>
            <a:r>
              <a:rPr lang="en-US" sz="2400" dirty="0" err="1"/>
              <a:t>JDialog</a:t>
            </a:r>
            <a:r>
              <a:rPr lang="en-US" dirty="0"/>
              <a:t> extend </a:t>
            </a:r>
            <a:r>
              <a:rPr lang="en-US" sz="2400" dirty="0" err="1" smtClean="0"/>
              <a:t>JComponent</a:t>
            </a:r>
            <a:r>
              <a:rPr lang="en-US" sz="2400" dirty="0" smtClean="0"/>
              <a:t>, while </a:t>
            </a:r>
            <a:r>
              <a:rPr lang="en-US" sz="2400" dirty="0" err="1" smtClean="0"/>
              <a:t>JFrame</a:t>
            </a:r>
            <a:r>
              <a:rPr lang="en-US" sz="2400" dirty="0" smtClean="0"/>
              <a:t> and </a:t>
            </a:r>
            <a:r>
              <a:rPr lang="en-US" sz="2400" dirty="0" err="1" smtClean="0"/>
              <a:t>JDialog</a:t>
            </a:r>
            <a:r>
              <a:rPr lang="en-US" sz="2400" dirty="0" smtClean="0"/>
              <a:t> extend Frame and Dialog respectively.</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sz="3200"/>
              <a:t>Windows and Frames</a:t>
            </a:r>
          </a:p>
        </p:txBody>
      </p:sp>
      <p:sp>
        <p:nvSpPr>
          <p:cNvPr id="281603" name="Rectangle 3"/>
          <p:cNvSpPr>
            <a:spLocks noGrp="1" noChangeArrowheads="1"/>
          </p:cNvSpPr>
          <p:nvPr>
            <p:ph type="body" idx="1"/>
          </p:nvPr>
        </p:nvSpPr>
        <p:spPr/>
        <p:txBody>
          <a:bodyPr/>
          <a:lstStyle/>
          <a:p>
            <a:pPr>
              <a:lnSpc>
                <a:spcPct val="83000"/>
              </a:lnSpc>
              <a:buFontTx/>
              <a:buChar char="•"/>
            </a:pPr>
            <a:r>
              <a:rPr lang="en-US" sz="2400"/>
              <a:t>Every GUI utilizes one or more windows.  </a:t>
            </a:r>
            <a:br>
              <a:rPr lang="en-US" sz="2400"/>
            </a:br>
            <a:endParaRPr lang="en-US" sz="2400"/>
          </a:p>
          <a:p>
            <a:pPr>
              <a:lnSpc>
                <a:spcPct val="83000"/>
              </a:lnSpc>
              <a:buFontTx/>
              <a:buChar char="•"/>
            </a:pPr>
            <a:r>
              <a:rPr lang="en-US" sz="2400"/>
              <a:t>The Window class extends Container.  </a:t>
            </a:r>
            <a:br>
              <a:rPr lang="en-US" sz="2400"/>
            </a:br>
            <a:endParaRPr lang="en-US" sz="2400"/>
          </a:p>
          <a:p>
            <a:pPr>
              <a:lnSpc>
                <a:spcPct val="83000"/>
              </a:lnSpc>
              <a:buFontTx/>
              <a:buChar char="•"/>
            </a:pPr>
            <a:r>
              <a:rPr lang="en-US" sz="2400"/>
              <a:t>A Java Window is a “window” without borders and a title bar.</a:t>
            </a:r>
            <a:br>
              <a:rPr lang="en-US" sz="2400"/>
            </a:br>
            <a:endParaRPr lang="en-US" sz="2400"/>
          </a:p>
          <a:p>
            <a:pPr>
              <a:lnSpc>
                <a:spcPct val="83000"/>
              </a:lnSpc>
              <a:buFontTx/>
              <a:buChar char="•"/>
            </a:pPr>
            <a:r>
              <a:rPr lang="en-US" sz="2400"/>
              <a:t>The Frame class, a member of AWT, extends Window.  </a:t>
            </a:r>
            <a:br>
              <a:rPr lang="en-US" sz="2400"/>
            </a:br>
            <a:endParaRPr lang="en-US" sz="2400"/>
          </a:p>
          <a:p>
            <a:pPr>
              <a:lnSpc>
                <a:spcPct val="83000"/>
              </a:lnSpc>
              <a:buFontTx/>
              <a:buChar char="•"/>
            </a:pPr>
            <a:r>
              <a:rPr lang="en-US" sz="2400"/>
              <a:t>A</a:t>
            </a:r>
            <a:r>
              <a:rPr lang="en-US" sz="2400" i="1"/>
              <a:t> </a:t>
            </a:r>
            <a:r>
              <a:rPr lang="en-US" sz="2400"/>
              <a:t>Frame </a:t>
            </a:r>
            <a:r>
              <a:rPr lang="en-US" sz="2400" i="1"/>
              <a:t>is-a</a:t>
            </a:r>
            <a:r>
              <a:rPr lang="en-US" sz="2400"/>
              <a:t> Window that includes a title bar and border.</a:t>
            </a:r>
            <a:br>
              <a:rPr lang="en-US" sz="2400"/>
            </a:br>
            <a:endParaRPr lang="en-US" sz="2400"/>
          </a:p>
          <a:p>
            <a:pPr>
              <a:lnSpc>
                <a:spcPct val="83000"/>
              </a:lnSpc>
              <a:buFontTx/>
              <a:buChar char="•"/>
            </a:pPr>
            <a:r>
              <a:rPr lang="en-US" sz="2400"/>
              <a:t>JFrame is a Swing class that extends the AWT class Frame. </a:t>
            </a:r>
            <a:br>
              <a:rPr lang="en-US" sz="2400"/>
            </a:br>
            <a:r>
              <a:rPr lang="en-US" sz="2400"/>
              <a:t> </a:t>
            </a:r>
          </a:p>
          <a:p>
            <a:pPr>
              <a:lnSpc>
                <a:spcPct val="83000"/>
              </a:lnSpc>
              <a:buFontTx/>
              <a:buChar char="•"/>
            </a:pPr>
            <a:r>
              <a:rPr lang="en-US" sz="2400"/>
              <a:t>A JFrame object is a container for other objects such as buttons, labels, text boxes, and checkboxes</a:t>
            </a:r>
            <a:r>
              <a:rPr lang="en-US"/>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sz="3600"/>
              <a:t>Windows and Frames</a:t>
            </a:r>
          </a:p>
        </p:txBody>
      </p:sp>
      <p:sp>
        <p:nvSpPr>
          <p:cNvPr id="282627" name="Rectangle 3"/>
          <p:cNvSpPr>
            <a:spLocks noGrp="1" noChangeArrowheads="1"/>
          </p:cNvSpPr>
          <p:nvPr>
            <p:ph type="body" idx="1"/>
          </p:nvPr>
        </p:nvSpPr>
        <p:spPr>
          <a:xfrm>
            <a:off x="741363" y="2101850"/>
            <a:ext cx="8947149" cy="4759325"/>
          </a:xfrm>
        </p:spPr>
        <p:txBody>
          <a:bodyPr/>
          <a:lstStyle/>
          <a:p>
            <a:pPr>
              <a:buFont typeface="Arial" pitchFamily="34" charset="0"/>
              <a:buChar char="•"/>
            </a:pPr>
            <a:r>
              <a:rPr lang="en-US" sz="2400" dirty="0" err="1" smtClean="0"/>
              <a:t>JFrame</a:t>
            </a:r>
            <a:r>
              <a:rPr lang="en-US" sz="2400" dirty="0" smtClean="0"/>
              <a:t> </a:t>
            </a:r>
            <a:r>
              <a:rPr lang="en-US" sz="2400" dirty="0"/>
              <a:t>encapsulates what you normally think of as a “window,” and it is the primary container used in all our applications. </a:t>
            </a:r>
            <a:endParaRPr lang="en-US" sz="2400" dirty="0" smtClean="0"/>
          </a:p>
          <a:p>
            <a:pPr>
              <a:buFont typeface="Arial" pitchFamily="34" charset="0"/>
              <a:buChar char="•"/>
            </a:pPr>
            <a:endParaRPr lang="en-US" sz="2400" dirty="0"/>
          </a:p>
          <a:p>
            <a:r>
              <a:rPr lang="en-US" sz="2400" dirty="0" smtClean="0"/>
              <a:t>Two </a:t>
            </a:r>
            <a:r>
              <a:rPr lang="en-US" sz="2400" dirty="0" err="1" smtClean="0"/>
              <a:t>JFrame</a:t>
            </a:r>
            <a:r>
              <a:rPr lang="en-US" sz="2400" dirty="0" smtClean="0"/>
              <a:t> constructors are:</a:t>
            </a:r>
          </a:p>
          <a:p>
            <a:pPr>
              <a:buFontTx/>
              <a:buChar char="•"/>
            </a:pPr>
            <a:endParaRPr lang="en-US" sz="2400" dirty="0" smtClean="0"/>
          </a:p>
          <a:p>
            <a:pPr>
              <a:buFontTx/>
              <a:buChar char="•"/>
            </a:pPr>
            <a:r>
              <a:rPr lang="en-US" sz="2400" dirty="0" err="1" smtClean="0"/>
              <a:t>JFrame</a:t>
            </a:r>
            <a:r>
              <a:rPr lang="en-US" sz="2400" dirty="0" smtClean="0"/>
              <a:t>()</a:t>
            </a:r>
            <a:endParaRPr lang="en-US" sz="2400" dirty="0"/>
          </a:p>
          <a:p>
            <a:pPr lvl="1"/>
            <a:r>
              <a:rPr lang="en-US" sz="2400" dirty="0" smtClean="0"/>
              <a:t>creates a new </a:t>
            </a:r>
            <a:r>
              <a:rPr lang="en-US" sz="2400" dirty="0" err="1" smtClean="0"/>
              <a:t>JFrame</a:t>
            </a:r>
            <a:r>
              <a:rPr lang="en-US" sz="2400" dirty="0" smtClean="0"/>
              <a:t> that is initially invisible.</a:t>
            </a:r>
            <a:r>
              <a:rPr lang="en-US" sz="2000" dirty="0" smtClean="0"/>
              <a:t/>
            </a:r>
            <a:br>
              <a:rPr lang="en-US" sz="2000" dirty="0" smtClean="0"/>
            </a:br>
            <a:endParaRPr lang="en-US" sz="2000" dirty="0" smtClean="0"/>
          </a:p>
          <a:p>
            <a:pPr>
              <a:buFontTx/>
              <a:buChar char="•"/>
            </a:pPr>
            <a:r>
              <a:rPr lang="en-US" sz="2400" dirty="0" err="1" smtClean="0"/>
              <a:t>JFrame</a:t>
            </a:r>
            <a:r>
              <a:rPr lang="en-US" sz="2400" dirty="0" smtClean="0"/>
              <a:t>(String title)</a:t>
            </a:r>
          </a:p>
          <a:p>
            <a:pPr marL="463550" lvl="1" indent="-6350"/>
            <a:r>
              <a:rPr lang="en-US" sz="2400" dirty="0" smtClean="0"/>
              <a:t>creates a new </a:t>
            </a:r>
            <a:r>
              <a:rPr lang="en-US" sz="2400" dirty="0" err="1" smtClean="0"/>
              <a:t>JFrame</a:t>
            </a:r>
            <a:r>
              <a:rPr lang="en-US" sz="2400" dirty="0" smtClean="0"/>
              <a:t> with title, title, that is initially invisible.  When the frame is visible, the title appears on the  title bar of the frame.</a:t>
            </a:r>
          </a:p>
          <a:p>
            <a:pPr>
              <a:buFont typeface="Arial" pitchFamily="34" charset="0"/>
              <a:buChar char="•"/>
            </a:pP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sz="3600" dirty="0" err="1"/>
              <a:t>JFrame</a:t>
            </a:r>
            <a:r>
              <a:rPr lang="en-US" sz="3600" dirty="0"/>
              <a:t> Methods</a:t>
            </a:r>
          </a:p>
        </p:txBody>
      </p:sp>
      <p:sp>
        <p:nvSpPr>
          <p:cNvPr id="284675" name="Rectangle 3"/>
          <p:cNvSpPr>
            <a:spLocks noGrp="1" noChangeArrowheads="1"/>
          </p:cNvSpPr>
          <p:nvPr>
            <p:ph type="body" idx="1"/>
          </p:nvPr>
        </p:nvSpPr>
        <p:spPr>
          <a:xfrm>
            <a:off x="741363" y="1951038"/>
            <a:ext cx="9023349" cy="4910138"/>
          </a:xfrm>
        </p:spPr>
        <p:txBody>
          <a:bodyPr/>
          <a:lstStyle/>
          <a:p>
            <a:pPr>
              <a:lnSpc>
                <a:spcPct val="83000"/>
              </a:lnSpc>
              <a:buFontTx/>
              <a:buChar char="•"/>
            </a:pPr>
            <a:r>
              <a:rPr lang="en-US" sz="2400" dirty="0"/>
              <a:t>void </a:t>
            </a:r>
            <a:r>
              <a:rPr lang="en-US" sz="2400" dirty="0" err="1"/>
              <a:t>setTitle</a:t>
            </a:r>
            <a:r>
              <a:rPr lang="en-US" sz="2400" dirty="0"/>
              <a:t>(String title</a:t>
            </a:r>
            <a:r>
              <a:rPr lang="en-US" sz="2400" dirty="0" smtClean="0"/>
              <a:t>)</a:t>
            </a:r>
          </a:p>
          <a:p>
            <a:pPr lvl="1">
              <a:lnSpc>
                <a:spcPct val="83000"/>
              </a:lnSpc>
            </a:pPr>
            <a:r>
              <a:rPr lang="en-US" sz="2400" dirty="0" smtClean="0"/>
              <a:t>sets </a:t>
            </a:r>
            <a:r>
              <a:rPr lang="en-US" sz="2400" dirty="0"/>
              <a:t>the title of the frame to title.</a:t>
            </a:r>
            <a:r>
              <a:rPr lang="en-US" sz="2000" dirty="0"/>
              <a:t/>
            </a:r>
            <a:br>
              <a:rPr lang="en-US" sz="2000" dirty="0"/>
            </a:br>
            <a:endParaRPr lang="en-US" sz="2000" dirty="0"/>
          </a:p>
          <a:p>
            <a:pPr>
              <a:lnSpc>
                <a:spcPct val="83000"/>
              </a:lnSpc>
              <a:buFontTx/>
              <a:buChar char="•"/>
            </a:pPr>
            <a:r>
              <a:rPr lang="en-US" sz="2400" dirty="0"/>
              <a:t>void </a:t>
            </a:r>
            <a:r>
              <a:rPr lang="en-US" sz="2400" dirty="0" err="1"/>
              <a:t>setResizable</a:t>
            </a:r>
            <a:r>
              <a:rPr lang="en-US" sz="2400" dirty="0"/>
              <a:t>(</a:t>
            </a:r>
            <a:r>
              <a:rPr lang="en-US" sz="2400" dirty="0" err="1"/>
              <a:t>boolean</a:t>
            </a:r>
            <a:r>
              <a:rPr lang="en-US" sz="2400" dirty="0"/>
              <a:t> x) </a:t>
            </a:r>
            <a:endParaRPr lang="en-US" sz="2400" dirty="0" smtClean="0"/>
          </a:p>
          <a:p>
            <a:pPr marL="463550" lvl="1" indent="-6350">
              <a:lnSpc>
                <a:spcPct val="83000"/>
              </a:lnSpc>
            </a:pPr>
            <a:r>
              <a:rPr lang="en-US" sz="2400" dirty="0" smtClean="0"/>
              <a:t>If </a:t>
            </a:r>
            <a:r>
              <a:rPr lang="en-US" sz="2400" dirty="0"/>
              <a:t>x is true</a:t>
            </a:r>
            <a:r>
              <a:rPr lang="en-US" sz="2400" i="1" dirty="0"/>
              <a:t>,</a:t>
            </a:r>
            <a:r>
              <a:rPr lang="en-US" sz="2400" dirty="0"/>
              <a:t> the frame can be resized by the user; if x is false the frame cannot be resized.  By default, a frame is resizable.</a:t>
            </a:r>
            <a:r>
              <a:rPr lang="en-US" sz="2000" dirty="0"/>
              <a:t/>
            </a:r>
            <a:br>
              <a:rPr lang="en-US" sz="2000" dirty="0"/>
            </a:br>
            <a:endParaRPr lang="en-US" sz="2000" dirty="0"/>
          </a:p>
          <a:p>
            <a:pPr>
              <a:lnSpc>
                <a:spcPct val="83000"/>
              </a:lnSpc>
              <a:buFontTx/>
              <a:buChar char="•"/>
            </a:pPr>
            <a:r>
              <a:rPr lang="en-US" sz="2400" dirty="0"/>
              <a:t>void </a:t>
            </a:r>
            <a:r>
              <a:rPr lang="en-US" sz="2400" dirty="0" err="1"/>
              <a:t>setDefaultCloseOperation</a:t>
            </a:r>
            <a:r>
              <a:rPr lang="en-US" sz="2400" dirty="0"/>
              <a:t>(</a:t>
            </a:r>
            <a:r>
              <a:rPr lang="en-US" sz="2400" dirty="0" err="1"/>
              <a:t>int</a:t>
            </a:r>
            <a:r>
              <a:rPr lang="en-US" sz="2400" dirty="0"/>
              <a:t> op</a:t>
            </a:r>
            <a:r>
              <a:rPr lang="en-US" sz="2400" dirty="0" smtClean="0"/>
              <a:t>)</a:t>
            </a:r>
          </a:p>
          <a:p>
            <a:pPr marL="463550" lvl="1" indent="-6350">
              <a:lnSpc>
                <a:spcPct val="83000"/>
              </a:lnSpc>
            </a:pPr>
            <a:r>
              <a:rPr lang="en-US" sz="2400" dirty="0" smtClean="0"/>
              <a:t>exits </a:t>
            </a:r>
            <a:r>
              <a:rPr lang="en-US" sz="2400" dirty="0"/>
              <a:t>the application when the user closes the frame, provided that op</a:t>
            </a:r>
            <a:r>
              <a:rPr lang="en-US" sz="2400" i="1" dirty="0"/>
              <a:t> </a:t>
            </a:r>
            <a:r>
              <a:rPr lang="en-US" sz="2400" dirty="0"/>
              <a:t>is the </a:t>
            </a:r>
            <a:r>
              <a:rPr lang="en-US" sz="2400" dirty="0" err="1"/>
              <a:t>JFrame</a:t>
            </a:r>
            <a:r>
              <a:rPr lang="en-US" sz="2400" dirty="0"/>
              <a:t> constant EXIT_ON_CLOSE.  If the close operation is not set with EXIT_ON_CLOSE, then when a user closes the application by clicking on the x in the upper right hand corner of the window, the window disappears but the process still runs in the background.</a:t>
            </a:r>
          </a:p>
          <a:p>
            <a:pPr>
              <a:lnSpc>
                <a:spcPct val="83000"/>
              </a:lnSpc>
              <a:buFontTx/>
              <a:buChar char="•"/>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sz="3600"/>
              <a:t>JFrame Methods</a:t>
            </a:r>
          </a:p>
        </p:txBody>
      </p:sp>
      <p:sp>
        <p:nvSpPr>
          <p:cNvPr id="285699" name="Rectangle 3"/>
          <p:cNvSpPr>
            <a:spLocks noGrp="1" noChangeArrowheads="1"/>
          </p:cNvSpPr>
          <p:nvPr>
            <p:ph type="body" idx="1"/>
          </p:nvPr>
        </p:nvSpPr>
        <p:spPr/>
        <p:txBody>
          <a:bodyPr/>
          <a:lstStyle/>
          <a:p>
            <a:r>
              <a:rPr lang="en-US" sz="2800" dirty="0"/>
              <a:t>To add components to a frame use</a:t>
            </a:r>
            <a:br>
              <a:rPr lang="en-US" sz="2800" dirty="0"/>
            </a:br>
            <a:endParaRPr lang="en-US" sz="2800" dirty="0"/>
          </a:p>
          <a:p>
            <a:pPr lvl="1">
              <a:buFontTx/>
              <a:buChar char="•"/>
            </a:pPr>
            <a:r>
              <a:rPr lang="en-US" dirty="0"/>
              <a:t>the add(Component c) method of </a:t>
            </a:r>
            <a:r>
              <a:rPr lang="en-US" dirty="0" smtClean="0"/>
              <a:t>Container</a:t>
            </a:r>
          </a:p>
          <a:p>
            <a:pPr lvl="1"/>
            <a:endParaRPr lang="en-US" dirty="0"/>
          </a:p>
          <a:p>
            <a:pPr lvl="1"/>
            <a:r>
              <a:rPr lang="en-US" dirty="0" smtClean="0"/>
              <a:t>and</a:t>
            </a:r>
            <a:r>
              <a:rPr lang="en-US" dirty="0"/>
              <a:t/>
            </a:r>
            <a:br>
              <a:rPr lang="en-US" dirty="0"/>
            </a:br>
            <a:endParaRPr lang="en-US" dirty="0"/>
          </a:p>
          <a:p>
            <a:pPr lvl="1">
              <a:buFontTx/>
              <a:buChar char="•"/>
            </a:pPr>
            <a:r>
              <a:rPr lang="en-US" dirty="0"/>
              <a:t>the </a:t>
            </a:r>
            <a:r>
              <a:rPr lang="en-US" dirty="0" err="1"/>
              <a:t>setVisible</a:t>
            </a:r>
            <a:r>
              <a:rPr lang="en-US" dirty="0"/>
              <a:t>(</a:t>
            </a:r>
            <a:r>
              <a:rPr lang="en-US" dirty="0" err="1"/>
              <a:t>boolean</a:t>
            </a:r>
            <a:r>
              <a:rPr lang="en-US" dirty="0"/>
              <a:t> x) method of Component to make a </a:t>
            </a:r>
            <a:r>
              <a:rPr lang="en-US" dirty="0" err="1"/>
              <a:t>JFrame</a:t>
            </a:r>
            <a:r>
              <a:rPr lang="en-US" dirty="0"/>
              <a:t> visible.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sz="3600" dirty="0" err="1"/>
              <a:t>JFrame</a:t>
            </a:r>
            <a:r>
              <a:rPr lang="en-US" sz="3600" dirty="0"/>
              <a:t> Methods</a:t>
            </a:r>
          </a:p>
        </p:txBody>
      </p:sp>
      <p:sp>
        <p:nvSpPr>
          <p:cNvPr id="286723" name="Rectangle 3"/>
          <p:cNvSpPr>
            <a:spLocks noGrp="1" noChangeArrowheads="1"/>
          </p:cNvSpPr>
          <p:nvPr>
            <p:ph type="body" idx="1"/>
          </p:nvPr>
        </p:nvSpPr>
        <p:spPr>
          <a:xfrm>
            <a:off x="741363" y="1951038"/>
            <a:ext cx="8605837" cy="4910138"/>
          </a:xfrm>
        </p:spPr>
        <p:txBody>
          <a:bodyPr/>
          <a:lstStyle/>
          <a:p>
            <a:r>
              <a:rPr lang="en-US" sz="2400" b="1" dirty="0"/>
              <a:t>Problem Statement</a:t>
            </a:r>
            <a:br>
              <a:rPr lang="en-US" sz="2400" b="1" dirty="0"/>
            </a:br>
            <a:r>
              <a:rPr lang="en-US" sz="2400" dirty="0" smtClean="0"/>
              <a:t>Design </a:t>
            </a:r>
            <a:r>
              <a:rPr lang="en-US" sz="2400" dirty="0"/>
              <a:t>a class that extends </a:t>
            </a:r>
            <a:r>
              <a:rPr lang="en-US" sz="2400" dirty="0" err="1"/>
              <a:t>JFrame</a:t>
            </a:r>
            <a:r>
              <a:rPr lang="en-US" sz="2400" dirty="0"/>
              <a:t>.  Include two constructors.  The default constructor sets the title to “I’ve been framed!”  A one argument constructor accepts a String parameter, title.  The frame should be positioned at (0,0) on the user screen.  The dimensions of the frame should be 300 by 300 pixels. </a:t>
            </a:r>
          </a:p>
          <a:p>
            <a:endParaRPr lang="en-US" sz="1600" dirty="0" smtClean="0"/>
          </a:p>
          <a:p>
            <a:r>
              <a:rPr lang="en-US" sz="2400" b="1" dirty="0" smtClean="0"/>
              <a:t>A frame in the upper left-hand corner of the screen </a:t>
            </a:r>
            <a:endParaRPr lang="en-US" sz="2400" b="1" dirty="0"/>
          </a:p>
        </p:txBody>
      </p:sp>
      <p:pic>
        <p:nvPicPr>
          <p:cNvPr id="286725" name="Picture 5"/>
          <p:cNvPicPr>
            <a:picLocks noChangeAspect="1" noChangeArrowheads="1"/>
          </p:cNvPicPr>
          <p:nvPr/>
        </p:nvPicPr>
        <p:blipFill>
          <a:blip r:embed="rId2"/>
          <a:srcRect/>
          <a:stretch>
            <a:fillRect/>
          </a:stretch>
        </p:blipFill>
        <p:spPr bwMode="auto">
          <a:xfrm>
            <a:off x="1687512" y="4922837"/>
            <a:ext cx="7848600" cy="230351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sz="3200"/>
              <a:t>The Application</a:t>
            </a:r>
          </a:p>
        </p:txBody>
      </p:sp>
      <p:sp>
        <p:nvSpPr>
          <p:cNvPr id="287747" name="Rectangle 3"/>
          <p:cNvSpPr>
            <a:spLocks noGrp="1" noChangeArrowheads="1"/>
          </p:cNvSpPr>
          <p:nvPr>
            <p:ph type="body" idx="1"/>
          </p:nvPr>
        </p:nvSpPr>
        <p:spPr/>
        <p:txBody>
          <a:bodyPr/>
          <a:lstStyle/>
          <a:p>
            <a:pPr marL="0" indent="0">
              <a:lnSpc>
                <a:spcPct val="73000"/>
              </a:lnSpc>
            </a:pPr>
            <a:r>
              <a:rPr lang="en-US" sz="2000" dirty="0"/>
              <a:t>The upper left corner of the screen has coordinates (0, 0).  A call to </a:t>
            </a:r>
            <a:r>
              <a:rPr lang="en-US" sz="2000" dirty="0" err="1"/>
              <a:t>setBounds</a:t>
            </a:r>
            <a:r>
              <a:rPr lang="en-US" sz="2000" dirty="0"/>
              <a:t> (0, 0, 300, 300) places the upper left corner of the frame at screen position (0,0).</a:t>
            </a:r>
            <a:r>
              <a:rPr lang="en-US" sz="1800" dirty="0"/>
              <a:t/>
            </a:r>
            <a:br>
              <a:rPr lang="en-US" sz="1800" dirty="0"/>
            </a:br>
            <a:r>
              <a:rPr lang="en-US" sz="1800" dirty="0"/>
              <a:t/>
            </a:r>
            <a:br>
              <a:rPr lang="en-US" sz="1800" dirty="0"/>
            </a:br>
            <a:endParaRPr lang="en-US" sz="1800" dirty="0"/>
          </a:p>
          <a:p>
            <a:pPr marL="609600" indent="-609600">
              <a:lnSpc>
                <a:spcPct val="73000"/>
              </a:lnSpc>
              <a:buFont typeface="Times New Roman" pitchFamily="18" charset="0"/>
              <a:buAutoNum type="arabicPeriod"/>
            </a:pPr>
            <a:r>
              <a:rPr lang="en-US" sz="1800" dirty="0"/>
              <a:t>import </a:t>
            </a:r>
            <a:r>
              <a:rPr lang="en-US" sz="1800" dirty="0" err="1"/>
              <a:t>javax.swing</a:t>
            </a:r>
            <a:r>
              <a:rPr lang="en-US" sz="1800" dirty="0"/>
              <a:t>.*;</a:t>
            </a:r>
          </a:p>
          <a:p>
            <a:pPr marL="609600" indent="-609600">
              <a:lnSpc>
                <a:spcPct val="73000"/>
              </a:lnSpc>
              <a:buFont typeface="Times New Roman" pitchFamily="18" charset="0"/>
              <a:buAutoNum type="arabicPeriod"/>
            </a:pPr>
            <a:r>
              <a:rPr lang="en-US" sz="1800" dirty="0"/>
              <a:t>public class </a:t>
            </a:r>
            <a:r>
              <a:rPr lang="en-US" sz="1800" dirty="0" err="1"/>
              <a:t>MyFirstFrame</a:t>
            </a:r>
            <a:r>
              <a:rPr lang="en-US" sz="1800" dirty="0"/>
              <a:t> extends </a:t>
            </a:r>
            <a:r>
              <a:rPr lang="en-US" sz="1800" dirty="0" err="1"/>
              <a:t>JFrame</a:t>
            </a:r>
            <a:endParaRPr lang="en-US" sz="1800" dirty="0"/>
          </a:p>
          <a:p>
            <a:pPr marL="609600" indent="-609600">
              <a:lnSpc>
                <a:spcPct val="73000"/>
              </a:lnSpc>
              <a:buFont typeface="Times New Roman" pitchFamily="18" charset="0"/>
              <a:buAutoNum type="arabicPeriod"/>
            </a:pPr>
            <a:r>
              <a:rPr lang="en-US" sz="1800" dirty="0"/>
              <a:t>{</a:t>
            </a:r>
          </a:p>
          <a:p>
            <a:pPr marL="609600" indent="-609600">
              <a:lnSpc>
                <a:spcPct val="73000"/>
              </a:lnSpc>
              <a:buFont typeface="Times New Roman" pitchFamily="18" charset="0"/>
              <a:buAutoNum type="arabicPeriod"/>
            </a:pPr>
            <a:r>
              <a:rPr lang="en-US" sz="1800" dirty="0"/>
              <a:t>     public </a:t>
            </a:r>
            <a:r>
              <a:rPr lang="en-US" sz="1800" dirty="0" err="1"/>
              <a:t>MyFirstFrame</a:t>
            </a:r>
            <a:r>
              <a:rPr lang="en-US" sz="1800" dirty="0"/>
              <a:t> () 			</a:t>
            </a:r>
            <a:br>
              <a:rPr lang="en-US" sz="1800" dirty="0"/>
            </a:br>
            <a:r>
              <a:rPr lang="en-US" sz="1800" dirty="0"/>
              <a:t>                                        // creates a frame with title "I've been framed!"</a:t>
            </a:r>
          </a:p>
          <a:p>
            <a:pPr marL="609600" indent="-609600">
              <a:lnSpc>
                <a:spcPct val="73000"/>
              </a:lnSpc>
              <a:buFont typeface="Times New Roman" pitchFamily="18" charset="0"/>
              <a:buAutoNum type="arabicPeriod"/>
            </a:pPr>
            <a:r>
              <a:rPr lang="en-US" sz="1800" dirty="0"/>
              <a:t>     {</a:t>
            </a:r>
          </a:p>
          <a:p>
            <a:pPr marL="609600" indent="-609600">
              <a:lnSpc>
                <a:spcPct val="73000"/>
              </a:lnSpc>
              <a:buFont typeface="Times New Roman" pitchFamily="18" charset="0"/>
              <a:buAutoNum type="arabicPeriod"/>
            </a:pPr>
            <a:r>
              <a:rPr lang="en-US" sz="1800" dirty="0"/>
              <a:t>          super("I've been framed!");    		</a:t>
            </a:r>
            <a:br>
              <a:rPr lang="en-US" sz="1800" dirty="0"/>
            </a:br>
            <a:r>
              <a:rPr lang="en-US" sz="1800" dirty="0"/>
              <a:t>                                       // call the one-argument constructor of </a:t>
            </a:r>
            <a:r>
              <a:rPr lang="en-US" sz="1800" dirty="0" err="1"/>
              <a:t>JFrame</a:t>
            </a:r>
            <a:endParaRPr lang="en-US" sz="1800" dirty="0"/>
          </a:p>
          <a:p>
            <a:pPr marL="609600" indent="-609600">
              <a:lnSpc>
                <a:spcPct val="73000"/>
              </a:lnSpc>
              <a:buFont typeface="Times New Roman" pitchFamily="18" charset="0"/>
              <a:buAutoNum type="arabicPeriod"/>
            </a:pPr>
            <a:r>
              <a:rPr lang="en-US" sz="1800" dirty="0"/>
              <a:t>          </a:t>
            </a:r>
            <a:r>
              <a:rPr lang="en-US" sz="1800" dirty="0" err="1"/>
              <a:t>setBounds</a:t>
            </a:r>
            <a:r>
              <a:rPr lang="en-US" sz="1800" dirty="0"/>
              <a:t>(0,0,300,300);</a:t>
            </a:r>
            <a:br>
              <a:rPr lang="en-US" sz="1800" dirty="0"/>
            </a:br>
            <a:r>
              <a:rPr lang="en-US" sz="1800" dirty="0"/>
              <a:t>                                      // placed at screen position (0,0); size 300 by 300</a:t>
            </a:r>
          </a:p>
          <a:p>
            <a:pPr marL="609600" indent="-609600">
              <a:lnSpc>
                <a:spcPct val="73000"/>
              </a:lnSpc>
              <a:buFont typeface="Times New Roman" pitchFamily="18" charset="0"/>
              <a:buAutoNum type="arabicPeriod"/>
            </a:pPr>
            <a:r>
              <a:rPr lang="en-US" sz="1800" dirty="0"/>
              <a:t>     }</a:t>
            </a:r>
          </a:p>
          <a:p>
            <a:pPr marL="609600" indent="-609600">
              <a:lnSpc>
                <a:spcPct val="73000"/>
              </a:lnSpc>
              <a:buFont typeface="Times New Roman" pitchFamily="18" charset="0"/>
              <a:buAutoNum type="arabicPeriod"/>
            </a:pPr>
            <a:r>
              <a:rPr lang="en-US" sz="1800" dirty="0"/>
              <a:t>     public </a:t>
            </a:r>
            <a:r>
              <a:rPr lang="en-US" sz="1800" dirty="0" err="1"/>
              <a:t>MyFirstFrame</a:t>
            </a:r>
            <a:r>
              <a:rPr lang="en-US" sz="1800" dirty="0"/>
              <a:t> (String title) 	// creates a frame with title </a:t>
            </a:r>
            <a:r>
              <a:rPr lang="en-US" sz="1800" i="1" dirty="0" err="1"/>
              <a:t>title</a:t>
            </a:r>
            <a:endParaRPr lang="en-US" sz="1800" dirty="0"/>
          </a:p>
          <a:p>
            <a:pPr marL="609600" indent="-609600">
              <a:lnSpc>
                <a:spcPct val="73000"/>
              </a:lnSpc>
              <a:buFont typeface="Times New Roman" pitchFamily="18" charset="0"/>
              <a:buAutoNum type="arabicPeriod"/>
            </a:pPr>
            <a:r>
              <a:rPr lang="en-US" sz="1800" dirty="0"/>
              <a:t>     {</a:t>
            </a:r>
          </a:p>
          <a:p>
            <a:pPr marL="609600" indent="-609600">
              <a:lnSpc>
                <a:spcPct val="73000"/>
              </a:lnSpc>
              <a:buFont typeface="Times New Roman" pitchFamily="18" charset="0"/>
              <a:buAutoNum type="arabicPeriod"/>
            </a:pPr>
            <a:r>
              <a:rPr lang="en-US" sz="1800" dirty="0"/>
              <a:t>          super(title);  			// call the one-argument constructor of </a:t>
            </a:r>
            <a:r>
              <a:rPr lang="en-US" sz="1800" dirty="0" err="1"/>
              <a:t>JFrame</a:t>
            </a:r>
            <a:endParaRPr lang="en-US" sz="1800" dirty="0"/>
          </a:p>
          <a:p>
            <a:pPr marL="609600" indent="-609600">
              <a:lnSpc>
                <a:spcPct val="73000"/>
              </a:lnSpc>
              <a:buFont typeface="Times New Roman" pitchFamily="18" charset="0"/>
              <a:buAutoNum type="arabicPeriod"/>
            </a:pPr>
            <a:r>
              <a:rPr lang="en-US" sz="1800" dirty="0"/>
              <a:t>          </a:t>
            </a:r>
            <a:r>
              <a:rPr lang="en-US" sz="1800" dirty="0" err="1"/>
              <a:t>setBounds</a:t>
            </a:r>
            <a:r>
              <a:rPr lang="en-US" sz="1800" dirty="0"/>
              <a:t>(0,0,300,300); 		// placed at (0,0); size 300 by 300</a:t>
            </a:r>
          </a:p>
          <a:p>
            <a:pPr marL="609600" indent="-609600">
              <a:lnSpc>
                <a:spcPct val="73000"/>
              </a:lnSpc>
              <a:buFont typeface="Times New Roman" pitchFamily="18" charset="0"/>
              <a:buAutoNum type="arabicPeriod"/>
            </a:pPr>
            <a:r>
              <a:rPr lang="en-US" sz="1800" dirty="0"/>
              <a:t>     }</a:t>
            </a:r>
          </a:p>
          <a:p>
            <a:pPr marL="609600" indent="-609600">
              <a:lnSpc>
                <a:spcPct val="73000"/>
              </a:lnSpc>
              <a:buFont typeface="Times New Roman" pitchFamily="18" charset="0"/>
              <a:buAutoNum type="arabicPeriod"/>
            </a:pPr>
            <a:r>
              <a:rPr lang="en-US" sz="1800"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sz="3200"/>
              <a:t>A test class that  creates, displays, and closes a MyFirstFrame frame</a:t>
            </a:r>
          </a:p>
        </p:txBody>
      </p:sp>
      <p:sp>
        <p:nvSpPr>
          <p:cNvPr id="288771" name="Rectangle 3"/>
          <p:cNvSpPr>
            <a:spLocks noGrp="1" noChangeArrowheads="1"/>
          </p:cNvSpPr>
          <p:nvPr>
            <p:ph type="body" idx="1"/>
          </p:nvPr>
        </p:nvSpPr>
        <p:spPr/>
        <p:txBody>
          <a:bodyPr/>
          <a:lstStyle/>
          <a:p>
            <a:pPr marL="609600" indent="-609600"/>
            <a:r>
              <a:rPr lang="en-US"/>
              <a:t/>
            </a:r>
            <a:br>
              <a:rPr lang="en-US"/>
            </a:br>
            <a:endParaRPr lang="en-US"/>
          </a:p>
          <a:p>
            <a:pPr marL="609600" indent="-609600">
              <a:buFont typeface="Times New Roman" pitchFamily="18" charset="0"/>
              <a:buAutoNum type="arabicPeriod" startAt="15"/>
            </a:pPr>
            <a:r>
              <a:rPr lang="en-US" sz="2000"/>
              <a:t>import javax.swing.*;</a:t>
            </a:r>
          </a:p>
          <a:p>
            <a:pPr marL="609600" indent="-609600">
              <a:buFont typeface="Times New Roman" pitchFamily="18" charset="0"/>
              <a:buAutoNum type="arabicPeriod" startAt="15"/>
            </a:pPr>
            <a:r>
              <a:rPr lang="en-US" sz="2000"/>
              <a:t>public class TestMyFirstFrame</a:t>
            </a:r>
          </a:p>
          <a:p>
            <a:pPr marL="609600" indent="-609600">
              <a:buFont typeface="Times New Roman" pitchFamily="18" charset="0"/>
              <a:buAutoNum type="arabicPeriod" startAt="15"/>
            </a:pPr>
            <a:r>
              <a:rPr lang="en-US" sz="2000"/>
              <a:t>{</a:t>
            </a:r>
          </a:p>
          <a:p>
            <a:pPr marL="609600" indent="-609600">
              <a:buFont typeface="Times New Roman" pitchFamily="18" charset="0"/>
              <a:buAutoNum type="arabicPeriod" startAt="15"/>
            </a:pPr>
            <a:r>
              <a:rPr lang="en-US" sz="2000"/>
              <a:t>     public static void main(String[] args)</a:t>
            </a:r>
          </a:p>
          <a:p>
            <a:pPr marL="609600" indent="-609600">
              <a:buFont typeface="Times New Roman" pitchFamily="18" charset="0"/>
              <a:buAutoNum type="arabicPeriod" startAt="15"/>
            </a:pPr>
            <a:r>
              <a:rPr lang="en-US" sz="2000"/>
              <a:t>     {</a:t>
            </a:r>
          </a:p>
          <a:p>
            <a:pPr marL="609600" indent="-609600">
              <a:buFont typeface="Times New Roman" pitchFamily="18" charset="0"/>
              <a:buAutoNum type="arabicPeriod" startAt="15"/>
            </a:pPr>
            <a:r>
              <a:rPr lang="en-US" sz="2000"/>
              <a:t>          JFrame frame = new MyFirstFrame ("This is a test");</a:t>
            </a:r>
          </a:p>
          <a:p>
            <a:pPr marL="609600" indent="-609600">
              <a:buFont typeface="Times New Roman" pitchFamily="18" charset="0"/>
              <a:buAutoNum type="arabicPeriod" startAt="15"/>
            </a:pPr>
            <a:r>
              <a:rPr lang="en-US" sz="2000"/>
              <a:t>          frame.setVisible(true);</a:t>
            </a:r>
          </a:p>
          <a:p>
            <a:pPr marL="609600" indent="-609600">
              <a:buFont typeface="Times New Roman" pitchFamily="18" charset="0"/>
              <a:buAutoNum type="arabicPeriod" startAt="15"/>
            </a:pPr>
            <a:r>
              <a:rPr lang="en-US" sz="2000"/>
              <a:t>          frame.setResizable(false);</a:t>
            </a:r>
          </a:p>
          <a:p>
            <a:pPr marL="609600" indent="-609600">
              <a:buFont typeface="Times New Roman" pitchFamily="18" charset="0"/>
              <a:buAutoNum type="arabicPeriod" startAt="15"/>
            </a:pPr>
            <a:r>
              <a:rPr lang="en-US" sz="2000"/>
              <a:t>          frame.setDefaultCloseOperation(JFrame.EXIT_ON_CLOSE);</a:t>
            </a:r>
          </a:p>
          <a:p>
            <a:pPr marL="609600" indent="-609600">
              <a:buFont typeface="Times New Roman" pitchFamily="18" charset="0"/>
              <a:buAutoNum type="arabicPeriod" startAt="15"/>
            </a:pPr>
            <a:r>
              <a:rPr lang="en-US" sz="2000"/>
              <a:t>     }</a:t>
            </a:r>
          </a:p>
          <a:p>
            <a:pPr marL="609600" indent="-609600">
              <a:buFont typeface="Times New Roman" pitchFamily="18" charset="0"/>
              <a:buAutoNum type="arabicPeriod" startAt="15"/>
            </a:pPr>
            <a:r>
              <a:rPr lang="en-US" sz="200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3600" dirty="0"/>
              <a:t>How to center a frame</a:t>
            </a:r>
          </a:p>
        </p:txBody>
      </p:sp>
      <p:sp>
        <p:nvSpPr>
          <p:cNvPr id="291843" name="Rectangle 3"/>
          <p:cNvSpPr>
            <a:spLocks noGrp="1" noChangeArrowheads="1"/>
          </p:cNvSpPr>
          <p:nvPr>
            <p:ph type="body" idx="1"/>
          </p:nvPr>
        </p:nvSpPr>
        <p:spPr/>
        <p:txBody>
          <a:bodyPr/>
          <a:lstStyle/>
          <a:p>
            <a:pPr>
              <a:buFont typeface="Arial" pitchFamily="34" charset="0"/>
              <a:buChar char="•"/>
            </a:pPr>
            <a:r>
              <a:rPr lang="en-US" sz="2400" b="1" dirty="0"/>
              <a:t>Place a frame of size 200 by 100 pixels in the center of the screen.</a:t>
            </a:r>
            <a:r>
              <a:rPr lang="en-US" dirty="0"/>
              <a:t>  </a:t>
            </a:r>
          </a:p>
          <a:p>
            <a:endParaRPr lang="en-US" dirty="0"/>
          </a:p>
          <a:p>
            <a:pPr>
              <a:buFont typeface="Arial" pitchFamily="34" charset="0"/>
              <a:buChar char="•"/>
            </a:pPr>
            <a:r>
              <a:rPr lang="en-US" sz="2400" dirty="0"/>
              <a:t>If the screen size (resolution) is 800 by 600 then the upper right hand corner of the frame should be positioned at (</a:t>
            </a:r>
            <a:r>
              <a:rPr lang="en-US" sz="2400" i="1" dirty="0"/>
              <a:t>x</a:t>
            </a:r>
            <a:r>
              <a:rPr lang="en-US" sz="2400" dirty="0"/>
              <a:t>,</a:t>
            </a:r>
            <a:r>
              <a:rPr lang="en-US" sz="2400" i="1" dirty="0"/>
              <a:t> y</a:t>
            </a:r>
            <a:r>
              <a:rPr lang="en-US" sz="2400" dirty="0"/>
              <a:t>) such that</a:t>
            </a:r>
          </a:p>
          <a:p>
            <a:pPr algn="ctr"/>
            <a:r>
              <a:rPr lang="en-US" sz="2400" dirty="0"/>
              <a:t>	</a:t>
            </a:r>
            <a:r>
              <a:rPr lang="en-US" sz="2400" i="1" dirty="0"/>
              <a:t>x</a:t>
            </a:r>
            <a:r>
              <a:rPr lang="en-US" sz="2400" dirty="0"/>
              <a:t> = (800 – 200)/ 2 = 300 </a:t>
            </a:r>
          </a:p>
          <a:p>
            <a:pPr algn="ctr"/>
            <a:r>
              <a:rPr lang="en-US" sz="2400" dirty="0"/>
              <a:t>	</a:t>
            </a:r>
            <a:r>
              <a:rPr lang="en-US" sz="2400" i="1" dirty="0"/>
              <a:t>y</a:t>
            </a:r>
            <a:r>
              <a:rPr lang="en-US" sz="2400" dirty="0"/>
              <a:t> = (600 – 100)/ 2 = 250 </a:t>
            </a:r>
            <a:endParaRPr lang="en-US" sz="2400" dirty="0" smtClean="0"/>
          </a:p>
          <a:p>
            <a:endParaRPr lang="en-US" sz="2400" dirty="0" smtClean="0"/>
          </a:p>
          <a:p>
            <a:pPr>
              <a:buFont typeface="Arial" pitchFamily="34" charset="0"/>
              <a:buChar char="•"/>
            </a:pPr>
            <a:r>
              <a:rPr lang="en-US" sz="2400" dirty="0" smtClean="0"/>
              <a:t>If the screen resolution is 1024 by 768 then a centered 200 by 100 frame should be positioned at:</a:t>
            </a:r>
          </a:p>
          <a:p>
            <a:pPr algn="ctr"/>
            <a:r>
              <a:rPr lang="en-US" sz="2400" dirty="0" smtClean="0"/>
              <a:t>		</a:t>
            </a:r>
            <a:r>
              <a:rPr lang="en-US" sz="2400" i="1" dirty="0" smtClean="0"/>
              <a:t>x</a:t>
            </a:r>
            <a:r>
              <a:rPr lang="en-US" sz="2400" dirty="0" smtClean="0"/>
              <a:t> = (1024 – 200)/2 = 412</a:t>
            </a:r>
          </a:p>
          <a:p>
            <a:pPr algn="ctr"/>
            <a:r>
              <a:rPr lang="en-US" sz="2400" dirty="0" smtClean="0"/>
              <a:t>		</a:t>
            </a:r>
            <a:r>
              <a:rPr lang="en-US" sz="2400" i="1" dirty="0" smtClean="0"/>
              <a:t>y</a:t>
            </a:r>
            <a:r>
              <a:rPr lang="en-US" sz="2400" dirty="0" smtClean="0"/>
              <a:t> = (768 – 100)/ 2 = 334</a:t>
            </a:r>
          </a:p>
          <a:p>
            <a:pPr>
              <a:buFont typeface="Arial" pitchFamily="34" charset="0"/>
              <a:buChar char="•"/>
            </a:pP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12" y="579437"/>
            <a:ext cx="8605837" cy="1260475"/>
          </a:xfrm>
        </p:spPr>
        <p:txBody>
          <a:bodyPr/>
          <a:lstStyle/>
          <a:p>
            <a:r>
              <a:rPr lang="en-US" sz="4000" dirty="0" smtClean="0"/>
              <a:t>Objectives</a:t>
            </a:r>
            <a:endParaRPr lang="en-US" sz="4000" dirty="0"/>
          </a:p>
        </p:txBody>
      </p:sp>
      <p:sp>
        <p:nvSpPr>
          <p:cNvPr id="3" name="Content Placeholder 2"/>
          <p:cNvSpPr>
            <a:spLocks noGrp="1"/>
          </p:cNvSpPr>
          <p:nvPr>
            <p:ph idx="1"/>
          </p:nvPr>
        </p:nvSpPr>
        <p:spPr>
          <a:xfrm>
            <a:off x="849312" y="2101850"/>
            <a:ext cx="8497888" cy="3887787"/>
          </a:xfrm>
        </p:spPr>
        <p:txBody>
          <a:bodyPr/>
          <a:lstStyle/>
          <a:p>
            <a:pPr lvl="0">
              <a:spcAft>
                <a:spcPts val="600"/>
              </a:spcAft>
              <a:buFont typeface="Arial" pitchFamily="34" charset="0"/>
              <a:buChar char="•"/>
            </a:pPr>
            <a:r>
              <a:rPr lang="en-US" dirty="0"/>
              <a:t>Understand Java’s Component classes</a:t>
            </a:r>
          </a:p>
          <a:p>
            <a:pPr lvl="0">
              <a:spcAft>
                <a:spcPts val="600"/>
              </a:spcAft>
              <a:buFont typeface="Arial" pitchFamily="34" charset="0"/>
              <a:buChar char="•"/>
            </a:pPr>
            <a:r>
              <a:rPr lang="en-US" dirty="0"/>
              <a:t>Understand AWT and Swing</a:t>
            </a:r>
          </a:p>
          <a:p>
            <a:pPr lvl="0">
              <a:spcAft>
                <a:spcPts val="600"/>
              </a:spcAft>
              <a:buFont typeface="Arial" pitchFamily="34" charset="0"/>
              <a:buChar char="•"/>
            </a:pPr>
            <a:r>
              <a:rPr lang="en-US" dirty="0" smtClean="0"/>
              <a:t>Understand containers</a:t>
            </a:r>
          </a:p>
          <a:p>
            <a:pPr lvl="0">
              <a:spcAft>
                <a:spcPts val="600"/>
              </a:spcAft>
              <a:buFont typeface="Arial" pitchFamily="34" charset="0"/>
              <a:buChar char="•"/>
            </a:pPr>
            <a:r>
              <a:rPr lang="en-US" dirty="0" smtClean="0"/>
              <a:t>Understand windows</a:t>
            </a:r>
          </a:p>
          <a:p>
            <a:pPr lvl="0">
              <a:spcAft>
                <a:spcPts val="600"/>
              </a:spcAft>
              <a:buFont typeface="Arial" pitchFamily="34" charset="0"/>
              <a:buChar char="•"/>
            </a:pPr>
            <a:r>
              <a:rPr lang="en-US" dirty="0" smtClean="0"/>
              <a:t>Understand </a:t>
            </a:r>
            <a:r>
              <a:rPr lang="en-US" dirty="0"/>
              <a:t>frames</a:t>
            </a:r>
          </a:p>
          <a:p>
            <a:pPr lvl="0">
              <a:spcAft>
                <a:spcPts val="600"/>
              </a:spcAft>
              <a:buFont typeface="Arial" pitchFamily="34" charset="0"/>
              <a:buChar char="•"/>
            </a:pPr>
            <a:r>
              <a:rPr lang="en-US" dirty="0" smtClean="0"/>
              <a:t>Understand </a:t>
            </a:r>
            <a:r>
              <a:rPr lang="en-US" dirty="0"/>
              <a:t>layout managers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sz="3200"/>
              <a:t>Centering a 200 by 100 frame</a:t>
            </a:r>
            <a:r>
              <a:rPr lang="en-US"/>
              <a:t> </a:t>
            </a:r>
          </a:p>
        </p:txBody>
      </p:sp>
      <p:pic>
        <p:nvPicPr>
          <p:cNvPr id="292868" name="Picture 4"/>
          <p:cNvPicPr>
            <a:picLocks noGrp="1" noChangeAspect="1" noChangeArrowheads="1"/>
          </p:cNvPicPr>
          <p:nvPr>
            <p:ph type="body" idx="1"/>
          </p:nvPr>
        </p:nvPicPr>
        <p:blipFill>
          <a:blip r:embed="rId2"/>
          <a:srcRect/>
          <a:stretch>
            <a:fillRect/>
          </a:stretch>
        </p:blipFill>
        <p:spPr>
          <a:xfrm>
            <a:off x="468313" y="2322513"/>
            <a:ext cx="8458200" cy="4702175"/>
          </a:xfrm>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sz="3600" dirty="0" smtClean="0"/>
              <a:t>Toolkit and Dimension Classes</a:t>
            </a:r>
            <a:endParaRPr lang="en-US" sz="3600" dirty="0"/>
          </a:p>
        </p:txBody>
      </p:sp>
      <p:sp>
        <p:nvSpPr>
          <p:cNvPr id="294915" name="Rectangle 3"/>
          <p:cNvSpPr>
            <a:spLocks noGrp="1" noChangeArrowheads="1"/>
          </p:cNvSpPr>
          <p:nvPr>
            <p:ph type="body" idx="1"/>
          </p:nvPr>
        </p:nvSpPr>
        <p:spPr/>
        <p:txBody>
          <a:bodyPr/>
          <a:lstStyle/>
          <a:p>
            <a:pPr>
              <a:buFont typeface="Arial" pitchFamily="34" charset="0"/>
              <a:buChar char="•"/>
            </a:pPr>
            <a:r>
              <a:rPr lang="en-US" sz="2400" dirty="0" smtClean="0"/>
              <a:t>To </a:t>
            </a:r>
            <a:r>
              <a:rPr lang="en-US" sz="2400" dirty="0"/>
              <a:t>center a frame on a screen of any size, use methods of the AWT </a:t>
            </a:r>
            <a:r>
              <a:rPr lang="en-US" sz="2400" dirty="0" smtClean="0"/>
              <a:t>classes</a:t>
            </a:r>
          </a:p>
          <a:p>
            <a:pPr lvl="1">
              <a:buFont typeface="Arial" pitchFamily="34" charset="0"/>
              <a:buChar char="•"/>
            </a:pPr>
            <a:r>
              <a:rPr lang="en-US" sz="2400" dirty="0" smtClean="0"/>
              <a:t>Toolkit </a:t>
            </a:r>
            <a:endParaRPr lang="en-US" sz="2000" dirty="0"/>
          </a:p>
          <a:p>
            <a:pPr lvl="1">
              <a:buFontTx/>
              <a:buChar char="•"/>
            </a:pPr>
            <a:r>
              <a:rPr lang="en-US" sz="2400" dirty="0" smtClean="0"/>
              <a:t>Dimension</a:t>
            </a:r>
          </a:p>
          <a:p>
            <a:pPr lvl="1">
              <a:buFontTx/>
              <a:buChar char="•"/>
            </a:pPr>
            <a:endParaRPr lang="en-US" sz="2400" dirty="0"/>
          </a:p>
          <a:p>
            <a:pPr>
              <a:buFont typeface="Arial" pitchFamily="34" charset="0"/>
              <a:buChar char="•"/>
            </a:pPr>
            <a:r>
              <a:rPr lang="en-US" sz="2400" dirty="0" smtClean="0"/>
              <a:t>The Dimension class has two public fields, </a:t>
            </a:r>
          </a:p>
          <a:p>
            <a:pPr lvl="1">
              <a:buFontTx/>
              <a:buChar char="•"/>
            </a:pPr>
            <a:r>
              <a:rPr lang="en-US" sz="2400" dirty="0" err="1" smtClean="0"/>
              <a:t>int</a:t>
            </a:r>
            <a:r>
              <a:rPr lang="en-US" sz="2400" dirty="0" smtClean="0"/>
              <a:t> width and </a:t>
            </a:r>
          </a:p>
          <a:p>
            <a:pPr lvl="1">
              <a:buFontTx/>
              <a:buChar char="•"/>
            </a:pPr>
            <a:r>
              <a:rPr lang="en-US" sz="2400" dirty="0" err="1" smtClean="0"/>
              <a:t>Int</a:t>
            </a:r>
            <a:r>
              <a:rPr lang="en-US" sz="2400" dirty="0" smtClean="0"/>
              <a:t> height, </a:t>
            </a:r>
          </a:p>
          <a:p>
            <a:pPr>
              <a:buFontTx/>
              <a:buNone/>
            </a:pPr>
            <a:r>
              <a:rPr lang="en-US" sz="2400" dirty="0" smtClean="0"/>
              <a:t>	that hold the screen dimensions </a:t>
            </a:r>
            <a:br>
              <a:rPr lang="en-US" sz="2400" dirty="0" smtClean="0"/>
            </a:br>
            <a:endParaRPr lang="en-US" sz="2400" dirty="0" smtClean="0"/>
          </a:p>
          <a:p>
            <a:pPr>
              <a:buFont typeface="Arial" pitchFamily="34" charset="0"/>
              <a:buChar char="•"/>
            </a:pPr>
            <a:r>
              <a:rPr lang="en-US" sz="2400" dirty="0" smtClean="0"/>
              <a:t>The Toolkit class contains a method</a:t>
            </a:r>
            <a:br>
              <a:rPr lang="en-US" sz="2400" dirty="0" smtClean="0"/>
            </a:br>
            <a:r>
              <a:rPr lang="en-US" sz="2400" dirty="0" smtClean="0"/>
              <a:t> </a:t>
            </a:r>
            <a:r>
              <a:rPr lang="en-US" sz="2000" dirty="0" smtClean="0"/>
              <a:t> </a:t>
            </a:r>
            <a:r>
              <a:rPr lang="en-US" sz="2400" dirty="0" smtClean="0"/>
              <a:t>Dimension </a:t>
            </a:r>
            <a:r>
              <a:rPr lang="en-US" sz="2400" dirty="0" err="1" smtClean="0"/>
              <a:t>getScreenSize</a:t>
            </a:r>
            <a:r>
              <a:rPr lang="en-US" sz="2400" dirty="0" smtClean="0"/>
              <a:t>(), </a:t>
            </a:r>
            <a:br>
              <a:rPr lang="en-US" sz="2400" dirty="0" smtClean="0"/>
            </a:br>
            <a:r>
              <a:rPr lang="en-US" sz="2400" dirty="0" smtClean="0"/>
              <a:t>that returns a Dimension object</a:t>
            </a:r>
            <a:r>
              <a:rPr lang="en-US" dirty="0" smtClean="0"/>
              <a:t>.</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sz="3200"/>
              <a:t>Use the Toolkit and Dimension classes to obtain the screen size</a:t>
            </a:r>
            <a:r>
              <a:rPr lang="en-US"/>
              <a:t> </a:t>
            </a:r>
          </a:p>
        </p:txBody>
      </p:sp>
      <p:sp>
        <p:nvSpPr>
          <p:cNvPr id="296963" name="Rectangle 3"/>
          <p:cNvSpPr>
            <a:spLocks noGrp="1" noChangeArrowheads="1"/>
          </p:cNvSpPr>
          <p:nvPr>
            <p:ph type="body" idx="1"/>
          </p:nvPr>
        </p:nvSpPr>
        <p:spPr/>
        <p:txBody>
          <a:bodyPr/>
          <a:lstStyle/>
          <a:p>
            <a:endParaRPr lang="en-US" sz="2400"/>
          </a:p>
          <a:p>
            <a:endParaRPr lang="en-US" sz="2400"/>
          </a:p>
          <a:p>
            <a:r>
              <a:rPr lang="en-US" sz="2400"/>
              <a:t>Toolkit  toolkit = Toolkit.getDefaultToolkit();            	</a:t>
            </a:r>
            <a:br>
              <a:rPr lang="en-US" sz="2400"/>
            </a:br>
            <a:r>
              <a:rPr lang="en-US" sz="2400"/>
              <a:t>// a static method of the Toolkit class</a:t>
            </a:r>
            <a:br>
              <a:rPr lang="en-US" sz="2400"/>
            </a:br>
            <a:r>
              <a:rPr lang="en-US" sz="2400"/>
              <a:t/>
            </a:r>
            <a:br>
              <a:rPr lang="en-US" sz="2400"/>
            </a:br>
            <a:endParaRPr lang="en-US" sz="2400"/>
          </a:p>
          <a:p>
            <a:endParaRPr lang="en-US" sz="2400"/>
          </a:p>
          <a:p>
            <a:r>
              <a:rPr lang="en-US" sz="2400"/>
              <a:t>Dimension dimensions = toolkit.getScreenSize();     	</a:t>
            </a:r>
            <a:br>
              <a:rPr lang="en-US" sz="2400"/>
            </a:br>
            <a:r>
              <a:rPr lang="en-US" sz="2400"/>
              <a:t> // dimensions.width is the width of the screen				</a:t>
            </a:r>
          </a:p>
          <a:p>
            <a:r>
              <a:rPr lang="en-US" sz="2400"/>
              <a:t>    // dimensions.height is the height of the screen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sz="3600" dirty="0"/>
              <a:t>Point class</a:t>
            </a:r>
          </a:p>
        </p:txBody>
      </p:sp>
      <p:sp>
        <p:nvSpPr>
          <p:cNvPr id="297987" name="Rectangle 3"/>
          <p:cNvSpPr>
            <a:spLocks noGrp="1" noChangeArrowheads="1"/>
          </p:cNvSpPr>
          <p:nvPr>
            <p:ph type="body" idx="1"/>
          </p:nvPr>
        </p:nvSpPr>
        <p:spPr/>
        <p:txBody>
          <a:bodyPr/>
          <a:lstStyle/>
          <a:p>
            <a:pPr>
              <a:buFontTx/>
              <a:buChar char="•"/>
            </a:pPr>
            <a:r>
              <a:rPr lang="en-US" sz="2400"/>
              <a:t>The Point class encapsulates a two dimensional point. </a:t>
            </a:r>
            <a:br>
              <a:rPr lang="en-US" sz="2400"/>
            </a:br>
            <a:r>
              <a:rPr lang="en-US" sz="2400"/>
              <a:t> </a:t>
            </a:r>
          </a:p>
          <a:p>
            <a:pPr>
              <a:buFontTx/>
              <a:buChar char="•"/>
            </a:pPr>
            <a:r>
              <a:rPr lang="en-US" sz="2400"/>
              <a:t>The Point class has two public fields </a:t>
            </a:r>
          </a:p>
          <a:p>
            <a:pPr lvl="2">
              <a:buFontTx/>
              <a:buChar char="•"/>
            </a:pPr>
            <a:r>
              <a:rPr lang="en-US"/>
              <a:t>int x</a:t>
            </a:r>
            <a:r>
              <a:rPr lang="en-US" i="1"/>
              <a:t> </a:t>
            </a:r>
            <a:r>
              <a:rPr lang="en-US"/>
              <a:t>and </a:t>
            </a:r>
          </a:p>
          <a:p>
            <a:pPr lvl="2">
              <a:buFontTx/>
              <a:buChar char="•"/>
            </a:pPr>
            <a:r>
              <a:rPr lang="en-US"/>
              <a:t>int y</a:t>
            </a:r>
            <a:r>
              <a:rPr lang="en-US" sz="1800"/>
              <a:t> </a:t>
            </a:r>
          </a:p>
          <a:p>
            <a:r>
              <a:rPr lang="en-US" sz="2400"/>
              <a:t>     that denote the horizontal and vertical coordinates of a two dimensional point.  </a:t>
            </a:r>
            <a:br>
              <a:rPr lang="en-US" sz="2400"/>
            </a:br>
            <a:endParaRPr lang="en-US" sz="2400"/>
          </a:p>
          <a:p>
            <a:pPr>
              <a:buFontTx/>
              <a:buChar char="•"/>
            </a:pPr>
            <a:r>
              <a:rPr lang="en-US" sz="2400"/>
              <a:t>The class has a two-argument constructor</a:t>
            </a:r>
          </a:p>
          <a:p>
            <a:pPr>
              <a:buFontTx/>
              <a:buNone/>
            </a:pPr>
            <a:r>
              <a:rPr lang="en-US" sz="2400"/>
              <a:t>	     Point (int x, int y)</a:t>
            </a:r>
          </a:p>
          <a:p>
            <a:pPr>
              <a:buFontTx/>
              <a:buNone/>
            </a:pPr>
            <a:r>
              <a:rPr lang="en-US" sz="2400"/>
              <a:t>     that sets the values of x and 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sz="3600" dirty="0"/>
              <a:t>A </a:t>
            </a:r>
            <a:r>
              <a:rPr lang="en-US" sz="3600" dirty="0" err="1"/>
              <a:t>CenterFrame</a:t>
            </a:r>
            <a:r>
              <a:rPr lang="en-US" sz="3600" dirty="0"/>
              <a:t> class</a:t>
            </a:r>
          </a:p>
        </p:txBody>
      </p:sp>
      <p:sp>
        <p:nvSpPr>
          <p:cNvPr id="299011" name="Rectangle 3"/>
          <p:cNvSpPr>
            <a:spLocks noGrp="1" noChangeArrowheads="1"/>
          </p:cNvSpPr>
          <p:nvPr>
            <p:ph type="body" idx="1"/>
          </p:nvPr>
        </p:nvSpPr>
        <p:spPr/>
        <p:txBody>
          <a:bodyPr/>
          <a:lstStyle/>
          <a:p>
            <a:r>
              <a:rPr lang="en-US" sz="2800" b="1" dirty="0" smtClean="0"/>
              <a:t>Problem Description</a:t>
            </a:r>
          </a:p>
          <a:p>
            <a:endParaRPr lang="en-US" sz="2800" dirty="0" smtClean="0"/>
          </a:p>
          <a:p>
            <a:r>
              <a:rPr lang="en-US" sz="2800" dirty="0" smtClean="0"/>
              <a:t>	</a:t>
            </a:r>
            <a:r>
              <a:rPr lang="en-US" sz="2400" dirty="0" smtClean="0"/>
              <a:t>Develop a class </a:t>
            </a:r>
            <a:r>
              <a:rPr lang="en-US" sz="2400" dirty="0" err="1"/>
              <a:t>CenterFrame</a:t>
            </a:r>
            <a:r>
              <a:rPr lang="en-US" sz="2400" dirty="0"/>
              <a:t> </a:t>
            </a:r>
            <a:r>
              <a:rPr lang="en-US" sz="2400" dirty="0" smtClean="0"/>
              <a:t>with </a:t>
            </a:r>
            <a:r>
              <a:rPr lang="en-US" sz="2400" dirty="0"/>
              <a:t>a single static method</a:t>
            </a:r>
            <a:br>
              <a:rPr lang="en-US" sz="2400" dirty="0"/>
            </a:br>
            <a:endParaRPr lang="en-US" sz="2400" dirty="0"/>
          </a:p>
          <a:p>
            <a:r>
              <a:rPr lang="en-US" sz="2400" dirty="0"/>
              <a:t>	</a:t>
            </a:r>
            <a:r>
              <a:rPr lang="en-US" sz="2400" i="1" dirty="0"/>
              <a:t>public static Point </a:t>
            </a:r>
            <a:r>
              <a:rPr lang="en-US" sz="2400" i="1" dirty="0" err="1"/>
              <a:t>getPosition</a:t>
            </a:r>
            <a:r>
              <a:rPr lang="en-US" sz="2400" i="1" dirty="0"/>
              <a:t>(</a:t>
            </a:r>
            <a:r>
              <a:rPr lang="en-US" sz="2400" i="1" dirty="0" err="1"/>
              <a:t>int</a:t>
            </a:r>
            <a:r>
              <a:rPr lang="en-US" sz="2400" i="1" dirty="0"/>
              <a:t> </a:t>
            </a:r>
            <a:r>
              <a:rPr lang="en-US" sz="2400" i="1" dirty="0" err="1"/>
              <a:t>frameWidth</a:t>
            </a:r>
            <a:r>
              <a:rPr lang="en-US" sz="2400" i="1" dirty="0"/>
              <a:t>, </a:t>
            </a:r>
            <a:br>
              <a:rPr lang="en-US" sz="2400" i="1" dirty="0"/>
            </a:br>
            <a:r>
              <a:rPr lang="en-US" sz="2400" i="1" dirty="0"/>
              <a:t>                                                    </a:t>
            </a:r>
            <a:r>
              <a:rPr lang="en-US" sz="2400" i="1" dirty="0" err="1"/>
              <a:t>int</a:t>
            </a:r>
            <a:r>
              <a:rPr lang="en-US" sz="2400" i="1" dirty="0"/>
              <a:t> </a:t>
            </a:r>
            <a:r>
              <a:rPr lang="en-US" sz="2400" i="1" dirty="0" err="1"/>
              <a:t>frameHeight</a:t>
            </a:r>
            <a:r>
              <a:rPr lang="en-US" sz="2400" i="1" dirty="0"/>
              <a:t>)</a:t>
            </a:r>
          </a:p>
          <a:p>
            <a:r>
              <a:rPr lang="en-US" sz="2400" dirty="0" smtClean="0"/>
              <a:t>	</a:t>
            </a:r>
          </a:p>
          <a:p>
            <a:r>
              <a:rPr lang="en-US" sz="2400" dirty="0"/>
              <a:t>	</a:t>
            </a:r>
            <a:r>
              <a:rPr lang="en-US" sz="2400" dirty="0" smtClean="0"/>
              <a:t>that</a:t>
            </a:r>
            <a:r>
              <a:rPr lang="en-US" sz="2400" dirty="0"/>
              <a:t>, given the width and height of a frame, returns a Point that holds the coordinates, x and y, of the position where the frame should be placed so that it is centered on the screen.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A CenterFrame class</a:t>
            </a:r>
          </a:p>
        </p:txBody>
      </p:sp>
      <p:sp>
        <p:nvSpPr>
          <p:cNvPr id="300035" name="Rectangle 3"/>
          <p:cNvSpPr>
            <a:spLocks noGrp="1" noChangeArrowheads="1"/>
          </p:cNvSpPr>
          <p:nvPr>
            <p:ph type="body" idx="1"/>
          </p:nvPr>
        </p:nvSpPr>
        <p:spPr/>
        <p:txBody>
          <a:bodyPr/>
          <a:lstStyle/>
          <a:p>
            <a:pPr marL="609600" indent="-609600">
              <a:lnSpc>
                <a:spcPct val="73000"/>
              </a:lnSpc>
              <a:buFont typeface="Times New Roman" pitchFamily="18" charset="0"/>
              <a:buAutoNum type="arabicPeriod"/>
            </a:pPr>
            <a:r>
              <a:rPr lang="en-US" sz="2000" dirty="0"/>
              <a:t>import java.awt.*;</a:t>
            </a:r>
          </a:p>
          <a:p>
            <a:pPr marL="609600" indent="-609600">
              <a:lnSpc>
                <a:spcPct val="73000"/>
              </a:lnSpc>
              <a:buFont typeface="Times New Roman" pitchFamily="18" charset="0"/>
              <a:buAutoNum type="arabicPeriod"/>
            </a:pPr>
            <a:r>
              <a:rPr lang="en-US" sz="2000" dirty="0"/>
              <a:t>public class </a:t>
            </a:r>
            <a:r>
              <a:rPr lang="en-US" sz="2000" dirty="0" err="1"/>
              <a:t>CenterFrame</a:t>
            </a:r>
            <a:r>
              <a:rPr lang="en-US" sz="2000" dirty="0"/>
              <a:t>  // a utility class</a:t>
            </a:r>
          </a:p>
          <a:p>
            <a:pPr marL="609600" indent="-609600">
              <a:lnSpc>
                <a:spcPct val="73000"/>
              </a:lnSpc>
              <a:buFont typeface="Times New Roman" pitchFamily="18" charset="0"/>
              <a:buAutoNum type="arabicPeriod"/>
            </a:pPr>
            <a:r>
              <a:rPr lang="en-US" sz="2000" dirty="0"/>
              <a:t>{</a:t>
            </a:r>
          </a:p>
          <a:p>
            <a:pPr marL="609600" indent="-609600">
              <a:lnSpc>
                <a:spcPct val="73000"/>
              </a:lnSpc>
              <a:buFont typeface="Times New Roman" pitchFamily="18" charset="0"/>
              <a:buAutoNum type="arabicPeriod"/>
            </a:pPr>
            <a:r>
              <a:rPr lang="en-US" sz="2000" dirty="0"/>
              <a:t>     public static Point </a:t>
            </a:r>
            <a:r>
              <a:rPr lang="en-US" sz="2000" dirty="0" err="1"/>
              <a:t>getPosition</a:t>
            </a:r>
            <a:r>
              <a:rPr lang="en-US" sz="2000" dirty="0"/>
              <a:t>(</a:t>
            </a:r>
            <a:r>
              <a:rPr lang="en-US" sz="2000" dirty="0" err="1"/>
              <a:t>int</a:t>
            </a:r>
            <a:r>
              <a:rPr lang="en-US" sz="2000" dirty="0"/>
              <a:t> </a:t>
            </a:r>
            <a:r>
              <a:rPr lang="en-US" sz="2000" dirty="0" err="1"/>
              <a:t>frameWidth</a:t>
            </a:r>
            <a:r>
              <a:rPr lang="en-US" sz="2000" dirty="0"/>
              <a:t>, </a:t>
            </a:r>
            <a:r>
              <a:rPr lang="en-US" sz="2000" dirty="0" err="1"/>
              <a:t>int</a:t>
            </a:r>
            <a:r>
              <a:rPr lang="en-US" sz="2000" dirty="0"/>
              <a:t> </a:t>
            </a:r>
            <a:r>
              <a:rPr lang="en-US" sz="2000" dirty="0" err="1"/>
              <a:t>frameHeight</a:t>
            </a:r>
            <a:r>
              <a:rPr lang="en-US" sz="2000" dirty="0"/>
              <a:t>)</a:t>
            </a:r>
          </a:p>
          <a:p>
            <a:pPr marL="609600" indent="-609600">
              <a:lnSpc>
                <a:spcPct val="73000"/>
              </a:lnSpc>
              <a:buFont typeface="Times New Roman" pitchFamily="18" charset="0"/>
              <a:buAutoNum type="arabicPeriod"/>
            </a:pPr>
            <a:r>
              <a:rPr lang="en-US" sz="2000" dirty="0"/>
              <a:t>     {</a:t>
            </a:r>
          </a:p>
          <a:p>
            <a:pPr marL="609600" indent="-609600">
              <a:lnSpc>
                <a:spcPct val="73000"/>
              </a:lnSpc>
              <a:buFont typeface="Times New Roman" pitchFamily="18" charset="0"/>
              <a:buAutoNum type="arabicPeriod"/>
            </a:pPr>
            <a:r>
              <a:rPr lang="en-US" sz="2000" dirty="0"/>
              <a:t>             // frame size is width * height</a:t>
            </a:r>
          </a:p>
          <a:p>
            <a:pPr marL="609600" indent="-609600">
              <a:lnSpc>
                <a:spcPct val="73000"/>
              </a:lnSpc>
              <a:buFont typeface="Times New Roman" pitchFamily="18" charset="0"/>
              <a:buAutoNum type="arabicPeriod"/>
            </a:pPr>
            <a:r>
              <a:rPr lang="en-US" sz="2000" dirty="0"/>
              <a:t>             // returns a Point holding the coordinates of</a:t>
            </a:r>
          </a:p>
          <a:p>
            <a:pPr marL="609600" indent="-609600">
              <a:lnSpc>
                <a:spcPct val="73000"/>
              </a:lnSpc>
              <a:buFont typeface="Times New Roman" pitchFamily="18" charset="0"/>
              <a:buAutoNum type="arabicPeriod"/>
            </a:pPr>
            <a:r>
              <a:rPr lang="en-US" sz="2000" dirty="0"/>
              <a:t>             // the upper left-hand corner of the (centered) frame</a:t>
            </a:r>
          </a:p>
          <a:p>
            <a:pPr marL="609600" indent="-609600">
              <a:lnSpc>
                <a:spcPct val="73000"/>
              </a:lnSpc>
              <a:buFont typeface="Times New Roman" pitchFamily="18" charset="0"/>
              <a:buAutoNum type="arabicPeriod"/>
            </a:pPr>
            <a:r>
              <a:rPr lang="en-US" sz="2000" dirty="0"/>
              <a:t>          Toolkit </a:t>
            </a:r>
            <a:r>
              <a:rPr lang="en-US" sz="2000" dirty="0" err="1"/>
              <a:t>toolkit</a:t>
            </a:r>
            <a:r>
              <a:rPr lang="en-US" sz="2000" dirty="0"/>
              <a:t> = </a:t>
            </a:r>
            <a:r>
              <a:rPr lang="en-US" sz="2000" dirty="0" err="1"/>
              <a:t>Toolkit.getDefaultToolkit</a:t>
            </a:r>
            <a:r>
              <a:rPr lang="en-US" sz="2000" dirty="0"/>
              <a:t>();</a:t>
            </a:r>
          </a:p>
          <a:p>
            <a:pPr marL="609600" indent="-609600">
              <a:lnSpc>
                <a:spcPct val="73000"/>
              </a:lnSpc>
              <a:buFont typeface="Times New Roman" pitchFamily="18" charset="0"/>
              <a:buAutoNum type="arabicPeriod"/>
            </a:pPr>
            <a:r>
              <a:rPr lang="en-US" sz="2000" dirty="0"/>
              <a:t>          Dimension dimensions =</a:t>
            </a:r>
            <a:r>
              <a:rPr lang="en-US" sz="2000" dirty="0" err="1"/>
              <a:t>toolkit.getScreenSize</a:t>
            </a:r>
            <a:r>
              <a:rPr lang="en-US" sz="2000" dirty="0"/>
              <a:t>();</a:t>
            </a:r>
          </a:p>
          <a:p>
            <a:pPr marL="609600" indent="-609600">
              <a:lnSpc>
                <a:spcPct val="73000"/>
              </a:lnSpc>
              <a:buFont typeface="Times New Roman" pitchFamily="18" charset="0"/>
              <a:buAutoNum type="arabicPeriod"/>
            </a:pPr>
            <a:r>
              <a:rPr lang="en-US" sz="2000" dirty="0"/>
              <a:t>          </a:t>
            </a:r>
            <a:r>
              <a:rPr lang="en-US" sz="2000" dirty="0" err="1"/>
              <a:t>int</a:t>
            </a:r>
            <a:r>
              <a:rPr lang="en-US" sz="2000" dirty="0"/>
              <a:t> x = (</a:t>
            </a:r>
            <a:r>
              <a:rPr lang="en-US" sz="2000" dirty="0" err="1"/>
              <a:t>dimensions.width</a:t>
            </a:r>
            <a:r>
              <a:rPr lang="en-US" sz="2000" dirty="0"/>
              <a:t> - </a:t>
            </a:r>
            <a:r>
              <a:rPr lang="en-US" sz="2000" dirty="0" err="1"/>
              <a:t>frameWidth</a:t>
            </a:r>
            <a:r>
              <a:rPr lang="en-US" sz="2000" dirty="0"/>
              <a:t>)/2;    </a:t>
            </a:r>
            <a:br>
              <a:rPr lang="en-US" sz="2000" dirty="0"/>
            </a:br>
            <a:r>
              <a:rPr lang="en-US" sz="2000" dirty="0"/>
              <a:t>                                                   // x coordinate of upper left corner</a:t>
            </a:r>
          </a:p>
          <a:p>
            <a:pPr marL="609600" indent="-609600">
              <a:lnSpc>
                <a:spcPct val="73000"/>
              </a:lnSpc>
              <a:buFont typeface="Times New Roman" pitchFamily="18" charset="0"/>
              <a:buAutoNum type="arabicPeriod"/>
            </a:pPr>
            <a:r>
              <a:rPr lang="en-US" sz="2000" dirty="0"/>
              <a:t>          </a:t>
            </a:r>
            <a:r>
              <a:rPr lang="en-US" sz="2000" dirty="0" err="1"/>
              <a:t>int</a:t>
            </a:r>
            <a:r>
              <a:rPr lang="en-US" sz="2000" dirty="0"/>
              <a:t> y = (</a:t>
            </a:r>
            <a:r>
              <a:rPr lang="en-US" sz="2000" dirty="0" err="1"/>
              <a:t>dimensions.height</a:t>
            </a:r>
            <a:r>
              <a:rPr lang="en-US" sz="2000" dirty="0"/>
              <a:t> - </a:t>
            </a:r>
            <a:r>
              <a:rPr lang="en-US" sz="2000" dirty="0" err="1"/>
              <a:t>frameHeight</a:t>
            </a:r>
            <a:r>
              <a:rPr lang="en-US" sz="2000" dirty="0"/>
              <a:t>)/2;  </a:t>
            </a:r>
            <a:br>
              <a:rPr lang="en-US" sz="2000" dirty="0"/>
            </a:br>
            <a:r>
              <a:rPr lang="en-US" sz="2000" dirty="0"/>
              <a:t>                                                  // y coordinate of upper left corner</a:t>
            </a:r>
          </a:p>
          <a:p>
            <a:pPr marL="609600" indent="-609600">
              <a:lnSpc>
                <a:spcPct val="73000"/>
              </a:lnSpc>
              <a:buFont typeface="Times New Roman" pitchFamily="18" charset="0"/>
              <a:buAutoNum type="arabicPeriod"/>
            </a:pPr>
            <a:r>
              <a:rPr lang="en-US" sz="2000" dirty="0"/>
              <a:t>          return (new Point(</a:t>
            </a:r>
            <a:r>
              <a:rPr lang="en-US" sz="2000" dirty="0" err="1"/>
              <a:t>x,y</a:t>
            </a:r>
            <a:r>
              <a:rPr lang="en-US" sz="2000" dirty="0"/>
              <a:t>));                                           </a:t>
            </a:r>
            <a:br>
              <a:rPr lang="en-US" sz="2000" dirty="0"/>
            </a:br>
            <a:r>
              <a:rPr lang="en-US" sz="2000" dirty="0"/>
              <a:t>                                                 // return coordinates as a Point object</a:t>
            </a:r>
          </a:p>
          <a:p>
            <a:pPr marL="609600" indent="-609600">
              <a:lnSpc>
                <a:spcPct val="73000"/>
              </a:lnSpc>
              <a:buFont typeface="Times New Roman" pitchFamily="18" charset="0"/>
              <a:buAutoNum type="arabicPeriod"/>
            </a:pPr>
            <a:r>
              <a:rPr lang="en-US" sz="2000" dirty="0"/>
              <a:t>     }</a:t>
            </a:r>
          </a:p>
          <a:p>
            <a:pPr marL="609600" indent="-609600">
              <a:lnSpc>
                <a:spcPct val="73000"/>
              </a:lnSpc>
              <a:buFont typeface="Times New Roman" pitchFamily="18" charset="0"/>
              <a:buAutoNum type="arabicPeriod"/>
            </a:pPr>
            <a:r>
              <a:rPr lang="en-US" sz="2000"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sz="3600" dirty="0" smtClean="0"/>
              <a:t>Layout Managers</a:t>
            </a:r>
            <a:endParaRPr lang="en-US" sz="3600" dirty="0"/>
          </a:p>
        </p:txBody>
      </p:sp>
      <p:sp>
        <p:nvSpPr>
          <p:cNvPr id="301059" name="Rectangle 3"/>
          <p:cNvSpPr>
            <a:spLocks noGrp="1" noChangeArrowheads="1"/>
          </p:cNvSpPr>
          <p:nvPr>
            <p:ph type="body" idx="1"/>
          </p:nvPr>
        </p:nvSpPr>
        <p:spPr/>
        <p:txBody>
          <a:bodyPr/>
          <a:lstStyle/>
          <a:p>
            <a:pPr>
              <a:buFontTx/>
              <a:buChar char="•"/>
            </a:pPr>
            <a:r>
              <a:rPr lang="en-US" sz="2400" dirty="0"/>
              <a:t>To add components to a frame, Java provides </a:t>
            </a:r>
            <a:r>
              <a:rPr lang="en-US" sz="2400" i="1" dirty="0"/>
              <a:t>layout managers</a:t>
            </a:r>
            <a:r>
              <a:rPr lang="en-US" sz="2400" dirty="0"/>
              <a:t>. </a:t>
            </a:r>
            <a:br>
              <a:rPr lang="en-US" sz="2400" dirty="0"/>
            </a:br>
            <a:endParaRPr lang="en-US" sz="2400" dirty="0"/>
          </a:p>
          <a:p>
            <a:pPr>
              <a:buFontTx/>
              <a:buChar char="•"/>
            </a:pPr>
            <a:r>
              <a:rPr lang="en-US" sz="2400" dirty="0"/>
              <a:t>A </a:t>
            </a:r>
            <a:r>
              <a:rPr lang="en-US" sz="2400" i="1" dirty="0"/>
              <a:t>layout manager</a:t>
            </a:r>
            <a:r>
              <a:rPr lang="en-US" sz="2400" dirty="0"/>
              <a:t> is an object that arranges components in a container such as a frame.  The layout manager classes implement the </a:t>
            </a:r>
            <a:r>
              <a:rPr lang="en-US" sz="2400" dirty="0" err="1">
                <a:solidFill>
                  <a:srgbClr val="FF0000"/>
                </a:solidFill>
              </a:rPr>
              <a:t>LayoutManager</a:t>
            </a:r>
            <a:r>
              <a:rPr lang="en-US" sz="2400" dirty="0"/>
              <a:t> interface. </a:t>
            </a:r>
            <a:br>
              <a:rPr lang="en-US" sz="2400" dirty="0"/>
            </a:br>
            <a:r>
              <a:rPr lang="en-US" sz="2400" dirty="0"/>
              <a:t> </a:t>
            </a:r>
          </a:p>
          <a:p>
            <a:pPr>
              <a:buFontTx/>
              <a:buChar char="•"/>
            </a:pPr>
            <a:r>
              <a:rPr lang="en-US" sz="2400" dirty="0"/>
              <a:t>Different layout managers arrange widgets differently. </a:t>
            </a:r>
            <a:br>
              <a:rPr lang="en-US" sz="2400" dirty="0"/>
            </a:br>
            <a:endParaRPr lang="en-US" sz="2400" dirty="0"/>
          </a:p>
          <a:p>
            <a:pPr>
              <a:buFontTx/>
              <a:buChar char="•"/>
            </a:pPr>
            <a:r>
              <a:rPr lang="en-US" sz="2400" dirty="0"/>
              <a:t>Three common layout managers are :</a:t>
            </a:r>
          </a:p>
          <a:p>
            <a:pPr lvl="2">
              <a:buFontTx/>
              <a:buChar char="•"/>
            </a:pPr>
            <a:r>
              <a:rPr lang="en-US" dirty="0" err="1"/>
              <a:t>BorderLayout</a:t>
            </a:r>
            <a:r>
              <a:rPr lang="en-US" dirty="0"/>
              <a:t>,</a:t>
            </a:r>
          </a:p>
          <a:p>
            <a:pPr lvl="2">
              <a:buFontTx/>
              <a:buChar char="•"/>
            </a:pPr>
            <a:r>
              <a:rPr lang="en-US" dirty="0" err="1"/>
              <a:t>FlowLayout</a:t>
            </a:r>
            <a:r>
              <a:rPr lang="en-US" dirty="0"/>
              <a:t>, and</a:t>
            </a:r>
          </a:p>
          <a:p>
            <a:pPr lvl="2">
              <a:buFontTx/>
              <a:buChar char="•"/>
            </a:pPr>
            <a:r>
              <a:rPr lang="en-US" dirty="0" err="1"/>
              <a:t>GridLayout</a:t>
            </a:r>
            <a:r>
              <a:rPr lang="en-US" dirty="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sz="3600" dirty="0" err="1"/>
              <a:t>BorderLayout</a:t>
            </a:r>
            <a:endParaRPr lang="en-US" sz="3600" dirty="0"/>
          </a:p>
        </p:txBody>
      </p:sp>
      <p:sp>
        <p:nvSpPr>
          <p:cNvPr id="302083" name="Rectangle 3"/>
          <p:cNvSpPr>
            <a:spLocks noGrp="1" noChangeArrowheads="1"/>
          </p:cNvSpPr>
          <p:nvPr>
            <p:ph type="body" idx="1"/>
          </p:nvPr>
        </p:nvSpPr>
        <p:spPr/>
        <p:txBody>
          <a:bodyPr/>
          <a:lstStyle/>
          <a:p>
            <a:pPr>
              <a:buFontTx/>
              <a:buChar char="•"/>
            </a:pPr>
            <a:r>
              <a:rPr lang="en-US" sz="2400" dirty="0" err="1"/>
              <a:t>BorderLayout</a:t>
            </a:r>
            <a:r>
              <a:rPr lang="en-US" sz="2400" dirty="0"/>
              <a:t> is the default layout manager for </a:t>
            </a:r>
            <a:r>
              <a:rPr lang="en-US" sz="2400" dirty="0" err="1"/>
              <a:t>JFrame</a:t>
            </a:r>
            <a:r>
              <a:rPr lang="en-US" sz="2400" dirty="0"/>
              <a:t>.</a:t>
            </a:r>
            <a:br>
              <a:rPr lang="en-US" sz="2400" dirty="0"/>
            </a:br>
            <a:endParaRPr lang="en-US" sz="1600" dirty="0"/>
          </a:p>
          <a:p>
            <a:pPr>
              <a:buFontTx/>
              <a:buChar char="•"/>
            </a:pPr>
            <a:r>
              <a:rPr lang="en-US" sz="2400" dirty="0"/>
              <a:t>The </a:t>
            </a:r>
            <a:r>
              <a:rPr lang="en-US" sz="2400" dirty="0" err="1"/>
              <a:t>BorderLayout</a:t>
            </a:r>
            <a:r>
              <a:rPr lang="en-US" sz="2400" dirty="0"/>
              <a:t> manager divides a frame into five areas:</a:t>
            </a:r>
          </a:p>
          <a:p>
            <a:r>
              <a:rPr lang="en-US" sz="2400" dirty="0"/>
              <a:t>                   </a:t>
            </a:r>
            <a:r>
              <a:rPr lang="en-US" sz="2400" b="1" dirty="0"/>
              <a:t>NORTH   WEST   SOUTH   EAST  CENTER</a:t>
            </a:r>
          </a:p>
        </p:txBody>
      </p:sp>
      <p:sp>
        <p:nvSpPr>
          <p:cNvPr id="302085" name="Rectangle 5"/>
          <p:cNvSpPr>
            <a:spLocks noChangeArrowheads="1"/>
          </p:cNvSpPr>
          <p:nvPr/>
        </p:nvSpPr>
        <p:spPr bwMode="auto">
          <a:xfrm>
            <a:off x="0" y="2608263"/>
            <a:ext cx="10080625" cy="0"/>
          </a:xfrm>
          <a:prstGeom prst="rect">
            <a:avLst/>
          </a:prstGeom>
          <a:noFill/>
          <a:ln w="9525" algn="ctr">
            <a:noFill/>
            <a:miter lim="800000"/>
            <a:headEnd/>
            <a:tailEnd/>
          </a:ln>
          <a:effectLst/>
        </p:spPr>
        <p:txBody>
          <a:bodyPr wrap="none" lIns="0" tIns="0" rIns="0" bIns="0" anchor="ctr">
            <a:spAutoFit/>
          </a:bodyPr>
          <a:lstStyle/>
          <a:p>
            <a:endParaRPr lang="en-US"/>
          </a:p>
        </p:txBody>
      </p:sp>
      <p:graphicFrame>
        <p:nvGraphicFramePr>
          <p:cNvPr id="302084" name="Object 4"/>
          <p:cNvGraphicFramePr>
            <a:graphicFrameLocks noChangeAspect="1"/>
          </p:cNvGraphicFramePr>
          <p:nvPr/>
        </p:nvGraphicFramePr>
        <p:xfrm>
          <a:off x="2754313" y="3532188"/>
          <a:ext cx="3886200" cy="3886200"/>
        </p:xfrm>
        <a:graphic>
          <a:graphicData uri="http://schemas.openxmlformats.org/presentationml/2006/ole">
            <p:oleObj spid="_x0000_s302084" name="Bitmap Image" r:id="rId3" imgW="2847619" imgH="2847619" progId="PBrush">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sz="3600" dirty="0" err="1"/>
              <a:t>BorderLayout</a:t>
            </a:r>
            <a:endParaRPr lang="en-US" sz="3600" dirty="0"/>
          </a:p>
        </p:txBody>
      </p:sp>
      <p:sp>
        <p:nvSpPr>
          <p:cNvPr id="304131" name="Rectangle 3"/>
          <p:cNvSpPr>
            <a:spLocks noGrp="1" noChangeArrowheads="1"/>
          </p:cNvSpPr>
          <p:nvPr>
            <p:ph type="body" idx="1"/>
          </p:nvPr>
        </p:nvSpPr>
        <p:spPr>
          <a:xfrm>
            <a:off x="620713" y="2027237"/>
            <a:ext cx="9220200" cy="5257799"/>
          </a:xfrm>
        </p:spPr>
        <p:txBody>
          <a:bodyPr/>
          <a:lstStyle/>
          <a:p>
            <a:pPr>
              <a:buFontTx/>
              <a:buChar char="•"/>
            </a:pPr>
            <a:r>
              <a:rPr lang="en-US" sz="2400" dirty="0" smtClean="0"/>
              <a:t>Constructors</a:t>
            </a:r>
          </a:p>
          <a:p>
            <a:pPr lvl="1">
              <a:buFontTx/>
              <a:buChar char="•"/>
            </a:pPr>
            <a:r>
              <a:rPr lang="en-US" sz="2000" dirty="0" err="1" smtClean="0"/>
              <a:t>BorderLayout</a:t>
            </a:r>
            <a:r>
              <a:rPr lang="en-US" sz="2000" dirty="0" smtClean="0"/>
              <a:t>()</a:t>
            </a:r>
          </a:p>
          <a:p>
            <a:pPr lvl="1">
              <a:buFontTx/>
              <a:buChar char="•"/>
            </a:pPr>
            <a:r>
              <a:rPr lang="en-US" sz="2000" dirty="0" err="1" smtClean="0"/>
              <a:t>BorderLayout</a:t>
            </a:r>
            <a:r>
              <a:rPr lang="en-US" sz="2000" dirty="0" smtClean="0"/>
              <a:t>(</a:t>
            </a:r>
            <a:r>
              <a:rPr lang="en-US" sz="2000" dirty="0" err="1" smtClean="0"/>
              <a:t>int</a:t>
            </a:r>
            <a:r>
              <a:rPr lang="en-US" sz="2000" dirty="0" smtClean="0"/>
              <a:t> </a:t>
            </a:r>
            <a:r>
              <a:rPr lang="en-US" sz="2000" dirty="0" err="1" smtClean="0"/>
              <a:t>horizontalgap</a:t>
            </a:r>
            <a:r>
              <a:rPr lang="en-US" sz="2000" dirty="0" smtClean="0"/>
              <a:t>, </a:t>
            </a:r>
            <a:r>
              <a:rPr lang="en-US" sz="2000" dirty="0" err="1" smtClean="0"/>
              <a:t>int</a:t>
            </a:r>
            <a:r>
              <a:rPr lang="en-US" sz="2000" dirty="0" smtClean="0"/>
              <a:t> </a:t>
            </a:r>
            <a:r>
              <a:rPr lang="en-US" sz="2000" dirty="0" err="1" smtClean="0"/>
              <a:t>verticalgap</a:t>
            </a:r>
            <a:r>
              <a:rPr lang="en-US" sz="2000" dirty="0" smtClean="0"/>
              <a:t>)</a:t>
            </a:r>
            <a:br>
              <a:rPr lang="en-US" sz="2000" dirty="0" smtClean="0"/>
            </a:br>
            <a:r>
              <a:rPr lang="en-US" sz="2000" dirty="0" smtClean="0"/>
              <a:t>where </a:t>
            </a:r>
            <a:r>
              <a:rPr lang="en-US" sz="2000" dirty="0" err="1" smtClean="0"/>
              <a:t>horizontalgap</a:t>
            </a:r>
            <a:r>
              <a:rPr lang="en-US" sz="2000" dirty="0" smtClean="0"/>
              <a:t> and </a:t>
            </a:r>
            <a:r>
              <a:rPr lang="en-US" sz="2000" dirty="0" err="1" smtClean="0"/>
              <a:t>verticalgap</a:t>
            </a:r>
            <a:r>
              <a:rPr lang="en-US" sz="2000" dirty="0" smtClean="0"/>
              <a:t> specify horizontal and vertical space, in pixels, between components.</a:t>
            </a:r>
          </a:p>
          <a:p>
            <a:pPr lvl="1">
              <a:buFontTx/>
              <a:buChar char="•"/>
            </a:pPr>
            <a:endParaRPr lang="en-US" sz="2000" dirty="0" smtClean="0"/>
          </a:p>
          <a:p>
            <a:pPr>
              <a:lnSpc>
                <a:spcPct val="83000"/>
              </a:lnSpc>
              <a:buFontTx/>
              <a:buChar char="•"/>
            </a:pPr>
            <a:r>
              <a:rPr lang="en-US" sz="2400" dirty="0" smtClean="0"/>
              <a:t>The </a:t>
            </a:r>
            <a:r>
              <a:rPr lang="en-US" sz="2400" dirty="0"/>
              <a:t>method</a:t>
            </a:r>
          </a:p>
          <a:p>
            <a:pPr>
              <a:lnSpc>
                <a:spcPct val="83000"/>
              </a:lnSpc>
            </a:pPr>
            <a:r>
              <a:rPr lang="en-US" sz="2400" dirty="0"/>
              <a:t>	       </a:t>
            </a:r>
            <a:r>
              <a:rPr lang="en-US" sz="2000" dirty="0"/>
              <a:t>add(Component c, </a:t>
            </a:r>
            <a:r>
              <a:rPr lang="en-US" sz="2000" dirty="0" err="1"/>
              <a:t>int</a:t>
            </a:r>
            <a:r>
              <a:rPr lang="en-US" sz="2000" dirty="0"/>
              <a:t> region)</a:t>
            </a:r>
          </a:p>
          <a:p>
            <a:pPr>
              <a:lnSpc>
                <a:spcPct val="83000"/>
              </a:lnSpc>
            </a:pPr>
            <a:r>
              <a:rPr lang="en-US" sz="2000" dirty="0"/>
              <a:t>     </a:t>
            </a:r>
            <a:r>
              <a:rPr lang="en-US" sz="2000" dirty="0" smtClean="0"/>
              <a:t>		places </a:t>
            </a:r>
            <a:r>
              <a:rPr lang="en-US" sz="2000" dirty="0"/>
              <a:t>a component into a container.  </a:t>
            </a:r>
          </a:p>
          <a:p>
            <a:pPr lvl="1">
              <a:lnSpc>
                <a:spcPct val="83000"/>
              </a:lnSpc>
              <a:buFontTx/>
              <a:buChar char="•"/>
            </a:pPr>
            <a:r>
              <a:rPr lang="en-US" sz="2000" dirty="0" smtClean="0"/>
              <a:t>The </a:t>
            </a:r>
            <a:r>
              <a:rPr lang="en-US" sz="2000" dirty="0"/>
              <a:t>parameter, region, is specified by one of the constants</a:t>
            </a:r>
          </a:p>
          <a:p>
            <a:pPr lvl="3">
              <a:lnSpc>
                <a:spcPct val="83000"/>
              </a:lnSpc>
              <a:buFontTx/>
              <a:buChar char="•"/>
            </a:pPr>
            <a:r>
              <a:rPr lang="en-US" dirty="0" err="1"/>
              <a:t>BorderLayout.NORTH</a:t>
            </a:r>
            <a:r>
              <a:rPr lang="en-US" dirty="0"/>
              <a:t>,</a:t>
            </a:r>
          </a:p>
          <a:p>
            <a:pPr lvl="3">
              <a:lnSpc>
                <a:spcPct val="83000"/>
              </a:lnSpc>
              <a:buFontTx/>
              <a:buChar char="•"/>
            </a:pPr>
            <a:r>
              <a:rPr lang="en-US" dirty="0" err="1"/>
              <a:t>BorderLayout.SOUTH</a:t>
            </a:r>
            <a:r>
              <a:rPr lang="en-US" dirty="0"/>
              <a:t>,</a:t>
            </a:r>
          </a:p>
          <a:p>
            <a:pPr lvl="3">
              <a:lnSpc>
                <a:spcPct val="83000"/>
              </a:lnSpc>
              <a:buFontTx/>
              <a:buChar char="•"/>
            </a:pPr>
            <a:r>
              <a:rPr lang="en-US" dirty="0" err="1"/>
              <a:t>BorderLayout.EAST</a:t>
            </a:r>
            <a:r>
              <a:rPr lang="en-US" dirty="0"/>
              <a:t>, </a:t>
            </a:r>
          </a:p>
          <a:p>
            <a:pPr lvl="3">
              <a:lnSpc>
                <a:spcPct val="83000"/>
              </a:lnSpc>
              <a:buFontTx/>
              <a:buChar char="•"/>
            </a:pPr>
            <a:r>
              <a:rPr lang="en-US" dirty="0" err="1"/>
              <a:t>BorderLayout.WEST</a:t>
            </a:r>
            <a:r>
              <a:rPr lang="en-US" dirty="0"/>
              <a:t>, or</a:t>
            </a:r>
          </a:p>
          <a:p>
            <a:pPr lvl="3">
              <a:lnSpc>
                <a:spcPct val="83000"/>
              </a:lnSpc>
              <a:buFontTx/>
              <a:buChar char="•"/>
            </a:pPr>
            <a:r>
              <a:rPr lang="en-US" dirty="0" err="1"/>
              <a:t>BorderLayout.CENTER</a:t>
            </a:r>
            <a:r>
              <a:rPr lang="en-US" dirty="0"/>
              <a:t>.</a:t>
            </a:r>
            <a:br>
              <a:rPr lang="en-US" dirty="0"/>
            </a:br>
            <a:endParaRPr lang="en-US" dirty="0"/>
          </a:p>
          <a:p>
            <a:pPr lvl="1">
              <a:lnSpc>
                <a:spcPct val="83000"/>
              </a:lnSpc>
              <a:buFontTx/>
              <a:buChar char="•"/>
            </a:pPr>
            <a:r>
              <a:rPr lang="en-US" sz="2000" dirty="0"/>
              <a:t>If no region is specified, a </a:t>
            </a:r>
            <a:r>
              <a:rPr lang="en-US" sz="2000" dirty="0" err="1"/>
              <a:t>BorderLayout</a:t>
            </a:r>
            <a:r>
              <a:rPr lang="en-US" sz="2000" dirty="0"/>
              <a:t> layout manager places a component in the center region.  Only one component can be placed in a region and components are resized to fit the region.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sz="3600" dirty="0" err="1"/>
              <a:t>BorderLayout</a:t>
            </a:r>
            <a:endParaRPr lang="en-US" dirty="0"/>
          </a:p>
        </p:txBody>
      </p:sp>
      <p:sp>
        <p:nvSpPr>
          <p:cNvPr id="305155" name="Rectangle 3"/>
          <p:cNvSpPr>
            <a:spLocks noGrp="1" noChangeArrowheads="1"/>
          </p:cNvSpPr>
          <p:nvPr>
            <p:ph type="body" idx="1"/>
          </p:nvPr>
        </p:nvSpPr>
        <p:spPr/>
        <p:txBody>
          <a:bodyPr/>
          <a:lstStyle/>
          <a:p>
            <a:r>
              <a:rPr lang="en-US" sz="2400" b="1"/>
              <a:t>Problem Statement</a:t>
            </a:r>
            <a:br>
              <a:rPr lang="en-US" sz="2400" b="1"/>
            </a:br>
            <a:r>
              <a:rPr lang="en-US" sz="2400" b="1"/>
              <a:t/>
            </a:r>
            <a:br>
              <a:rPr lang="en-US" sz="2400" b="1"/>
            </a:br>
            <a:endParaRPr lang="en-US" sz="2400"/>
          </a:p>
          <a:p>
            <a:r>
              <a:rPr lang="en-US" sz="2400"/>
              <a:t>Create a class, BorderLayoutFrame, that extends JFrame such that an object belonging to BorderLayoutFrame displays five </a:t>
            </a:r>
            <a:r>
              <a:rPr lang="en-US" sz="2400" i="1"/>
              <a:t>buttons.</a:t>
            </a:r>
            <a:r>
              <a:rPr lang="en-US" sz="2400"/>
              <a:t>  </a:t>
            </a:r>
            <a:br>
              <a:rPr lang="en-US" sz="2400"/>
            </a:br>
            <a:endParaRPr lang="en-US" sz="2400"/>
          </a:p>
          <a:p>
            <a:r>
              <a:rPr lang="en-US" sz="2400"/>
              <a:t>A </a:t>
            </a:r>
            <a:r>
              <a:rPr lang="en-US" sz="2400" i="1"/>
              <a:t>button</a:t>
            </a:r>
            <a:r>
              <a:rPr lang="en-US" sz="2400"/>
              <a:t> is a widget that displays some text or image and allows some action to occur when the button is “pressed” –  i.e., when the mouse is clicked on the button.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1026"/>
          <p:cNvSpPr>
            <a:spLocks noGrp="1" noChangeArrowheads="1"/>
          </p:cNvSpPr>
          <p:nvPr>
            <p:ph type="title"/>
          </p:nvPr>
        </p:nvSpPr>
        <p:spPr/>
        <p:txBody>
          <a:bodyPr/>
          <a:lstStyle/>
          <a:p>
            <a:r>
              <a:rPr lang="en-US" sz="3600" dirty="0"/>
              <a:t>Components and Containers </a:t>
            </a:r>
          </a:p>
        </p:txBody>
      </p:sp>
      <p:sp>
        <p:nvSpPr>
          <p:cNvPr id="268291" name="Rectangle 1027"/>
          <p:cNvSpPr>
            <a:spLocks noGrp="1" noChangeArrowheads="1"/>
          </p:cNvSpPr>
          <p:nvPr>
            <p:ph type="body" idx="1"/>
          </p:nvPr>
        </p:nvSpPr>
        <p:spPr>
          <a:xfrm>
            <a:off x="773112" y="2027237"/>
            <a:ext cx="8605837" cy="5181600"/>
          </a:xfrm>
        </p:spPr>
        <p:txBody>
          <a:bodyPr/>
          <a:lstStyle/>
          <a:p>
            <a:r>
              <a:rPr lang="en-US" sz="2400" dirty="0"/>
              <a:t>Java provides a hierarchy of classes that facilitates GUI programming, Java’s Component hierarchy</a:t>
            </a:r>
            <a:r>
              <a:rPr lang="en-US" dirty="0"/>
              <a:t> </a:t>
            </a:r>
          </a:p>
          <a:p>
            <a:endParaRPr lang="en-US" dirty="0"/>
          </a:p>
        </p:txBody>
      </p:sp>
      <p:pic>
        <p:nvPicPr>
          <p:cNvPr id="268292" name="Picture 1028"/>
          <p:cNvPicPr>
            <a:picLocks noChangeAspect="1" noChangeArrowheads="1"/>
          </p:cNvPicPr>
          <p:nvPr/>
        </p:nvPicPr>
        <p:blipFill>
          <a:blip r:embed="rId2"/>
          <a:srcRect/>
          <a:stretch>
            <a:fillRect/>
          </a:stretch>
        </p:blipFill>
        <p:spPr bwMode="auto">
          <a:xfrm>
            <a:off x="2144712" y="2789237"/>
            <a:ext cx="5562600" cy="4564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sz="3600" dirty="0" err="1"/>
              <a:t>BorderLayout</a:t>
            </a:r>
            <a:endParaRPr lang="en-US" dirty="0"/>
          </a:p>
        </p:txBody>
      </p:sp>
      <p:sp>
        <p:nvSpPr>
          <p:cNvPr id="307203" name="Rectangle 3"/>
          <p:cNvSpPr>
            <a:spLocks noGrp="1" noChangeArrowheads="1"/>
          </p:cNvSpPr>
          <p:nvPr>
            <p:ph type="body" idx="1"/>
          </p:nvPr>
        </p:nvSpPr>
        <p:spPr/>
        <p:txBody>
          <a:bodyPr/>
          <a:lstStyle/>
          <a:p>
            <a:r>
              <a:rPr lang="en-US" sz="2400"/>
              <a:t>Arrange the five buttons in the frame using the default BorderLayout layout manager.  The center button should display the famous “smiley face” image stored in smiley.jpg.  The other four buttons should display the word </a:t>
            </a:r>
            <a:r>
              <a:rPr lang="en-US" sz="2400" i="1"/>
              <a:t>smile</a:t>
            </a:r>
            <a:r>
              <a:rPr lang="en-US" sz="2400"/>
              <a:t> in four languages: English,  French (</a:t>
            </a:r>
            <a:r>
              <a:rPr lang="en-US" sz="2400" i="1"/>
              <a:t>sourire</a:t>
            </a:r>
            <a:r>
              <a:rPr lang="en-US" sz="2400"/>
              <a:t>), Italian (</a:t>
            </a:r>
            <a:r>
              <a:rPr lang="en-US" sz="2400" i="1"/>
              <a:t>sorriso</a:t>
            </a:r>
            <a:r>
              <a:rPr lang="en-US" sz="2400"/>
              <a:t>), and Spanish (</a:t>
            </a:r>
            <a:r>
              <a:rPr lang="en-US" sz="2400" i="1"/>
              <a:t>sonrisa</a:t>
            </a:r>
            <a:r>
              <a:rPr lang="en-US" sz="2400"/>
              <a:t>).</a:t>
            </a:r>
            <a:br>
              <a:rPr lang="en-US" sz="2400"/>
            </a:br>
            <a:r>
              <a:rPr lang="en-US" sz="2400"/>
              <a:t/>
            </a:r>
            <a:br>
              <a:rPr lang="en-US" sz="2400"/>
            </a:br>
            <a:endParaRPr lang="en-US" sz="2400"/>
          </a:p>
          <a:p>
            <a:r>
              <a:rPr lang="en-US" sz="2400"/>
              <a:t>The size of the frame should be 300 by 300 and the frame should be positioned at (0,0).  Include a main(...) method that instantiates the frame.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sz="3600" dirty="0"/>
              <a:t>A Button</a:t>
            </a:r>
          </a:p>
        </p:txBody>
      </p:sp>
      <p:sp>
        <p:nvSpPr>
          <p:cNvPr id="306179" name="Rectangle 3"/>
          <p:cNvSpPr>
            <a:spLocks noGrp="1" noChangeArrowheads="1"/>
          </p:cNvSpPr>
          <p:nvPr>
            <p:ph type="body" idx="1"/>
          </p:nvPr>
        </p:nvSpPr>
        <p:spPr/>
        <p:txBody>
          <a:bodyPr/>
          <a:lstStyle/>
          <a:p>
            <a:pPr>
              <a:lnSpc>
                <a:spcPct val="73000"/>
              </a:lnSpc>
              <a:buFontTx/>
              <a:buChar char="•"/>
            </a:pPr>
            <a:r>
              <a:rPr lang="en-US" sz="2400"/>
              <a:t>A button is a member of the JButton class.  </a:t>
            </a:r>
          </a:p>
          <a:p>
            <a:pPr>
              <a:lnSpc>
                <a:spcPct val="73000"/>
              </a:lnSpc>
              <a:buFontTx/>
              <a:buChar char="•"/>
            </a:pPr>
            <a:endParaRPr lang="en-US" sz="2400"/>
          </a:p>
          <a:p>
            <a:pPr>
              <a:lnSpc>
                <a:spcPct val="73000"/>
              </a:lnSpc>
              <a:buFontTx/>
              <a:buChar char="•"/>
            </a:pPr>
            <a:r>
              <a:rPr lang="en-US" sz="2400"/>
              <a:t>Three constructors of JButton are:</a:t>
            </a:r>
            <a:r>
              <a:rPr lang="en-US" sz="2800"/>
              <a:t/>
            </a:r>
            <a:br>
              <a:rPr lang="en-US" sz="2800"/>
            </a:br>
            <a:endParaRPr lang="en-US" sz="2800"/>
          </a:p>
          <a:p>
            <a:pPr lvl="1">
              <a:lnSpc>
                <a:spcPct val="73000"/>
              </a:lnSpc>
              <a:buFontTx/>
              <a:buChar char="•"/>
            </a:pPr>
            <a:r>
              <a:rPr lang="en-US" sz="2400"/>
              <a:t>JButton(),</a:t>
            </a:r>
            <a:br>
              <a:rPr lang="en-US" sz="2400"/>
            </a:br>
            <a:r>
              <a:rPr lang="en-US" sz="2400"/>
              <a:t>creates a button with no text</a:t>
            </a:r>
            <a:br>
              <a:rPr lang="en-US" sz="2400"/>
            </a:br>
            <a:r>
              <a:rPr lang="en-US" sz="2400"/>
              <a:t/>
            </a:r>
            <a:br>
              <a:rPr lang="en-US" sz="2400"/>
            </a:br>
            <a:endParaRPr lang="en-US" sz="2400"/>
          </a:p>
          <a:p>
            <a:pPr lvl="1">
              <a:lnSpc>
                <a:spcPct val="73000"/>
              </a:lnSpc>
              <a:buFontTx/>
              <a:buChar char="•"/>
            </a:pPr>
            <a:r>
              <a:rPr lang="en-US" sz="2400"/>
              <a:t>JButton(String text), </a:t>
            </a:r>
            <a:br>
              <a:rPr lang="en-US" sz="2400"/>
            </a:br>
            <a:r>
              <a:rPr lang="en-US" sz="2400"/>
              <a:t>text is text displayed on the button, </a:t>
            </a:r>
            <a:br>
              <a:rPr lang="en-US" sz="2400"/>
            </a:br>
            <a:r>
              <a:rPr lang="en-US" sz="2400"/>
              <a:t/>
            </a:r>
            <a:br>
              <a:rPr lang="en-US" sz="2400"/>
            </a:br>
            <a:endParaRPr lang="en-US" sz="2400"/>
          </a:p>
          <a:p>
            <a:pPr lvl="1">
              <a:lnSpc>
                <a:spcPct val="73000"/>
              </a:lnSpc>
              <a:buFontTx/>
              <a:buChar char="•"/>
            </a:pPr>
            <a:r>
              <a:rPr lang="en-US" sz="2400"/>
              <a:t>JButton(new ImageIcon (String filename))</a:t>
            </a:r>
            <a:br>
              <a:rPr lang="en-US" sz="2400"/>
            </a:br>
            <a:r>
              <a:rPr lang="en-US" sz="2400"/>
              <a:t>displays an image on the button , where filename is the name of an image file, such as myPicture.jpg or yourPicture.gif.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773113" y="579438"/>
            <a:ext cx="8605837" cy="1143000"/>
          </a:xfrm>
        </p:spPr>
        <p:txBody>
          <a:bodyPr/>
          <a:lstStyle/>
          <a:p>
            <a:r>
              <a:rPr lang="en-US" sz="3200"/>
              <a:t>The Application</a:t>
            </a:r>
          </a:p>
        </p:txBody>
      </p:sp>
      <p:sp>
        <p:nvSpPr>
          <p:cNvPr id="308227" name="Rectangle 3"/>
          <p:cNvSpPr>
            <a:spLocks noGrp="1" noChangeArrowheads="1"/>
          </p:cNvSpPr>
          <p:nvPr>
            <p:ph type="body" idx="1"/>
          </p:nvPr>
        </p:nvSpPr>
        <p:spPr>
          <a:xfrm>
            <a:off x="741363" y="1951038"/>
            <a:ext cx="8947150" cy="4910137"/>
          </a:xfrm>
        </p:spPr>
        <p:txBody>
          <a:bodyPr/>
          <a:lstStyle/>
          <a:p>
            <a:pPr marL="609600" indent="-609600">
              <a:lnSpc>
                <a:spcPct val="73000"/>
              </a:lnSpc>
              <a:buFont typeface="Times New Roman" pitchFamily="18" charset="0"/>
              <a:buAutoNum type="arabicPeriod"/>
            </a:pPr>
            <a:r>
              <a:rPr lang="en-US" sz="2000"/>
              <a:t>import javax.swing.*;</a:t>
            </a:r>
          </a:p>
          <a:p>
            <a:pPr marL="609600" indent="-609600">
              <a:lnSpc>
                <a:spcPct val="73000"/>
              </a:lnSpc>
              <a:buFont typeface="Times New Roman" pitchFamily="18" charset="0"/>
              <a:buAutoNum type="arabicPeriod"/>
            </a:pPr>
            <a:r>
              <a:rPr lang="en-US" sz="2000"/>
              <a:t>import java.awt.*;</a:t>
            </a:r>
          </a:p>
          <a:p>
            <a:pPr marL="609600" indent="-609600">
              <a:lnSpc>
                <a:spcPct val="73000"/>
              </a:lnSpc>
              <a:buFont typeface="Times New Roman" pitchFamily="18" charset="0"/>
              <a:buAutoNum type="arabicPeriod"/>
            </a:pPr>
            <a:r>
              <a:rPr lang="en-US" sz="2000"/>
              <a:t>public class BorderLayoutFrame extends JFrame</a:t>
            </a:r>
          </a:p>
          <a:p>
            <a:pPr marL="609600" indent="-609600">
              <a:lnSpc>
                <a:spcPct val="73000"/>
              </a:lnSpc>
              <a:buFont typeface="Times New Roman" pitchFamily="18" charset="0"/>
              <a:buAutoNum type="arabicPeriod"/>
            </a:pPr>
            <a:r>
              <a:rPr lang="en-US" sz="2000"/>
              <a:t>{</a:t>
            </a:r>
          </a:p>
          <a:p>
            <a:pPr marL="609600" indent="-609600">
              <a:lnSpc>
                <a:spcPct val="73000"/>
              </a:lnSpc>
              <a:buFont typeface="Times New Roman" pitchFamily="18" charset="0"/>
              <a:buAutoNum type="arabicPeriod"/>
            </a:pPr>
            <a:r>
              <a:rPr lang="en-US" sz="2000"/>
              <a:t>     public BorderLayoutFrame()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super("BorderLayout "); 	// call one-argument constructor of JFrame</a:t>
            </a:r>
          </a:p>
          <a:p>
            <a:pPr marL="609600" indent="-609600">
              <a:lnSpc>
                <a:spcPct val="73000"/>
              </a:lnSpc>
              <a:buFont typeface="Times New Roman" pitchFamily="18" charset="0"/>
              <a:buAutoNum type="arabicPeriod"/>
            </a:pPr>
            <a:r>
              <a:rPr lang="en-US" sz="2000"/>
              <a:t>          setBounds(0,0, 300,300); 			// position and size</a:t>
            </a:r>
          </a:p>
          <a:p>
            <a:pPr marL="609600" indent="-609600">
              <a:lnSpc>
                <a:spcPct val="73000"/>
              </a:lnSpc>
              <a:buFont typeface="Times New Roman" pitchFamily="18" charset="0"/>
              <a:buAutoNum type="arabicPeriod"/>
            </a:pPr>
            <a:r>
              <a:rPr lang="en-US" sz="2000"/>
              <a:t>          // add the center button that displays the image in "smiley.jpg"</a:t>
            </a:r>
          </a:p>
          <a:p>
            <a:pPr marL="609600" indent="-609600">
              <a:lnSpc>
                <a:spcPct val="73000"/>
              </a:lnSpc>
              <a:buFont typeface="Times New Roman" pitchFamily="18" charset="0"/>
              <a:buAutoNum type="arabicPeriod"/>
            </a:pPr>
            <a:r>
              <a:rPr lang="en-US" sz="2000"/>
              <a:t>          add(new JButton(new ImageIcon("smiley.jpg")),  </a:t>
            </a:r>
            <a:br>
              <a:rPr lang="en-US" sz="2000"/>
            </a:br>
            <a:r>
              <a:rPr lang="en-US" sz="2000"/>
              <a:t>                                      BorderLayout.CENTER)</a:t>
            </a:r>
          </a:p>
          <a:p>
            <a:pPr marL="609600" indent="-609600">
              <a:lnSpc>
                <a:spcPct val="73000"/>
              </a:lnSpc>
              <a:buFont typeface="Times New Roman" pitchFamily="18" charset="0"/>
              <a:buAutoNum type="arabicPeriod"/>
            </a:pPr>
            <a:r>
              <a:rPr lang="en-US" sz="2000"/>
              <a:t>          // add four buttons  to NORTH, SOUTH, EAST, and WEST</a:t>
            </a:r>
          </a:p>
          <a:p>
            <a:pPr marL="609600" indent="-609600">
              <a:lnSpc>
                <a:spcPct val="73000"/>
              </a:lnSpc>
              <a:buFont typeface="Times New Roman" pitchFamily="18" charset="0"/>
              <a:buAutoNum type="arabicPeriod"/>
            </a:pPr>
            <a:r>
              <a:rPr lang="en-US" sz="2000"/>
              <a:t>          add(new JButton("Smile"), BorderLayout.NORTH);</a:t>
            </a:r>
          </a:p>
          <a:p>
            <a:pPr marL="609600" indent="-609600">
              <a:lnSpc>
                <a:spcPct val="73000"/>
              </a:lnSpc>
              <a:buFont typeface="Times New Roman" pitchFamily="18" charset="0"/>
              <a:buAutoNum type="arabicPeriod"/>
            </a:pPr>
            <a:r>
              <a:rPr lang="en-US" sz="2000"/>
              <a:t>          add(new JButton("Sourire"),BorderLayout.SOUTH);</a:t>
            </a:r>
          </a:p>
          <a:p>
            <a:pPr marL="609600" indent="-609600">
              <a:lnSpc>
                <a:spcPct val="73000"/>
              </a:lnSpc>
              <a:buFont typeface="Times New Roman" pitchFamily="18" charset="0"/>
              <a:buAutoNum type="arabicPeriod"/>
            </a:pPr>
            <a:r>
              <a:rPr lang="en-US" sz="2000"/>
              <a:t>          add(new JButton("Sorriso"), BorderLayout.EAST);</a:t>
            </a:r>
          </a:p>
          <a:p>
            <a:pPr marL="609600" indent="-609600">
              <a:lnSpc>
                <a:spcPct val="73000"/>
              </a:lnSpc>
              <a:buFont typeface="Times New Roman" pitchFamily="18" charset="0"/>
              <a:buAutoNum type="arabicPeriod"/>
            </a:pPr>
            <a:r>
              <a:rPr lang="en-US" sz="2000"/>
              <a:t>          add(new JButton("Sonrisa"),BorderLayout.WEST);</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public static void main(String[] args)                 	// for display purposes</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JFrame frame = new BorderLayoutFrame ();</a:t>
            </a:r>
          </a:p>
          <a:p>
            <a:pPr marL="609600" indent="-609600">
              <a:lnSpc>
                <a:spcPct val="73000"/>
              </a:lnSpc>
              <a:buFont typeface="Times New Roman" pitchFamily="18" charset="0"/>
              <a:buAutoNum type="arabicPeriod"/>
            </a:pPr>
            <a:r>
              <a:rPr lang="en-US" sz="2000"/>
              <a:t>          frame.setVisible(true);</a:t>
            </a:r>
          </a:p>
          <a:p>
            <a:pPr marL="609600" indent="-609600">
              <a:lnSpc>
                <a:spcPct val="73000"/>
              </a:lnSpc>
              <a:buFont typeface="Times New Roman" pitchFamily="18" charset="0"/>
              <a:buAutoNum type="arabicPeriod"/>
            </a:pPr>
            <a:r>
              <a:rPr lang="en-US" sz="2000"/>
              <a:t>          frame.setDefaultCloseOperation(JFrame.EXIT_ON_CLOSE);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773112" y="274637"/>
            <a:ext cx="8605837" cy="1717675"/>
          </a:xfrm>
        </p:spPr>
        <p:txBody>
          <a:bodyPr/>
          <a:lstStyle/>
          <a:p>
            <a:r>
              <a:rPr lang="en-US" sz="3200" dirty="0"/>
              <a:t>Five </a:t>
            </a:r>
            <a:r>
              <a:rPr lang="en-US" sz="3200" i="1" dirty="0" err="1"/>
              <a:t>JButtons</a:t>
            </a:r>
            <a:r>
              <a:rPr lang="en-US" sz="3200" dirty="0"/>
              <a:t>, one displaying an </a:t>
            </a:r>
            <a:r>
              <a:rPr lang="en-US" sz="3200" i="1" dirty="0" err="1"/>
              <a:t>ImageIcon</a:t>
            </a:r>
            <a:r>
              <a:rPr lang="en-US" sz="3200" dirty="0"/>
              <a:t>, placed with the default layout manager, </a:t>
            </a:r>
            <a:r>
              <a:rPr lang="en-US" sz="3200" i="1" dirty="0" err="1" smtClean="0"/>
              <a:t>BorderLayout</a:t>
            </a:r>
            <a:endParaRPr lang="en-US" sz="4000" dirty="0"/>
          </a:p>
        </p:txBody>
      </p:sp>
      <p:sp>
        <p:nvSpPr>
          <p:cNvPr id="309251" name="Rectangle 3"/>
          <p:cNvSpPr>
            <a:spLocks noGrp="1" noChangeArrowheads="1"/>
          </p:cNvSpPr>
          <p:nvPr>
            <p:ph type="body" idx="1"/>
          </p:nvPr>
        </p:nvSpPr>
        <p:spPr/>
        <p:txBody>
          <a:bodyPr/>
          <a:lstStyle/>
          <a:p>
            <a:endParaRPr lang="en-US"/>
          </a:p>
        </p:txBody>
      </p:sp>
      <p:sp>
        <p:nvSpPr>
          <p:cNvPr id="309253" name="Rectangle 5"/>
          <p:cNvSpPr>
            <a:spLocks noChangeArrowheads="1"/>
          </p:cNvSpPr>
          <p:nvPr/>
        </p:nvSpPr>
        <p:spPr bwMode="auto">
          <a:xfrm>
            <a:off x="0" y="0"/>
            <a:ext cx="10080625" cy="0"/>
          </a:xfrm>
          <a:prstGeom prst="rect">
            <a:avLst/>
          </a:prstGeom>
          <a:noFill/>
          <a:ln w="9525" algn="ctr">
            <a:noFill/>
            <a:miter lim="800000"/>
            <a:headEnd/>
            <a:tailEnd/>
          </a:ln>
          <a:effectLst/>
        </p:spPr>
        <p:txBody>
          <a:bodyPr wrap="none" lIns="0" tIns="0" rIns="0" bIns="0" anchor="ctr">
            <a:spAutoFit/>
          </a:bodyPr>
          <a:lstStyle/>
          <a:p>
            <a:endParaRPr lang="en-US"/>
          </a:p>
        </p:txBody>
      </p:sp>
      <p:graphicFrame>
        <p:nvGraphicFramePr>
          <p:cNvPr id="309252" name="Object 4"/>
          <p:cNvGraphicFramePr>
            <a:graphicFrameLocks noChangeAspect="1"/>
          </p:cNvGraphicFramePr>
          <p:nvPr/>
        </p:nvGraphicFramePr>
        <p:xfrm>
          <a:off x="2220913" y="2489200"/>
          <a:ext cx="4495800" cy="4440238"/>
        </p:xfrm>
        <a:graphic>
          <a:graphicData uri="http://schemas.openxmlformats.org/presentationml/2006/ole">
            <p:oleObj spid="_x0000_s309252" name="Bitmap Image" r:id="rId3" imgW="2886478" imgH="2857899" progId="PBrush">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sz="3600"/>
              <a:t>Discussion</a:t>
            </a:r>
          </a:p>
        </p:txBody>
      </p:sp>
      <p:sp>
        <p:nvSpPr>
          <p:cNvPr id="311299" name="Rectangle 3"/>
          <p:cNvSpPr>
            <a:spLocks noGrp="1" noChangeArrowheads="1"/>
          </p:cNvSpPr>
          <p:nvPr>
            <p:ph type="body" idx="1"/>
          </p:nvPr>
        </p:nvSpPr>
        <p:spPr>
          <a:xfrm>
            <a:off x="741363" y="2101850"/>
            <a:ext cx="9099549" cy="1677987"/>
          </a:xfrm>
        </p:spPr>
        <p:txBody>
          <a:bodyPr/>
          <a:lstStyle/>
          <a:p>
            <a:r>
              <a:rPr lang="en-US" sz="2400" dirty="0" smtClean="0"/>
              <a:t>If </a:t>
            </a:r>
            <a:r>
              <a:rPr lang="en-US" sz="2400" dirty="0"/>
              <a:t>the additional statement</a:t>
            </a:r>
            <a:br>
              <a:rPr lang="en-US" sz="2400" dirty="0"/>
            </a:br>
            <a:endParaRPr lang="en-US" sz="2400" dirty="0"/>
          </a:p>
          <a:p>
            <a:r>
              <a:rPr lang="en-US" sz="2400" dirty="0"/>
              <a:t>		add(new </a:t>
            </a:r>
            <a:r>
              <a:rPr lang="en-US" sz="2400" dirty="0" err="1"/>
              <a:t>JButton</a:t>
            </a:r>
            <a:r>
              <a:rPr lang="en-US" sz="2400" dirty="0"/>
              <a:t>(  ":)"  ),</a:t>
            </a:r>
            <a:r>
              <a:rPr lang="en-US" sz="2400" dirty="0" err="1"/>
              <a:t>BorderLayout.CENTER</a:t>
            </a:r>
            <a:r>
              <a:rPr lang="en-US" sz="2400" dirty="0"/>
              <a:t>);</a:t>
            </a:r>
            <a:br>
              <a:rPr lang="en-US" sz="2400" dirty="0"/>
            </a:br>
            <a:endParaRPr lang="en-US" sz="2400" dirty="0"/>
          </a:p>
          <a:p>
            <a:r>
              <a:rPr lang="en-US" sz="2400" dirty="0"/>
              <a:t>is added to the constructor at line 16, the frame would appear as </a:t>
            </a:r>
          </a:p>
        </p:txBody>
      </p:sp>
      <p:sp>
        <p:nvSpPr>
          <p:cNvPr id="311301" name="Rectangle 5"/>
          <p:cNvSpPr>
            <a:spLocks noChangeArrowheads="1"/>
          </p:cNvSpPr>
          <p:nvPr/>
        </p:nvSpPr>
        <p:spPr bwMode="auto">
          <a:xfrm>
            <a:off x="0" y="0"/>
            <a:ext cx="10080625" cy="0"/>
          </a:xfrm>
          <a:prstGeom prst="rect">
            <a:avLst/>
          </a:prstGeom>
          <a:noFill/>
          <a:ln w="9525" algn="ctr">
            <a:noFill/>
            <a:miter lim="800000"/>
            <a:headEnd/>
            <a:tailEnd/>
          </a:ln>
          <a:effectLst/>
        </p:spPr>
        <p:txBody>
          <a:bodyPr wrap="none" lIns="0" tIns="0" rIns="0" bIns="0" anchor="ctr">
            <a:spAutoFit/>
          </a:bodyPr>
          <a:lstStyle/>
          <a:p>
            <a:endParaRPr lang="en-US"/>
          </a:p>
        </p:txBody>
      </p:sp>
      <p:graphicFrame>
        <p:nvGraphicFramePr>
          <p:cNvPr id="311300" name="Object 4"/>
          <p:cNvGraphicFramePr>
            <a:graphicFrameLocks noChangeAspect="1"/>
          </p:cNvGraphicFramePr>
          <p:nvPr/>
        </p:nvGraphicFramePr>
        <p:xfrm>
          <a:off x="6107112" y="4008437"/>
          <a:ext cx="3352800" cy="3309937"/>
        </p:xfrm>
        <a:graphic>
          <a:graphicData uri="http://schemas.openxmlformats.org/presentationml/2006/ole">
            <p:oleObj spid="_x0000_s311300" name="Bitmap Image" r:id="rId3" imgW="2857899" imgH="2819794" progId="PBrush">
              <p:embed/>
            </p:oleObj>
          </a:graphicData>
        </a:graphic>
      </p:graphicFrame>
      <p:sp>
        <p:nvSpPr>
          <p:cNvPr id="6" name="Rectangle 3"/>
          <p:cNvSpPr txBox="1">
            <a:spLocks noChangeArrowheads="1"/>
          </p:cNvSpPr>
          <p:nvPr/>
        </p:nvSpPr>
        <p:spPr bwMode="auto">
          <a:xfrm>
            <a:off x="696912" y="4160837"/>
            <a:ext cx="5137149" cy="2852738"/>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342900" marR="0" lvl="0" indent="-342900" algn="l" defTabSz="457200" rtl="0" eaLnBrk="0" fontAlgn="base" latinLnBrk="0" hangingPunct="0">
              <a:lnSpc>
                <a:spcPct val="93000"/>
              </a:lnSpc>
              <a:spcBef>
                <a:spcPct val="0"/>
              </a:spcBef>
              <a:spcAft>
                <a:spcPct val="0"/>
              </a:spcAft>
              <a:buClr>
                <a:srgbClr val="000000"/>
              </a:buClr>
              <a:buSzPct val="100000"/>
              <a:buFontTx/>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Each button fills its region.  </a:t>
            </a:r>
            <a:br>
              <a:rPr kumimoji="0" lang="en-US" sz="2400" b="0" i="0" u="none" strike="noStrike" kern="0" cap="none" spc="0" normalizeH="0" baseline="0" noProof="0" dirty="0" smtClean="0">
                <a:ln>
                  <a:noFill/>
                </a:ln>
                <a:solidFill>
                  <a:srgbClr val="000000"/>
                </a:solidFill>
                <a:effectLst/>
                <a:uLnTx/>
                <a:uFillTx/>
                <a:latin typeface="+mn-lt"/>
                <a:ea typeface="+mn-ea"/>
                <a:cs typeface="+mn-cs"/>
              </a:rPr>
            </a:br>
            <a:endParaRPr kumimoji="0" lang="en-US" sz="2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93000"/>
              </a:lnSpc>
              <a:spcBef>
                <a:spcPct val="0"/>
              </a:spcBef>
              <a:spcAft>
                <a:spcPct val="0"/>
              </a:spcAft>
              <a:buClr>
                <a:srgbClr val="000000"/>
              </a:buClr>
              <a:buSzPct val="100000"/>
              <a:buFontTx/>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If the frame is expanded, so are the buttons. </a:t>
            </a:r>
            <a:br>
              <a:rPr kumimoji="0" lang="en-US" sz="2400" b="0" i="0" u="none" strike="noStrike" kern="0" cap="none" spc="0" normalizeH="0" baseline="0" noProof="0" dirty="0" smtClean="0">
                <a:ln>
                  <a:noFill/>
                </a:ln>
                <a:solidFill>
                  <a:srgbClr val="000000"/>
                </a:solidFill>
                <a:effectLst/>
                <a:uLnTx/>
                <a:uFillTx/>
                <a:latin typeface="+mn-lt"/>
                <a:ea typeface="+mn-ea"/>
                <a:cs typeface="+mn-cs"/>
              </a:rPr>
            </a:br>
            <a:endParaRPr kumimoji="0" lang="en-US" sz="2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93000"/>
              </a:lnSpc>
              <a:spcBef>
                <a:spcPct val="0"/>
              </a:spcBef>
              <a:spcAft>
                <a:spcPct val="0"/>
              </a:spcAft>
              <a:buClr>
                <a:srgbClr val="000000"/>
              </a:buClr>
              <a:buSzPct val="100000"/>
              <a:buFontTx/>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The frame can hold only five components, and components can be covered by other components.</a:t>
            </a:r>
            <a:endParaRPr kumimoji="0" lang="en-US" sz="32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sz="3200"/>
              <a:t>FlowLayout</a:t>
            </a:r>
          </a:p>
        </p:txBody>
      </p:sp>
      <p:sp>
        <p:nvSpPr>
          <p:cNvPr id="312323" name="Rectangle 3"/>
          <p:cNvSpPr>
            <a:spLocks noGrp="1" noChangeArrowheads="1"/>
          </p:cNvSpPr>
          <p:nvPr>
            <p:ph type="body" idx="1"/>
          </p:nvPr>
        </p:nvSpPr>
        <p:spPr>
          <a:xfrm>
            <a:off x="773112" y="1951038"/>
            <a:ext cx="9067800" cy="1219200"/>
          </a:xfrm>
        </p:spPr>
        <p:txBody>
          <a:bodyPr/>
          <a:lstStyle/>
          <a:p>
            <a:r>
              <a:rPr lang="en-US" b="1" dirty="0"/>
              <a:t> </a:t>
            </a:r>
            <a:r>
              <a:rPr lang="en-US" sz="2400" dirty="0" smtClean="0"/>
              <a:t>An </a:t>
            </a:r>
            <a:r>
              <a:rPr lang="en-US" sz="2400" dirty="0"/>
              <a:t>object belonging to </a:t>
            </a:r>
            <a:r>
              <a:rPr lang="en-US" sz="2400" dirty="0" err="1"/>
              <a:t>FlowLayout</a:t>
            </a:r>
            <a:r>
              <a:rPr lang="en-US" sz="2400" dirty="0"/>
              <a:t> arranges components horizontally in a container, left to right, row by row, in the order in which they are added to the container</a:t>
            </a:r>
            <a:r>
              <a:rPr lang="en-US" dirty="0"/>
              <a:t>. </a:t>
            </a:r>
            <a:br>
              <a:rPr lang="en-US" dirty="0"/>
            </a:br>
            <a:r>
              <a:rPr lang="en-US" dirty="0"/>
              <a:t/>
            </a:r>
            <a:br>
              <a:rPr lang="en-US" dirty="0"/>
            </a:br>
            <a:endParaRPr lang="en-US" dirty="0"/>
          </a:p>
        </p:txBody>
      </p:sp>
      <p:sp>
        <p:nvSpPr>
          <p:cNvPr id="4" name="Rectangle 3"/>
          <p:cNvSpPr txBox="1">
            <a:spLocks noChangeArrowheads="1"/>
          </p:cNvSpPr>
          <p:nvPr/>
        </p:nvSpPr>
        <p:spPr bwMode="auto">
          <a:xfrm>
            <a:off x="544512" y="3398837"/>
            <a:ext cx="9220200" cy="3798887"/>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342900" marR="0" lvl="0" indent="-342900" algn="l" defTabSz="457200" rtl="0" eaLnBrk="0" fontAlgn="base" latinLnBrk="0" hangingPunct="0">
              <a:lnSpc>
                <a:spcPct val="73000"/>
              </a:lnSpc>
              <a:spcBef>
                <a:spcPct val="0"/>
              </a:spcBef>
              <a:spcAft>
                <a:spcPct val="0"/>
              </a:spcAft>
              <a:buClr>
                <a:srgbClr val="000000"/>
              </a:buClr>
              <a:buSzPct val="100000"/>
              <a:buFontTx/>
              <a:buChar char="•"/>
              <a:tabLst/>
              <a:defRPr/>
            </a:pP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FlowLayout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t>
            </a:r>
            <a:br>
              <a:rPr kumimoji="0" lang="en-US" sz="2400" b="0" i="0" u="none" strike="noStrike" kern="0" cap="none" spc="0" normalizeH="0" baseline="0" noProof="0" dirty="0" smtClean="0">
                <a:ln>
                  <a:noFill/>
                </a:ln>
                <a:solidFill>
                  <a:srgbClr val="000000"/>
                </a:solidFill>
                <a:effectLst/>
                <a:uLnTx/>
                <a:uFillTx/>
                <a:latin typeface="+mn-lt"/>
                <a:ea typeface="+mn-ea"/>
                <a:cs typeface="+mn-cs"/>
              </a:rPr>
            </a:br>
            <a:r>
              <a:rPr kumimoji="0" lang="en-US" sz="2400" b="0" i="0" u="none" strike="noStrike" kern="0" cap="none" spc="0" normalizeH="0" baseline="0" noProof="0" dirty="0" smtClean="0">
                <a:ln>
                  <a:noFill/>
                </a:ln>
                <a:solidFill>
                  <a:srgbClr val="000000"/>
                </a:solidFill>
                <a:effectLst/>
                <a:uLnTx/>
                <a:uFillTx/>
                <a:latin typeface="+mn-lt"/>
                <a:ea typeface="+mn-ea"/>
                <a:cs typeface="+mn-cs"/>
              </a:rPr>
              <a:t>instantiates a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FlowLayout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layout manager object that center aligns components in a container.  </a:t>
            </a:r>
            <a:br>
              <a:rPr kumimoji="0" lang="en-US" sz="2400" b="0" i="0" u="none" strike="noStrike" kern="0" cap="none" spc="0" normalizeH="0" baseline="0" noProof="0" dirty="0" smtClean="0">
                <a:ln>
                  <a:noFill/>
                </a:ln>
                <a:solidFill>
                  <a:srgbClr val="000000"/>
                </a:solidFill>
                <a:effectLst/>
                <a:uLnTx/>
                <a:uFillTx/>
                <a:latin typeface="+mn-lt"/>
                <a:ea typeface="+mn-ea"/>
                <a:cs typeface="+mn-cs"/>
              </a:rPr>
            </a:br>
            <a:endParaRPr kumimoji="0" lang="en-US" sz="18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73000"/>
              </a:lnSpc>
              <a:spcBef>
                <a:spcPct val="0"/>
              </a:spcBef>
              <a:spcAft>
                <a:spcPct val="0"/>
              </a:spcAft>
              <a:buClr>
                <a:srgbClr val="000000"/>
              </a:buClr>
              <a:buSzPct val="100000"/>
              <a:buFontTx/>
              <a:buChar char="•"/>
              <a:tabLst/>
              <a:defRPr/>
            </a:pP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FlowLayout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Alignment)  </a:t>
            </a:r>
            <a:br>
              <a:rPr kumimoji="0" lang="en-US" sz="2400" b="0" i="0" u="none" strike="noStrike" kern="0" cap="none" spc="0" normalizeH="0" baseline="0" noProof="0" dirty="0" smtClean="0">
                <a:ln>
                  <a:noFill/>
                </a:ln>
                <a:solidFill>
                  <a:srgbClr val="000000"/>
                </a:solidFill>
                <a:effectLst/>
                <a:uLnTx/>
                <a:uFillTx/>
                <a:latin typeface="+mn-lt"/>
                <a:ea typeface="+mn-ea"/>
                <a:cs typeface="+mn-cs"/>
              </a:rPr>
            </a:br>
            <a:r>
              <a:rPr kumimoji="0" lang="en-US" sz="2400" b="0" i="0" u="none" strike="noStrike" kern="0" cap="none" spc="0" normalizeH="0" baseline="0" noProof="0" dirty="0" smtClean="0">
                <a:ln>
                  <a:noFill/>
                </a:ln>
                <a:solidFill>
                  <a:srgbClr val="000000"/>
                </a:solidFill>
                <a:effectLst/>
                <a:uLnTx/>
                <a:uFillTx/>
                <a:latin typeface="+mn-lt"/>
                <a:ea typeface="+mn-ea"/>
                <a:cs typeface="+mn-cs"/>
              </a:rPr>
              <a:t>instantiates a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FlowLayout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layout manager with the specified alignment: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FlowLayout.LEFT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FlowLayout.CENTER</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or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FlowLayout.RIGHT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with integer values 0, 1, and 2 respectively.</a:t>
            </a:r>
            <a:br>
              <a:rPr kumimoji="0" lang="en-US" sz="2400" b="0" i="0" u="none" strike="noStrike" kern="0" cap="none" spc="0" normalizeH="0" baseline="0" noProof="0" dirty="0" smtClean="0">
                <a:ln>
                  <a:noFill/>
                </a:ln>
                <a:solidFill>
                  <a:srgbClr val="000000"/>
                </a:solidFill>
                <a:effectLst/>
                <a:uLnTx/>
                <a:uFillTx/>
                <a:latin typeface="+mn-lt"/>
                <a:ea typeface="+mn-ea"/>
                <a:cs typeface="+mn-cs"/>
              </a:rPr>
            </a:br>
            <a:endParaRPr kumimoji="0" lang="en-US" sz="18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73000"/>
              </a:lnSpc>
              <a:spcBef>
                <a:spcPct val="0"/>
              </a:spcBef>
              <a:spcAft>
                <a:spcPct val="0"/>
              </a:spcAft>
              <a:buClr>
                <a:srgbClr val="000000"/>
              </a:buClr>
              <a:buSzPct val="100000"/>
              <a:buFontTx/>
              <a:buChar char="•"/>
              <a:tabLst/>
              <a:defRPr/>
            </a:pP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FlowLayout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Alignment,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horizontalSpace</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verticalSpace</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t>
            </a:r>
            <a:br>
              <a:rPr kumimoji="0" lang="en-US" sz="2400" b="0" i="0" u="none" strike="noStrike" kern="0" cap="none" spc="0" normalizeH="0" baseline="0" noProof="0" dirty="0" smtClean="0">
                <a:ln>
                  <a:noFill/>
                </a:ln>
                <a:solidFill>
                  <a:srgbClr val="000000"/>
                </a:solidFill>
                <a:effectLst/>
                <a:uLnTx/>
                <a:uFillTx/>
                <a:latin typeface="+mn-lt"/>
                <a:ea typeface="+mn-ea"/>
                <a:cs typeface="+mn-cs"/>
              </a:rPr>
            </a:br>
            <a:r>
              <a:rPr kumimoji="0" lang="en-US" sz="2400" b="0" i="0" u="none" strike="noStrike" kern="0" cap="none" spc="0" normalizeH="0" baseline="0" noProof="0" dirty="0" smtClean="0">
                <a:ln>
                  <a:noFill/>
                </a:ln>
                <a:solidFill>
                  <a:srgbClr val="000000"/>
                </a:solidFill>
                <a:effectLst/>
                <a:uLnTx/>
                <a:uFillTx/>
                <a:latin typeface="+mn-lt"/>
                <a:ea typeface="+mn-ea"/>
                <a:cs typeface="+mn-cs"/>
              </a:rPr>
              <a:t>instantiates a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FlowLayout</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layout manager with the specified alignment.  Parameters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horizontalSpace</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and </a:t>
            </a:r>
            <a:r>
              <a:rPr kumimoji="0" lang="en-US" sz="2400" b="0" i="0" u="none" strike="noStrike" kern="0" cap="none" spc="0" normalizeH="0" baseline="0" noProof="0" dirty="0" err="1" smtClean="0">
                <a:ln>
                  <a:noFill/>
                </a:ln>
                <a:solidFill>
                  <a:srgbClr val="000000"/>
                </a:solidFill>
                <a:effectLst/>
                <a:uLnTx/>
                <a:uFillTx/>
                <a:latin typeface="+mn-lt"/>
                <a:ea typeface="+mn-ea"/>
                <a:cs typeface="+mn-cs"/>
              </a:rPr>
              <a:t>verticalSpace</a:t>
            </a:r>
            <a:r>
              <a:rPr kumimoji="0" lang="en-US" sz="2400" b="0" i="0" u="none" strike="noStrike" kern="0" cap="none" spc="0" normalizeH="0" baseline="0" noProof="0" dirty="0" smtClean="0">
                <a:ln>
                  <a:noFill/>
                </a:ln>
                <a:solidFill>
                  <a:srgbClr val="000000"/>
                </a:solidFill>
                <a:effectLst/>
                <a:uLnTx/>
                <a:uFillTx/>
                <a:latin typeface="+mn-lt"/>
                <a:ea typeface="+mn-ea"/>
                <a:cs typeface="+mn-cs"/>
              </a:rPr>
              <a:t> specify horizontal and vertical space, in pixels, between components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setLayout</a:t>
            </a:r>
          </a:p>
        </p:txBody>
      </p:sp>
      <p:sp>
        <p:nvSpPr>
          <p:cNvPr id="314371" name="Rectangle 3"/>
          <p:cNvSpPr>
            <a:spLocks noGrp="1" noChangeArrowheads="1"/>
          </p:cNvSpPr>
          <p:nvPr>
            <p:ph type="body" idx="1"/>
          </p:nvPr>
        </p:nvSpPr>
        <p:spPr/>
        <p:txBody>
          <a:bodyPr/>
          <a:lstStyle/>
          <a:p>
            <a:pPr>
              <a:lnSpc>
                <a:spcPct val="73000"/>
              </a:lnSpc>
            </a:pPr>
            <a:r>
              <a:rPr lang="en-US" sz="2400"/>
              <a:t>The JFrame method </a:t>
            </a:r>
            <a:br>
              <a:rPr lang="en-US" sz="2400"/>
            </a:br>
            <a:endParaRPr lang="en-US" sz="2400"/>
          </a:p>
          <a:p>
            <a:pPr>
              <a:lnSpc>
                <a:spcPct val="73000"/>
              </a:lnSpc>
            </a:pPr>
            <a:r>
              <a:rPr lang="en-US" sz="2400"/>
              <a:t>       setLayout(LayoutManager m);</a:t>
            </a:r>
            <a:br>
              <a:rPr lang="en-US" sz="2400"/>
            </a:br>
            <a:endParaRPr lang="en-US" sz="2400"/>
          </a:p>
          <a:p>
            <a:pPr>
              <a:lnSpc>
                <a:spcPct val="73000"/>
              </a:lnSpc>
            </a:pPr>
            <a:r>
              <a:rPr lang="en-US" sz="2400"/>
              <a:t>sets the layout manager for a frame.</a:t>
            </a:r>
          </a:p>
          <a:p>
            <a:pPr>
              <a:lnSpc>
                <a:spcPct val="73000"/>
              </a:lnSpc>
            </a:pPr>
            <a:endParaRPr lang="en-US" sz="2400"/>
          </a:p>
          <a:p>
            <a:pPr>
              <a:lnSpc>
                <a:spcPct val="73000"/>
              </a:lnSpc>
            </a:pPr>
            <a:r>
              <a:rPr lang="en-US" sz="2400"/>
              <a:t>Example:</a:t>
            </a:r>
            <a:br>
              <a:rPr lang="en-US" sz="2400"/>
            </a:br>
            <a:endParaRPr lang="en-US" sz="2400"/>
          </a:p>
          <a:p>
            <a:pPr>
              <a:lnSpc>
                <a:spcPct val="73000"/>
              </a:lnSpc>
            </a:pPr>
            <a:r>
              <a:rPr lang="en-US" sz="2400"/>
              <a:t>	setLayout(new FlowLayout()) ;</a:t>
            </a:r>
          </a:p>
          <a:p>
            <a:pPr>
              <a:lnSpc>
                <a:spcPct val="73000"/>
              </a:lnSpc>
            </a:pPr>
            <a:r>
              <a:rPr lang="en-US" sz="2400"/>
              <a:t>or</a:t>
            </a:r>
            <a:br>
              <a:rPr lang="en-US" sz="2400"/>
            </a:br>
            <a:endParaRPr lang="en-US" sz="2400"/>
          </a:p>
          <a:p>
            <a:pPr>
              <a:lnSpc>
                <a:spcPct val="73000"/>
              </a:lnSpc>
            </a:pPr>
            <a:r>
              <a:rPr lang="en-US" sz="2400"/>
              <a:t>	LayoutManager manager = new FlowLayoutManager();</a:t>
            </a:r>
          </a:p>
          <a:p>
            <a:pPr>
              <a:lnSpc>
                <a:spcPct val="73000"/>
              </a:lnSpc>
            </a:pPr>
            <a:r>
              <a:rPr lang="en-US" sz="2400"/>
              <a:t>	setLayout(manager);</a:t>
            </a:r>
          </a:p>
          <a:p>
            <a:pPr>
              <a:lnSpc>
                <a:spcPct val="73000"/>
              </a:lnSpc>
            </a:pPr>
            <a:r>
              <a:rPr lang="en-US" sz="2400"/>
              <a:t/>
            </a:r>
            <a:br>
              <a:rPr lang="en-US" sz="2400"/>
            </a:br>
            <a:r>
              <a:rPr lang="en-US" sz="2400"/>
              <a:t>changes the layout manager of a frame from the default BorderLayout to FlowLayouT.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Hangman</a:t>
            </a:r>
          </a:p>
        </p:txBody>
      </p:sp>
      <p:sp>
        <p:nvSpPr>
          <p:cNvPr id="315395" name="Rectangle 3"/>
          <p:cNvSpPr>
            <a:spLocks noGrp="1" noChangeArrowheads="1"/>
          </p:cNvSpPr>
          <p:nvPr>
            <p:ph type="body" idx="1"/>
          </p:nvPr>
        </p:nvSpPr>
        <p:spPr/>
        <p:txBody>
          <a:bodyPr/>
          <a:lstStyle/>
          <a:p>
            <a:pPr>
              <a:lnSpc>
                <a:spcPct val="73000"/>
              </a:lnSpc>
            </a:pPr>
            <a:r>
              <a:rPr lang="en-US" sz="2400" b="1"/>
              <a:t>Problem Statement</a:t>
            </a:r>
            <a:endParaRPr lang="en-US" sz="2400"/>
          </a:p>
          <a:p>
            <a:pPr>
              <a:lnSpc>
                <a:spcPct val="73000"/>
              </a:lnSpc>
            </a:pPr>
            <a:r>
              <a:rPr lang="en-US" sz="2400"/>
              <a:t>In one version of the game </a:t>
            </a:r>
            <a:r>
              <a:rPr lang="en-US" sz="2400" i="1"/>
              <a:t>Hangman</a:t>
            </a:r>
            <a:r>
              <a:rPr lang="en-US" sz="2400"/>
              <a:t>, a program randomly chooses a word from a list of 5000 words.  A player attempts to determine the mystery word by guessing letters, one letter at a time. The player guesses a letter by clicking a button labeled with some letter.  For example, if the mystery word is </a:t>
            </a:r>
            <a:r>
              <a:rPr lang="en-US" sz="2400" i="1"/>
              <a:t>ELEPHANT</a:t>
            </a:r>
            <a:r>
              <a:rPr lang="en-US" sz="2400"/>
              <a:t> and the player clicks the </a:t>
            </a:r>
            <a:r>
              <a:rPr lang="en-US" sz="2400" i="1"/>
              <a:t>E</a:t>
            </a:r>
            <a:r>
              <a:rPr lang="en-US" sz="2400"/>
              <a:t> button the computer displays</a:t>
            </a:r>
            <a:endParaRPr lang="en-US" sz="2400" i="1"/>
          </a:p>
          <a:p>
            <a:pPr>
              <a:lnSpc>
                <a:spcPct val="73000"/>
              </a:lnSpc>
            </a:pPr>
            <a:r>
              <a:rPr lang="en-US" sz="2400" i="1"/>
              <a:t>                                    E*E* * * * *</a:t>
            </a:r>
            <a:endParaRPr lang="en-US" sz="2400"/>
          </a:p>
          <a:p>
            <a:pPr>
              <a:lnSpc>
                <a:spcPct val="73000"/>
              </a:lnSpc>
            </a:pPr>
            <a:r>
              <a:rPr lang="en-US" sz="2400"/>
              <a:t>The player made a correct guess and sees all the </a:t>
            </a:r>
            <a:r>
              <a:rPr lang="en-US" sz="2400" i="1"/>
              <a:t>E</a:t>
            </a:r>
            <a:r>
              <a:rPr lang="en-US" sz="2400"/>
              <a:t>s that occur in the secret word.  </a:t>
            </a:r>
            <a:br>
              <a:rPr lang="en-US" sz="2400"/>
            </a:br>
            <a:endParaRPr lang="en-US" sz="2400"/>
          </a:p>
          <a:p>
            <a:pPr>
              <a:lnSpc>
                <a:spcPct val="73000"/>
              </a:lnSpc>
            </a:pPr>
            <a:r>
              <a:rPr lang="en-US" sz="2400"/>
              <a:t>Create a class AlphabetFrame that extends JFrame.  A frame belonging to AlphabetFrame is a container that holds 26 buttons labeled with the letters of the alphabet.   Such a frame might be used as part of a GUI for a Hangman application.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Solution</a:t>
            </a:r>
          </a:p>
        </p:txBody>
      </p:sp>
      <p:sp>
        <p:nvSpPr>
          <p:cNvPr id="316419" name="Rectangle 3"/>
          <p:cNvSpPr>
            <a:spLocks noGrp="1" noChangeArrowheads="1"/>
          </p:cNvSpPr>
          <p:nvPr>
            <p:ph type="body" idx="1"/>
          </p:nvPr>
        </p:nvSpPr>
        <p:spPr/>
        <p:txBody>
          <a:bodyPr/>
          <a:lstStyle/>
          <a:p>
            <a:pPr marL="609600" indent="-609600">
              <a:lnSpc>
                <a:spcPct val="73000"/>
              </a:lnSpc>
              <a:buFont typeface="Times New Roman" pitchFamily="18" charset="0"/>
              <a:buAutoNum type="arabicPeriod"/>
            </a:pPr>
            <a:r>
              <a:rPr lang="en-US" sz="2000"/>
              <a:t>import java.awt.*;</a:t>
            </a:r>
          </a:p>
          <a:p>
            <a:pPr marL="609600" indent="-609600">
              <a:lnSpc>
                <a:spcPct val="73000"/>
              </a:lnSpc>
              <a:buFont typeface="Times New Roman" pitchFamily="18" charset="0"/>
              <a:buAutoNum type="arabicPeriod"/>
            </a:pPr>
            <a:r>
              <a:rPr lang="en-US" sz="2000"/>
              <a:t>import javax.swing.*;</a:t>
            </a:r>
          </a:p>
          <a:p>
            <a:pPr marL="609600" indent="-609600">
              <a:lnSpc>
                <a:spcPct val="73000"/>
              </a:lnSpc>
              <a:buFont typeface="Times New Roman" pitchFamily="18" charset="0"/>
              <a:buAutoNum type="arabicPeriod"/>
            </a:pPr>
            <a:r>
              <a:rPr lang="en-US" sz="2000"/>
              <a:t>public class AlphabetButtons extends JFrame</a:t>
            </a:r>
          </a:p>
          <a:p>
            <a:pPr marL="609600" indent="-609600">
              <a:lnSpc>
                <a:spcPct val="73000"/>
              </a:lnSpc>
              <a:buFont typeface="Times New Roman" pitchFamily="18" charset="0"/>
              <a:buAutoNum type="arabicPeriod"/>
            </a:pPr>
            <a:r>
              <a:rPr lang="en-US" sz="2000"/>
              <a:t>{</a:t>
            </a:r>
          </a:p>
          <a:p>
            <a:pPr marL="609600" indent="-609600">
              <a:lnSpc>
                <a:spcPct val="73000"/>
              </a:lnSpc>
              <a:buFont typeface="Times New Roman" pitchFamily="18" charset="0"/>
              <a:buAutoNum type="arabicPeriod"/>
            </a:pPr>
            <a:r>
              <a:rPr lang="en-US" sz="2000"/>
              <a:t>     public AlphabetButtons(int width, int height) </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super("Alphabet Buttons");</a:t>
            </a:r>
          </a:p>
          <a:p>
            <a:pPr marL="609600" indent="-609600">
              <a:lnSpc>
                <a:spcPct val="73000"/>
              </a:lnSpc>
              <a:buFont typeface="Times New Roman" pitchFamily="18" charset="0"/>
              <a:buAutoNum type="arabicPeriod"/>
            </a:pPr>
            <a:r>
              <a:rPr lang="en-US" sz="2000"/>
              <a:t>          setLayout(new FlowLayout()); 	 // layout manager</a:t>
            </a:r>
          </a:p>
          <a:p>
            <a:pPr marL="609600" indent="-609600">
              <a:lnSpc>
                <a:spcPct val="73000"/>
              </a:lnSpc>
              <a:buFont typeface="Times New Roman" pitchFamily="18" charset="0"/>
              <a:buAutoNum type="arabicPeriod"/>
            </a:pPr>
            <a:r>
              <a:rPr lang="en-US" sz="2000"/>
              <a:t>          setBounds(0,0, width,height);</a:t>
            </a:r>
          </a:p>
          <a:p>
            <a:pPr marL="609600" indent="-609600">
              <a:lnSpc>
                <a:spcPct val="73000"/>
              </a:lnSpc>
              <a:buFont typeface="Times New Roman" pitchFamily="18" charset="0"/>
              <a:buAutoNum type="arabicPeriod"/>
            </a:pPr>
            <a:r>
              <a:rPr lang="en-US" sz="2000"/>
              <a:t>          for (int i = 0; i &lt; 26; i++)</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Character letter = (char)(i + 'A');  // needs an object reference</a:t>
            </a:r>
          </a:p>
          <a:p>
            <a:pPr marL="609600" indent="-609600">
              <a:lnSpc>
                <a:spcPct val="73000"/>
              </a:lnSpc>
              <a:buFont typeface="Times New Roman" pitchFamily="18" charset="0"/>
              <a:buAutoNum type="arabicPeriod"/>
            </a:pPr>
            <a:r>
              <a:rPr lang="en-US" sz="2000"/>
              <a:t>               JButton button = new JButton(letter.toString()); </a:t>
            </a:r>
          </a:p>
          <a:p>
            <a:pPr marL="609600" indent="-609600">
              <a:lnSpc>
                <a:spcPct val="73000"/>
              </a:lnSpc>
              <a:buFont typeface="Times New Roman" pitchFamily="18" charset="0"/>
              <a:buAutoNum type="arabicPeriod"/>
            </a:pPr>
            <a:r>
              <a:rPr lang="en-US" sz="2000"/>
              <a:t>                add(button);</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a:t>
            </a:r>
            <a:br>
              <a:rPr lang="en-US" sz="2000"/>
            </a:br>
            <a:endParaRPr lang="en-US" sz="2000"/>
          </a:p>
          <a:p>
            <a:pPr marL="609600" indent="-609600">
              <a:lnSpc>
                <a:spcPct val="73000"/>
              </a:lnSpc>
              <a:buFont typeface="Times New Roman" pitchFamily="18" charset="0"/>
              <a:buAutoNum type="arabicPeriod"/>
            </a:pPr>
            <a:r>
              <a:rPr lang="en-US" sz="2000"/>
              <a:t>          public static void main(String[] args)</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JFrame frame = new AlphabetButtons(300,300);</a:t>
            </a:r>
          </a:p>
          <a:p>
            <a:pPr marL="609600" indent="-609600">
              <a:lnSpc>
                <a:spcPct val="73000"/>
              </a:lnSpc>
              <a:buFont typeface="Times New Roman" pitchFamily="18" charset="0"/>
              <a:buAutoNum type="arabicPeriod"/>
            </a:pPr>
            <a:r>
              <a:rPr lang="en-US" sz="2000"/>
              <a:t>               frame.setVisible(true);</a:t>
            </a:r>
          </a:p>
          <a:p>
            <a:pPr marL="609600" indent="-609600">
              <a:lnSpc>
                <a:spcPct val="73000"/>
              </a:lnSpc>
              <a:buFont typeface="Times New Roman" pitchFamily="18" charset="0"/>
              <a:buAutoNum type="arabicPeriod"/>
            </a:pPr>
            <a:r>
              <a:rPr lang="en-US" sz="2000"/>
              <a:t>               frame.setDefaultCloseOperation(JFrame.EXIT_ON_CLOSE);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sz="3200"/>
              <a:t>Twenty-six buttons placed with </a:t>
            </a:r>
            <a:r>
              <a:rPr lang="en-US" sz="3200" i="1"/>
              <a:t>FlowLayout</a:t>
            </a:r>
          </a:p>
        </p:txBody>
      </p:sp>
      <p:pic>
        <p:nvPicPr>
          <p:cNvPr id="317444" name="Picture 4"/>
          <p:cNvPicPr>
            <a:picLocks noGrp="1" noChangeAspect="1" noChangeArrowheads="1"/>
          </p:cNvPicPr>
          <p:nvPr>
            <p:ph type="body" idx="1"/>
          </p:nvPr>
        </p:nvPicPr>
        <p:blipFill>
          <a:blip r:embed="rId2"/>
          <a:srcRect/>
          <a:stretch>
            <a:fillRect/>
          </a:stretch>
        </p:blipFill>
        <p:spPr>
          <a:xfrm>
            <a:off x="2830513" y="1970088"/>
            <a:ext cx="4724400" cy="4724400"/>
          </a:xfr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1026"/>
          <p:cNvSpPr>
            <a:spLocks noGrp="1" noChangeArrowheads="1"/>
          </p:cNvSpPr>
          <p:nvPr>
            <p:ph type="title"/>
          </p:nvPr>
        </p:nvSpPr>
        <p:spPr/>
        <p:txBody>
          <a:bodyPr/>
          <a:lstStyle/>
          <a:p>
            <a:r>
              <a:rPr lang="en-US" sz="3600" dirty="0"/>
              <a:t>Components and Containers</a:t>
            </a:r>
          </a:p>
        </p:txBody>
      </p:sp>
      <p:sp>
        <p:nvSpPr>
          <p:cNvPr id="269315" name="Rectangle 1027"/>
          <p:cNvSpPr>
            <a:spLocks noGrp="1" noChangeArrowheads="1"/>
          </p:cNvSpPr>
          <p:nvPr>
            <p:ph type="body" idx="1"/>
          </p:nvPr>
        </p:nvSpPr>
        <p:spPr/>
        <p:txBody>
          <a:bodyPr/>
          <a:lstStyle/>
          <a:p>
            <a:pPr>
              <a:spcAft>
                <a:spcPts val="600"/>
              </a:spcAft>
              <a:buFontTx/>
              <a:buChar char="•"/>
            </a:pPr>
            <a:r>
              <a:rPr lang="en-US" sz="2400" dirty="0"/>
              <a:t>At the top of the hierarchy is the (abstract) Component class.</a:t>
            </a:r>
          </a:p>
          <a:p>
            <a:pPr>
              <a:spcAft>
                <a:spcPts val="600"/>
              </a:spcAft>
              <a:buFontTx/>
              <a:buChar char="•"/>
            </a:pPr>
            <a:r>
              <a:rPr lang="en-US" sz="2400" dirty="0" smtClean="0"/>
              <a:t>A </a:t>
            </a:r>
            <a:r>
              <a:rPr lang="en-US" sz="2400" i="1" dirty="0"/>
              <a:t>component</a:t>
            </a:r>
            <a:r>
              <a:rPr lang="en-US" sz="2400" dirty="0"/>
              <a:t> is an object that can be displayed on the </a:t>
            </a:r>
            <a:r>
              <a:rPr lang="en-US" sz="2400" dirty="0" smtClean="0"/>
              <a:t>screen.</a:t>
            </a:r>
          </a:p>
          <a:p>
            <a:pPr>
              <a:spcAft>
                <a:spcPts val="600"/>
              </a:spcAft>
              <a:buFontTx/>
              <a:buChar char="•"/>
            </a:pPr>
            <a:r>
              <a:rPr lang="en-US" sz="2400" dirty="0" smtClean="0"/>
              <a:t>Buttons</a:t>
            </a:r>
            <a:r>
              <a:rPr lang="en-US" sz="2400" dirty="0"/>
              <a:t>, text boxes, checkboxes and labels are all components.  </a:t>
            </a:r>
          </a:p>
          <a:p>
            <a:pPr>
              <a:spcAft>
                <a:spcPts val="600"/>
              </a:spcAft>
              <a:buFontTx/>
              <a:buChar char="•"/>
            </a:pPr>
            <a:r>
              <a:rPr lang="en-US" sz="2400" dirty="0" smtClean="0"/>
              <a:t>A </a:t>
            </a:r>
            <a:r>
              <a:rPr lang="en-US" sz="2400" dirty="0"/>
              <a:t>window is also a component</a:t>
            </a:r>
            <a:r>
              <a:rPr lang="en-US" dirty="0" smtClean="0"/>
              <a:t>.</a:t>
            </a:r>
          </a:p>
          <a:p>
            <a:pPr>
              <a:spcAft>
                <a:spcPts val="600"/>
              </a:spcAft>
              <a:buFontTx/>
              <a:buChar char="•"/>
            </a:pPr>
            <a:r>
              <a:rPr lang="en-US" sz="2400" dirty="0" smtClean="0"/>
              <a:t>Every component, such as a button, a checkbox, a text box, or a window is an object belonging to some class that extends Component.  </a:t>
            </a:r>
          </a:p>
          <a:p>
            <a:pPr>
              <a:spcAft>
                <a:spcPts val="600"/>
              </a:spcAft>
              <a:buFontTx/>
              <a:buChar char="•"/>
            </a:pPr>
            <a:r>
              <a:rPr lang="en-US" sz="2400" dirty="0" smtClean="0"/>
              <a:t>The upper left corner of a container is designated as position (0, 0) and (</a:t>
            </a:r>
            <a:r>
              <a:rPr lang="en-US" sz="2400" i="1" dirty="0" smtClean="0"/>
              <a:t>x, y</a:t>
            </a:r>
            <a:r>
              <a:rPr lang="en-US" sz="2400" dirty="0" smtClean="0"/>
              <a:t>) is the point located </a:t>
            </a:r>
            <a:r>
              <a:rPr lang="en-US" sz="2400" i="1" dirty="0" smtClean="0"/>
              <a:t>x </a:t>
            </a:r>
            <a:r>
              <a:rPr lang="en-US" sz="2400" dirty="0" smtClean="0"/>
              <a:t>pixels to the right of and </a:t>
            </a:r>
            <a:r>
              <a:rPr lang="en-US" sz="2400" i="1" dirty="0" smtClean="0"/>
              <a:t>y</a:t>
            </a:r>
            <a:r>
              <a:rPr lang="en-US" sz="2400" dirty="0" smtClean="0"/>
              <a:t> pixels down from (0, 0).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sz="3200"/>
              <a:t>Discussion</a:t>
            </a:r>
          </a:p>
        </p:txBody>
      </p:sp>
      <p:sp>
        <p:nvSpPr>
          <p:cNvPr id="318467" name="Rectangle 3"/>
          <p:cNvSpPr>
            <a:spLocks noGrp="1" noChangeArrowheads="1"/>
          </p:cNvSpPr>
          <p:nvPr>
            <p:ph type="body" idx="1"/>
          </p:nvPr>
        </p:nvSpPr>
        <p:spPr/>
        <p:txBody>
          <a:bodyPr/>
          <a:lstStyle/>
          <a:p>
            <a:pPr>
              <a:buFontTx/>
              <a:buChar char="•"/>
            </a:pPr>
            <a:r>
              <a:rPr lang="en-US" sz="2400"/>
              <a:t>The  buttons arranged by FlowLayout are not stretched or resized.  </a:t>
            </a:r>
            <a:br>
              <a:rPr lang="en-US" sz="2400"/>
            </a:br>
            <a:endParaRPr lang="en-US" sz="2400"/>
          </a:p>
          <a:p>
            <a:pPr>
              <a:buFontTx/>
              <a:buChar char="•"/>
            </a:pPr>
            <a:r>
              <a:rPr lang="en-US" sz="2400"/>
              <a:t>The buttons are placed consecutively one after the other.  When there is no more room in the first row, the second row begins, etc.  </a:t>
            </a:r>
            <a:br>
              <a:rPr lang="en-US" sz="2400"/>
            </a:br>
            <a:endParaRPr lang="en-US" sz="2400"/>
          </a:p>
          <a:p>
            <a:pPr>
              <a:buFontTx/>
              <a:buChar char="•"/>
            </a:pPr>
            <a:r>
              <a:rPr lang="en-US" sz="2400"/>
              <a:t>Each row is centered in the frame, because the default constructor FlowLayout() uses center alignment</a:t>
            </a:r>
            <a:r>
              <a:rPr lang="en-US"/>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sz="3200"/>
              <a:t>GridLayout</a:t>
            </a:r>
          </a:p>
        </p:txBody>
      </p:sp>
      <p:sp>
        <p:nvSpPr>
          <p:cNvPr id="319491" name="Rectangle 3"/>
          <p:cNvSpPr>
            <a:spLocks noGrp="1" noChangeArrowheads="1"/>
          </p:cNvSpPr>
          <p:nvPr>
            <p:ph type="body" idx="1"/>
          </p:nvPr>
        </p:nvSpPr>
        <p:spPr>
          <a:xfrm>
            <a:off x="696912" y="2027237"/>
            <a:ext cx="8605837" cy="1144587"/>
          </a:xfrm>
        </p:spPr>
        <p:txBody>
          <a:bodyPr/>
          <a:lstStyle/>
          <a:p>
            <a:r>
              <a:rPr lang="en-US" sz="2400" dirty="0" smtClean="0"/>
              <a:t>The </a:t>
            </a:r>
            <a:r>
              <a:rPr lang="en-US" sz="2400" dirty="0" err="1"/>
              <a:t>GridLayout</a:t>
            </a:r>
            <a:r>
              <a:rPr lang="en-US" sz="2400" dirty="0"/>
              <a:t> layout manager arranges the components of  a frame in a grid of specified dimensions, left to right, top to bottom, row by row. </a:t>
            </a:r>
          </a:p>
        </p:txBody>
      </p:sp>
      <p:sp>
        <p:nvSpPr>
          <p:cNvPr id="4" name="Rectangle 3"/>
          <p:cNvSpPr txBox="1">
            <a:spLocks noChangeArrowheads="1"/>
          </p:cNvSpPr>
          <p:nvPr/>
        </p:nvSpPr>
        <p:spPr bwMode="auto">
          <a:xfrm>
            <a:off x="696912" y="3322637"/>
            <a:ext cx="8605837" cy="3963987"/>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342900" marR="0" lvl="0" indent="-342900" algn="l" defTabSz="457200" rtl="0" eaLnBrk="0" fontAlgn="base" latinLnBrk="0" hangingPunct="0">
              <a:lnSpc>
                <a:spcPct val="83000"/>
              </a:lnSpc>
              <a:spcBef>
                <a:spcPct val="0"/>
              </a:spcBef>
              <a:spcAft>
                <a:spcPct val="0"/>
              </a:spcAft>
              <a:buClr>
                <a:srgbClr val="000000"/>
              </a:buClr>
              <a:buSzPct val="100000"/>
              <a:buFontTx/>
              <a:buChar char="•"/>
              <a:tabLst/>
              <a:defRPr/>
            </a:pPr>
            <a:r>
              <a:rPr kumimoji="0" lang="en-US" sz="2400" b="0" i="0" u="none" strike="noStrike" kern="0" cap="none" spc="0" normalizeH="0" baseline="0" noProof="0" smtClean="0">
                <a:ln>
                  <a:noFill/>
                </a:ln>
                <a:solidFill>
                  <a:srgbClr val="000000"/>
                </a:solidFill>
                <a:effectLst/>
                <a:uLnTx/>
                <a:uFillTx/>
                <a:latin typeface="+mn-lt"/>
                <a:ea typeface="+mn-ea"/>
                <a:cs typeface="+mn-cs"/>
              </a:rPr>
              <a:t>GridLayout(int rows, int columns)</a:t>
            </a:r>
            <a:br>
              <a:rPr kumimoji="0" lang="en-US" sz="2400" b="0" i="0" u="none" strike="noStrike" kern="0" cap="none" spc="0" normalizeH="0" baseline="0" noProof="0" smtClean="0">
                <a:ln>
                  <a:noFill/>
                </a:ln>
                <a:solidFill>
                  <a:srgbClr val="000000"/>
                </a:solidFill>
                <a:effectLst/>
                <a:uLnTx/>
                <a:uFillTx/>
                <a:latin typeface="+mn-lt"/>
                <a:ea typeface="+mn-ea"/>
                <a:cs typeface="+mn-cs"/>
              </a:rPr>
            </a:br>
            <a:r>
              <a:rPr kumimoji="0" lang="en-US" sz="2400" b="0" i="0" u="none" strike="noStrike" kern="0" cap="none" spc="0" normalizeH="0" baseline="0" noProof="0" smtClean="0">
                <a:ln>
                  <a:noFill/>
                </a:ln>
                <a:solidFill>
                  <a:srgbClr val="000000"/>
                </a:solidFill>
                <a:effectLst/>
                <a:uLnTx/>
                <a:uFillTx/>
                <a:latin typeface="+mn-lt"/>
                <a:ea typeface="+mn-ea"/>
                <a:cs typeface="+mn-cs"/>
              </a:rPr>
              <a:t>where rows and columns specify the number of rows and columns in the grid.</a:t>
            </a:r>
            <a:br>
              <a:rPr kumimoji="0" lang="en-US" sz="2400" b="0" i="0" u="none" strike="noStrike" kern="0" cap="none" spc="0" normalizeH="0" baseline="0" noProof="0" smtClean="0">
                <a:ln>
                  <a:noFill/>
                </a:ln>
                <a:solidFill>
                  <a:srgbClr val="000000"/>
                </a:solidFill>
                <a:effectLst/>
                <a:uLnTx/>
                <a:uFillTx/>
                <a:latin typeface="+mn-lt"/>
                <a:ea typeface="+mn-ea"/>
                <a:cs typeface="+mn-cs"/>
              </a:rPr>
            </a:br>
            <a:endParaRPr kumimoji="0" lang="en-US" sz="2400" b="0" i="0" u="none" strike="noStrike" kern="0" cap="none" spc="0" normalizeH="0" baseline="0" noProof="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83000"/>
              </a:lnSpc>
              <a:spcBef>
                <a:spcPct val="0"/>
              </a:spcBef>
              <a:spcAft>
                <a:spcPct val="0"/>
              </a:spcAft>
              <a:buClr>
                <a:srgbClr val="000000"/>
              </a:buClr>
              <a:buSzPct val="100000"/>
              <a:buFontTx/>
              <a:buChar char="•"/>
              <a:tabLst/>
              <a:defRPr/>
            </a:pPr>
            <a:r>
              <a:rPr kumimoji="0" lang="en-US" sz="2400" b="0" i="0" u="none" strike="noStrike" kern="0" cap="none" spc="0" normalizeH="0" baseline="0" noProof="0" smtClean="0">
                <a:ln>
                  <a:noFill/>
                </a:ln>
                <a:solidFill>
                  <a:srgbClr val="000000"/>
                </a:solidFill>
                <a:effectLst/>
                <a:uLnTx/>
                <a:uFillTx/>
                <a:latin typeface="+mn-lt"/>
                <a:ea typeface="+mn-ea"/>
                <a:cs typeface="+mn-cs"/>
              </a:rPr>
              <a:t>GridLayout(int rows, int columns, int horizontalSpace, int verticalSpace)</a:t>
            </a:r>
            <a:br>
              <a:rPr kumimoji="0" lang="en-US" sz="2400" b="0" i="0" u="none" strike="noStrike" kern="0" cap="none" spc="0" normalizeH="0" baseline="0" noProof="0" smtClean="0">
                <a:ln>
                  <a:noFill/>
                </a:ln>
                <a:solidFill>
                  <a:srgbClr val="000000"/>
                </a:solidFill>
                <a:effectLst/>
                <a:uLnTx/>
                <a:uFillTx/>
                <a:latin typeface="+mn-lt"/>
                <a:ea typeface="+mn-ea"/>
                <a:cs typeface="+mn-cs"/>
              </a:rPr>
            </a:br>
            <a:r>
              <a:rPr kumimoji="0" lang="en-US" sz="2400" b="0" i="0" u="none" strike="noStrike" kern="0" cap="none" spc="0" normalizeH="0" baseline="0" noProof="0" smtClean="0">
                <a:ln>
                  <a:noFill/>
                </a:ln>
                <a:solidFill>
                  <a:srgbClr val="000000"/>
                </a:solidFill>
                <a:effectLst/>
                <a:uLnTx/>
                <a:uFillTx/>
                <a:latin typeface="+mn-lt"/>
                <a:ea typeface="+mn-ea"/>
                <a:cs typeface="+mn-cs"/>
              </a:rPr>
              <a:t>where rows and columns</a:t>
            </a:r>
            <a:r>
              <a:rPr kumimoji="0" lang="en-US" sz="2400" b="0" i="1" u="none" strike="noStrike" kern="0" cap="none" spc="0" normalizeH="0" baseline="0" noProof="0" smtClean="0">
                <a:ln>
                  <a:noFill/>
                </a:ln>
                <a:solidFill>
                  <a:srgbClr val="000000"/>
                </a:solidFill>
                <a:effectLst/>
                <a:uLnTx/>
                <a:uFillTx/>
                <a:latin typeface="+mn-lt"/>
                <a:ea typeface="+mn-ea"/>
                <a:cs typeface="+mn-cs"/>
              </a:rPr>
              <a:t> </a:t>
            </a:r>
            <a:r>
              <a:rPr kumimoji="0" lang="en-US" sz="2400" b="0" i="0" u="none" strike="noStrike" kern="0" cap="none" spc="0" normalizeH="0" baseline="0" noProof="0" smtClean="0">
                <a:ln>
                  <a:noFill/>
                </a:ln>
                <a:solidFill>
                  <a:srgbClr val="000000"/>
                </a:solidFill>
                <a:effectLst/>
                <a:uLnTx/>
                <a:uFillTx/>
                <a:latin typeface="+mn-lt"/>
                <a:ea typeface="+mn-ea"/>
                <a:cs typeface="+mn-cs"/>
              </a:rPr>
              <a:t>specify the number of rows and columns in the grid and horizontalSpace and verticalSpace are the horizontal and vertical gaps between components.</a:t>
            </a:r>
            <a:br>
              <a:rPr kumimoji="0" lang="en-US" sz="2400" b="0" i="0" u="none" strike="noStrike" kern="0" cap="none" spc="0" normalizeH="0" baseline="0" noProof="0" smtClean="0">
                <a:ln>
                  <a:noFill/>
                </a:ln>
                <a:solidFill>
                  <a:srgbClr val="000000"/>
                </a:solidFill>
                <a:effectLst/>
                <a:uLnTx/>
                <a:uFillTx/>
                <a:latin typeface="+mn-lt"/>
                <a:ea typeface="+mn-ea"/>
                <a:cs typeface="+mn-cs"/>
              </a:rPr>
            </a:br>
            <a:endParaRPr kumimoji="0" lang="en-US" sz="2400" b="0" i="0" u="none" strike="noStrike" kern="0" cap="none" spc="0" normalizeH="0" baseline="0" noProof="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83000"/>
              </a:lnSpc>
              <a:spcBef>
                <a:spcPct val="0"/>
              </a:spcBef>
              <a:spcAft>
                <a:spcPct val="0"/>
              </a:spcAft>
              <a:buClr>
                <a:srgbClr val="000000"/>
              </a:buClr>
              <a:buSzPct val="100000"/>
              <a:buFontTx/>
              <a:buChar char="•"/>
              <a:tabLst/>
              <a:defRPr/>
            </a:pPr>
            <a:r>
              <a:rPr kumimoji="0" lang="en-US" sz="2400" b="0" i="0" u="none" strike="noStrike" kern="0" cap="none" spc="0" normalizeH="0" baseline="0" noProof="0" smtClean="0">
                <a:ln>
                  <a:noFill/>
                </a:ln>
                <a:solidFill>
                  <a:srgbClr val="000000"/>
                </a:solidFill>
                <a:effectLst/>
                <a:uLnTx/>
                <a:uFillTx/>
                <a:latin typeface="+mn-lt"/>
                <a:ea typeface="+mn-ea"/>
                <a:cs typeface="+mn-cs"/>
              </a:rPr>
              <a:t>GridLayout()</a:t>
            </a:r>
            <a:br>
              <a:rPr kumimoji="0" lang="en-US" sz="2400" b="0" i="0" u="none" strike="noStrike" kern="0" cap="none" spc="0" normalizeH="0" baseline="0" noProof="0" smtClean="0">
                <a:ln>
                  <a:noFill/>
                </a:ln>
                <a:solidFill>
                  <a:srgbClr val="000000"/>
                </a:solidFill>
                <a:effectLst/>
                <a:uLnTx/>
                <a:uFillTx/>
                <a:latin typeface="+mn-lt"/>
                <a:ea typeface="+mn-ea"/>
                <a:cs typeface="+mn-cs"/>
              </a:rPr>
            </a:br>
            <a:r>
              <a:rPr kumimoji="0" lang="en-US" sz="2400" b="0" i="0" u="none" strike="noStrike" kern="0" cap="none" spc="0" normalizeH="0" baseline="0" noProof="0" smtClean="0">
                <a:ln>
                  <a:noFill/>
                </a:ln>
                <a:solidFill>
                  <a:srgbClr val="000000"/>
                </a:solidFill>
                <a:effectLst/>
                <a:uLnTx/>
                <a:uFillTx/>
                <a:latin typeface="+mn-lt"/>
                <a:ea typeface="+mn-ea"/>
                <a:cs typeface="+mn-cs"/>
              </a:rPr>
              <a:t>creates a grid with a single row and a column for each component.</a:t>
            </a:r>
            <a:endParaRPr kumimoji="0" lang="en-US" sz="2400" b="0" i="0" u="none" strike="noStrike" kern="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t>Buttons and GridLayout</a:t>
            </a:r>
          </a:p>
        </p:txBody>
      </p:sp>
      <p:sp>
        <p:nvSpPr>
          <p:cNvPr id="321539" name="Rectangle 3"/>
          <p:cNvSpPr>
            <a:spLocks noGrp="1" noChangeArrowheads="1"/>
          </p:cNvSpPr>
          <p:nvPr>
            <p:ph type="body" idx="1"/>
          </p:nvPr>
        </p:nvSpPr>
        <p:spPr>
          <a:xfrm>
            <a:off x="741363" y="2101850"/>
            <a:ext cx="3917949" cy="4759325"/>
          </a:xfrm>
        </p:spPr>
        <p:txBody>
          <a:bodyPr/>
          <a:lstStyle/>
          <a:p>
            <a:r>
              <a:rPr lang="en-US" sz="2400" b="1" dirty="0"/>
              <a:t>Problem Statement</a:t>
            </a:r>
            <a:br>
              <a:rPr lang="en-US" sz="2400" b="1" dirty="0"/>
            </a:br>
            <a:endParaRPr lang="en-US" sz="2400" dirty="0"/>
          </a:p>
          <a:p>
            <a:r>
              <a:rPr lang="en-US" sz="2400" dirty="0" smtClean="0"/>
              <a:t>	Place </a:t>
            </a:r>
            <a:r>
              <a:rPr lang="en-US" sz="2400" dirty="0"/>
              <a:t>26 “alphabet buttons” in a frame using </a:t>
            </a:r>
            <a:r>
              <a:rPr lang="en-US" sz="2400" dirty="0" err="1"/>
              <a:t>GridLayout</a:t>
            </a:r>
            <a:r>
              <a:rPr lang="en-US" sz="2400" dirty="0"/>
              <a:t>.  The grid should have 6 rows and 5 columns</a:t>
            </a:r>
            <a:r>
              <a:rPr lang="en-US" dirty="0"/>
              <a:t> </a:t>
            </a:r>
          </a:p>
        </p:txBody>
      </p:sp>
      <p:pic>
        <p:nvPicPr>
          <p:cNvPr id="4" name="Picture 4"/>
          <p:cNvPicPr>
            <a:picLocks noChangeAspect="1" noChangeArrowheads="1"/>
          </p:cNvPicPr>
          <p:nvPr/>
        </p:nvPicPr>
        <p:blipFill>
          <a:blip r:embed="rId2"/>
          <a:srcRect/>
          <a:stretch>
            <a:fillRect/>
          </a:stretch>
        </p:blipFill>
        <p:spPr bwMode="auto">
          <a:xfrm>
            <a:off x="4887912" y="2332037"/>
            <a:ext cx="48006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Buttons and GridLayout</a:t>
            </a:r>
          </a:p>
        </p:txBody>
      </p:sp>
      <p:sp>
        <p:nvSpPr>
          <p:cNvPr id="322563" name="Rectangle 3"/>
          <p:cNvSpPr>
            <a:spLocks noGrp="1" noChangeArrowheads="1"/>
          </p:cNvSpPr>
          <p:nvPr>
            <p:ph type="body" idx="1"/>
          </p:nvPr>
        </p:nvSpPr>
        <p:spPr/>
        <p:txBody>
          <a:bodyPr/>
          <a:lstStyle/>
          <a:p>
            <a:pPr marL="609600" indent="-609600">
              <a:lnSpc>
                <a:spcPct val="73000"/>
              </a:lnSpc>
              <a:buFont typeface="Times New Roman" pitchFamily="18" charset="0"/>
              <a:buAutoNum type="arabicPeriod"/>
            </a:pPr>
            <a:r>
              <a:rPr lang="en-US" sz="2000"/>
              <a:t>import java.awt.*;</a:t>
            </a:r>
          </a:p>
          <a:p>
            <a:pPr marL="609600" indent="-609600">
              <a:lnSpc>
                <a:spcPct val="73000"/>
              </a:lnSpc>
              <a:buFont typeface="Times New Roman" pitchFamily="18" charset="0"/>
              <a:buAutoNum type="arabicPeriod"/>
            </a:pPr>
            <a:r>
              <a:rPr lang="en-US" sz="2000"/>
              <a:t>import javax.swing.*;</a:t>
            </a:r>
          </a:p>
          <a:p>
            <a:pPr marL="609600" indent="-609600">
              <a:lnSpc>
                <a:spcPct val="73000"/>
              </a:lnSpc>
              <a:buFont typeface="Times New Roman" pitchFamily="18" charset="0"/>
              <a:buAutoNum type="arabicPeriod"/>
            </a:pPr>
            <a:r>
              <a:rPr lang="en-US" sz="2000"/>
              <a:t>import java.util.*;</a:t>
            </a:r>
          </a:p>
          <a:p>
            <a:pPr marL="609600" indent="-609600">
              <a:lnSpc>
                <a:spcPct val="73000"/>
              </a:lnSpc>
              <a:buFont typeface="Times New Roman" pitchFamily="18" charset="0"/>
              <a:buAutoNum type="arabicPeriod"/>
            </a:pPr>
            <a:r>
              <a:rPr lang="en-US" sz="2000"/>
              <a:t>public class GridAlphabetButtons extends JFrame</a:t>
            </a:r>
          </a:p>
          <a:p>
            <a:pPr marL="609600" indent="-609600">
              <a:lnSpc>
                <a:spcPct val="73000"/>
              </a:lnSpc>
              <a:buFont typeface="Times New Roman" pitchFamily="18" charset="0"/>
              <a:buAutoNum type="arabicPeriod"/>
            </a:pPr>
            <a:r>
              <a:rPr lang="en-US" sz="2000"/>
              <a:t>{</a:t>
            </a:r>
          </a:p>
          <a:p>
            <a:pPr marL="609600" indent="-609600">
              <a:lnSpc>
                <a:spcPct val="73000"/>
              </a:lnSpc>
              <a:buFont typeface="Times New Roman" pitchFamily="18" charset="0"/>
              <a:buAutoNum type="arabicPeriod"/>
            </a:pPr>
            <a:r>
              <a:rPr lang="en-US" sz="2000"/>
              <a:t>     public GridAlphabetButtons (int width, int height) 	     </a:t>
            </a:r>
          </a:p>
          <a:p>
            <a:pPr marL="609600" indent="-609600">
              <a:lnSpc>
                <a:spcPct val="73000"/>
              </a:lnSpc>
              <a:buFont typeface="Times New Roman" pitchFamily="18" charset="0"/>
              <a:buAutoNum type="arabicPeriod"/>
            </a:pPr>
            <a:r>
              <a:rPr lang="en-US" sz="2000"/>
              <a:t>{       // width and height are frame dimensions</a:t>
            </a:r>
          </a:p>
          <a:p>
            <a:pPr marL="609600" indent="-609600">
              <a:lnSpc>
                <a:spcPct val="73000"/>
              </a:lnSpc>
              <a:buFont typeface="Times New Roman" pitchFamily="18" charset="0"/>
              <a:buAutoNum type="arabicPeriod"/>
            </a:pPr>
            <a:r>
              <a:rPr lang="en-US" sz="2000"/>
              <a:t>          super("Grid Layout  Alphabet Buttons");</a:t>
            </a:r>
            <a:endParaRPr lang="en-US" sz="2000" b="1"/>
          </a:p>
          <a:p>
            <a:pPr marL="609600" indent="-609600">
              <a:lnSpc>
                <a:spcPct val="73000"/>
              </a:lnSpc>
              <a:buFont typeface="Times New Roman" pitchFamily="18" charset="0"/>
              <a:buAutoNum type="arabicPeriod"/>
            </a:pPr>
            <a:r>
              <a:rPr lang="en-US" sz="2000" b="1"/>
              <a:t>          setLayout(new GridLayout(6, 5));     </a:t>
            </a:r>
            <a:r>
              <a:rPr lang="en-US" sz="2000"/>
              <a:t>// 6 rows; 5 columns</a:t>
            </a:r>
          </a:p>
          <a:p>
            <a:pPr marL="609600" indent="-609600">
              <a:lnSpc>
                <a:spcPct val="73000"/>
              </a:lnSpc>
              <a:buFont typeface="Times New Roman" pitchFamily="18" charset="0"/>
              <a:buAutoNum type="arabicPeriod"/>
            </a:pPr>
            <a:r>
              <a:rPr lang="en-US" sz="2000"/>
              <a:t>          setBounds(0,0, width,height);</a:t>
            </a:r>
          </a:p>
          <a:p>
            <a:pPr marL="609600" indent="-609600">
              <a:lnSpc>
                <a:spcPct val="73000"/>
              </a:lnSpc>
              <a:buFont typeface="Times New Roman" pitchFamily="18" charset="0"/>
              <a:buAutoNum type="arabicPeriod"/>
            </a:pPr>
            <a:r>
              <a:rPr lang="en-US" sz="2000"/>
              <a:t>          for (int i = 0; i &lt; 26; i++)</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Character alphabet = (char)(i + 'A');</a:t>
            </a:r>
          </a:p>
          <a:p>
            <a:pPr marL="609600" indent="-609600">
              <a:lnSpc>
                <a:spcPct val="73000"/>
              </a:lnSpc>
              <a:buFont typeface="Times New Roman" pitchFamily="18" charset="0"/>
              <a:buAutoNum type="arabicPeriod"/>
            </a:pPr>
            <a:r>
              <a:rPr lang="en-US" sz="2000"/>
              <a:t>               JButton button = new JButton(alphabet.toString());</a:t>
            </a:r>
          </a:p>
          <a:p>
            <a:pPr marL="609600" indent="-609600">
              <a:lnSpc>
                <a:spcPct val="73000"/>
              </a:lnSpc>
              <a:buFont typeface="Times New Roman" pitchFamily="18" charset="0"/>
              <a:buAutoNum type="arabicPeriod"/>
            </a:pPr>
            <a:r>
              <a:rPr lang="en-US" sz="2000"/>
              <a:t>               add(button);</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public static void main(String[] args)</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JFrame frame = new GridAlphabetButtons (300,300);</a:t>
            </a:r>
          </a:p>
          <a:p>
            <a:pPr marL="609600" indent="-609600">
              <a:lnSpc>
                <a:spcPct val="73000"/>
              </a:lnSpc>
              <a:buFont typeface="Times New Roman" pitchFamily="18" charset="0"/>
              <a:buAutoNum type="arabicPeriod"/>
            </a:pPr>
            <a:r>
              <a:rPr lang="en-US" sz="2000"/>
              <a:t>          frame.setVisible(true);</a:t>
            </a:r>
          </a:p>
          <a:p>
            <a:pPr marL="609600" indent="-609600">
              <a:lnSpc>
                <a:spcPct val="73000"/>
              </a:lnSpc>
              <a:buFont typeface="Times New Roman" pitchFamily="18" charset="0"/>
              <a:buAutoNum type="arabicPeriod"/>
            </a:pPr>
            <a:r>
              <a:rPr lang="en-US" sz="2000"/>
              <a:t>          frame.setDefaultCloseOperation(JFrame.EXIT_ON_CLOSE);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sz="3200"/>
              <a:t>How to place components in a frame without a layout manager</a:t>
            </a:r>
          </a:p>
        </p:txBody>
      </p:sp>
      <p:sp>
        <p:nvSpPr>
          <p:cNvPr id="324611" name="Rectangle 3"/>
          <p:cNvSpPr>
            <a:spLocks noGrp="1" noChangeArrowheads="1"/>
          </p:cNvSpPr>
          <p:nvPr>
            <p:ph type="body" idx="1"/>
          </p:nvPr>
        </p:nvSpPr>
        <p:spPr/>
        <p:txBody>
          <a:bodyPr/>
          <a:lstStyle/>
          <a:p>
            <a:r>
              <a:rPr lang="en-US" sz="2400"/>
              <a:t>By default, a frame uses the BorderLayout layout manager.  To disable the default layout manager and place components in a frame without any assistance, </a:t>
            </a:r>
            <a:br>
              <a:rPr lang="en-US" sz="2400"/>
            </a:br>
            <a:endParaRPr lang="en-US" sz="2400"/>
          </a:p>
          <a:p>
            <a:pPr>
              <a:buFontTx/>
              <a:buChar char="•"/>
            </a:pPr>
            <a:r>
              <a:rPr lang="en-US" sz="2400"/>
              <a:t>set the layout manager of the frame to null, using setLayout(null) and </a:t>
            </a:r>
            <a:br>
              <a:rPr lang="en-US" sz="2400"/>
            </a:br>
            <a:endParaRPr lang="en-US" sz="2400"/>
          </a:p>
          <a:p>
            <a:pPr>
              <a:buFontTx/>
              <a:buChar char="•"/>
            </a:pPr>
            <a:r>
              <a:rPr lang="en-US" sz="2400"/>
              <a:t>use screen coordinates to place components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t>No Layout Manager</a:t>
            </a:r>
          </a:p>
        </p:txBody>
      </p:sp>
      <p:sp>
        <p:nvSpPr>
          <p:cNvPr id="325635" name="Rectangle 3"/>
          <p:cNvSpPr>
            <a:spLocks noGrp="1" noChangeArrowheads="1"/>
          </p:cNvSpPr>
          <p:nvPr>
            <p:ph type="body" idx="1"/>
          </p:nvPr>
        </p:nvSpPr>
        <p:spPr/>
        <p:txBody>
          <a:bodyPr/>
          <a:lstStyle/>
          <a:p>
            <a:r>
              <a:rPr lang="en-US" sz="2400" b="1"/>
              <a:t>Problem Statement</a:t>
            </a:r>
            <a:br>
              <a:rPr lang="en-US" sz="2400" b="1"/>
            </a:br>
            <a:endParaRPr lang="en-US" sz="2400"/>
          </a:p>
          <a:p>
            <a:r>
              <a:rPr lang="en-US" sz="2400"/>
              <a:t>Place three buttons, each of size 50 by 50, in a frame of size 300 by 300 such that:</a:t>
            </a:r>
          </a:p>
          <a:p>
            <a:pPr>
              <a:buFontTx/>
              <a:buChar char="•"/>
            </a:pPr>
            <a:r>
              <a:rPr lang="en-US" sz="2400"/>
              <a:t>the first button is placed at position (30,30),</a:t>
            </a:r>
          </a:p>
          <a:p>
            <a:pPr>
              <a:buFontTx/>
              <a:buChar char="•"/>
            </a:pPr>
            <a:r>
              <a:rPr lang="en-US" sz="2400"/>
              <a:t>the second button is placed at (220,30), and</a:t>
            </a:r>
          </a:p>
          <a:p>
            <a:pPr>
              <a:buFontTx/>
              <a:buChar char="•"/>
            </a:pPr>
            <a:r>
              <a:rPr lang="en-US" sz="2400"/>
              <a:t>the third button is placed at (125,125</a:t>
            </a:r>
            <a:r>
              <a:rPr lang="en-US"/>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sz="3600"/>
              <a:t>Solution</a:t>
            </a:r>
          </a:p>
        </p:txBody>
      </p:sp>
      <p:sp>
        <p:nvSpPr>
          <p:cNvPr id="326659" name="Rectangle 3"/>
          <p:cNvSpPr>
            <a:spLocks noGrp="1" noChangeArrowheads="1"/>
          </p:cNvSpPr>
          <p:nvPr>
            <p:ph type="body" idx="1"/>
          </p:nvPr>
        </p:nvSpPr>
        <p:spPr/>
        <p:txBody>
          <a:bodyPr/>
          <a:lstStyle/>
          <a:p>
            <a:pPr marL="609600" indent="-609600">
              <a:lnSpc>
                <a:spcPct val="73000"/>
              </a:lnSpc>
              <a:buFont typeface="Times New Roman" pitchFamily="18" charset="0"/>
              <a:buAutoNum type="arabicPeriod"/>
            </a:pPr>
            <a:r>
              <a:rPr lang="en-US" sz="2000"/>
              <a:t>import javax.swing.*;</a:t>
            </a:r>
          </a:p>
          <a:p>
            <a:pPr marL="609600" indent="-609600">
              <a:lnSpc>
                <a:spcPct val="73000"/>
              </a:lnSpc>
              <a:buFont typeface="Times New Roman" pitchFamily="18" charset="0"/>
              <a:buAutoNum type="arabicPeriod"/>
            </a:pPr>
            <a:r>
              <a:rPr lang="en-US" sz="2000"/>
              <a:t>import java.awt.*;</a:t>
            </a:r>
          </a:p>
          <a:p>
            <a:pPr marL="609600" indent="-609600">
              <a:lnSpc>
                <a:spcPct val="73000"/>
              </a:lnSpc>
              <a:buFont typeface="Times New Roman" pitchFamily="18" charset="0"/>
              <a:buAutoNum type="arabicPeriod"/>
            </a:pPr>
            <a:r>
              <a:rPr lang="en-US" sz="2000"/>
              <a:t>public class NoLayoutManager extends JFrame</a:t>
            </a:r>
          </a:p>
          <a:p>
            <a:pPr marL="609600" indent="-609600">
              <a:lnSpc>
                <a:spcPct val="73000"/>
              </a:lnSpc>
              <a:buFont typeface="Times New Roman" pitchFamily="18" charset="0"/>
              <a:buAutoNum type="arabicPeriod"/>
            </a:pPr>
            <a:r>
              <a:rPr lang="en-US" sz="2000"/>
              <a:t>{</a:t>
            </a:r>
          </a:p>
          <a:p>
            <a:pPr marL="609600" indent="-609600">
              <a:lnSpc>
                <a:spcPct val="73000"/>
              </a:lnSpc>
              <a:buFont typeface="Times New Roman" pitchFamily="18" charset="0"/>
              <a:buAutoNum type="arabicPeriod"/>
            </a:pPr>
            <a:r>
              <a:rPr lang="en-US" sz="2000"/>
              <a:t>     public NoLayoutManager()</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super("No Layout manager");</a:t>
            </a:r>
          </a:p>
          <a:p>
            <a:pPr marL="609600" indent="-609600">
              <a:lnSpc>
                <a:spcPct val="73000"/>
              </a:lnSpc>
              <a:buFont typeface="Times New Roman" pitchFamily="18" charset="0"/>
              <a:buAutoNum type="arabicPeriod"/>
            </a:pPr>
            <a:r>
              <a:rPr lang="en-US" sz="2000"/>
              <a:t>          setLayout(null);				// no layout manager</a:t>
            </a:r>
          </a:p>
          <a:p>
            <a:pPr marL="609600" indent="-609600">
              <a:lnSpc>
                <a:spcPct val="73000"/>
              </a:lnSpc>
              <a:buFont typeface="Times New Roman" pitchFamily="18" charset="0"/>
              <a:buAutoNum type="arabicPeriod"/>
            </a:pPr>
            <a:r>
              <a:rPr lang="en-US" sz="2000"/>
              <a:t>          setBounds(0,0, 300,300); 		 	// for the frame</a:t>
            </a:r>
            <a:br>
              <a:rPr lang="en-US" sz="2000"/>
            </a:br>
            <a:r>
              <a:rPr lang="en-US" sz="2000"/>
              <a:t/>
            </a:r>
            <a:br>
              <a:rPr lang="en-US" sz="2000"/>
            </a:br>
            <a:endParaRPr lang="en-US" sz="2000"/>
          </a:p>
          <a:p>
            <a:pPr marL="609600" indent="-609600">
              <a:lnSpc>
                <a:spcPct val="73000"/>
              </a:lnSpc>
              <a:buFont typeface="Times New Roman" pitchFamily="18" charset="0"/>
              <a:buAutoNum type="arabicPeriod"/>
            </a:pPr>
            <a:r>
              <a:rPr lang="en-US" sz="2000"/>
              <a:t>          // create the three buttons</a:t>
            </a:r>
          </a:p>
          <a:p>
            <a:pPr marL="609600" indent="-609600">
              <a:lnSpc>
                <a:spcPct val="73000"/>
              </a:lnSpc>
              <a:buFont typeface="Times New Roman" pitchFamily="18" charset="0"/>
              <a:buAutoNum type="arabicPeriod"/>
            </a:pPr>
            <a:r>
              <a:rPr lang="en-US" sz="2000"/>
              <a:t>          JButton picture = new JButton( new ImageIcon("smiley.jpg"));</a:t>
            </a:r>
          </a:p>
          <a:p>
            <a:pPr marL="609600" indent="-609600">
              <a:lnSpc>
                <a:spcPct val="73000"/>
              </a:lnSpc>
              <a:buFont typeface="Times New Roman" pitchFamily="18" charset="0"/>
              <a:buAutoNum type="arabicPeriod"/>
            </a:pPr>
            <a:r>
              <a:rPr lang="en-US" sz="2000"/>
              <a:t>          JButton smile  = new JButton (":-)");</a:t>
            </a:r>
          </a:p>
          <a:p>
            <a:pPr marL="609600" indent="-609600">
              <a:lnSpc>
                <a:spcPct val="73000"/>
              </a:lnSpc>
              <a:buFont typeface="Times New Roman" pitchFamily="18" charset="0"/>
              <a:buAutoNum type="arabicPeriod"/>
            </a:pPr>
            <a:r>
              <a:rPr lang="en-US" sz="2000"/>
              <a:t>          JButton frown = new JButton (":-(");</a:t>
            </a:r>
            <a:br>
              <a:rPr lang="en-US" sz="2000"/>
            </a:br>
            <a:r>
              <a:rPr lang="en-US" sz="2000"/>
              <a:t/>
            </a:r>
            <a:br>
              <a:rPr lang="en-US" sz="2000"/>
            </a:br>
            <a:endParaRPr lang="en-US" sz="2000"/>
          </a:p>
          <a:p>
            <a:pPr marL="609600" indent="-609600">
              <a:lnSpc>
                <a:spcPct val="73000"/>
              </a:lnSpc>
              <a:buFont typeface="Times New Roman" pitchFamily="18" charset="0"/>
              <a:buAutoNum type="arabicPeriod"/>
            </a:pPr>
            <a:r>
              <a:rPr lang="en-US" sz="2000"/>
              <a:t>          // set the position and size of each button</a:t>
            </a:r>
          </a:p>
          <a:p>
            <a:pPr marL="609600" indent="-609600">
              <a:lnSpc>
                <a:spcPct val="73000"/>
              </a:lnSpc>
              <a:buFont typeface="Times New Roman" pitchFamily="18" charset="0"/>
              <a:buAutoNum type="arabicPeriod"/>
            </a:pPr>
            <a:r>
              <a:rPr lang="en-US" sz="2000"/>
              <a:t>          </a:t>
            </a:r>
            <a:r>
              <a:rPr lang="en-US" sz="2000" b="1"/>
              <a:t>picture.setBounds(125,125,50,50);</a:t>
            </a:r>
          </a:p>
          <a:p>
            <a:pPr marL="609600" indent="-609600">
              <a:lnSpc>
                <a:spcPct val="73000"/>
              </a:lnSpc>
              <a:buFont typeface="Times New Roman" pitchFamily="18" charset="0"/>
              <a:buAutoNum type="arabicPeriod"/>
            </a:pPr>
            <a:r>
              <a:rPr lang="en-US" sz="2000" b="1"/>
              <a:t>          smile.setBounds(30,30, 50,50);</a:t>
            </a:r>
          </a:p>
          <a:p>
            <a:pPr marL="609600" indent="-609600">
              <a:lnSpc>
                <a:spcPct val="73000"/>
              </a:lnSpc>
              <a:buFont typeface="Times New Roman" pitchFamily="18" charset="0"/>
              <a:buAutoNum type="arabicPeriod"/>
            </a:pPr>
            <a:r>
              <a:rPr lang="en-US" sz="2000" b="1"/>
              <a:t>          frown.setBounds(220,30,50,50);</a:t>
            </a:r>
            <a:r>
              <a:rPr lang="en-US" sz="2000"/>
              <a:t/>
            </a:r>
            <a:br>
              <a:rPr lang="en-US" sz="2000"/>
            </a:br>
            <a:endParaRPr lang="en-US" sz="20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sz="4000"/>
              <a:t>Solution</a:t>
            </a:r>
          </a:p>
        </p:txBody>
      </p:sp>
      <p:sp>
        <p:nvSpPr>
          <p:cNvPr id="327683" name="Rectangle 3"/>
          <p:cNvSpPr>
            <a:spLocks noGrp="1" noChangeArrowheads="1"/>
          </p:cNvSpPr>
          <p:nvPr>
            <p:ph type="body" idx="1"/>
          </p:nvPr>
        </p:nvSpPr>
        <p:spPr/>
        <p:txBody>
          <a:bodyPr/>
          <a:lstStyle/>
          <a:p>
            <a:pPr marL="609600" indent="-609600">
              <a:buFont typeface="Times New Roman" pitchFamily="18" charset="0"/>
              <a:buAutoNum type="arabicPeriod" startAt="18"/>
            </a:pPr>
            <a:r>
              <a:rPr lang="en-US" sz="2000"/>
              <a:t>         // add each button to the frame</a:t>
            </a:r>
          </a:p>
          <a:p>
            <a:pPr marL="609600" indent="-609600">
              <a:buFont typeface="Times New Roman" pitchFamily="18" charset="0"/>
              <a:buAutoNum type="arabicPeriod" startAt="18"/>
            </a:pPr>
            <a:r>
              <a:rPr lang="en-US" sz="2000"/>
              <a:t>          add(picture);</a:t>
            </a:r>
          </a:p>
          <a:p>
            <a:pPr marL="609600" indent="-609600">
              <a:buFont typeface="Times New Roman" pitchFamily="18" charset="0"/>
              <a:buAutoNum type="arabicPeriod" startAt="18"/>
            </a:pPr>
            <a:r>
              <a:rPr lang="en-US" sz="2000"/>
              <a:t>          add(smile);</a:t>
            </a:r>
          </a:p>
          <a:p>
            <a:pPr marL="609600" indent="-609600">
              <a:buFont typeface="Times New Roman" pitchFamily="18" charset="0"/>
              <a:buAutoNum type="arabicPeriod" startAt="18"/>
            </a:pPr>
            <a:r>
              <a:rPr lang="en-US" sz="2000"/>
              <a:t>          add(frown);</a:t>
            </a:r>
          </a:p>
          <a:p>
            <a:pPr marL="609600" indent="-609600">
              <a:buFont typeface="Times New Roman" pitchFamily="18" charset="0"/>
              <a:buAutoNum type="arabicPeriod" startAt="18"/>
            </a:pPr>
            <a:r>
              <a:rPr lang="en-US" sz="2000"/>
              <a:t>          setResizable</a:t>
            </a:r>
            <a:r>
              <a:rPr lang="en-US" sz="4400"/>
              <a:t> </a:t>
            </a:r>
            <a:br>
              <a:rPr lang="en-US" sz="4400"/>
            </a:br>
            <a:endParaRPr lang="en-US" sz="4400"/>
          </a:p>
          <a:p>
            <a:pPr marL="609600" indent="-609600">
              <a:buFont typeface="Times New Roman" pitchFamily="18" charset="0"/>
              <a:buAutoNum type="arabicPeriod" startAt="18"/>
            </a:pPr>
            <a:r>
              <a:rPr lang="en-US" sz="2000"/>
              <a:t> public static void main(String[] args)</a:t>
            </a:r>
          </a:p>
          <a:p>
            <a:pPr marL="609600" indent="-609600">
              <a:buFont typeface="Times New Roman" pitchFamily="18" charset="0"/>
              <a:buAutoNum type="arabicPeriod" startAt="18"/>
            </a:pPr>
            <a:r>
              <a:rPr lang="en-US" sz="2000"/>
              <a:t>     {</a:t>
            </a:r>
          </a:p>
          <a:p>
            <a:pPr marL="609600" indent="-609600">
              <a:buFont typeface="Times New Roman" pitchFamily="18" charset="0"/>
              <a:buAutoNum type="arabicPeriod" startAt="18"/>
            </a:pPr>
            <a:r>
              <a:rPr lang="en-US" sz="2000"/>
              <a:t>          JFrame frame = new NoLayoutManager();</a:t>
            </a:r>
          </a:p>
          <a:p>
            <a:pPr marL="609600" indent="-609600">
              <a:buFont typeface="Times New Roman" pitchFamily="18" charset="0"/>
              <a:buAutoNum type="arabicPeriod" startAt="18"/>
            </a:pPr>
            <a:r>
              <a:rPr lang="en-US" sz="2000"/>
              <a:t>          frame.setVisible(true);</a:t>
            </a:r>
          </a:p>
          <a:p>
            <a:pPr marL="609600" indent="-609600">
              <a:buFont typeface="Times New Roman" pitchFamily="18" charset="0"/>
              <a:buAutoNum type="arabicPeriod" startAt="18"/>
            </a:pPr>
            <a:r>
              <a:rPr lang="en-US" sz="2000"/>
              <a:t>          frame.setDefaultCloseOperation(JFrame.EXIT_ON_CLOSE);</a:t>
            </a:r>
          </a:p>
          <a:p>
            <a:pPr marL="609600" indent="-609600">
              <a:buFont typeface="Times New Roman" pitchFamily="18" charset="0"/>
              <a:buAutoNum type="arabicPeriod" startAt="18"/>
            </a:pPr>
            <a:r>
              <a:rPr lang="en-US" sz="2000"/>
              <a:t>     }</a:t>
            </a:r>
          </a:p>
          <a:p>
            <a:pPr marL="609600" indent="-609600">
              <a:buFont typeface="Times New Roman" pitchFamily="18" charset="0"/>
              <a:buAutoNum type="arabicPeriod" startAt="18"/>
            </a:pPr>
            <a:r>
              <a:rPr lang="en-US" sz="200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 </a:t>
            </a:r>
            <a:r>
              <a:rPr lang="en-US" sz="3200"/>
              <a:t>A frame created without a layout manager</a:t>
            </a:r>
          </a:p>
        </p:txBody>
      </p:sp>
      <p:sp>
        <p:nvSpPr>
          <p:cNvPr id="328707" name="Rectangle 3"/>
          <p:cNvSpPr>
            <a:spLocks noGrp="1" noChangeArrowheads="1"/>
          </p:cNvSpPr>
          <p:nvPr>
            <p:ph type="body" idx="1"/>
          </p:nvPr>
        </p:nvSpPr>
        <p:spPr/>
        <p:txBody>
          <a:bodyPr/>
          <a:lstStyle/>
          <a:p>
            <a:endParaRPr lang="en-US"/>
          </a:p>
        </p:txBody>
      </p:sp>
      <p:pic>
        <p:nvPicPr>
          <p:cNvPr id="328708" name="Picture 4"/>
          <p:cNvPicPr>
            <a:picLocks noChangeAspect="1" noChangeArrowheads="1"/>
          </p:cNvPicPr>
          <p:nvPr/>
        </p:nvPicPr>
        <p:blipFill>
          <a:blip r:embed="rId2"/>
          <a:srcRect/>
          <a:stretch>
            <a:fillRect/>
          </a:stretch>
        </p:blipFill>
        <p:spPr bwMode="auto">
          <a:xfrm>
            <a:off x="2830513" y="2601913"/>
            <a:ext cx="41910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1026"/>
          <p:cNvSpPr>
            <a:spLocks noGrp="1" noChangeArrowheads="1"/>
          </p:cNvSpPr>
          <p:nvPr>
            <p:ph type="title"/>
          </p:nvPr>
        </p:nvSpPr>
        <p:spPr/>
        <p:txBody>
          <a:bodyPr/>
          <a:lstStyle/>
          <a:p>
            <a:r>
              <a:rPr lang="en-US" sz="3200"/>
              <a:t>Component methods</a:t>
            </a:r>
          </a:p>
        </p:txBody>
      </p:sp>
      <p:sp>
        <p:nvSpPr>
          <p:cNvPr id="271363" name="Rectangle 1027"/>
          <p:cNvSpPr>
            <a:spLocks noGrp="1" noChangeArrowheads="1"/>
          </p:cNvSpPr>
          <p:nvPr>
            <p:ph type="body" idx="1"/>
          </p:nvPr>
        </p:nvSpPr>
        <p:spPr/>
        <p:txBody>
          <a:bodyPr/>
          <a:lstStyle/>
          <a:p>
            <a:pPr>
              <a:lnSpc>
                <a:spcPct val="83000"/>
              </a:lnSpc>
              <a:buFontTx/>
              <a:buChar char="•"/>
            </a:pPr>
            <a:r>
              <a:rPr lang="en-US" sz="2400" dirty="0"/>
              <a:t>void </a:t>
            </a:r>
            <a:r>
              <a:rPr lang="en-US" sz="2400" dirty="0" err="1"/>
              <a:t>setSize</a:t>
            </a:r>
            <a:r>
              <a:rPr lang="en-US" sz="2400" dirty="0"/>
              <a:t> (</a:t>
            </a:r>
            <a:r>
              <a:rPr lang="en-US" sz="2400" dirty="0" err="1"/>
              <a:t>int</a:t>
            </a:r>
            <a:r>
              <a:rPr lang="en-US" sz="2400" dirty="0"/>
              <a:t> width, </a:t>
            </a:r>
            <a:r>
              <a:rPr lang="en-US" sz="2400" dirty="0" err="1"/>
              <a:t>int</a:t>
            </a:r>
            <a:r>
              <a:rPr lang="en-US" sz="2400" dirty="0"/>
              <a:t> height</a:t>
            </a:r>
            <a:r>
              <a:rPr lang="en-US" sz="2400" dirty="0" smtClean="0"/>
              <a:t>)</a:t>
            </a:r>
          </a:p>
          <a:p>
            <a:pPr lvl="1">
              <a:lnSpc>
                <a:spcPct val="83000"/>
              </a:lnSpc>
            </a:pPr>
            <a:r>
              <a:rPr lang="en-US" sz="2000" dirty="0" smtClean="0"/>
              <a:t>	</a:t>
            </a:r>
            <a:r>
              <a:rPr lang="en-US" sz="2400" dirty="0" smtClean="0"/>
              <a:t>sets </a:t>
            </a:r>
            <a:r>
              <a:rPr lang="en-US" sz="2400" dirty="0"/>
              <a:t>the size of a component so that its width is width pixels and its height is height pixels.  This method can be used to resize a button or a window.</a:t>
            </a:r>
            <a:br>
              <a:rPr lang="en-US" sz="2400" dirty="0"/>
            </a:br>
            <a:endParaRPr lang="en-US" sz="2000" dirty="0"/>
          </a:p>
          <a:p>
            <a:pPr>
              <a:lnSpc>
                <a:spcPct val="83000"/>
              </a:lnSpc>
              <a:buFont typeface="Arial" pitchFamily="34" charset="0"/>
              <a:buChar char="•"/>
            </a:pPr>
            <a:r>
              <a:rPr lang="en-US" sz="2400" dirty="0"/>
              <a:t>void </a:t>
            </a:r>
            <a:r>
              <a:rPr lang="en-US" sz="2400" dirty="0" err="1"/>
              <a:t>setLocation</a:t>
            </a:r>
            <a:r>
              <a:rPr lang="en-US" sz="2400" dirty="0"/>
              <a:t>(</a:t>
            </a:r>
            <a:r>
              <a:rPr lang="en-US" sz="2400" dirty="0" err="1"/>
              <a:t>int</a:t>
            </a:r>
            <a:r>
              <a:rPr lang="en-US" sz="2400" dirty="0"/>
              <a:t> x, </a:t>
            </a:r>
            <a:r>
              <a:rPr lang="en-US" sz="2400" dirty="0" err="1"/>
              <a:t>int</a:t>
            </a:r>
            <a:r>
              <a:rPr lang="en-US" sz="2400" dirty="0"/>
              <a:t> y) </a:t>
            </a:r>
            <a:endParaRPr lang="en-US" sz="2400" dirty="0" smtClean="0"/>
          </a:p>
          <a:p>
            <a:pPr lvl="1">
              <a:lnSpc>
                <a:spcPct val="83000"/>
              </a:lnSpc>
            </a:pPr>
            <a:r>
              <a:rPr lang="en-US" sz="2000" dirty="0" smtClean="0"/>
              <a:t>	</a:t>
            </a:r>
            <a:r>
              <a:rPr lang="en-US" sz="2400" dirty="0" smtClean="0"/>
              <a:t>places </a:t>
            </a:r>
            <a:r>
              <a:rPr lang="en-US" sz="2400" dirty="0"/>
              <a:t>a component at position (x, y) of the container that holds it    When a component is placed at position (x, y), the upper left-hand corner of the component is placed at (x, y). </a:t>
            </a:r>
            <a:endParaRPr lang="en-US" sz="2400" dirty="0" smtClean="0"/>
          </a:p>
          <a:p>
            <a:pPr lvl="1">
              <a:lnSpc>
                <a:spcPct val="83000"/>
              </a:lnSpc>
            </a:pPr>
            <a:endParaRPr lang="en-US" sz="2400" dirty="0"/>
          </a:p>
          <a:p>
            <a:pPr>
              <a:lnSpc>
                <a:spcPct val="83000"/>
              </a:lnSpc>
              <a:buFont typeface="Arial" pitchFamily="34" charset="0"/>
              <a:buChar char="•"/>
            </a:pPr>
            <a:r>
              <a:rPr lang="en-US" sz="2400" dirty="0" smtClean="0"/>
              <a:t>void </a:t>
            </a:r>
            <a:r>
              <a:rPr lang="en-US" sz="2400" dirty="0" err="1"/>
              <a:t>setBounds</a:t>
            </a:r>
            <a:r>
              <a:rPr lang="en-US" sz="2400" dirty="0"/>
              <a:t>(</a:t>
            </a:r>
            <a:r>
              <a:rPr lang="en-US" sz="2400" dirty="0" err="1"/>
              <a:t>int</a:t>
            </a:r>
            <a:r>
              <a:rPr lang="en-US" sz="2400" dirty="0"/>
              <a:t> x, </a:t>
            </a:r>
            <a:r>
              <a:rPr lang="en-US" sz="2400" dirty="0" err="1"/>
              <a:t>int</a:t>
            </a:r>
            <a:r>
              <a:rPr lang="en-US" sz="2400" dirty="0"/>
              <a:t> y, </a:t>
            </a:r>
            <a:r>
              <a:rPr lang="en-US" sz="2400" dirty="0" err="1"/>
              <a:t>int</a:t>
            </a:r>
            <a:r>
              <a:rPr lang="en-US" sz="2400" dirty="0"/>
              <a:t> width, </a:t>
            </a:r>
            <a:r>
              <a:rPr lang="en-US" sz="2400" dirty="0" err="1"/>
              <a:t>int</a:t>
            </a:r>
            <a:r>
              <a:rPr lang="en-US" sz="2400" dirty="0"/>
              <a:t> height</a:t>
            </a:r>
            <a:r>
              <a:rPr lang="en-US" sz="2400" dirty="0" smtClean="0"/>
              <a:t>)</a:t>
            </a:r>
          </a:p>
          <a:p>
            <a:pPr lvl="1">
              <a:lnSpc>
                <a:spcPct val="83000"/>
              </a:lnSpc>
            </a:pPr>
            <a:r>
              <a:rPr lang="en-US" sz="2000" dirty="0" smtClean="0"/>
              <a:t>	</a:t>
            </a:r>
            <a:r>
              <a:rPr lang="en-US" sz="2400" dirty="0" smtClean="0"/>
              <a:t>places a component at position (x, y) and resizes the component to the number of pixels specified by the parameters width and height</a:t>
            </a:r>
            <a:r>
              <a:rPr lang="en-US" sz="2400" i="1" dirty="0" smtClean="0"/>
              <a: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1026"/>
          <p:cNvSpPr>
            <a:spLocks noGrp="1" noChangeArrowheads="1"/>
          </p:cNvSpPr>
          <p:nvPr>
            <p:ph type="title"/>
          </p:nvPr>
        </p:nvSpPr>
        <p:spPr/>
        <p:txBody>
          <a:bodyPr/>
          <a:lstStyle/>
          <a:p>
            <a:r>
              <a:rPr lang="en-US" sz="3600"/>
              <a:t>Component methods</a:t>
            </a:r>
          </a:p>
        </p:txBody>
      </p:sp>
      <p:sp>
        <p:nvSpPr>
          <p:cNvPr id="272387" name="Rectangle 1027"/>
          <p:cNvSpPr>
            <a:spLocks noGrp="1" noChangeArrowheads="1"/>
          </p:cNvSpPr>
          <p:nvPr>
            <p:ph type="body" idx="1"/>
          </p:nvPr>
        </p:nvSpPr>
        <p:spPr/>
        <p:txBody>
          <a:bodyPr/>
          <a:lstStyle/>
          <a:p>
            <a:pPr>
              <a:lnSpc>
                <a:spcPct val="73000"/>
              </a:lnSpc>
              <a:buFontTx/>
              <a:buChar char="•"/>
            </a:pPr>
            <a:r>
              <a:rPr lang="en-US" sz="2400" dirty="0"/>
              <a:t>void </a:t>
            </a:r>
            <a:r>
              <a:rPr lang="en-US" sz="2400" dirty="0" err="1"/>
              <a:t>setEnabled</a:t>
            </a:r>
            <a:r>
              <a:rPr lang="en-US" sz="2400" dirty="0"/>
              <a:t>(</a:t>
            </a:r>
            <a:r>
              <a:rPr lang="en-US" sz="2400" dirty="0" err="1"/>
              <a:t>boolean</a:t>
            </a:r>
            <a:r>
              <a:rPr lang="en-US" sz="2400" dirty="0"/>
              <a:t> enable)  </a:t>
            </a:r>
            <a:endParaRPr lang="en-US" sz="2400" dirty="0" smtClean="0"/>
          </a:p>
          <a:p>
            <a:pPr lvl="1">
              <a:lnSpc>
                <a:spcPct val="73000"/>
              </a:lnSpc>
            </a:pPr>
            <a:r>
              <a:rPr lang="en-US" sz="2000" dirty="0" smtClean="0"/>
              <a:t>	</a:t>
            </a:r>
            <a:r>
              <a:rPr lang="en-US" sz="2400" dirty="0" smtClean="0"/>
              <a:t>enables </a:t>
            </a:r>
            <a:r>
              <a:rPr lang="en-US" sz="2400" dirty="0"/>
              <a:t>the component if the parameter, enable, is true</a:t>
            </a:r>
            <a:r>
              <a:rPr lang="en-US" sz="2400" i="1" dirty="0"/>
              <a:t>; </a:t>
            </a:r>
            <a:r>
              <a:rPr lang="en-US" sz="2400" dirty="0"/>
              <a:t>disables the component if enable is false.  If a button is enabled, clicking the button usually triggers some program action.  </a:t>
            </a:r>
            <a:r>
              <a:rPr lang="en-US" sz="2000" dirty="0"/>
              <a:t/>
            </a:r>
            <a:br>
              <a:rPr lang="en-US" sz="2000" dirty="0"/>
            </a:br>
            <a:endParaRPr lang="en-US" sz="2000" dirty="0"/>
          </a:p>
          <a:p>
            <a:pPr>
              <a:lnSpc>
                <a:spcPct val="73000"/>
              </a:lnSpc>
              <a:buFontTx/>
              <a:buChar char="•"/>
            </a:pPr>
            <a:r>
              <a:rPr lang="en-US" sz="2400" dirty="0"/>
              <a:t>void </a:t>
            </a:r>
            <a:r>
              <a:rPr lang="en-US" sz="2400" dirty="0" err="1"/>
              <a:t>setVisible</a:t>
            </a:r>
            <a:r>
              <a:rPr lang="en-US" sz="2400" dirty="0"/>
              <a:t>(</a:t>
            </a:r>
            <a:r>
              <a:rPr lang="en-US" sz="2400" dirty="0" err="1"/>
              <a:t>boolean</a:t>
            </a:r>
            <a:r>
              <a:rPr lang="en-US" sz="2400" dirty="0"/>
              <a:t> x</a:t>
            </a:r>
            <a:r>
              <a:rPr lang="en-US" sz="2400" dirty="0" smtClean="0"/>
              <a:t>)</a:t>
            </a:r>
          </a:p>
          <a:p>
            <a:pPr lvl="1">
              <a:lnSpc>
                <a:spcPct val="73000"/>
              </a:lnSpc>
            </a:pPr>
            <a:r>
              <a:rPr lang="en-US" sz="2000" dirty="0" smtClean="0"/>
              <a:t>	</a:t>
            </a:r>
            <a:r>
              <a:rPr lang="en-US" sz="2400" dirty="0" smtClean="0"/>
              <a:t>hides </a:t>
            </a:r>
            <a:r>
              <a:rPr lang="en-US" sz="2400" dirty="0"/>
              <a:t>the component if the parameter is false; displays the component if the parameter is true.</a:t>
            </a:r>
            <a:r>
              <a:rPr lang="en-US" sz="2000" dirty="0"/>
              <a:t/>
            </a:r>
            <a:br>
              <a:rPr lang="en-US" sz="2000" dirty="0"/>
            </a:br>
            <a:endParaRPr lang="en-US" sz="2000" dirty="0"/>
          </a:p>
          <a:p>
            <a:pPr>
              <a:lnSpc>
                <a:spcPct val="73000"/>
              </a:lnSpc>
              <a:buFontTx/>
              <a:buChar char="•"/>
            </a:pPr>
            <a:r>
              <a:rPr lang="en-US" sz="2400" dirty="0"/>
              <a:t>void </a:t>
            </a:r>
            <a:r>
              <a:rPr lang="en-US" sz="2400" dirty="0" err="1"/>
              <a:t>setName</a:t>
            </a:r>
            <a:r>
              <a:rPr lang="en-US" sz="2400" dirty="0"/>
              <a:t>(String name</a:t>
            </a:r>
            <a:r>
              <a:rPr lang="en-US" sz="2400" dirty="0" smtClean="0"/>
              <a:t>)</a:t>
            </a:r>
          </a:p>
          <a:p>
            <a:pPr lvl="1">
              <a:lnSpc>
                <a:spcPct val="73000"/>
              </a:lnSpc>
            </a:pPr>
            <a:r>
              <a:rPr lang="en-US" sz="2000" dirty="0" smtClean="0"/>
              <a:t>	</a:t>
            </a:r>
            <a:r>
              <a:rPr lang="en-US" sz="2400" dirty="0" smtClean="0"/>
              <a:t>sets </a:t>
            </a:r>
            <a:r>
              <a:rPr lang="en-US" sz="2400" dirty="0"/>
              <a:t>the name of the component. </a:t>
            </a:r>
            <a:endParaRPr lang="en-US" sz="2400" dirty="0" smtClean="0"/>
          </a:p>
          <a:p>
            <a:pPr lvl="1">
              <a:lnSpc>
                <a:spcPct val="73000"/>
              </a:lnSpc>
            </a:pPr>
            <a:endParaRPr lang="en-US" sz="2400" dirty="0" smtClean="0"/>
          </a:p>
          <a:p>
            <a:pPr>
              <a:lnSpc>
                <a:spcPct val="73000"/>
              </a:lnSpc>
              <a:buFont typeface="Arial" pitchFamily="34" charset="0"/>
              <a:buChar char="•"/>
            </a:pPr>
            <a:r>
              <a:rPr lang="en-US" sz="2400" dirty="0" err="1" smtClean="0"/>
              <a:t>int</a:t>
            </a:r>
            <a:r>
              <a:rPr lang="en-US" sz="2400" dirty="0" smtClean="0"/>
              <a:t> </a:t>
            </a:r>
            <a:r>
              <a:rPr lang="en-US" sz="2400" dirty="0" err="1"/>
              <a:t>getHeight</a:t>
            </a:r>
            <a:r>
              <a:rPr lang="en-US" sz="2400" dirty="0" smtClean="0"/>
              <a:t>()</a:t>
            </a:r>
          </a:p>
          <a:p>
            <a:pPr lvl="1">
              <a:lnSpc>
                <a:spcPct val="73000"/>
              </a:lnSpc>
            </a:pPr>
            <a:r>
              <a:rPr lang="en-US" sz="2000" dirty="0"/>
              <a:t>	</a:t>
            </a:r>
            <a:r>
              <a:rPr lang="en-US" sz="2400" dirty="0" smtClean="0"/>
              <a:t>returns </a:t>
            </a:r>
            <a:r>
              <a:rPr lang="en-US" sz="2400" dirty="0"/>
              <a:t>the height in pixels of a component.</a:t>
            </a:r>
            <a:r>
              <a:rPr lang="en-US" sz="2000" dirty="0"/>
              <a:t/>
            </a:r>
            <a:br>
              <a:rPr lang="en-US" sz="2000" dirty="0"/>
            </a:br>
            <a:endParaRPr lang="en-US" sz="2000" dirty="0"/>
          </a:p>
          <a:p>
            <a:pPr>
              <a:lnSpc>
                <a:spcPct val="73000"/>
              </a:lnSpc>
              <a:buFontTx/>
              <a:buChar char="•"/>
            </a:pPr>
            <a:r>
              <a:rPr lang="en-US" sz="2400" dirty="0" err="1"/>
              <a:t>int</a:t>
            </a:r>
            <a:r>
              <a:rPr lang="en-US" sz="2400" dirty="0"/>
              <a:t> </a:t>
            </a:r>
            <a:r>
              <a:rPr lang="en-US" sz="2400" dirty="0" err="1"/>
              <a:t>getWidth</a:t>
            </a:r>
            <a:r>
              <a:rPr lang="en-US" sz="2400" dirty="0" smtClean="0"/>
              <a:t>()</a:t>
            </a:r>
          </a:p>
          <a:p>
            <a:pPr lvl="1">
              <a:lnSpc>
                <a:spcPct val="73000"/>
              </a:lnSpc>
            </a:pPr>
            <a:r>
              <a:rPr lang="en-US" sz="2000" dirty="0" smtClean="0"/>
              <a:t>	 </a:t>
            </a:r>
            <a:r>
              <a:rPr lang="en-US" sz="2400" dirty="0" smtClean="0"/>
              <a:t>returns </a:t>
            </a:r>
            <a:r>
              <a:rPr lang="en-US" sz="2400" dirty="0"/>
              <a:t>the width in pixels of a component.</a:t>
            </a:r>
            <a:endParaRPr lang="en-US" sz="2000" dirty="0"/>
          </a:p>
          <a:p>
            <a:pPr>
              <a:lnSpc>
                <a:spcPct val="73000"/>
              </a:lnSpc>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1026"/>
          <p:cNvSpPr>
            <a:spLocks noGrp="1" noChangeArrowheads="1"/>
          </p:cNvSpPr>
          <p:nvPr>
            <p:ph type="title"/>
          </p:nvPr>
        </p:nvSpPr>
        <p:spPr/>
        <p:txBody>
          <a:bodyPr/>
          <a:lstStyle/>
          <a:p>
            <a:r>
              <a:rPr lang="en-US" sz="3600" dirty="0"/>
              <a:t>Component methods</a:t>
            </a:r>
          </a:p>
        </p:txBody>
      </p:sp>
      <p:sp>
        <p:nvSpPr>
          <p:cNvPr id="273411" name="Rectangle 1027"/>
          <p:cNvSpPr>
            <a:spLocks noGrp="1" noChangeArrowheads="1"/>
          </p:cNvSpPr>
          <p:nvPr>
            <p:ph type="body" idx="1"/>
          </p:nvPr>
        </p:nvSpPr>
        <p:spPr/>
        <p:txBody>
          <a:bodyPr/>
          <a:lstStyle/>
          <a:p>
            <a:pPr>
              <a:lnSpc>
                <a:spcPct val="73000"/>
              </a:lnSpc>
              <a:buFontTx/>
              <a:buChar char="•"/>
            </a:pPr>
            <a:r>
              <a:rPr lang="en-US" sz="2400" dirty="0" err="1"/>
              <a:t>int</a:t>
            </a:r>
            <a:r>
              <a:rPr lang="en-US" sz="2400" dirty="0"/>
              <a:t> </a:t>
            </a:r>
            <a:r>
              <a:rPr lang="en-US" sz="2400" dirty="0" err="1"/>
              <a:t>getX</a:t>
            </a:r>
            <a:r>
              <a:rPr lang="en-US" sz="2400" dirty="0" smtClean="0"/>
              <a:t>()</a:t>
            </a:r>
          </a:p>
          <a:p>
            <a:pPr lvl="1">
              <a:lnSpc>
                <a:spcPct val="73000"/>
              </a:lnSpc>
            </a:pPr>
            <a:r>
              <a:rPr lang="en-US" sz="2000" dirty="0" smtClean="0"/>
              <a:t>	</a:t>
            </a:r>
            <a:r>
              <a:rPr lang="en-US" sz="2400" dirty="0" smtClean="0"/>
              <a:t>returns </a:t>
            </a:r>
            <a:r>
              <a:rPr lang="en-US" sz="2400" dirty="0"/>
              <a:t>the </a:t>
            </a:r>
            <a:r>
              <a:rPr lang="en-US" sz="2400" i="1" dirty="0"/>
              <a:t>x</a:t>
            </a:r>
            <a:r>
              <a:rPr lang="en-US" sz="2400" dirty="0"/>
              <a:t>-coordinate of the component, i.e., the </a:t>
            </a:r>
            <a:r>
              <a:rPr lang="en-US" sz="2400" i="1" dirty="0"/>
              <a:t>x</a:t>
            </a:r>
            <a:r>
              <a:rPr lang="en-US" sz="2400" dirty="0"/>
              <a:t>-coordinate of the upper left corner of the component.</a:t>
            </a:r>
            <a:r>
              <a:rPr lang="en-US" sz="2000" dirty="0"/>
              <a:t/>
            </a:r>
            <a:br>
              <a:rPr lang="en-US" sz="2000" dirty="0"/>
            </a:br>
            <a:endParaRPr lang="en-US" sz="2000" dirty="0"/>
          </a:p>
          <a:p>
            <a:pPr>
              <a:lnSpc>
                <a:spcPct val="73000"/>
              </a:lnSpc>
              <a:buFontTx/>
              <a:buChar char="•"/>
            </a:pPr>
            <a:r>
              <a:rPr lang="en-US" sz="2400" dirty="0" err="1"/>
              <a:t>int</a:t>
            </a:r>
            <a:r>
              <a:rPr lang="en-US" sz="2400" dirty="0"/>
              <a:t> </a:t>
            </a:r>
            <a:r>
              <a:rPr lang="en-US" sz="2400" dirty="0" err="1"/>
              <a:t>getY</a:t>
            </a:r>
            <a:r>
              <a:rPr lang="en-US" sz="2400" dirty="0"/>
              <a:t>() </a:t>
            </a:r>
            <a:endParaRPr lang="en-US" sz="2400" dirty="0" smtClean="0"/>
          </a:p>
          <a:p>
            <a:pPr lvl="1">
              <a:lnSpc>
                <a:spcPct val="73000"/>
              </a:lnSpc>
            </a:pPr>
            <a:r>
              <a:rPr lang="en-US" sz="2000" dirty="0" smtClean="0"/>
              <a:t>	</a:t>
            </a:r>
            <a:r>
              <a:rPr lang="en-US" sz="2400" dirty="0" smtClean="0"/>
              <a:t>returns </a:t>
            </a:r>
            <a:r>
              <a:rPr lang="en-US" sz="2400" dirty="0"/>
              <a:t>the </a:t>
            </a:r>
            <a:r>
              <a:rPr lang="en-US" sz="2400" i="1" dirty="0"/>
              <a:t>y</a:t>
            </a:r>
            <a:r>
              <a:rPr lang="en-US" sz="2400" dirty="0"/>
              <a:t>-coordinate of the component, i.e., the </a:t>
            </a:r>
            <a:r>
              <a:rPr lang="en-US" sz="2400" i="1" dirty="0"/>
              <a:t>y</a:t>
            </a:r>
            <a:r>
              <a:rPr lang="en-US" sz="2400" dirty="0"/>
              <a:t>-coordinate of the upper left corner of the component.</a:t>
            </a:r>
            <a:r>
              <a:rPr lang="en-US" sz="2000" dirty="0"/>
              <a:t/>
            </a:r>
            <a:br>
              <a:rPr lang="en-US" sz="2000" dirty="0"/>
            </a:br>
            <a:endParaRPr lang="en-US" sz="2000" dirty="0"/>
          </a:p>
          <a:p>
            <a:pPr>
              <a:lnSpc>
                <a:spcPct val="73000"/>
              </a:lnSpc>
              <a:buFontTx/>
              <a:buChar char="•"/>
            </a:pPr>
            <a:r>
              <a:rPr lang="en-US" sz="2400" dirty="0"/>
              <a:t>String </a:t>
            </a:r>
            <a:r>
              <a:rPr lang="en-US" sz="2400" dirty="0" err="1"/>
              <a:t>getName</a:t>
            </a:r>
            <a:r>
              <a:rPr lang="en-US" sz="2400" dirty="0" smtClean="0"/>
              <a:t>()</a:t>
            </a:r>
          </a:p>
          <a:p>
            <a:pPr lvl="1">
              <a:lnSpc>
                <a:spcPct val="73000"/>
              </a:lnSpc>
            </a:pPr>
            <a:r>
              <a:rPr lang="en-US" sz="2000" dirty="0" smtClean="0"/>
              <a:t>	</a:t>
            </a:r>
            <a:r>
              <a:rPr lang="en-US" sz="2400" dirty="0" smtClean="0"/>
              <a:t>returns </a:t>
            </a:r>
            <a:r>
              <a:rPr lang="en-US" sz="2400" dirty="0"/>
              <a:t>the name of the component.</a:t>
            </a:r>
            <a:r>
              <a:rPr lang="en-US" sz="2000" dirty="0"/>
              <a:t/>
            </a:r>
            <a:br>
              <a:rPr lang="en-US" sz="2000" dirty="0"/>
            </a:br>
            <a:endParaRPr lang="en-US" sz="2000" dirty="0"/>
          </a:p>
          <a:p>
            <a:pPr>
              <a:lnSpc>
                <a:spcPct val="73000"/>
              </a:lnSpc>
              <a:buFontTx/>
              <a:buChar char="•"/>
            </a:pPr>
            <a:r>
              <a:rPr lang="en-US" sz="2400" dirty="0" err="1"/>
              <a:t>boolean</a:t>
            </a:r>
            <a:r>
              <a:rPr lang="en-US" sz="2400" dirty="0"/>
              <a:t> </a:t>
            </a:r>
            <a:r>
              <a:rPr lang="en-US" sz="2400" dirty="0" err="1"/>
              <a:t>isEnabled</a:t>
            </a:r>
            <a:r>
              <a:rPr lang="en-US" sz="2400" dirty="0" smtClean="0"/>
              <a:t>()</a:t>
            </a:r>
          </a:p>
          <a:p>
            <a:pPr lvl="1">
              <a:lnSpc>
                <a:spcPct val="73000"/>
              </a:lnSpc>
            </a:pPr>
            <a:r>
              <a:rPr lang="en-US" sz="2000" dirty="0" smtClean="0"/>
              <a:t>	</a:t>
            </a:r>
            <a:r>
              <a:rPr lang="en-US" sz="2400" dirty="0" smtClean="0"/>
              <a:t>returns </a:t>
            </a:r>
            <a:r>
              <a:rPr lang="en-US" sz="2400" dirty="0"/>
              <a:t>true</a:t>
            </a:r>
            <a:r>
              <a:rPr lang="en-US" sz="2400" i="1" dirty="0"/>
              <a:t> </a:t>
            </a:r>
            <a:r>
              <a:rPr lang="en-US" sz="2400" dirty="0"/>
              <a:t>if the component is enabled, false</a:t>
            </a:r>
            <a:r>
              <a:rPr lang="en-US" sz="2400" i="1" dirty="0"/>
              <a:t> </a:t>
            </a:r>
            <a:r>
              <a:rPr lang="en-US" sz="2400" dirty="0"/>
              <a:t>otherwise.</a:t>
            </a:r>
            <a:br>
              <a:rPr lang="en-US" sz="2400" dirty="0"/>
            </a:br>
            <a:endParaRPr lang="en-US" sz="2400" dirty="0"/>
          </a:p>
          <a:p>
            <a:pPr>
              <a:lnSpc>
                <a:spcPct val="73000"/>
              </a:lnSpc>
              <a:buFont typeface="Arial" pitchFamily="34" charset="0"/>
              <a:buChar char="•"/>
            </a:pPr>
            <a:r>
              <a:rPr lang="en-US" sz="2400" dirty="0" err="1" smtClean="0"/>
              <a:t>boolean</a:t>
            </a:r>
            <a:r>
              <a:rPr lang="en-US" sz="2400" dirty="0" smtClean="0"/>
              <a:t> </a:t>
            </a:r>
            <a:r>
              <a:rPr lang="en-US" sz="2400" dirty="0" err="1" smtClean="0"/>
              <a:t>isVisible</a:t>
            </a:r>
            <a:r>
              <a:rPr lang="en-US" sz="2400" dirty="0" smtClean="0"/>
              <a:t>()</a:t>
            </a:r>
          </a:p>
          <a:p>
            <a:pPr lvl="1">
              <a:lnSpc>
                <a:spcPct val="73000"/>
              </a:lnSpc>
            </a:pPr>
            <a:r>
              <a:rPr lang="en-US" sz="1600" dirty="0"/>
              <a:t>	</a:t>
            </a:r>
            <a:r>
              <a:rPr lang="en-US" sz="2400" dirty="0" smtClean="0"/>
              <a:t>returns true if the component is visible when its container is visible, false</a:t>
            </a:r>
            <a:r>
              <a:rPr lang="en-US" sz="2400" i="1" dirty="0" smtClean="0"/>
              <a:t> </a:t>
            </a:r>
            <a:r>
              <a:rPr lang="en-US" sz="2400" dirty="0" smtClean="0"/>
              <a:t>otherwise.  Note, that a visible component does not display if its parent container is not also visible.</a:t>
            </a:r>
            <a:endParaRPr lang="en-US" sz="2000" dirty="0"/>
          </a:p>
          <a:p>
            <a:pPr>
              <a:lnSpc>
                <a:spcPct val="73000"/>
              </a:lnSpc>
              <a:buFontTx/>
              <a:buChar char="•"/>
            </a:pPr>
            <a:endParaRPr lang="en-US" sz="2000" dirty="0"/>
          </a:p>
          <a:p>
            <a:pPr>
              <a:lnSpc>
                <a:spcPct val="73000"/>
              </a:lnSpc>
            </a:pP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1026"/>
          <p:cNvSpPr>
            <a:spLocks noGrp="1" noChangeArrowheads="1"/>
          </p:cNvSpPr>
          <p:nvPr>
            <p:ph type="title"/>
          </p:nvPr>
        </p:nvSpPr>
        <p:spPr/>
        <p:txBody>
          <a:bodyPr/>
          <a:lstStyle/>
          <a:p>
            <a:r>
              <a:rPr lang="en-US" sz="3600" dirty="0"/>
              <a:t>Container class</a:t>
            </a:r>
          </a:p>
        </p:txBody>
      </p:sp>
      <p:sp>
        <p:nvSpPr>
          <p:cNvPr id="275459" name="Rectangle 1027"/>
          <p:cNvSpPr>
            <a:spLocks noGrp="1" noChangeArrowheads="1"/>
          </p:cNvSpPr>
          <p:nvPr>
            <p:ph type="body" idx="1"/>
          </p:nvPr>
        </p:nvSpPr>
        <p:spPr/>
        <p:txBody>
          <a:bodyPr/>
          <a:lstStyle/>
          <a:p>
            <a:r>
              <a:rPr lang="en-US" sz="2400" dirty="0"/>
              <a:t>The Container class defines additional methods.  The most important of these is </a:t>
            </a:r>
            <a:br>
              <a:rPr lang="en-US" sz="2400" dirty="0"/>
            </a:br>
            <a:endParaRPr lang="en-US" sz="2400" dirty="0"/>
          </a:p>
          <a:p>
            <a:r>
              <a:rPr lang="en-US" sz="2400" dirty="0"/>
              <a:t>			Component </a:t>
            </a:r>
            <a:r>
              <a:rPr lang="en-US" sz="2400" dirty="0" smtClean="0"/>
              <a:t>add(Component </a:t>
            </a:r>
            <a:r>
              <a:rPr lang="en-US" sz="2400" dirty="0"/>
              <a:t>c),</a:t>
            </a:r>
          </a:p>
          <a:p>
            <a:r>
              <a:rPr lang="en-US" sz="2400" dirty="0"/>
              <a:t/>
            </a:r>
            <a:br>
              <a:rPr lang="en-US" sz="2400" dirty="0"/>
            </a:br>
            <a:r>
              <a:rPr lang="en-US" sz="2400" dirty="0"/>
              <a:t>which places a component, c,</a:t>
            </a:r>
            <a:r>
              <a:rPr lang="en-US" sz="2400" i="1" dirty="0"/>
              <a:t> </a:t>
            </a:r>
            <a:r>
              <a:rPr lang="en-US" sz="2400" dirty="0"/>
              <a:t> in a container and returns c.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sz="3600" dirty="0"/>
              <a:t>Abstract Windows Toolkit and Swing</a:t>
            </a:r>
          </a:p>
        </p:txBody>
      </p:sp>
      <p:sp>
        <p:nvSpPr>
          <p:cNvPr id="276483" name="Rectangle 3"/>
          <p:cNvSpPr>
            <a:spLocks noGrp="1" noChangeArrowheads="1"/>
          </p:cNvSpPr>
          <p:nvPr>
            <p:ph type="body" idx="1"/>
          </p:nvPr>
        </p:nvSpPr>
        <p:spPr/>
        <p:txBody>
          <a:bodyPr/>
          <a:lstStyle/>
          <a:p>
            <a:pPr>
              <a:spcAft>
                <a:spcPts val="600"/>
              </a:spcAft>
              <a:buFont typeface="Arial" pitchFamily="34" charset="0"/>
              <a:buChar char="•"/>
            </a:pPr>
            <a:r>
              <a:rPr lang="en-US" sz="2400" dirty="0" smtClean="0"/>
              <a:t>Java </a:t>
            </a:r>
            <a:r>
              <a:rPr lang="en-US" sz="2400" dirty="0"/>
              <a:t>provides two packages that contain the classes for graphics programming:  </a:t>
            </a:r>
            <a:endParaRPr lang="en-US" sz="2400" dirty="0" smtClean="0"/>
          </a:p>
          <a:p>
            <a:pPr lvl="1">
              <a:spcAft>
                <a:spcPts val="600"/>
              </a:spcAft>
              <a:buFont typeface="Arial" pitchFamily="34" charset="0"/>
              <a:buChar char="•"/>
            </a:pPr>
            <a:r>
              <a:rPr lang="en-US" sz="2400" dirty="0" smtClean="0"/>
              <a:t>the </a:t>
            </a:r>
            <a:r>
              <a:rPr lang="en-US" sz="2400" dirty="0"/>
              <a:t>original Abstract Windows Toolkit (AWT) and </a:t>
            </a:r>
            <a:endParaRPr lang="en-US" sz="2400" dirty="0" smtClean="0"/>
          </a:p>
          <a:p>
            <a:pPr lvl="1">
              <a:spcAft>
                <a:spcPts val="600"/>
              </a:spcAft>
              <a:buFont typeface="Arial" pitchFamily="34" charset="0"/>
              <a:buChar char="•"/>
            </a:pPr>
            <a:r>
              <a:rPr lang="en-US" sz="2400" dirty="0" smtClean="0"/>
              <a:t>the </a:t>
            </a:r>
            <a:r>
              <a:rPr lang="en-US" sz="2400" dirty="0"/>
              <a:t>newer Swing package. </a:t>
            </a:r>
            <a:endParaRPr lang="en-US" sz="2400" dirty="0" smtClean="0"/>
          </a:p>
          <a:p>
            <a:pPr lvl="1">
              <a:spcAft>
                <a:spcPts val="600"/>
              </a:spcAft>
              <a:buFont typeface="Arial" pitchFamily="34" charset="0"/>
              <a:buChar char="•"/>
            </a:pPr>
            <a:endParaRPr lang="en-US" sz="2400" dirty="0"/>
          </a:p>
          <a:p>
            <a:pPr>
              <a:spcAft>
                <a:spcPts val="600"/>
              </a:spcAft>
              <a:buFontTx/>
              <a:buChar char="•"/>
            </a:pPr>
            <a:r>
              <a:rPr lang="en-US" sz="2400" dirty="0" smtClean="0"/>
              <a:t>Swing does not replace AWT.</a:t>
            </a:r>
          </a:p>
          <a:p>
            <a:pPr>
              <a:spcAft>
                <a:spcPts val="600"/>
              </a:spcAft>
              <a:buFontTx/>
              <a:buChar char="•"/>
            </a:pPr>
            <a:r>
              <a:rPr lang="en-US" sz="2400" dirty="0" smtClean="0"/>
              <a:t>Swing uses many AWT classes.  </a:t>
            </a:r>
          </a:p>
          <a:p>
            <a:pPr>
              <a:spcAft>
                <a:spcPts val="600"/>
              </a:spcAft>
              <a:buFontTx/>
              <a:buChar char="•"/>
            </a:pPr>
            <a:r>
              <a:rPr lang="en-US" sz="2400" dirty="0" smtClean="0"/>
              <a:t>Swing provides new user interface components  (buttons, textboxes, checkboxes, menus etc.) which are platform independent.</a:t>
            </a:r>
            <a:r>
              <a:rPr lang="en-US" sz="2400" b="1" dirty="0" smtClean="0"/>
              <a:t> </a:t>
            </a:r>
          </a:p>
          <a:p>
            <a:pPr>
              <a:spcAft>
                <a:spcPts val="600"/>
              </a:spcAft>
              <a:buFontTx/>
              <a:buChar char="•"/>
            </a:pPr>
            <a:r>
              <a:rPr lang="en-US" sz="2400" dirty="0" smtClean="0"/>
              <a:t>The AWT classes are in java.awt</a:t>
            </a:r>
          </a:p>
          <a:p>
            <a:pPr>
              <a:spcAft>
                <a:spcPts val="600"/>
              </a:spcAft>
              <a:buFontTx/>
              <a:buChar char="•"/>
            </a:pPr>
            <a:r>
              <a:rPr lang="en-US" sz="2400" dirty="0" smtClean="0"/>
              <a:t>The Swing classes reside in </a:t>
            </a:r>
            <a:r>
              <a:rPr lang="en-US" sz="2400" dirty="0" err="1" smtClean="0"/>
              <a:t>javax.swing</a:t>
            </a:r>
            <a:r>
              <a:rPr lang="en-US" sz="2400" dirty="0" smtClean="0"/>
              <a:t>. </a:t>
            </a:r>
          </a:p>
          <a:p>
            <a:endParaRPr 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5"/>
  <p:tag name="MMPROD_UIDATA" val="&lt;database version=&quot;6.0&quot;&gt;&lt;object type=&quot;1&quot; unique_id=&quot;10001&quot;&gt;&lt;object type=&quot;8&quot; unique_id=&quot;13133&quot;&gt;&lt;/object&gt;&lt;object type=&quot;2&quot; unique_id=&quot;13134&quot;&gt;&lt;object type=&quot;3&quot; unique_id=&quot;13135&quot;&gt;&lt;property id=&quot;20148&quot; value=&quot;5&quot;/&gt;&lt;property id=&quot;20300&quot; value=&quot;Slide 1 - &amp;quot;Java Programming:&amp;#x0D;&amp;#x0A;From the Ground Up&amp;quot;&quot;/&gt;&lt;property id=&quot;20307&quot; value=&quot;256&quot;/&gt;&lt;/object&gt;&lt;object type=&quot;3&quot; unique_id=&quot;13136&quot;&gt;&lt;property id=&quot;20148&quot; value=&quot;5&quot;/&gt;&lt;property id=&quot;20300&quot; value=&quot;Slide 2 - &amp;quot;Components and Containers &amp;quot;&quot;/&gt;&lt;property id=&quot;20307&quot; value=&quot;257&quot;/&gt;&lt;/object&gt;&lt;object type=&quot;3&quot; unique_id=&quot;13137&quot;&gt;&lt;property id=&quot;20148&quot; value=&quot;5&quot;/&gt;&lt;property id=&quot;20300&quot; value=&quot;Slide 3 - &amp;quot;Components and Containers&amp;quot;&quot;/&gt;&lt;property id=&quot;20307&quot; value=&quot;258&quot;/&gt;&lt;/object&gt;&lt;object type=&quot;3&quot; unique_id=&quot;13138&quot;&gt;&lt;property id=&quot;20148&quot; value=&quot;5&quot;/&gt;&lt;property id=&quot;20300&quot; value=&quot;Slide 4 - &amp;quot;Components and Containers&amp;quot;&quot;/&gt;&lt;property id=&quot;20307&quot; value=&quot;259&quot;/&gt;&lt;/object&gt;&lt;object type=&quot;3&quot; unique_id=&quot;13139&quot;&gt;&lt;property id=&quot;20148&quot; value=&quot;5&quot;/&gt;&lt;property id=&quot;20300&quot; value=&quot;Slide 5 - &amp;quot;Component methods&amp;quot;&quot;/&gt;&lt;property id=&quot;20307&quot; value=&quot;260&quot;/&gt;&lt;/object&gt;&lt;object type=&quot;3&quot; unique_id=&quot;13140&quot;&gt;&lt;property id=&quot;20148&quot; value=&quot;5&quot;/&gt;&lt;property id=&quot;20300&quot; value=&quot;Slide 6 - &amp;quot;Component methods&amp;quot;&quot;/&gt;&lt;property id=&quot;20307&quot; value=&quot;261&quot;/&gt;&lt;/object&gt;&lt;object type=&quot;3&quot; unique_id=&quot;13141&quot;&gt;&lt;property id=&quot;20148&quot; value=&quot;5&quot;/&gt;&lt;property id=&quot;20300&quot; value=&quot;Slide 7 - &amp;quot;Component methods&amp;quot;&quot;/&gt;&lt;property id=&quot;20307&quot; value=&quot;262&quot;/&gt;&lt;/object&gt;&lt;object type=&quot;3&quot; unique_id=&quot;13142&quot;&gt;&lt;property id=&quot;20148&quot; value=&quot;5&quot;/&gt;&lt;property id=&quot;20300&quot; value=&quot;Slide 8 - &amp;quot;Component methods&amp;quot;&quot;/&gt;&lt;property id=&quot;20307&quot; value=&quot;263&quot;/&gt;&lt;/object&gt;&lt;object type=&quot;3&quot; unique_id=&quot;13143&quot;&gt;&lt;property id=&quot;20148&quot; value=&quot;5&quot;/&gt;&lt;property id=&quot;20300&quot; value=&quot;Slide 9 - &amp;quot;Container class&amp;quot;&quot;/&gt;&lt;property id=&quot;20307&quot; value=&quot;264&quot;/&gt;&lt;/object&gt;&lt;object type=&quot;3&quot; unique_id=&quot;13144&quot;&gt;&lt;property id=&quot;20148&quot; value=&quot;5&quot;/&gt;&lt;property id=&quot;20300&quot; value=&quot;Slide 10 - &amp;quot;Abstract Windows Toolkit and Swing&amp;quot;&quot;/&gt;&lt;property id=&quot;20307&quot; value=&quot;265&quot;/&gt;&lt;/object&gt;&lt;object type=&quot;3&quot; unique_id=&quot;13145&quot;&gt;&lt;property id=&quot;20148&quot; value=&quot;5&quot;/&gt;&lt;property id=&quot;20300&quot; value=&quot;Slide 11 - &amp;quot;Abstract Windows Toolkit and Swing&amp;quot;&quot;/&gt;&lt;property id=&quot;20307&quot; value=&quot;266&quot;/&gt;&lt;/object&gt;&lt;object type=&quot;3&quot; unique_id=&quot;13146&quot;&gt;&lt;property id=&quot;20148&quot; value=&quot;5&quot;/&gt;&lt;property id=&quot;20300&quot; value=&quot;Slide 12 - &amp;quot;AWT and Swing&amp;quot;&quot;/&gt;&lt;property id=&quot;20307&quot; value=&quot;267&quot;/&gt;&lt;/object&gt;&lt;object type=&quot;3&quot; unique_id=&quot;13147&quot;&gt;&lt;property id=&quot;20148&quot; value=&quot;5&quot;/&gt;&lt;property id=&quot;20300&quot; value=&quot;Slide 13&quot;/&gt;&lt;property id=&quot;20307&quot; value=&quot;268&quot;/&gt;&lt;/object&gt;&lt;object type=&quot;3&quot; unique_id=&quot;13148&quot;&gt;&lt;property id=&quot;20148&quot; value=&quot;5&quot;/&gt;&lt;property id=&quot;20300&quot; value=&quot;Slide 14 - &amp;quot;Windows and Frames&amp;quot;&quot;/&gt;&lt;property id=&quot;20307&quot; value=&quot;269&quot;/&gt;&lt;/object&gt;&lt;object type=&quot;3&quot; unique_id=&quot;13149&quot;&gt;&lt;property id=&quot;20148&quot; value=&quot;5&quot;/&gt;&lt;property id=&quot;20300&quot; value=&quot;Slide 15 - &amp;quot;Windows and Frames&amp;quot;&quot;/&gt;&lt;property id=&quot;20307&quot; value=&quot;270&quot;/&gt;&lt;/object&gt;&lt;object type=&quot;3&quot; unique_id=&quot;13150&quot;&gt;&lt;property id=&quot;20148&quot; value=&quot;5&quot;/&gt;&lt;property id=&quot;20300&quot; value=&quot;Slide 16 - &amp;quot;Constructors&amp;quot;&quot;/&gt;&lt;property id=&quot;20307&quot; value=&quot;271&quot;/&gt;&lt;/object&gt;&lt;object type=&quot;3&quot; unique_id=&quot;13151&quot;&gt;&lt;property id=&quot;20148&quot; value=&quot;5&quot;/&gt;&lt;property id=&quot;20300&quot; value=&quot;Slide 17 - &amp;quot;JFrame Methods&amp;quot;&quot;/&gt;&lt;property id=&quot;20307&quot; value=&quot;272&quot;/&gt;&lt;/object&gt;&lt;object type=&quot;3&quot; unique_id=&quot;13152&quot;&gt;&lt;property id=&quot;20148&quot; value=&quot;5&quot;/&gt;&lt;property id=&quot;20300&quot; value=&quot;Slide 18 - &amp;quot;JFrame Methods&amp;quot;&quot;/&gt;&lt;property id=&quot;20307&quot; value=&quot;273&quot;/&gt;&lt;/object&gt;&lt;object type=&quot;3&quot; unique_id=&quot;13153&quot;&gt;&lt;property id=&quot;20148&quot; value=&quot;5&quot;/&gt;&lt;property id=&quot;20300&quot; value=&quot;Slide 19 - &amp;quot;JFrame Methods&amp;quot;&quot;/&gt;&lt;property id=&quot;20307&quot; value=&quot;274&quot;/&gt;&lt;/object&gt;&lt;object type=&quot;3&quot; unique_id=&quot;13154&quot;&gt;&lt;property id=&quot;20148&quot; value=&quot;5&quot;/&gt;&lt;property id=&quot;20300&quot; value=&quot;Slide 20 - &amp;quot;The Application&amp;quot;&quot;/&gt;&lt;property id=&quot;20307&quot; value=&quot;275&quot;/&gt;&lt;/object&gt;&lt;object type=&quot;3&quot; unique_id=&quot;13155&quot;&gt;&lt;property id=&quot;20148&quot; value=&quot;5&quot;/&gt;&lt;property id=&quot;20300&quot; value=&quot;Slide 21 - &amp;quot;A test class that  creates, displays, and closes a MyFirstFrame frame&amp;quot;&quot;/&gt;&lt;property id=&quot;20307&quot; value=&quot;276&quot;/&gt;&lt;/object&gt;&lt;object type=&quot;3&quot; unique_id=&quot;13156&quot;&gt;&lt;property id=&quot;20148&quot; value=&quot;5&quot;/&gt;&lt;property id=&quot;20300&quot; value=&quot;Slide 22 - &amp;quot;A frame in the upper left-hand corner of the screen &amp;quot;&quot;/&gt;&lt;property id=&quot;20307&quot; value=&quot;277&quot;/&gt;&lt;/object&gt;&lt;object type=&quot;3&quot; unique_id=&quot;13157&quot;&gt;&lt;property id=&quot;20148&quot; value=&quot;5&quot;/&gt;&lt;property id=&quot;20300&quot; value=&quot;Slide 23 - &amp;quot;Discussion&amp;quot;&quot;/&gt;&lt;property id=&quot;20307&quot; value=&quot;278&quot;/&gt;&lt;/object&gt;&lt;object type=&quot;3&quot; unique_id=&quot;13158&quot;&gt;&lt;property id=&quot;20148&quot; value=&quot;5&quot;/&gt;&lt;property id=&quot;20300&quot; value=&quot;Slide 24 - &amp;quot;How to center a frame&amp;quot;&quot;/&gt;&lt;property id=&quot;20307&quot; value=&quot;279&quot;/&gt;&lt;/object&gt;&lt;object type=&quot;3&quot; unique_id=&quot;13159&quot;&gt;&lt;property id=&quot;20148&quot; value=&quot;5&quot;/&gt;&lt;property id=&quot;20300&quot; value=&quot;Slide 25 - &amp;quot;Centering a 200 by 100 frame &amp;quot;&quot;/&gt;&lt;property id=&quot;20307&quot; value=&quot;280&quot;/&gt;&lt;/object&gt;&lt;object type=&quot;3&quot; unique_id=&quot;13160&quot;&gt;&lt;property id=&quot;20148&quot; value=&quot;5&quot;/&gt;&lt;property id=&quot;20300&quot; value=&quot;Slide 26&quot;/&gt;&lt;property id=&quot;20307&quot; value=&quot;281&quot;/&gt;&lt;/object&gt;&lt;object type=&quot;3&quot; unique_id=&quot;13161&quot;&gt;&lt;property id=&quot;20148&quot; value=&quot;5&quot;/&gt;&lt;property id=&quot;20300&quot; value=&quot;Slide 27&quot;/&gt;&lt;property id=&quot;20307&quot; value=&quot;282&quot;/&gt;&lt;/object&gt;&lt;object type=&quot;3&quot; unique_id=&quot;13162&quot;&gt;&lt;property id=&quot;20148&quot; value=&quot;5&quot;/&gt;&lt;property id=&quot;20300&quot; value=&quot;Slide 28&quot;/&gt;&lt;property id=&quot;20307&quot; value=&quot;283&quot;/&gt;&lt;/object&gt;&lt;object type=&quot;3&quot; unique_id=&quot;13163&quot;&gt;&lt;property id=&quot;20148&quot; value=&quot;5&quot;/&gt;&lt;property id=&quot;20300&quot; value=&quot;Slide 29 - &amp;quot;Use the Toolkit and Dimension classes to obtain the screen size &amp;quot;&quot;/&gt;&lt;property id=&quot;20307&quot; value=&quot;284&quot;/&gt;&lt;/object&gt;&lt;object type=&quot;3&quot; unique_id=&quot;13164&quot;&gt;&lt;property id=&quot;20148&quot; value=&quot;5&quot;/&gt;&lt;property id=&quot;20300&quot; value=&quot;Slide 30 - &amp;quot;Point class&amp;quot;&quot;/&gt;&lt;property id=&quot;20307&quot; value=&quot;285&quot;/&gt;&lt;/object&gt;&lt;object type=&quot;3&quot; unique_id=&quot;13165&quot;&gt;&lt;property id=&quot;20148&quot; value=&quot;5&quot;/&gt;&lt;property id=&quot;20300&quot; value=&quot;Slide 31 - &amp;quot;A CenterFrame class&amp;quot;&quot;/&gt;&lt;property id=&quot;20307&quot; value=&quot;286&quot;/&gt;&lt;/object&gt;&lt;object type=&quot;3&quot; unique_id=&quot;13166&quot;&gt;&lt;property id=&quot;20148&quot; value=&quot;5&quot;/&gt;&lt;property id=&quot;20300&quot; value=&quot;Slide 32 - &amp;quot;A CenterFrame class&amp;quot;&quot;/&gt;&lt;property id=&quot;20307&quot; value=&quot;287&quot;/&gt;&lt;/object&gt;&lt;object type=&quot;3&quot; unique_id=&quot;13167&quot;&gt;&lt;property id=&quot;20148&quot; value=&quot;5&quot;/&gt;&lt;property id=&quot;20300&quot; value=&quot;Slide 33 - &amp;quot;How to Add Components to a Frame&amp;#x0D;&amp;#x0A;&amp;quot;&quot;/&gt;&lt;property id=&quot;20307&quot; value=&quot;288&quot;/&gt;&lt;/object&gt;&lt;object type=&quot;3&quot; unique_id=&quot;13168&quot;&gt;&lt;property id=&quot;20148&quot; value=&quot;5&quot;/&gt;&lt;property id=&quot;20300&quot; value=&quot;Slide 34 - &amp;quot;BorderLayout&amp;quot;&quot;/&gt;&lt;property id=&quot;20307&quot; value=&quot;289&quot;/&gt;&lt;/object&gt;&lt;object type=&quot;3&quot; unique_id=&quot;13169&quot;&gt;&lt;property id=&quot;20148&quot; value=&quot;5&quot;/&gt;&lt;property id=&quot;20300&quot; value=&quot;Slide 35 - &amp;quot;Constructors&amp;quot;&quot;/&gt;&lt;property id=&quot;20307&quot; value=&quot;290&quot;/&gt;&lt;/object&gt;&lt;object type=&quot;3&quot; unique_id=&quot;13170&quot;&gt;&lt;property id=&quot;20148&quot; value=&quot;5&quot;/&gt;&lt;property id=&quot;20300&quot; value=&quot;Slide 36 - &amp;quot;BorderLayout&amp;quot;&quot;/&gt;&lt;property id=&quot;20307&quot; value=&quot;291&quot;/&gt;&lt;/object&gt;&lt;object type=&quot;3&quot; unique_id=&quot;13171&quot;&gt;&lt;property id=&quot;20148&quot; value=&quot;5&quot;/&gt;&lt;property id=&quot;20300&quot; value=&quot;Slide 37 - &amp;quot;BorderLayout&amp;quot;&quot;/&gt;&lt;property id=&quot;20307&quot; value=&quot;292&quot;/&gt;&lt;/object&gt;&lt;object type=&quot;3&quot; unique_id=&quot;13172&quot;&gt;&lt;property id=&quot;20148&quot; value=&quot;5&quot;/&gt;&lt;property id=&quot;20300&quot; value=&quot;Slide 38 - &amp;quot;BorderLayout&amp;quot;&quot;/&gt;&lt;property id=&quot;20307&quot; value=&quot;294&quot;/&gt;&lt;/object&gt;&lt;object type=&quot;3&quot; unique_id=&quot;13173&quot;&gt;&lt;property id=&quot;20148&quot; value=&quot;5&quot;/&gt;&lt;property id=&quot;20300&quot; value=&quot;Slide 39 - &amp;quot;A Button&amp;quot;&quot;/&gt;&lt;property id=&quot;20307&quot; value=&quot;293&quot;/&gt;&lt;/object&gt;&lt;object type=&quot;3&quot; unique_id=&quot;13174&quot;&gt;&lt;property id=&quot;20148&quot; value=&quot;5&quot;/&gt;&lt;property id=&quot;20300&quot; value=&quot;Slide 40 - &amp;quot;The Application&amp;quot;&quot;/&gt;&lt;property id=&quot;20307&quot; value=&quot;295&quot;/&gt;&lt;/object&gt;&lt;object type=&quot;3&quot; unique_id=&quot;13175&quot;&gt;&lt;property id=&quot;20148&quot; value=&quot;5&quot;/&gt;&lt;property id=&quot;20300&quot; value=&quot;Slide 41 - &amp;quot;Five JButtons, one displaying an ImageIcon, placed with the default layout manager, BorderLayout&amp;#x0D;&amp;#x0A;&amp;quot;&quot;/&gt;&lt;property id=&quot;20307&quot; value=&quot;296&quot;/&gt;&lt;/object&gt;&lt;object type=&quot;3&quot; unique_id=&quot;13176&quot;&gt;&lt;property id=&quot;20148&quot; value=&quot;5&quot;/&gt;&lt;property id=&quot;20300&quot; value=&quot;Slide 42 - &amp;quot;Discussion&amp;quot;&quot;/&gt;&lt;property id=&quot;20307&quot; value=&quot;297&quot;/&gt;&lt;/object&gt;&lt;object type=&quot;3&quot; unique_id=&quot;13177&quot;&gt;&lt;property id=&quot;20148&quot; value=&quot;5&quot;/&gt;&lt;property id=&quot;20300&quot; value=&quot;Slide 43 - &amp;quot;Discussion&amp;quot;&quot;/&gt;&lt;property id=&quot;20307&quot; value=&quot;298&quot;/&gt;&lt;/object&gt;&lt;object type=&quot;3&quot; unique_id=&quot;13178&quot;&gt;&lt;property id=&quot;20148&quot; value=&quot;5&quot;/&gt;&lt;property id=&quot;20300&quot; value=&quot;Slide 44 - &amp;quot;FlowLayout&amp;quot;&quot;/&gt;&lt;property id=&quot;20307&quot; value=&quot;299&quot;/&gt;&lt;/object&gt;&lt;object type=&quot;3&quot; unique_id=&quot;13179&quot;&gt;&lt;property id=&quot;20148&quot; value=&quot;5&quot;/&gt;&lt;property id=&quot;20300&quot; value=&quot;Slide 45 - &amp;quot;Constructors&amp;quot;&quot;/&gt;&lt;property id=&quot;20307&quot; value=&quot;300&quot;/&gt;&lt;/object&gt;&lt;object type=&quot;3&quot; unique_id=&quot;13180&quot;&gt;&lt;property id=&quot;20148&quot; value=&quot;5&quot;/&gt;&lt;property id=&quot;20300&quot; value=&quot;Slide 46 - &amp;quot;setLayout&amp;quot;&quot;/&gt;&lt;property id=&quot;20307&quot; value=&quot;301&quot;/&gt;&lt;/object&gt;&lt;object type=&quot;3&quot; unique_id=&quot;13181&quot;&gt;&lt;property id=&quot;20148&quot; value=&quot;5&quot;/&gt;&lt;property id=&quot;20300&quot; value=&quot;Slide 47 - &amp;quot;Hangman&amp;quot;&quot;/&gt;&lt;property id=&quot;20307&quot; value=&quot;302&quot;/&gt;&lt;/object&gt;&lt;object type=&quot;3&quot; unique_id=&quot;13182&quot;&gt;&lt;property id=&quot;20148&quot; value=&quot;5&quot;/&gt;&lt;property id=&quot;20300&quot; value=&quot;Slide 48 - &amp;quot;Solution&amp;quot;&quot;/&gt;&lt;property id=&quot;20307&quot; value=&quot;303&quot;/&gt;&lt;/object&gt;&lt;object type=&quot;3&quot; unique_id=&quot;13183&quot;&gt;&lt;property id=&quot;20148&quot; value=&quot;5&quot;/&gt;&lt;property id=&quot;20300&quot; value=&quot;Slide 49 - &amp;quot;Twenty-six buttons placed with FlowLayout&amp;quot;&quot;/&gt;&lt;property id=&quot;20307&quot; value=&quot;304&quot;/&gt;&lt;/object&gt;&lt;object type=&quot;3&quot; unique_id=&quot;13184&quot;&gt;&lt;property id=&quot;20148&quot; value=&quot;5&quot;/&gt;&lt;property id=&quot;20300&quot; value=&quot;Slide 50 - &amp;quot;Discussion&amp;quot;&quot;/&gt;&lt;property id=&quot;20307&quot; value=&quot;305&quot;/&gt;&lt;/object&gt;&lt;object type=&quot;3&quot; unique_id=&quot;13185&quot;&gt;&lt;property id=&quot;20148&quot; value=&quot;5&quot;/&gt;&lt;property id=&quot;20300&quot; value=&quot;Slide 51 - &amp;quot;GridLayout&amp;quot;&quot;/&gt;&lt;property id=&quot;20307&quot; value=&quot;306&quot;/&gt;&lt;/object&gt;&lt;object type=&quot;3&quot; unique_id=&quot;13186&quot;&gt;&lt;property id=&quot;20148&quot; value=&quot;5&quot;/&gt;&lt;property id=&quot;20300&quot; value=&quot;Slide 52 - &amp;quot;Constructors&amp;quot;&quot;/&gt;&lt;property id=&quot;20307&quot; value=&quot;307&quot;/&gt;&lt;/object&gt;&lt;object type=&quot;3&quot; unique_id=&quot;13187&quot;&gt;&lt;property id=&quot;20148&quot; value=&quot;5&quot;/&gt;&lt;property id=&quot;20300&quot; value=&quot;Slide 53 - &amp;quot;Buttons and GridLayout&amp;quot;&quot;/&gt;&lt;property id=&quot;20307&quot; value=&quot;308&quot;/&gt;&lt;/object&gt;&lt;object type=&quot;3&quot; unique_id=&quot;13188&quot;&gt;&lt;property id=&quot;20148&quot; value=&quot;5&quot;/&gt;&lt;property id=&quot;20300&quot; value=&quot;Slide 54 - &amp;quot;Buttons and GridLayout&amp;quot;&quot;/&gt;&lt;property id=&quot;20307&quot; value=&quot;309&quot;/&gt;&lt;/object&gt;&lt;object type=&quot;3&quot; unique_id=&quot;13189&quot;&gt;&lt;property id=&quot;20148&quot; value=&quot;5&quot;/&gt;&lt;property id=&quot;20300&quot; value=&quot;Slide 55 - &amp;quot;A frame created with GridLayout&amp;quot;&quot;/&gt;&lt;property id=&quot;20307&quot; value=&quot;310&quot;/&gt;&lt;/object&gt;&lt;object type=&quot;3&quot; unique_id=&quot;13190&quot;&gt;&lt;property id=&quot;20148&quot; value=&quot;5&quot;/&gt;&lt;property id=&quot;20300&quot; value=&quot;Slide 56 - &amp;quot;How to place components in a frame without a layout manager&amp;quot;&quot;/&gt;&lt;property id=&quot;20307&quot; value=&quot;311&quot;/&gt;&lt;/object&gt;&lt;object type=&quot;3&quot; unique_id=&quot;13191&quot;&gt;&lt;property id=&quot;20148&quot; value=&quot;5&quot;/&gt;&lt;property id=&quot;20300&quot; value=&quot;Slide 57 - &amp;quot;No Layout Manager&amp;quot;&quot;/&gt;&lt;property id=&quot;20307&quot; value=&quot;312&quot;/&gt;&lt;/object&gt;&lt;object type=&quot;3&quot; unique_id=&quot;13192&quot;&gt;&lt;property id=&quot;20148&quot; value=&quot;5&quot;/&gt;&lt;property id=&quot;20300&quot; value=&quot;Slide 58 - &amp;quot;Solution&amp;quot;&quot;/&gt;&lt;property id=&quot;20307&quot; value=&quot;313&quot;/&gt;&lt;/object&gt;&lt;object type=&quot;3&quot; unique_id=&quot;13193&quot;&gt;&lt;property id=&quot;20148&quot; value=&quot;5&quot;/&gt;&lt;property id=&quot;20300&quot; value=&quot;Slide 59 - &amp;quot;Solution&amp;quot;&quot;/&gt;&lt;property id=&quot;20307&quot; value=&quot;314&quot;/&gt;&lt;/object&gt;&lt;object type=&quot;3&quot; unique_id=&quot;13194&quot;&gt;&lt;property id=&quot;20148&quot; value=&quot;5&quot;/&gt;&lt;property id=&quot;20300&quot; value=&quot;Slide 60 - &amp;quot; A frame created without a layout manager&amp;quot;&quot;/&gt;&lt;property id=&quot;20307&quot; value=&quot;315&quot;/&gt;&lt;/object&gt;&lt;object type=&quot;3&quot; unique_id=&quot;13195&quot;&gt;&lt;property id=&quot;20148&quot; value=&quot;5&quot;/&gt;&lt;property id=&quot;20300&quot; value=&quot;Slide 61 - &amp;quot;Panels&amp;quot;&quot;/&gt;&lt;property id=&quot;20307&quot; value=&quot;316&quot;/&gt;&lt;/object&gt;&lt;object type=&quot;3&quot; unique_id=&quot;13196&quot;&gt;&lt;property id=&quot;20148&quot; value=&quot;5&quot;/&gt;&lt;property id=&quot;20300&quot; value=&quot;Slide 62 - &amp;quot;Constructors&amp;quot;&quot;/&gt;&lt;property id=&quot;20307&quot; value=&quot;317&quot;/&gt;&lt;/object&gt;&lt;object type=&quot;3&quot; unique_id=&quot;13197&quot;&gt;&lt;property id=&quot;20148&quot; value=&quot;5&quot;/&gt;&lt;property id=&quot;20300&quot; value=&quot;Slide 63 - &amp;quot;A Game Board Using Panels&amp;#x0D;&amp;#x0A;&amp;quot;&quot;/&gt;&lt;property id=&quot;20307&quot; value=&quot;318&quot;/&gt;&lt;/object&gt;&lt;object type=&quot;3&quot; unique_id=&quot;13198&quot;&gt;&lt;property id=&quot;20148&quot; value=&quot;5&quot;/&gt;&lt;property id=&quot;20300&quot; value=&quot;Slide 64 - &amp;quot;A Game Board Using Panels&amp;#x0D;&amp;#x0A;&amp;quot;&quot;/&gt;&lt;property id=&quot;20307&quot; value=&quot;320&quot;/&gt;&lt;/object&gt;&lt;object type=&quot;3&quot; unique_id=&quot;13199&quot;&gt;&lt;property id=&quot;20148&quot; value=&quot;5&quot;/&gt;&lt;property id=&quot;20300&quot; value=&quot;Slide 65 - &amp;quot;A Game Board Using Panels&amp;#x0D;&amp;#x0A;&amp;quot;&quot;/&gt;&lt;property id=&quot;20307&quot; value=&quot;321&quot;/&gt;&lt;/object&gt;&lt;object type=&quot;3&quot; unique_id=&quot;13200&quot;&gt;&lt;property id=&quot;20148&quot; value=&quot;5&quot;/&gt;&lt;property id=&quot;20300&quot; value=&quot;Slide 66 - &amp;quot;A Concentration game in progress&amp;quot;&quot;/&gt;&lt;property id=&quot;20307&quot; value=&quot;319&quot;/&gt;&lt;/object&gt;&lt;object type=&quot;3&quot; unique_id=&quot;13201&quot;&gt;&lt;property id=&quot;20148&quot; value=&quot;5&quot;/&gt;&lt;property id=&quot;20300&quot; value=&quot;Slide 67 - &amp;quot;Concentration game&amp;quot;&quot;/&gt;&lt;property id=&quot;20307&quot; value=&quot;322&quot;/&gt;&lt;/object&gt;&lt;object type=&quot;3&quot; unique_id=&quot;13202&quot;&gt;&lt;property id=&quot;20148&quot; value=&quot;5&quot;/&gt;&lt;property id=&quot;20300&quot; value=&quot;Slide 68 - &amp;quot;JLabel&amp;quot;&quot;/&gt;&lt;property id=&quot;20307&quot; value=&quot;323&quot;/&gt;&lt;/object&gt;&lt;object type=&quot;3&quot; unique_id=&quot;13203&quot;&gt;&lt;property id=&quot;20148&quot; value=&quot;5&quot;/&gt;&lt;property id=&quot;20300&quot; value=&quot;Slide 69 - &amp;quot;Solution&amp;quot;&quot;/&gt;&lt;property id=&quot;20307&quot; value=&quot;324&quot;/&gt;&lt;/object&gt;&lt;object type=&quot;3&quot; unique_id=&quot;13204&quot;&gt;&lt;property id=&quot;20148&quot; value=&quot;5&quot;/&gt;&lt;property id=&quot;20300&quot; value=&quot;Slide 70 - &amp;quot;Solution&amp;quot;&quot;/&gt;&lt;property id=&quot;20307&quot; value=&quot;325&quot;/&gt;&lt;/object&gt;&lt;object type=&quot;3&quot; unique_id=&quot;13205&quot;&gt;&lt;property id=&quot;20148&quot; value=&quot;5&quot;/&gt;&lt;property id=&quot;20300&quot; value=&quot;Slide 71 - &amp;quot;Solution&amp;quot;&quot;/&gt;&lt;property id=&quot;20307&quot; value=&quot;326&quot;/&gt;&lt;/object&gt;&lt;object type=&quot;3&quot; unique_id=&quot;13206&quot;&gt;&lt;property id=&quot;20148&quot; value=&quot;5&quot;/&gt;&lt;property id=&quot;20300&quot; value=&quot;Slide 72 - &amp;quot;Solution&amp;quot;&quot;/&gt;&lt;property id=&quot;20307&quot; value=&quot;327&quot;/&gt;&lt;/object&gt;&lt;object type=&quot;3&quot; unique_id=&quot;13207&quot;&gt;&lt;property id=&quot;20148&quot; value=&quot;5&quot;/&gt;&lt;property id=&quot;20300&quot; value=&quot;Slide 73 - &amp;quot;Solution&amp;quot;&quot;/&gt;&lt;property id=&quot;20307&quot; value=&quot;328&quot;/&gt;&lt;/object&gt;&lt;object type=&quot;3&quot; unique_id=&quot;13208&quot;&gt;&lt;property id=&quot;20148&quot; value=&quot;5&quot;/&gt;&lt;property id=&quot;20300&quot; value=&quot;Slide 74 - &amp;quot;Solution&amp;quot;&quot;/&gt;&lt;property id=&quot;20307&quot; value=&quot;329&quot;/&gt;&lt;/object&gt;&lt;object type=&quot;3&quot; unique_id=&quot;13209&quot;&gt;&lt;property id=&quot;20148&quot; value=&quot;5&quot;/&gt;&lt;property id=&quot;20300&quot; value=&quot;Slide 75 - &amp;quot;Solution&amp;quot;&quot;/&gt;&lt;property id=&quot;20307&quot; value=&quot;330&quot;/&gt;&lt;/object&gt;&lt;object type=&quot;3&quot; unique_id=&quot;13210&quot;&gt;&lt;property id=&quot;20148&quot; value=&quot;5&quot;/&gt;&lt;property id=&quot;20300&quot; value=&quot;Slide 76 - &amp;quot;Output&amp;quot;&quot;/&gt;&lt;property id=&quot;20307&quot; value=&quot;331&quot;/&gt;&lt;/object&gt;&lt;object type=&quot;3&quot; unique_id=&quot;13211&quot;&gt;&lt;property id=&quot;20148&quot; value=&quot;5&quot;/&gt;&lt;property id=&quot;20300&quot; value=&quot;Slide 77 - &amp;quot;Some Basic Graphics&amp;quot;&quot;/&gt;&lt;property id=&quot;20307&quot; value=&quot;332&quot;/&gt;&lt;/object&gt;&lt;object type=&quot;3&quot; unique_id=&quot;13212&quot;&gt;&lt;property id=&quot;20148&quot; value=&quot;5&quot;/&gt;&lt;property id=&quot;20300&quot; value=&quot;Slide 78 - &amp;quot;The paint() and paintComponent() Methods&amp;#x0D;&amp;#x0A;&amp;quot;&quot;/&gt;&lt;property id=&quot;20307&quot; value=&quot;333&quot;/&gt;&lt;/object&gt;&lt;object type=&quot;3&quot; unique_id=&quot;13213&quot;&gt;&lt;property id=&quot;20148&quot; value=&quot;5&quot;/&gt;&lt;property id=&quot;20300&quot; value=&quot;Slide 79 - &amp;quot;The paint() and paintComponent() Methods&amp;quot;&quot;/&gt;&lt;property id=&quot;20307&quot; value=&quot;334&quot;/&gt;&lt;/object&gt;&lt;object type=&quot;3&quot; unique_id=&quot;13214&quot;&gt;&lt;property id=&quot;20148&quot; value=&quot;5&quot;/&gt;&lt;property id=&quot;20300&quot; value=&quot;Slide 80 - &amp;quot;The Graphics Context&amp;quot;&quot;/&gt;&lt;property id=&quot;20307&quot; value=&quot;335&quot;/&gt;&lt;/object&gt;&lt;object type=&quot;3&quot; unique_id=&quot;13215&quot;&gt;&lt;property id=&quot;20148&quot; value=&quot;5&quot;/&gt;&lt;property id=&quot;20300&quot; value=&quot;Slide 81 - &amp;quot;Graphics&amp;quot;&quot;/&gt;&lt;property id=&quot;20307&quot; value=&quot;336&quot;/&gt;&lt;/object&gt;&lt;object type=&quot;3&quot; unique_id=&quot;13216&quot;&gt;&lt;property id=&quot;20148&quot; value=&quot;5&quot;/&gt;&lt;property id=&quot;20300&quot; value=&quot;Slide 82 - &amp;quot;The Graphics Context&amp;quot;&quot;/&gt;&lt;property id=&quot;20307&quot; value=&quot;337&quot;/&gt;&lt;/object&gt;&lt;object type=&quot;3&quot; unique_id=&quot;13217&quot;&gt;&lt;property id=&quot;20148&quot; value=&quot;5&quot;/&gt;&lt;property id=&quot;20300&quot; value=&quot;Slide 83 - &amp;quot;Some Graphics methods&amp;quot;&quot;/&gt;&lt;property id=&quot;20307&quot; value=&quot;338&quot;/&gt;&lt;/object&gt;&lt;object type=&quot;3&quot; unique_id=&quot;13218&quot;&gt;&lt;property id=&quot;20148&quot; value=&quot;5&quot;/&gt;&lt;property id=&quot;20300&quot; value=&quot;Slide 84 - &amp;quot;Color&amp;quot;&quot;/&gt;&lt;property id=&quot;20307&quot; value=&quot;339&quot;/&gt;&lt;/object&gt;&lt;object type=&quot;3&quot; unique_id=&quot;13219&quot;&gt;&lt;property id=&quot;20148&quot; value=&quot;5&quot;/&gt;&lt;property id=&quot;20300&quot; value=&quot;Slide 85 - &amp;quot;Color&amp;quot;&quot;/&gt;&lt;property id=&quot;20307&quot; value=&quot;340&quot;/&gt;&lt;/object&gt;&lt;object type=&quot;3&quot; unique_id=&quot;13220&quot;&gt;&lt;property id=&quot;20148&quot; value=&quot;5&quot;/&gt;&lt;property id=&quot;20300&quot; value=&quot;Slide 86 - &amp;quot;Color&amp;quot;&quot;/&gt;&lt;property id=&quot;20307&quot; value=&quot;341&quot;/&gt;&lt;/object&gt;&lt;object type=&quot;3&quot; unique_id=&quot;13221&quot;&gt;&lt;property id=&quot;20148&quot; value=&quot;5&quot;/&gt;&lt;property id=&quot;20300&quot; value=&quot;Slide 87 - &amp;quot;Color&amp;quot;&quot;/&gt;&lt;property id=&quot;20307&quot; value=&quot;342&quot;/&gt;&lt;/object&gt;&lt;object type=&quot;3&quot; unique_id=&quot;13222&quot;&gt;&lt;property id=&quot;20148&quot; value=&quot;5&quot;/&gt;&lt;property id=&quot;20300&quot; value=&quot;Slide 88 - &amp;quot;The Font Class&amp;quot;&quot;/&gt;&lt;property id=&quot;20307&quot; value=&quot;343&quot;/&gt;&lt;/object&gt;&lt;object type=&quot;3&quot; unique_id=&quot;13223&quot;&gt;&lt;property id=&quot;20148&quot; value=&quot;5&quot;/&gt;&lt;property id=&quot;20300&quot; value=&quot;Slide 89 - &amp;quot;The Font Class&amp;quot;&quot;/&gt;&lt;property id=&quot;20307&quot; value=&quot;344&quot;/&gt;&lt;/object&gt;&lt;object type=&quot;3&quot; unique_id=&quot;13224&quot;&gt;&lt;property id=&quot;20148&quot; value=&quot;5&quot;/&gt;&lt;property id=&quot;20300&quot; value=&quot;Slide 90 - &amp;quot;Font Methods&amp;quot;&quot;/&gt;&lt;property id=&quot;20307&quot; value=&quot;345&quot;/&gt;&lt;/object&gt;&lt;object type=&quot;3&quot; unique_id=&quot;13225&quot;&gt;&lt;property id=&quot;20148&quot; value=&quot;5&quot;/&gt;&lt;property id=&quot;20300&quot; value=&quot;Slide 91 - &amp;quot;Font Methods&amp;quot;&quot;/&gt;&lt;property id=&quot;20307&quot; value=&quot;346&quot;/&gt;&lt;/object&gt;&lt;object type=&quot;3&quot; unique_id=&quot;13226&quot;&gt;&lt;property id=&quot;20148&quot; value=&quot;5&quot;/&gt;&lt;property id=&quot;20300&quot; value=&quot;Slide 92 - &amp;quot; “Painting” on Panels&amp;#x0D;&amp;#x0A;&amp;quot;&quot;/&gt;&lt;property id=&quot;20307&quot; value=&quot;347&quot;/&gt;&lt;/object&gt;&lt;object type=&quot;3&quot; unique_id=&quot;13227&quot;&gt;&lt;property id=&quot;20148&quot; value=&quot;5&quot;/&gt;&lt;property id=&quot;20300&quot; value=&quot;Slide 93 - &amp;quot;“Painting” on Panels&amp;quot;&quot;/&gt;&lt;property id=&quot;20307&quot; value=&quot;348&quot;/&gt;&lt;/object&gt;&lt;object type=&quot;3&quot; unique_id=&quot;13228&quot;&gt;&lt;property id=&quot;20148&quot; value=&quot;5&quot;/&gt;&lt;property id=&quot;20300&quot; value=&quot;Slide 94 - &amp;quot;“Painting” on Panels&amp;quot;&quot;/&gt;&lt;property id=&quot;20307&quot; value=&quot;349&quot;/&gt;&lt;/object&gt;&lt;object type=&quot;3&quot; unique_id=&quot;13229&quot;&gt;&lt;property id=&quot;20148&quot; value=&quot;5&quot;/&gt;&lt;property id=&quot;20300&quot; value=&quot;Slide 95 - &amp;quot;Solution&amp;quot;&quot;/&gt;&lt;property id=&quot;20307&quot; value=&quot;350&quot;/&gt;&lt;/object&gt;&lt;object type=&quot;3&quot; unique_id=&quot;13230&quot;&gt;&lt;property id=&quot;20148&quot; value=&quot;5&quot;/&gt;&lt;property id=&quot;20300&quot; value=&quot;Slide 96 - &amp;quot;Solution&amp;quot;&quot;/&gt;&lt;property id=&quot;20307&quot; value=&quot;351&quot;/&gt;&lt;/object&gt;&lt;object type=&quot;3&quot; unique_id=&quot;13231&quot;&gt;&lt;property id=&quot;20148&quot; value=&quot;5&quot;/&gt;&lt;property id=&quot;20300&quot; value=&quot;Slide 97 - &amp;quot;Drawing Shapes &amp;quot;&quot;/&gt;&lt;property id=&quot;20307&quot; value=&quot;352&quot;/&gt;&lt;/object&gt;&lt;object type=&quot;3&quot; unique_id=&quot;13232&quot;&gt;&lt;property id=&quot;20148&quot; value=&quot;5&quot;/&gt;&lt;property id=&quot;20300&quot; value=&quot;Slide 98&quot;/&gt;&lt;property id=&quot;20307&quot; value=&quot;353&quot;/&gt;&lt;/object&gt;&lt;object type=&quot;3&quot; unique_id=&quot;13233&quot;&gt;&lt;property id=&quot;20148&quot; value=&quot;5&quot;/&gt;&lt;property id=&quot;20300&quot; value=&quot;Slide 99&quot;/&gt;&lt;property id=&quot;20307&quot; value=&quot;354&quot;/&gt;&lt;/object&gt;&lt;object type=&quot;3&quot; unique_id=&quot;13234&quot;&gt;&lt;property id=&quot;20148&quot; value=&quot;5&quot;/&gt;&lt;property id=&quot;20300&quot; value=&quot;Slide 100 - &amp;quot;The arc drawn by the drawArc() method.&amp;quot;&quot;/&gt;&lt;property id=&quot;20307&quot; value=&quot;355&quot;/&gt;&lt;/object&gt;&lt;object type=&quot;3&quot; unique_id=&quot;13235&quot;&gt;&lt;property id=&quot;20148&quot; value=&quot;5&quot;/&gt;&lt;property id=&quot;20300&quot; value=&quot;Slide 101&quot;/&gt;&lt;property id=&quot;20307&quot; value=&quot;356&quot;/&gt;&lt;/object&gt;&lt;object type=&quot;3&quot; unique_id=&quot;13236&quot;&gt;&lt;property id=&quot;20148&quot; value=&quot;5&quot;/&gt;&lt;property id=&quot;20300&quot; value=&quot;Slide 102 - &amp;quot;Solution&amp;quot;&quot;/&gt;&lt;property id=&quot;20307&quot; value=&quot;357&quot;/&gt;&lt;/object&gt;&lt;object type=&quot;3&quot; unique_id=&quot;13237&quot;&gt;&lt;property id=&quot;20148&quot; value=&quot;5&quot;/&gt;&lt;property id=&quot;20300&quot; value=&quot;Slide 103 - &amp;quot;Solution&amp;quot;&quot;/&gt;&lt;property id=&quot;20307&quot; value=&quot;358&quot;/&gt;&lt;/object&gt;&lt;object type=&quot;3&quot; unique_id=&quot;13238&quot;&gt;&lt;property id=&quot;20148&quot; value=&quot;5&quot;/&gt;&lt;property id=&quot;20300&quot; value=&quot;Slide 104 - &amp;quot;Solution&amp;quot;&quot;/&gt;&lt;property id=&quot;20307&quot; value=&quot;359&quot;/&gt;&lt;/object&gt;&lt;object type=&quot;3&quot; unique_id=&quot;13239&quot;&gt;&lt;property id=&quot;20148&quot; value=&quot;5&quot;/&gt;&lt;property id=&quot;20300&quot; value=&quot;Slide 105 - &amp;quot;The getGraphics() Method&amp;#x0D;&amp;#x0A;&amp;quot;&quot;/&gt;&lt;property id=&quot;20307&quot; value=&quot;360&quot;/&gt;&lt;/object&gt;&lt;object type=&quot;3&quot; unique_id=&quot;13240&quot;&gt;&lt;property id=&quot;20148&quot; value=&quot;5&quot;/&gt;&lt;property id=&quot;20300&quot; value=&quot;Slide 106 - &amp;quot;The getGraphics() Method&amp;quot;&quot;/&gt;&lt;property id=&quot;20307&quot; value=&quot;361&quot;/&gt;&lt;/object&gt;&lt;object type=&quot;3&quot; unique_id=&quot;13241&quot;&gt;&lt;property id=&quot;20148&quot; value=&quot;5&quot;/&gt;&lt;property id=&quot;20300&quot; value=&quot;Slide 107 - &amp;quot;The getGraphics() Method&amp;quot;&quot;/&gt;&lt;property id=&quot;20307&quot; value=&quot;362&quot;/&gt;&lt;/object&gt;&lt;object type=&quot;3&quot; unique_id=&quot;13242&quot;&gt;&lt;property id=&quot;20148&quot; value=&quot;5&quot;/&gt;&lt;property id=&quot;20300&quot; value=&quot;Slide 108 - &amp;quot;Output&amp;quot;&quot;/&gt;&lt;property id=&quot;20307&quot; value=&quot;363&quot;/&gt;&lt;/object&gt;&lt;object type=&quot;3&quot; unique_id=&quot;13243&quot;&gt;&lt;property id=&quot;20148&quot; value=&quot;5&quot;/&gt;&lt;property id=&quot;20300&quot; value=&quot;Slide 109 - &amp;quot;Displaying an Image&amp;#x0D;&amp;#x0A;&amp;quot;&quot;/&gt;&lt;property id=&quot;20307&quot; value=&quot;364&quot;/&gt;&lt;/object&gt;&lt;object type=&quot;3&quot; unique_id=&quot;13244&quot;&gt;&lt;property id=&quot;20148&quot; value=&quot;5&quot;/&gt;&lt;property id=&quot;20300&quot; value=&quot;Slide 110 - &amp;quot;Display Image&amp;quot;&quot;/&gt;&lt;property id=&quot;20307&quot; value=&quot;365&quot;/&gt;&lt;/object&gt;&lt;object type=&quot;3&quot; unique_id=&quot;13245&quot;&gt;&lt;property id=&quot;20148&quot; value=&quot;5&quot;/&gt;&lt;property id=&quot;20300&quot; value=&quot;Slide 111 - &amp;quot;Solution&amp;quot;&quot;/&gt;&lt;property id=&quot;20307&quot; value=&quot;366&quot;/&gt;&lt;/object&gt;&lt;object type=&quot;3&quot; unique_id=&quot;13246&quot;&gt;&lt;property id=&quot;20148&quot; value=&quot;5&quot;/&gt;&lt;property id=&quot;20300&quot; value=&quot;Slide 112 - &amp;quot;Solution&amp;quot;&quot;/&gt;&lt;property id=&quot;20307&quot; value=&quot;367&quot;/&gt;&lt;/object&gt;&lt;object type=&quot;3&quot; unique_id=&quot;13247&quot;&gt;&lt;property id=&quot;20148&quot; value=&quot;5&quot;/&gt;&lt;property id=&quot;20300&quot; value=&quot;Slide 113&quot;/&gt;&lt;property id=&quot;20307&quot; value=&quot;368&quot;/&gt;&lt;/object&gt;&lt;object type=&quot;3&quot; unique_id=&quot;13248&quot;&gt;&lt;property id=&quot;20148&quot; value=&quot;5&quot;/&gt;&lt;property id=&quot;20300&quot; value=&quot;Slide 114 - &amp;quot;Programming B.J.– Before Java&amp;quot;&quot;/&gt;&lt;property id=&quot;20307&quot; value=&quot;369&quot;/&gt;&lt;/object&gt;&lt;object type=&quot;3&quot; unique_id=&quot;13249&quot;&gt;&lt;property id=&quot;20148&quot; value=&quot;5&quot;/&gt;&lt;property id=&quot;20300&quot; value=&quot;Slide 115 - &amp;quot;The repaint() method&amp;quot;&quot;/&gt;&lt;property id=&quot;20307&quot; value=&quot;370&quot;/&gt;&lt;/object&gt;&lt;object type=&quot;3&quot; unique_id=&quot;13250&quot;&gt;&lt;property id=&quot;20148&quot; value=&quot;5&quot;/&gt;&lt;property id=&quot;20300&quot; value=&quot;Slide 116 - &amp;quot;Solution&amp;quot;&quot;/&gt;&lt;property id=&quot;20307&quot; value=&quot;371&quot;/&gt;&lt;/object&gt;&lt;object type=&quot;3&quot; unique_id=&quot;13251&quot;&gt;&lt;property id=&quot;20148&quot; value=&quot;5&quot;/&gt;&lt;property id=&quot;20300&quot; value=&quot;Slide 117 - &amp;quot;Solution&amp;quot;&quot;/&gt;&lt;property id=&quot;20307&quot; value=&quot;372&quot;/&gt;&lt;/object&gt;&lt;object type=&quot;3&quot; unique_id=&quot;13252&quot;&gt;&lt;property id=&quot;20148&quot; value=&quot;5&quot;/&gt;&lt;property id=&quot;20300&quot; value=&quot;Slide 118 - &amp;quot;Solution&amp;quot;&quot;/&gt;&lt;property id=&quot;20307&quot; value=&quot;373&quot;/&gt;&lt;/object&gt;&lt;object type=&quot;3&quot; unique_id=&quot;13253&quot;&gt;&lt;property id=&quot;20148&quot; value=&quot;5&quot;/&gt;&lt;property id=&quot;20300&quot; value=&quot;Slide 119 - &amp;quot;Output following lines 38 and 42 &amp;quot;&quot;/&gt;&lt;property id=&quot;20307&quot; value=&quot;374&quot;/&gt;&lt;/object&gt;&lt;/object&gt;&lt;/object&gt;&lt;/database&gt;"/>
</p:tagLst>
</file>

<file path=ppt/theme/theme1.xml><?xml version="1.0" encoding="utf-8"?>
<a:theme xmlns:a="http://schemas.openxmlformats.org/drawingml/2006/main" name="Office Theme">
  <a:themeElements>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4400" b="1" i="0" u="none" strike="noStrike" cap="none" normalizeH="0" baseline="0" smtClean="0">
            <a:ln>
              <a:noFill/>
            </a:ln>
            <a:solidFill>
              <a:srgbClr val="333333"/>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4400" b="1" i="0" u="none" strike="noStrike" cap="none" normalizeH="0" baseline="0" smtClean="0">
            <a:ln>
              <a:noFill/>
            </a:ln>
            <a:solidFill>
              <a:srgbClr val="333333"/>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1072</TotalTime>
  <Words>1214</Words>
  <PresentationFormat>Custom</PresentationFormat>
  <Paragraphs>406</Paragraphs>
  <Slides>48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Bitmap Image</vt:lpstr>
      <vt:lpstr>Java Programming: From the Ground Up</vt:lpstr>
      <vt:lpstr>Objectives</vt:lpstr>
      <vt:lpstr>Components and Containers </vt:lpstr>
      <vt:lpstr>Components and Containers</vt:lpstr>
      <vt:lpstr>Component methods</vt:lpstr>
      <vt:lpstr>Component methods</vt:lpstr>
      <vt:lpstr>Component methods</vt:lpstr>
      <vt:lpstr>Container class</vt:lpstr>
      <vt:lpstr>Abstract Windows Toolkit and Swing</vt:lpstr>
      <vt:lpstr>AWT and Swing</vt:lpstr>
      <vt:lpstr>Swing Classes</vt:lpstr>
      <vt:lpstr>Windows and Frames</vt:lpstr>
      <vt:lpstr>Windows and Frames</vt:lpstr>
      <vt:lpstr>JFrame Methods</vt:lpstr>
      <vt:lpstr>JFrame Methods</vt:lpstr>
      <vt:lpstr>JFrame Methods</vt:lpstr>
      <vt:lpstr>The Application</vt:lpstr>
      <vt:lpstr>A test class that  creates, displays, and closes a MyFirstFrame frame</vt:lpstr>
      <vt:lpstr>How to center a frame</vt:lpstr>
      <vt:lpstr>Centering a 200 by 100 frame </vt:lpstr>
      <vt:lpstr>Toolkit and Dimension Classes</vt:lpstr>
      <vt:lpstr>Use the Toolkit and Dimension classes to obtain the screen size </vt:lpstr>
      <vt:lpstr>Point class</vt:lpstr>
      <vt:lpstr>A CenterFrame class</vt:lpstr>
      <vt:lpstr>A CenterFrame class</vt:lpstr>
      <vt:lpstr>Layout Managers</vt:lpstr>
      <vt:lpstr>BorderLayout</vt:lpstr>
      <vt:lpstr>BorderLayout</vt:lpstr>
      <vt:lpstr>BorderLayout</vt:lpstr>
      <vt:lpstr>BorderLayout</vt:lpstr>
      <vt:lpstr>A Button</vt:lpstr>
      <vt:lpstr>The Application</vt:lpstr>
      <vt:lpstr>Five JButtons, one displaying an ImageIcon, placed with the default layout manager, BorderLayout</vt:lpstr>
      <vt:lpstr>Discussion</vt:lpstr>
      <vt:lpstr>FlowLayout</vt:lpstr>
      <vt:lpstr>setLayout</vt:lpstr>
      <vt:lpstr>Hangman</vt:lpstr>
      <vt:lpstr>Solution</vt:lpstr>
      <vt:lpstr>Twenty-six buttons placed with FlowLayout</vt:lpstr>
      <vt:lpstr>Discussion</vt:lpstr>
      <vt:lpstr>GridLayout</vt:lpstr>
      <vt:lpstr>Buttons and GridLayout</vt:lpstr>
      <vt:lpstr>Buttons and GridLayout</vt:lpstr>
      <vt:lpstr>How to place components in a frame without a layout manager</vt:lpstr>
      <vt:lpstr>No Layout Manager</vt:lpstr>
      <vt:lpstr>Solution</vt:lpstr>
      <vt:lpstr>Solution</vt:lpstr>
      <vt:lpstr> A frame created without a layout manager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TITLE</dc:title>
  <dc:description>Lilac title area and left border with three blue-green accent elements on left border, gray background</dc:description>
  <cp:lastModifiedBy>Jack Han</cp:lastModifiedBy>
  <cp:revision>49</cp:revision>
  <cp:lastPrinted>1601-01-01T00:00:00Z</cp:lastPrinted>
  <dcterms:created xsi:type="dcterms:W3CDTF">1601-01-01T00:00:00Z</dcterms:created>
  <dcterms:modified xsi:type="dcterms:W3CDTF">2017-03-30T04:37:44Z</dcterms:modified>
</cp:coreProperties>
</file>